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256" r:id="rId2"/>
    <p:sldId id="327" r:id="rId3"/>
    <p:sldId id="258" r:id="rId4"/>
    <p:sldId id="328" r:id="rId5"/>
    <p:sldId id="260" r:id="rId6"/>
    <p:sldId id="261" r:id="rId7"/>
    <p:sldId id="262" r:id="rId8"/>
    <p:sldId id="266" r:id="rId9"/>
    <p:sldId id="329" r:id="rId10"/>
    <p:sldId id="265" r:id="rId11"/>
    <p:sldId id="267" r:id="rId12"/>
    <p:sldId id="268" r:id="rId13"/>
    <p:sldId id="273" r:id="rId14"/>
    <p:sldId id="280" r:id="rId15"/>
    <p:sldId id="279" r:id="rId16"/>
    <p:sldId id="281" r:id="rId17"/>
    <p:sldId id="283" r:id="rId18"/>
    <p:sldId id="337" r:id="rId19"/>
    <p:sldId id="338" r:id="rId20"/>
    <p:sldId id="330" r:id="rId21"/>
    <p:sldId id="293" r:id="rId22"/>
    <p:sldId id="331" r:id="rId23"/>
    <p:sldId id="332" r:id="rId24"/>
    <p:sldId id="333" r:id="rId25"/>
    <p:sldId id="344" r:id="rId26"/>
    <p:sldId id="342" r:id="rId27"/>
    <p:sldId id="341" r:id="rId28"/>
    <p:sldId id="285" r:id="rId29"/>
    <p:sldId id="284" r:id="rId30"/>
    <p:sldId id="345" r:id="rId31"/>
    <p:sldId id="346" r:id="rId32"/>
    <p:sldId id="289" r:id="rId33"/>
    <p:sldId id="347" r:id="rId34"/>
    <p:sldId id="300" r:id="rId35"/>
    <p:sldId id="371" r:id="rId36"/>
    <p:sldId id="301" r:id="rId37"/>
    <p:sldId id="303" r:id="rId38"/>
    <p:sldId id="304" r:id="rId39"/>
    <p:sldId id="306" r:id="rId40"/>
    <p:sldId id="348" r:id="rId41"/>
    <p:sldId id="324" r:id="rId42"/>
    <p:sldId id="325" r:id="rId43"/>
    <p:sldId id="361" r:id="rId44"/>
    <p:sldId id="310" r:id="rId45"/>
    <p:sldId id="352" r:id="rId46"/>
    <p:sldId id="353" r:id="rId47"/>
    <p:sldId id="354" r:id="rId48"/>
    <p:sldId id="356" r:id="rId49"/>
    <p:sldId id="355" r:id="rId50"/>
    <p:sldId id="364" r:id="rId51"/>
    <p:sldId id="366" r:id="rId52"/>
    <p:sldId id="367" r:id="rId53"/>
    <p:sldId id="316" r:id="rId54"/>
    <p:sldId id="318" r:id="rId55"/>
    <p:sldId id="349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7040D86-85A0-4B1E-A88E-C0CE32315587}">
          <p14:sldIdLst>
            <p14:sldId id="256"/>
            <p14:sldId id="327"/>
            <p14:sldId id="258"/>
            <p14:sldId id="328"/>
            <p14:sldId id="260"/>
            <p14:sldId id="261"/>
            <p14:sldId id="262"/>
            <p14:sldId id="266"/>
            <p14:sldId id="329"/>
            <p14:sldId id="265"/>
            <p14:sldId id="267"/>
            <p14:sldId id="268"/>
            <p14:sldId id="273"/>
            <p14:sldId id="280"/>
            <p14:sldId id="279"/>
            <p14:sldId id="281"/>
            <p14:sldId id="283"/>
            <p14:sldId id="337"/>
            <p14:sldId id="338"/>
          </p14:sldIdLst>
        </p14:section>
        <p14:section name="Oddíl bez názvu" id="{69781B03-3CA9-4C4A-9A78-25D2A0C82CAB}">
          <p14:sldIdLst>
            <p14:sldId id="330"/>
            <p14:sldId id="293"/>
            <p14:sldId id="331"/>
            <p14:sldId id="332"/>
            <p14:sldId id="333"/>
            <p14:sldId id="344"/>
            <p14:sldId id="342"/>
            <p14:sldId id="341"/>
            <p14:sldId id="285"/>
            <p14:sldId id="284"/>
            <p14:sldId id="345"/>
            <p14:sldId id="346"/>
            <p14:sldId id="289"/>
            <p14:sldId id="347"/>
            <p14:sldId id="300"/>
            <p14:sldId id="371"/>
            <p14:sldId id="301"/>
            <p14:sldId id="303"/>
            <p14:sldId id="304"/>
            <p14:sldId id="306"/>
            <p14:sldId id="348"/>
            <p14:sldId id="324"/>
            <p14:sldId id="325"/>
            <p14:sldId id="361"/>
            <p14:sldId id="310"/>
            <p14:sldId id="352"/>
            <p14:sldId id="353"/>
            <p14:sldId id="354"/>
            <p14:sldId id="356"/>
            <p14:sldId id="355"/>
            <p14:sldId id="364"/>
            <p14:sldId id="366"/>
            <p14:sldId id="367"/>
            <p14:sldId id="316"/>
            <p14:sldId id="318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" autoAdjust="0"/>
    <p:restoredTop sz="94607" autoAdjust="0"/>
  </p:normalViewPr>
  <p:slideViewPr>
    <p:cSldViewPr>
      <p:cViewPr varScale="1">
        <p:scale>
          <a:sx n="85" d="100"/>
          <a:sy n="85" d="100"/>
        </p:scale>
        <p:origin x="14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6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4305-E29F-4B76-BA5F-BF76BEDC9A46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2E2F-91BE-4A33-AC8F-E9B570216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B4F77A-C595-46B7-A0BE-63C44906E351}" type="slidenum">
              <a:rPr lang="cs-CZ" smtClean="0"/>
              <a:pPr/>
              <a:t>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42147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B070C1D1-2C17-488B-ADED-18B5F72B6D93}" type="slidenum">
              <a:rPr lang="cs-CZ" altLang="cs-CZ" sz="1000" b="0">
                <a:latin typeface="Times New Roman" panose="02020603050405020304" pitchFamily="18" charset="0"/>
              </a:rPr>
              <a:pPr/>
              <a:t>54</a:t>
            </a:fld>
            <a:endParaRPr lang="cs-CZ" altLang="cs-CZ" sz="10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32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9523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523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A782-2AB3-4AEB-B3A2-4338C8727175}" type="slidenum">
              <a:rPr lang="cs-CZ" smtClean="0"/>
              <a:pPr/>
              <a:t>55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000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17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E4D2A4-9AE8-42AC-9D70-BD6DD4EFEE62}" type="slidenum">
              <a:rPr lang="cs-CZ" smtClean="0"/>
              <a:pPr/>
              <a:t>8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34604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3379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FF12D4-09D1-4C00-81F5-8D89BC617738}" type="slidenum">
              <a:rPr lang="cs-CZ" smtClean="0"/>
              <a:pPr/>
              <a:t>11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9434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5222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222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4569A-7796-4430-927E-F85A5068FBEB}" type="slidenum">
              <a:rPr lang="cs-CZ" smtClean="0"/>
              <a:pPr/>
              <a:t>15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16409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09EA2-9297-4B04-9053-898F15BE18EC}" type="slidenum">
              <a:rPr lang="cs-CZ" smtClean="0"/>
              <a:pPr/>
              <a:t>17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88035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5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6B766-6E5F-4478-96AC-1833F45946B1}" type="slidenum">
              <a:rPr lang="cs-CZ" smtClean="0"/>
              <a:pPr/>
              <a:t>29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7157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D15CDBEA-E848-4D04-90B2-07FB0792399F}" type="slidenum">
              <a:rPr lang="cs-CZ" altLang="cs-CZ" sz="1000" b="0">
                <a:latin typeface="Times New Roman" panose="02020603050405020304" pitchFamily="18" charset="0"/>
              </a:rPr>
              <a:pPr/>
              <a:t>44</a:t>
            </a:fld>
            <a:endParaRPr lang="cs-CZ" altLang="cs-CZ" sz="10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74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80898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0899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F46FA-02B6-4580-AA35-1C2D19630336}" type="slidenum">
              <a:rPr lang="cs-CZ" smtClean="0"/>
              <a:pPr/>
              <a:t>45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60428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1C7E4CD7-42CC-4F0E-B85A-938DC28BCEC0}" type="slidenum">
              <a:rPr lang="cs-CZ" altLang="cs-CZ" sz="1000" b="0">
                <a:latin typeface="Times New Roman" panose="02020603050405020304" pitchFamily="18" charset="0"/>
              </a:rPr>
              <a:pPr/>
              <a:t>53</a:t>
            </a:fld>
            <a:endParaRPr lang="cs-CZ" altLang="cs-CZ" sz="1000" b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6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8.9.2017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nrc/journal/v12/n4/full/nrc3236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techopen.com/books/melanoma-from-early-detection-to-treatment/adoptive-cell-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cience.sciencemag.org/content/331/6024/1565.ful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760"/>
            <a:ext cx="8640960" cy="115215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4400" b="0" dirty="0" err="1" smtClean="0">
                <a:solidFill>
                  <a:srgbClr val="0070C0"/>
                </a:solidFill>
                <a:latin typeface="Verdana" pitchFamily="34" charset="0"/>
              </a:rPr>
              <a:t>Imunoonkologie</a:t>
            </a:r>
            <a:endParaRPr lang="cs-CZ" sz="4400" b="0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2420888"/>
            <a:ext cx="72728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r>
              <a:rPr lang="cs-CZ" dirty="0" smtClean="0">
                <a:latin typeface="+mj-lt"/>
              </a:rPr>
              <a:t>Ústav klinické imunologie a alergologie  LFMU</a:t>
            </a: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r>
              <a:rPr lang="cs-CZ" dirty="0" smtClean="0">
                <a:latin typeface="+mj-lt"/>
              </a:rPr>
              <a:t>III. ročník</a:t>
            </a:r>
          </a:p>
          <a:p>
            <a:pPr eaLnBrk="0" hangingPunct="0">
              <a:defRPr/>
            </a:pPr>
            <a:endParaRPr lang="cs-CZ" dirty="0" smtClean="0">
              <a:latin typeface="+mj-lt"/>
            </a:endParaRPr>
          </a:p>
          <a:p>
            <a:pPr eaLnBrk="0" hangingPunct="0">
              <a:defRPr/>
            </a:pPr>
            <a:r>
              <a:rPr lang="cs-CZ" dirty="0" smtClean="0">
                <a:latin typeface="+mj-lt"/>
              </a:rPr>
              <a:t>E .Hlaváčková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2600" dirty="0" smtClean="0"/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dirty="0" smtClean="0"/>
              <a:t>Obranná funkce specifické a nespecifické imunity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600" dirty="0" smtClean="0"/>
              <a:t>NK </a:t>
            </a:r>
            <a:r>
              <a:rPr lang="en-GB" sz="2600" dirty="0" err="1" smtClean="0"/>
              <a:t>buňky</a:t>
            </a:r>
            <a:endParaRPr lang="cs-CZ" sz="26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600" dirty="0" err="1" smtClean="0"/>
              <a:t>Tc</a:t>
            </a:r>
            <a:r>
              <a:rPr lang="en-GB" sz="2600" dirty="0" smtClean="0"/>
              <a:t> </a:t>
            </a:r>
            <a:r>
              <a:rPr lang="en-GB" sz="2600" dirty="0" err="1"/>
              <a:t>lymfocyty</a:t>
            </a:r>
            <a:endParaRPr lang="en-GB" sz="26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en-GB" sz="26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6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2600" dirty="0" err="1" smtClean="0"/>
              <a:t>Aktivované</a:t>
            </a:r>
            <a:r>
              <a:rPr lang="en-GB" sz="2600" dirty="0" smtClean="0"/>
              <a:t> </a:t>
            </a:r>
            <a:r>
              <a:rPr lang="en-GB" sz="2600" dirty="0" err="1" smtClean="0"/>
              <a:t>makrofágy</a:t>
            </a:r>
            <a:endParaRPr lang="cs-CZ" sz="2600" dirty="0" smtClean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600" dirty="0" smtClean="0"/>
              <a:t>Dendritické buňky (DC)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6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600" dirty="0"/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712968" cy="1143000"/>
          </a:xfrm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chemeClr val="accent4"/>
                </a:solidFill>
                <a:effectLst/>
                <a:latin typeface="+mn-lt"/>
              </a:rPr>
              <a:t>Buňky imunitního systému v obraně proti nádorům</a:t>
            </a:r>
            <a:endParaRPr lang="cs-CZ" sz="3200" b="0" dirty="0">
              <a:solidFill>
                <a:schemeClr val="accent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5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338669" y="1371601"/>
            <a:ext cx="8805333" cy="41814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cs-CZ" dirty="0" smtClean="0"/>
          </a:p>
          <a:p>
            <a:pPr marL="109728" indent="0">
              <a:lnSpc>
                <a:spcPct val="80000"/>
              </a:lnSpc>
              <a:buNone/>
            </a:pPr>
            <a:endParaRPr lang="cs-CZ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109728" indent="0">
              <a:lnSpc>
                <a:spcPct val="80000"/>
              </a:lnSpc>
              <a:buNone/>
            </a:pPr>
            <a:endParaRPr lang="cs-CZ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109728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mbria" pitchFamily="18" charset="0"/>
              </a:rPr>
              <a:t>TSA tumor specifické antigeny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Cambria" pitchFamily="18" charset="0"/>
              </a:rPr>
              <a:t>  </a:t>
            </a:r>
            <a:r>
              <a:rPr lang="cs-CZ" dirty="0">
                <a:latin typeface="Cambria" pitchFamily="18" charset="0"/>
              </a:rPr>
              <a:t>nevyskytují na </a:t>
            </a:r>
            <a:r>
              <a:rPr lang="cs-CZ" dirty="0" smtClean="0">
                <a:latin typeface="Cambria" pitchFamily="18" charset="0"/>
              </a:rPr>
              <a:t>nemaligních buňkách</a:t>
            </a:r>
            <a:endParaRPr lang="cs-CZ" dirty="0"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cs-CZ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cs-CZ" b="1" dirty="0">
              <a:solidFill>
                <a:schemeClr val="tx2"/>
              </a:solidFill>
              <a:latin typeface="Cambria" pitchFamily="18" charset="0"/>
            </a:endParaRPr>
          </a:p>
          <a:p>
            <a:pPr marL="109728" indent="0">
              <a:lnSpc>
                <a:spcPct val="80000"/>
              </a:lnSpc>
              <a:buNone/>
            </a:pPr>
            <a:endParaRPr lang="cs-CZ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109728" indent="0">
              <a:lnSpc>
                <a:spcPct val="80000"/>
              </a:lnSpc>
              <a:buNone/>
            </a:pPr>
            <a:endParaRPr lang="cs-CZ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 marL="109728" indent="0">
              <a:lnSpc>
                <a:spcPct val="8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mbria" pitchFamily="18" charset="0"/>
              </a:rPr>
              <a:t>TAA tumor asociované antigeny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Cambria" pitchFamily="18" charset="0"/>
              </a:rPr>
              <a:t>nejsou výlučně specifické pro nádorové buňky</a:t>
            </a:r>
            <a:endParaRPr lang="en-GB" dirty="0" smtClean="0">
              <a:latin typeface="Cambria" pitchFamily="18" charset="0"/>
            </a:endParaRPr>
          </a:p>
        </p:txBody>
      </p:sp>
      <p:sp>
        <p:nvSpPr>
          <p:cNvPr id="21197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b="0" dirty="0" smtClean="0">
                <a:solidFill>
                  <a:schemeClr val="accent4"/>
                </a:solidFill>
                <a:effectLst/>
              </a:rPr>
              <a:t>Nádorové antigeny TSA x TAA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88254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tabLst>
                <a:tab pos="623888" algn="l"/>
              </a:tabLst>
            </a:pPr>
            <a:endParaRPr lang="cs-CZ" b="1" dirty="0" smtClean="0">
              <a:latin typeface="Cambria" panose="02040503050406030204" pitchFamily="18" charset="0"/>
            </a:endParaRPr>
          </a:p>
          <a:p>
            <a:pPr marL="0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tabLst>
                <a:tab pos="623888" algn="l"/>
              </a:tabLst>
            </a:pPr>
            <a:r>
              <a:rPr lang="cs-CZ" b="1" dirty="0" smtClean="0">
                <a:latin typeface="Cambria" panose="02040503050406030204" pitchFamily="18" charset="0"/>
              </a:rPr>
              <a:t>Nelze </a:t>
            </a:r>
            <a:r>
              <a:rPr lang="en-GB" b="1" dirty="0" err="1" smtClean="0">
                <a:latin typeface="Cambria" panose="02040503050406030204" pitchFamily="18" charset="0"/>
              </a:rPr>
              <a:t>prokázat</a:t>
            </a:r>
            <a:r>
              <a:rPr lang="cs-CZ" b="1" dirty="0" smtClean="0">
                <a:latin typeface="Cambria" panose="02040503050406030204" pitchFamily="18" charset="0"/>
              </a:rPr>
              <a:t> na nemaligních buňkách</a:t>
            </a:r>
          </a:p>
          <a:p>
            <a:pPr marL="0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None/>
              <a:tabLst>
                <a:tab pos="623888" algn="l"/>
              </a:tabLst>
            </a:pPr>
            <a:r>
              <a:rPr lang="cs-CZ" b="1" dirty="0" err="1" smtClean="0">
                <a:latin typeface="Cambria" panose="02040503050406030204" pitchFamily="18" charset="0"/>
              </a:rPr>
              <a:t>Neo</a:t>
            </a:r>
            <a:r>
              <a:rPr lang="cs-CZ" b="1" dirty="0" smtClean="0">
                <a:latin typeface="Cambria" panose="02040503050406030204" pitchFamily="18" charset="0"/>
              </a:rPr>
              <a:t>-antigeny</a:t>
            </a:r>
            <a:endParaRPr lang="cs-CZ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400" b="1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000" b="1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Cambria" panose="02040503050406030204" pitchFamily="18" charset="0"/>
              </a:rPr>
              <a:t>Komplex MHC </a:t>
            </a:r>
            <a:r>
              <a:rPr lang="cs-CZ" sz="2000" b="1" dirty="0" err="1" smtClean="0">
                <a:latin typeface="Cambria" panose="02040503050406030204" pitchFamily="18" charset="0"/>
              </a:rPr>
              <a:t>gpI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000" b="1" dirty="0">
                <a:latin typeface="Cambria" panose="02040503050406030204" pitchFamily="18" charset="0"/>
              </a:rPr>
              <a:t>s abnormálními fragmenty buněčných proteinů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Cambria" panose="02040503050406030204" pitchFamily="18" charset="0"/>
              </a:rPr>
              <a:t>MHC </a:t>
            </a:r>
            <a:r>
              <a:rPr lang="cs-CZ" sz="2000" b="1" dirty="0" err="1">
                <a:latin typeface="Cambria" panose="02040503050406030204" pitchFamily="18" charset="0"/>
              </a:rPr>
              <a:t>gpI</a:t>
            </a:r>
            <a:r>
              <a:rPr lang="cs-CZ" sz="2000" b="1" dirty="0">
                <a:latin typeface="Cambria" panose="02040503050406030204" pitchFamily="18" charset="0"/>
              </a:rPr>
              <a:t> s fragmenty </a:t>
            </a:r>
            <a:r>
              <a:rPr lang="cs-CZ" sz="2000" b="1" dirty="0" err="1" smtClean="0">
                <a:latin typeface="Cambria" panose="02040503050406030204" pitchFamily="18" charset="0"/>
              </a:rPr>
              <a:t>oncovirů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</a:rPr>
              <a:t>-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1600" dirty="0" smtClean="0">
                <a:latin typeface="Cambria" panose="02040503050406030204" pitchFamily="18" charset="0"/>
              </a:rPr>
              <a:t>HPV, EBV</a:t>
            </a: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dirty="0" err="1">
                <a:latin typeface="Cambria" panose="02040503050406030204" pitchFamily="18" charset="0"/>
              </a:rPr>
              <a:t>P</a:t>
            </a:r>
            <a:r>
              <a:rPr lang="en-GB" sz="2000" b="1" dirty="0" err="1" smtClean="0">
                <a:latin typeface="Cambria" panose="02040503050406030204" pitchFamily="18" charset="0"/>
              </a:rPr>
              <a:t>rodukty</a:t>
            </a:r>
            <a:r>
              <a:rPr lang="en-GB" sz="2000" b="1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latin typeface="Cambria" panose="02040503050406030204" pitchFamily="18" charset="0"/>
              </a:rPr>
              <a:t>abnormální</a:t>
            </a:r>
            <a:r>
              <a:rPr lang="en-GB" sz="2000" b="1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latin typeface="Cambria" panose="02040503050406030204" pitchFamily="18" charset="0"/>
              </a:rPr>
              <a:t>glykosylace</a:t>
            </a:r>
            <a:r>
              <a:rPr lang="en-GB" sz="2000" b="1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 smtClean="0">
                <a:latin typeface="Cambria" panose="02040503050406030204" pitchFamily="18" charset="0"/>
              </a:rPr>
              <a:t>prot</a:t>
            </a:r>
            <a:r>
              <a:rPr lang="en-GB" sz="2000" dirty="0" err="1" smtClean="0">
                <a:latin typeface="Cambria" panose="02040503050406030204" pitchFamily="18" charset="0"/>
              </a:rPr>
              <a:t>einů</a:t>
            </a:r>
            <a:r>
              <a:rPr lang="en-GB" sz="2000" dirty="0" smtClean="0">
                <a:latin typeface="Cambria" panose="02040503050406030204" pitchFamily="18" charset="0"/>
              </a:rPr>
              <a:t> </a:t>
            </a:r>
            <a:r>
              <a:rPr lang="cs-CZ" sz="2400" dirty="0">
                <a:latin typeface="Cambria" panose="02040503050406030204" pitchFamily="18" charset="0"/>
              </a:rPr>
              <a:t>-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1600" dirty="0" err="1" smtClean="0">
                <a:latin typeface="Cambria" panose="02040503050406030204" pitchFamily="18" charset="0"/>
              </a:rPr>
              <a:t>glykosylace</a:t>
            </a:r>
            <a:r>
              <a:rPr lang="cs-CZ" sz="1600" dirty="0" smtClean="0">
                <a:latin typeface="Cambria" panose="02040503050406030204" pitchFamily="18" charset="0"/>
              </a:rPr>
              <a:t>, </a:t>
            </a:r>
            <a:r>
              <a:rPr lang="cs-CZ" sz="1600" dirty="0" err="1" smtClean="0">
                <a:latin typeface="Cambria" panose="02040503050406030204" pitchFamily="18" charset="0"/>
              </a:rPr>
              <a:t>syalizace</a:t>
            </a:r>
            <a:endParaRPr lang="cs-CZ" sz="1600" dirty="0" smtClean="0">
              <a:latin typeface="Cambria" panose="02040503050406030204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Cambria" panose="02040503050406030204" pitchFamily="18" charset="0"/>
              </a:rPr>
              <a:t>I</a:t>
            </a:r>
            <a:r>
              <a:rPr lang="en-GB" sz="2000" b="1" dirty="0" err="1" smtClean="0">
                <a:latin typeface="Cambria" panose="02040503050406030204" pitchFamily="18" charset="0"/>
              </a:rPr>
              <a:t>diotypy</a:t>
            </a:r>
            <a:r>
              <a:rPr lang="en-GB" sz="2000" b="1" dirty="0" smtClean="0">
                <a:latin typeface="Cambria" panose="02040503050406030204" pitchFamily="18" charset="0"/>
              </a:rPr>
              <a:t> m</a:t>
            </a:r>
            <a:r>
              <a:rPr lang="cs-CZ" sz="2000" b="1" dirty="0" smtClean="0">
                <a:latin typeface="Cambria" panose="02040503050406030204" pitchFamily="18" charset="0"/>
              </a:rPr>
              <a:t>y</a:t>
            </a:r>
            <a:r>
              <a:rPr lang="en-GB" sz="2000" b="1" dirty="0" err="1" smtClean="0">
                <a:latin typeface="Cambria" panose="02040503050406030204" pitchFamily="18" charset="0"/>
              </a:rPr>
              <a:t>elomu</a:t>
            </a:r>
            <a:r>
              <a:rPr lang="en-GB" sz="2000" b="1" dirty="0" smtClean="0">
                <a:latin typeface="Cambria" panose="02040503050406030204" pitchFamily="18" charset="0"/>
              </a:rPr>
              <a:t> a </a:t>
            </a:r>
            <a:r>
              <a:rPr lang="en-GB" sz="2000" b="1" dirty="0" err="1" smtClean="0">
                <a:latin typeface="Cambria" panose="02040503050406030204" pitchFamily="18" charset="0"/>
              </a:rPr>
              <a:t>lymfomů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- </a:t>
            </a:r>
            <a:r>
              <a:rPr lang="cs-CZ" sz="1600" dirty="0" err="1" smtClean="0">
                <a:latin typeface="Cambria" panose="02040503050406030204" pitchFamily="18" charset="0"/>
              </a:rPr>
              <a:t>klonotypické</a:t>
            </a:r>
            <a:r>
              <a:rPr lang="cs-CZ" sz="1600" dirty="0" smtClean="0">
                <a:latin typeface="Cambria" panose="02040503050406030204" pitchFamily="18" charset="0"/>
              </a:rPr>
              <a:t> BCR a TCR - NHL, HL, MM)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b="1" dirty="0" err="1" smtClean="0">
                <a:latin typeface="Cambria" panose="02040503050406030204" pitchFamily="18" charset="0"/>
              </a:rPr>
              <a:t>P</a:t>
            </a:r>
            <a:r>
              <a:rPr lang="en-GB" sz="2000" b="1" dirty="0" err="1" smtClean="0">
                <a:latin typeface="Cambria" panose="02040503050406030204" pitchFamily="18" charset="0"/>
              </a:rPr>
              <a:t>rodukty</a:t>
            </a:r>
            <a:r>
              <a:rPr lang="en-GB" sz="2000" b="1" dirty="0" smtClean="0"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</a:rPr>
              <a:t>mutovaných</a:t>
            </a:r>
            <a:r>
              <a:rPr lang="en-GB" sz="2000" b="1" dirty="0">
                <a:latin typeface="Cambria" panose="02040503050406030204" pitchFamily="18" charset="0"/>
              </a:rPr>
              <a:t> </a:t>
            </a:r>
            <a:r>
              <a:rPr lang="en-GB" sz="2000" b="1" dirty="0" err="1">
                <a:latin typeface="Cambria" panose="02040503050406030204" pitchFamily="18" charset="0"/>
              </a:rPr>
              <a:t>genů</a:t>
            </a:r>
            <a:r>
              <a:rPr lang="en-GB" sz="2000" b="1" dirty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- </a:t>
            </a:r>
            <a:r>
              <a:rPr lang="cs-CZ" sz="1700" dirty="0" smtClean="0">
                <a:solidFill>
                  <a:schemeClr val="tx2"/>
                </a:solidFill>
                <a:latin typeface="Cambria" pitchFamily="18" charset="0"/>
              </a:rPr>
              <a:t>chromosomální </a:t>
            </a:r>
            <a:r>
              <a:rPr lang="cs-CZ" sz="1700" dirty="0">
                <a:solidFill>
                  <a:schemeClr val="tx2"/>
                </a:solidFill>
                <a:latin typeface="Cambria" pitchFamily="18" charset="0"/>
              </a:rPr>
              <a:t>translokace </a:t>
            </a:r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1700" dirty="0" smtClean="0">
                <a:latin typeface="Cambria" pitchFamily="18" charset="0"/>
              </a:rPr>
              <a:t>    (filadelfský </a:t>
            </a:r>
            <a:r>
              <a:rPr lang="cs-CZ" sz="1700" dirty="0">
                <a:latin typeface="Cambria" pitchFamily="18" charset="0"/>
              </a:rPr>
              <a:t>chromosom translokace 9 a 22 AML a ALL </a:t>
            </a:r>
            <a:r>
              <a:rPr lang="cs-CZ" sz="1700" dirty="0" smtClean="0">
                <a:latin typeface="Cambria" pitchFamily="18" charset="0"/>
              </a:rPr>
              <a:t>), </a:t>
            </a:r>
            <a:r>
              <a:rPr lang="cs-CZ" sz="1700" dirty="0" err="1" smtClean="0">
                <a:latin typeface="Cambria" pitchFamily="18" charset="0"/>
              </a:rPr>
              <a:t>fusní</a:t>
            </a:r>
            <a:r>
              <a:rPr lang="cs-CZ" sz="1700" dirty="0" smtClean="0">
                <a:latin typeface="Cambria" pitchFamily="18" charset="0"/>
              </a:rPr>
              <a:t> geny, </a:t>
            </a:r>
            <a:r>
              <a:rPr lang="cs-CZ" sz="1700" dirty="0" err="1" smtClean="0">
                <a:latin typeface="Cambria" pitchFamily="18" charset="0"/>
              </a:rPr>
              <a:t>fusní</a:t>
            </a:r>
            <a:r>
              <a:rPr lang="cs-CZ" sz="1700" dirty="0" smtClean="0">
                <a:latin typeface="Cambria" pitchFamily="18" charset="0"/>
              </a:rPr>
              <a:t>  proteiny (</a:t>
            </a:r>
            <a:r>
              <a:rPr lang="cs-CZ" sz="1700" dirty="0" err="1" smtClean="0">
                <a:latin typeface="Cambria" pitchFamily="18" charset="0"/>
              </a:rPr>
              <a:t>chimerický</a:t>
            </a:r>
            <a:r>
              <a:rPr lang="cs-CZ" sz="1700" dirty="0" smtClean="0">
                <a:latin typeface="Cambria" pitchFamily="18" charset="0"/>
              </a:rPr>
              <a:t> </a:t>
            </a:r>
            <a:r>
              <a:rPr lang="cs-CZ" sz="1700" dirty="0" err="1" smtClean="0">
                <a:latin typeface="Cambria" pitchFamily="18" charset="0"/>
              </a:rPr>
              <a:t>bcr-abl</a:t>
            </a:r>
            <a:r>
              <a:rPr lang="cs-CZ" sz="1700" dirty="0" smtClean="0">
                <a:latin typeface="Cambria" pitchFamily="18" charset="0"/>
              </a:rPr>
              <a:t> 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Cambria" panose="02040503050406030204" pitchFamily="18" charset="0"/>
              </a:rPr>
              <a:t>Mutace </a:t>
            </a:r>
            <a:r>
              <a:rPr lang="cs-CZ" sz="2000" b="1" dirty="0">
                <a:latin typeface="Cambria" panose="02040503050406030204" pitchFamily="18" charset="0"/>
              </a:rPr>
              <a:t>genů tumor supresor </a:t>
            </a:r>
            <a:r>
              <a:rPr lang="cs-CZ" sz="2000" b="1" dirty="0" err="1" smtClean="0">
                <a:latin typeface="Cambria" panose="02040503050406030204" pitchFamily="18" charset="0"/>
              </a:rPr>
              <a:t>genes</a:t>
            </a:r>
            <a:r>
              <a:rPr lang="cs-CZ" sz="2000" b="1" dirty="0">
                <a:latin typeface="Cambria" panose="02040503050406030204" pitchFamily="18" charset="0"/>
              </a:rPr>
              <a:t> </a:t>
            </a:r>
            <a:r>
              <a:rPr lang="cs-CZ" sz="2000" dirty="0" smtClean="0">
                <a:latin typeface="Cambria" panose="02040503050406030204" pitchFamily="18" charset="0"/>
              </a:rPr>
              <a:t>- </a:t>
            </a:r>
            <a:r>
              <a:rPr lang="cs-CZ" sz="1800" dirty="0" smtClean="0">
                <a:latin typeface="Cambria" panose="02040503050406030204" pitchFamily="18" charset="0"/>
              </a:rPr>
              <a:t>geny </a:t>
            </a:r>
            <a:r>
              <a:rPr lang="cs-CZ" sz="1800" dirty="0">
                <a:latin typeface="Cambria" panose="02040503050406030204" pitchFamily="18" charset="0"/>
              </a:rPr>
              <a:t>kontroly buněčného cyklu </a:t>
            </a:r>
          </a:p>
          <a:p>
            <a:pPr marL="109728" indent="0">
              <a:buNone/>
            </a:pPr>
            <a:r>
              <a:rPr lang="cs-CZ" sz="1800" dirty="0" smtClean="0">
                <a:latin typeface="Cambria" panose="02040503050406030204" pitchFamily="18" charset="0"/>
              </a:rPr>
              <a:t>       P53</a:t>
            </a:r>
            <a:endParaRPr lang="cs-CZ" sz="1800" dirty="0">
              <a:latin typeface="Cambria" panose="02040503050406030204" pitchFamily="18" charset="0"/>
            </a:endParaRPr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1700" dirty="0">
              <a:latin typeface="Cambria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cs-CZ" sz="2400" dirty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2400" b="1" dirty="0" smtClean="0">
              <a:solidFill>
                <a:schemeClr val="tx2"/>
              </a:solidFill>
              <a:latin typeface="Cambria" pitchFamily="18" charset="0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 smtClean="0">
                <a:solidFill>
                  <a:srgbClr val="0070C0"/>
                </a:solidFill>
                <a:effectLst/>
              </a:rPr>
              <a:t>TSA </a:t>
            </a:r>
            <a:r>
              <a:rPr lang="cs-CZ" sz="3200" b="0" dirty="0" smtClean="0">
                <a:solidFill>
                  <a:srgbClr val="0070C0"/>
                </a:solidFill>
              </a:rPr>
              <a:t>tumor specifické antigeny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5976664"/>
          </a:xfrm>
        </p:spPr>
        <p:txBody>
          <a:bodyPr>
            <a:normAutofit fontScale="47500" lnSpcReduction="20000"/>
          </a:bodyPr>
          <a:lstStyle/>
          <a:p>
            <a:pPr marL="109728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cs-CZ" dirty="0" smtClean="0">
              <a:latin typeface="Cambria" panose="02040503050406030204" pitchFamily="18" charset="0"/>
            </a:endParaRPr>
          </a:p>
          <a:p>
            <a:pPr marL="109728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4400" dirty="0" smtClean="0">
                <a:latin typeface="Cambria" panose="02040503050406030204" pitchFamily="18" charset="0"/>
              </a:rPr>
              <a:t>   </a:t>
            </a:r>
            <a:r>
              <a:rPr lang="cs-CZ" sz="4400" b="1" dirty="0" smtClean="0">
                <a:latin typeface="Cambria" panose="02040503050406030204" pitchFamily="18" charset="0"/>
              </a:rPr>
              <a:t>nejsou</a:t>
            </a:r>
            <a:r>
              <a:rPr lang="cs-CZ" sz="4400" dirty="0" smtClean="0">
                <a:latin typeface="Cambria" panose="02040503050406030204" pitchFamily="18" charset="0"/>
              </a:rPr>
              <a:t> výlučně </a:t>
            </a:r>
            <a:r>
              <a:rPr lang="cs-CZ" sz="4400" b="1" dirty="0" smtClean="0">
                <a:latin typeface="Cambria" panose="02040503050406030204" pitchFamily="18" charset="0"/>
              </a:rPr>
              <a:t>specifické pro nádorové buňky</a:t>
            </a:r>
            <a:endParaRPr lang="en-GB" sz="4400" b="1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4400" dirty="0" smtClean="0">
                <a:latin typeface="Cambria" pitchFamily="18" charset="0"/>
              </a:rPr>
              <a:t>exprese je fyziologická v určitém </a:t>
            </a:r>
            <a:r>
              <a:rPr lang="cs-CZ" sz="4400" b="1" dirty="0" smtClean="0">
                <a:latin typeface="Cambria" pitchFamily="18" charset="0"/>
              </a:rPr>
              <a:t>ontogenetickém období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en-GB" sz="4400" dirty="0" err="1" smtClean="0">
                <a:latin typeface="Cambria" panose="02040503050406030204" pitchFamily="18" charset="0"/>
              </a:rPr>
              <a:t>za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</a:rPr>
              <a:t>určitých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</a:rPr>
              <a:t>okolností</a:t>
            </a:r>
            <a:r>
              <a:rPr lang="cs-CZ" sz="4400" dirty="0" smtClean="0">
                <a:latin typeface="Cambria" panose="02040503050406030204" pitchFamily="18" charset="0"/>
              </a:rPr>
              <a:t> je lze 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</a:rPr>
              <a:t>nalézt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r>
              <a:rPr lang="en-GB" sz="4400" dirty="0" err="1" smtClean="0">
                <a:latin typeface="Cambria" panose="02040503050406030204" pitchFamily="18" charset="0"/>
              </a:rPr>
              <a:t>i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</a:rPr>
              <a:t>na</a:t>
            </a:r>
            <a:r>
              <a:rPr lang="en-GB" sz="4400" b="1" dirty="0" smtClean="0">
                <a:latin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</a:rPr>
              <a:t>normálních</a:t>
            </a:r>
            <a:r>
              <a:rPr lang="en-GB" sz="4400" b="1" dirty="0" smtClean="0">
                <a:latin typeface="Cambria" panose="02040503050406030204" pitchFamily="18" charset="0"/>
              </a:rPr>
              <a:t> </a:t>
            </a:r>
            <a:r>
              <a:rPr lang="en-GB" sz="4400" b="1" dirty="0" err="1" smtClean="0">
                <a:latin typeface="Cambria" panose="02040503050406030204" pitchFamily="18" charset="0"/>
              </a:rPr>
              <a:t>buňkách</a:t>
            </a:r>
            <a:r>
              <a:rPr lang="en-GB" sz="4400" dirty="0" smtClean="0">
                <a:latin typeface="Cambria" panose="02040503050406030204" pitchFamily="18" charset="0"/>
              </a:rPr>
              <a:t> </a:t>
            </a:r>
            <a:endParaRPr lang="cs-CZ" sz="4400" b="1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4400" b="1" dirty="0" smtClean="0">
                <a:latin typeface="Cambria" panose="02040503050406030204" pitchFamily="18" charset="0"/>
              </a:rPr>
              <a:t>u malignit - ektopická</a:t>
            </a:r>
            <a:r>
              <a:rPr lang="cs-CZ" sz="4400" dirty="0" smtClean="0">
                <a:latin typeface="Cambria" pitchFamily="18" charset="0"/>
              </a:rPr>
              <a:t> exprese  x  </a:t>
            </a:r>
            <a:r>
              <a:rPr lang="cs-CZ" sz="4400" b="1" dirty="0" smtClean="0">
                <a:latin typeface="Cambria" pitchFamily="18" charset="0"/>
              </a:rPr>
              <a:t>zvýšená exprese 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4400" dirty="0" smtClean="0">
                <a:latin typeface="Cambria" pitchFamily="18" charset="0"/>
              </a:rPr>
              <a:t>pomocné  diagnostické </a:t>
            </a:r>
            <a:r>
              <a:rPr lang="cs-CZ" sz="4400" dirty="0" err="1" smtClean="0">
                <a:latin typeface="Cambria" pitchFamily="18" charset="0"/>
              </a:rPr>
              <a:t>markery</a:t>
            </a:r>
            <a:r>
              <a:rPr lang="cs-CZ" sz="4400" dirty="0" smtClean="0">
                <a:latin typeface="Cambria" pitchFamily="18" charset="0"/>
              </a:rPr>
              <a:t> </a:t>
            </a:r>
          </a:p>
          <a:p>
            <a:pPr marL="109728" indent="0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en-GB" dirty="0" smtClean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endParaRPr lang="cs-CZ" dirty="0" smtClean="0">
              <a:latin typeface="Cambria" panose="02040503050406030204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onkofetální</a:t>
            </a:r>
            <a:r>
              <a:rPr lang="en-GB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antigeny</a:t>
            </a: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cs-CZ" sz="3800" dirty="0" smtClean="0">
                <a:latin typeface="Cambria" panose="02040503050406030204" pitchFamily="18" charset="0"/>
              </a:rPr>
              <a:t>antigeny specifické pro tkáň nebo orgán z nichž vycházejí </a:t>
            </a:r>
          </a:p>
          <a:p>
            <a:pPr>
              <a:buNone/>
            </a:pP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				</a:t>
            </a:r>
            <a:r>
              <a:rPr lang="cs-CZ" sz="3800" b="1" dirty="0" smtClean="0">
                <a:latin typeface="Cambria" pitchFamily="18" charset="0"/>
              </a:rPr>
              <a:t>AFP –</a:t>
            </a:r>
            <a:r>
              <a:rPr lang="cs-CZ" sz="3800" dirty="0" smtClean="0">
                <a:latin typeface="Cambria" pitchFamily="18" charset="0"/>
              </a:rPr>
              <a:t>  </a:t>
            </a:r>
            <a:r>
              <a:rPr lang="cs-CZ" sz="3800" dirty="0" err="1" smtClean="0">
                <a:latin typeface="Cambria" pitchFamily="18" charset="0"/>
              </a:rPr>
              <a:t>hepatomy</a:t>
            </a:r>
            <a:endParaRPr lang="cs-CZ" sz="3800" dirty="0" smtClean="0">
              <a:latin typeface="Cambria" pitchFamily="18" charset="0"/>
            </a:endParaRPr>
          </a:p>
          <a:p>
            <a:pPr>
              <a:buNone/>
            </a:pPr>
            <a:r>
              <a:rPr lang="cs-CZ" sz="3800" b="1" dirty="0" smtClean="0">
                <a:latin typeface="Cambria" pitchFamily="18" charset="0"/>
              </a:rPr>
              <a:t> 				CEA</a:t>
            </a:r>
            <a:r>
              <a:rPr lang="cs-CZ" sz="3800" dirty="0" smtClean="0">
                <a:latin typeface="Cambria" pitchFamily="18" charset="0"/>
              </a:rPr>
              <a:t> - </a:t>
            </a:r>
            <a:r>
              <a:rPr lang="cs-CZ" sz="3800" dirty="0" err="1" smtClean="0">
                <a:latin typeface="Cambria" pitchFamily="18" charset="0"/>
              </a:rPr>
              <a:t>carcioembryonlní</a:t>
            </a:r>
            <a:r>
              <a:rPr lang="cs-CZ" sz="3800" dirty="0" smtClean="0">
                <a:latin typeface="Cambria" pitchFamily="18" charset="0"/>
              </a:rPr>
              <a:t> proteiny buňky 					</a:t>
            </a:r>
          </a:p>
          <a:p>
            <a:pPr>
              <a:buFont typeface="Courier New" pitchFamily="49" charset="0"/>
              <a:buChar char="o"/>
            </a:pP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antigeny specifické pro tkáň nebo orgán z nichž vycházejí  </a:t>
            </a:r>
          </a:p>
          <a:p>
            <a:pPr>
              <a:buNone/>
            </a:pP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				</a:t>
            </a:r>
            <a:r>
              <a:rPr lang="en-GB" sz="3800" dirty="0" smtClean="0">
                <a:latin typeface="Cambria" pitchFamily="18" charset="0"/>
              </a:rPr>
              <a:t>MAGE-1melanomový antigen</a:t>
            </a:r>
            <a:endParaRPr lang="cs-CZ" sz="3800" dirty="0" smtClean="0">
              <a:latin typeface="Cambria" pitchFamily="18" charset="0"/>
            </a:endParaRPr>
          </a:p>
          <a:p>
            <a:pPr>
              <a:buNone/>
            </a:pPr>
            <a:r>
              <a:rPr lang="cs-CZ" sz="3800" dirty="0" smtClean="0">
                <a:latin typeface="Cambria" pitchFamily="18" charset="0"/>
              </a:rPr>
              <a:t>				 PSA prostatický </a:t>
            </a:r>
            <a:r>
              <a:rPr lang="cs-CZ" sz="3800" dirty="0" err="1">
                <a:latin typeface="Cambria" pitchFamily="18" charset="0"/>
              </a:rPr>
              <a:t>A</a:t>
            </a:r>
            <a:r>
              <a:rPr lang="cs-CZ" sz="3800" dirty="0" err="1" smtClean="0">
                <a:latin typeface="Cambria" pitchFamily="18" charset="0"/>
              </a:rPr>
              <a:t>g</a:t>
            </a:r>
            <a:r>
              <a:rPr lang="en-GB" sz="3800" dirty="0" smtClean="0">
                <a:latin typeface="Cambria" pitchFamily="18" charset="0"/>
              </a:rPr>
              <a:t> </a:t>
            </a:r>
            <a:endParaRPr lang="cs-CZ" sz="3800" dirty="0" smtClean="0">
              <a:latin typeface="Cambria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cs-CZ" sz="38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proteiny řídce přítomné ve vlastní tkání a hojně přítomné </a:t>
            </a:r>
            <a:r>
              <a:rPr lang="cs-CZ" sz="3800" b="1" dirty="0" err="1" smtClean="0">
                <a:solidFill>
                  <a:srgbClr val="0070C0"/>
                </a:solidFill>
                <a:latin typeface="Cambria" pitchFamily="18" charset="0"/>
              </a:rPr>
              <a:t>neoplastické</a:t>
            </a: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 tkáni </a:t>
            </a:r>
          </a:p>
          <a:p>
            <a:pPr lvl="1">
              <a:lnSpc>
                <a:spcPct val="80000"/>
              </a:lnSpc>
              <a:buNone/>
            </a:pPr>
            <a:r>
              <a:rPr lang="cs-CZ" sz="3800" dirty="0" smtClean="0">
                <a:latin typeface="Cambria" pitchFamily="18" charset="0"/>
              </a:rPr>
              <a:t>                                                </a:t>
            </a:r>
            <a:r>
              <a:rPr lang="en-GB" sz="3800" dirty="0" smtClean="0">
                <a:latin typeface="Cambria" pitchFamily="18" charset="0"/>
              </a:rPr>
              <a:t>receptor HER2/</a:t>
            </a:r>
            <a:r>
              <a:rPr lang="en-GB" sz="3800" dirty="0" err="1" smtClean="0">
                <a:latin typeface="Cambria" pitchFamily="18" charset="0"/>
              </a:rPr>
              <a:t>neu</a:t>
            </a:r>
            <a:r>
              <a:rPr lang="en-GB" sz="3800" dirty="0" smtClean="0">
                <a:latin typeface="Cambria" pitchFamily="18" charset="0"/>
              </a:rPr>
              <a:t> </a:t>
            </a:r>
            <a:endParaRPr lang="cs-CZ" sz="3800" dirty="0" smtClean="0">
              <a:latin typeface="Cambria" pitchFamily="18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endParaRPr lang="cs-CZ" sz="38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endParaRPr lang="cs-CZ" sz="3800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diferenciační</a:t>
            </a:r>
            <a:r>
              <a:rPr lang="en-GB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antigeny</a:t>
            </a:r>
            <a:r>
              <a:rPr lang="en-GB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malignit</a:t>
            </a:r>
            <a:r>
              <a:rPr lang="en-GB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lymfatického</a:t>
            </a:r>
            <a:r>
              <a:rPr lang="en-GB" sz="38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en-GB" sz="3800" b="1" dirty="0" err="1" smtClean="0">
                <a:solidFill>
                  <a:srgbClr val="0070C0"/>
                </a:solidFill>
                <a:latin typeface="Cambria" pitchFamily="18" charset="0"/>
              </a:rPr>
              <a:t>systé</a:t>
            </a:r>
            <a:r>
              <a:rPr lang="cs-CZ" sz="3800" b="1" dirty="0" smtClean="0">
                <a:solidFill>
                  <a:srgbClr val="0070C0"/>
                </a:solidFill>
                <a:latin typeface="Cambria" pitchFamily="18" charset="0"/>
              </a:rPr>
              <a:t>mu</a:t>
            </a:r>
            <a:r>
              <a:rPr lang="cs-CZ" sz="3800" dirty="0" smtClean="0">
                <a:latin typeface="Cambria" pitchFamily="18" charset="0"/>
              </a:rPr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cs-CZ" sz="3800" dirty="0" smtClean="0">
                <a:solidFill>
                  <a:schemeClr val="tx2"/>
                </a:solidFill>
                <a:latin typeface="Cambria" pitchFamily="18" charset="0"/>
              </a:rPr>
              <a:t>   </a:t>
            </a:r>
            <a:r>
              <a:rPr lang="cs-CZ" sz="3800" dirty="0" err="1" smtClean="0">
                <a:solidFill>
                  <a:schemeClr val="tx2"/>
                </a:solidFill>
                <a:latin typeface="Cambria" pitchFamily="18" charset="0"/>
              </a:rPr>
              <a:t>CALLA</a:t>
            </a:r>
            <a:r>
              <a:rPr lang="cs-CZ" sz="3800" dirty="0" err="1" smtClean="0">
                <a:latin typeface="Cambria" pitchFamily="18" charset="0"/>
              </a:rPr>
              <a:t>common</a:t>
            </a:r>
            <a:r>
              <a:rPr lang="cs-CZ" sz="3800" dirty="0" smtClean="0">
                <a:latin typeface="Cambria" pitchFamily="18" charset="0"/>
              </a:rPr>
              <a:t> </a:t>
            </a:r>
            <a:r>
              <a:rPr lang="cs-CZ" sz="3800" dirty="0" err="1" smtClean="0">
                <a:latin typeface="Cambria" pitchFamily="18" charset="0"/>
              </a:rPr>
              <a:t>acute</a:t>
            </a:r>
            <a:r>
              <a:rPr lang="cs-CZ" sz="3800" dirty="0" smtClean="0">
                <a:latin typeface="Cambria" pitchFamily="18" charset="0"/>
              </a:rPr>
              <a:t> </a:t>
            </a:r>
            <a:r>
              <a:rPr lang="cs-CZ" sz="3800" dirty="0" err="1" smtClean="0">
                <a:latin typeface="Cambria" pitchFamily="18" charset="0"/>
              </a:rPr>
              <a:t>lymphoblastoid</a:t>
            </a:r>
            <a:r>
              <a:rPr lang="cs-CZ" sz="3800" dirty="0" smtClean="0">
                <a:latin typeface="Cambria" pitchFamily="18" charset="0"/>
              </a:rPr>
              <a:t> </a:t>
            </a:r>
            <a:r>
              <a:rPr lang="cs-CZ" sz="3800" dirty="0" err="1" smtClean="0">
                <a:latin typeface="Cambria" pitchFamily="18" charset="0"/>
              </a:rPr>
              <a:t>leukemia</a:t>
            </a:r>
            <a:r>
              <a:rPr lang="cs-CZ" sz="3800" dirty="0" smtClean="0">
                <a:latin typeface="Cambria" pitchFamily="18" charset="0"/>
              </a:rPr>
              <a:t> </a:t>
            </a:r>
            <a:r>
              <a:rPr lang="cs-CZ" sz="3800" dirty="0" err="1" smtClean="0">
                <a:latin typeface="Cambria" pitchFamily="18" charset="0"/>
              </a:rPr>
              <a:t>antige</a:t>
            </a:r>
            <a:r>
              <a:rPr lang="cs-CZ" sz="3800" dirty="0" smtClean="0">
                <a:latin typeface="Cambria" pitchFamily="18" charset="0"/>
              </a:rPr>
              <a:t> CD 10 – </a:t>
            </a:r>
            <a:r>
              <a:rPr lang="cs-CZ" sz="3800" dirty="0" err="1" smtClean="0">
                <a:latin typeface="Cambria" pitchFamily="18" charset="0"/>
              </a:rPr>
              <a:t>pre</a:t>
            </a:r>
            <a:r>
              <a:rPr lang="cs-CZ" sz="3800" dirty="0" smtClean="0">
                <a:latin typeface="Cambria" pitchFamily="18" charset="0"/>
              </a:rPr>
              <a:t> B buňky </a:t>
            </a:r>
          </a:p>
          <a:p>
            <a:pPr lvl="1">
              <a:lnSpc>
                <a:spcPct val="80000"/>
              </a:lnSpc>
              <a:buNone/>
            </a:pPr>
            <a:r>
              <a:rPr lang="cs-CZ" sz="3800" dirty="0" smtClean="0">
                <a:latin typeface="Cambria" pitchFamily="18" charset="0"/>
              </a:rPr>
              <a:t>    fyziologicky přítomny na normálních buňkách vývojových řad leukocytů</a:t>
            </a:r>
            <a:endParaRPr lang="en-US" sz="3800" dirty="0" smtClean="0">
              <a:latin typeface="Cambria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cs-CZ" sz="3800" dirty="0" smtClean="0">
              <a:latin typeface="Cambria" panose="02040503050406030204" pitchFamily="18" charset="0"/>
            </a:endParaRPr>
          </a:p>
          <a:p>
            <a:pPr lvl="1">
              <a:lnSpc>
                <a:spcPct val="80000"/>
              </a:lnSpc>
              <a:buFont typeface="Courier New" pitchFamily="49" charset="0"/>
              <a:buChar char="o"/>
            </a:pPr>
            <a:endParaRPr lang="cs-CZ" sz="3800" dirty="0" smtClean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43204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b="0" dirty="0" smtClean="0">
                <a:solidFill>
                  <a:srgbClr val="0070C0"/>
                </a:solidFill>
                <a:effectLst/>
              </a:rPr>
              <a:t>TAA </a:t>
            </a:r>
            <a:r>
              <a:rPr lang="en-GB" sz="3200" b="0" dirty="0" err="1" smtClean="0">
                <a:solidFill>
                  <a:srgbClr val="0070C0"/>
                </a:solidFill>
              </a:rPr>
              <a:t>tumor</a:t>
            </a:r>
            <a:r>
              <a:rPr lang="en-GB" sz="3200" b="0" dirty="0" smtClean="0">
                <a:solidFill>
                  <a:srgbClr val="0070C0"/>
                </a:solidFill>
              </a:rPr>
              <a:t>-associated antigens</a:t>
            </a:r>
            <a:r>
              <a:rPr lang="cs-CZ" sz="3600" b="0" dirty="0" smtClean="0">
                <a:solidFill>
                  <a:srgbClr val="0070C0"/>
                </a:solidFill>
              </a:rPr>
              <a:t/>
            </a:r>
            <a:br>
              <a:rPr lang="cs-CZ" sz="3600" b="0" dirty="0" smtClean="0">
                <a:solidFill>
                  <a:srgbClr val="0070C0"/>
                </a:solidFill>
              </a:rPr>
            </a:br>
            <a:endParaRPr lang="en-US" sz="36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err="1" smtClean="0">
                <a:latin typeface="Cambria" panose="02040503050406030204" pitchFamily="18" charset="0"/>
              </a:rPr>
              <a:t>Onkomarkery</a:t>
            </a:r>
            <a:r>
              <a:rPr lang="cs-CZ" sz="2800" dirty="0" smtClean="0">
                <a:latin typeface="Cambria" panose="02040503050406030204" pitchFamily="18" charset="0"/>
              </a:rPr>
              <a:t>“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Font typeface="Courier New" pitchFamily="49" charset="0"/>
              <a:buChar char="o"/>
            </a:pPr>
            <a:r>
              <a:rPr lang="cs-CZ" sz="2800" dirty="0" smtClean="0">
                <a:latin typeface="Cambria" panose="02040503050406030204" pitchFamily="18" charset="0"/>
              </a:rPr>
              <a:t>Alfa-</a:t>
            </a:r>
            <a:r>
              <a:rPr lang="cs-CZ" sz="2800" dirty="0" err="1" smtClean="0">
                <a:latin typeface="Cambria" panose="02040503050406030204" pitchFamily="18" charset="0"/>
              </a:rPr>
              <a:t>feto</a:t>
            </a:r>
            <a:r>
              <a:rPr lang="cs-CZ" sz="2800" dirty="0" smtClean="0">
                <a:latin typeface="Cambria" panose="02040503050406030204" pitchFamily="18" charset="0"/>
              </a:rPr>
              <a:t> protein (Ca jater)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Font typeface="Courier New" pitchFamily="49" charset="0"/>
              <a:buChar char="o"/>
            </a:pPr>
            <a:r>
              <a:rPr lang="cs-CZ" sz="2800" dirty="0" smtClean="0">
                <a:latin typeface="Cambria" panose="02040503050406030204" pitchFamily="18" charset="0"/>
              </a:rPr>
              <a:t>CEA (Ca </a:t>
            </a:r>
            <a:r>
              <a:rPr lang="cs-CZ" sz="2800" dirty="0" err="1" smtClean="0">
                <a:latin typeface="Cambria" panose="02040503050406030204" pitchFamily="18" charset="0"/>
              </a:rPr>
              <a:t>colon</a:t>
            </a:r>
            <a:r>
              <a:rPr lang="cs-CZ" sz="2800" dirty="0" smtClean="0">
                <a:latin typeface="Cambria" panose="02040503050406030204" pitchFamily="18" charset="0"/>
              </a:rPr>
              <a:t>)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  <a:buFont typeface="Courier New" pitchFamily="49" charset="0"/>
              <a:buChar char="o"/>
            </a:pPr>
            <a:r>
              <a:rPr lang="cs-CZ" sz="2800" dirty="0" smtClean="0">
                <a:latin typeface="Cambria" panose="02040503050406030204" pitchFamily="18" charset="0"/>
              </a:rPr>
              <a:t>PSA (Ca prostaty)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Paraprotein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Diferenciační antigeny na buňkách malignit lymfatického systému (CD znaky)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Průkaz </a:t>
            </a:r>
            <a:r>
              <a:rPr lang="cs-CZ" sz="2800" dirty="0" err="1" smtClean="0">
                <a:latin typeface="Cambria" panose="02040503050406030204" pitchFamily="18" charset="0"/>
              </a:rPr>
              <a:t>klonality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Exprese </a:t>
            </a:r>
            <a:r>
              <a:rPr lang="cs-CZ" sz="2800" dirty="0" err="1" smtClean="0">
                <a:latin typeface="Cambria" panose="02040503050406030204" pitchFamily="18" charset="0"/>
              </a:rPr>
              <a:t>check</a:t>
            </a:r>
            <a:r>
              <a:rPr lang="cs-CZ" sz="2800" dirty="0" smtClean="0">
                <a:latin typeface="Cambria" panose="02040503050406030204" pitchFamily="18" charset="0"/>
              </a:rPr>
              <a:t> point molekul ve vzorku maligní tkáně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NGS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Imunologická diagnostika nádorů</a:t>
            </a:r>
            <a:endParaRPr lang="cs-CZ" sz="3200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3200" b="0" dirty="0" err="1" smtClean="0">
                <a:solidFill>
                  <a:srgbClr val="0070C0"/>
                </a:solidFill>
                <a:effectLst/>
              </a:rPr>
              <a:t>Vývoj</a:t>
            </a:r>
            <a:r>
              <a:rPr lang="en-GB" sz="3200" b="0" dirty="0" smtClean="0">
                <a:solidFill>
                  <a:srgbClr val="0070C0"/>
                </a:solidFill>
                <a:effectLst/>
              </a:rPr>
              <a:t> B-</a:t>
            </a:r>
            <a:r>
              <a:rPr lang="en-GB" sz="3200" b="0" dirty="0" err="1" smtClean="0">
                <a:solidFill>
                  <a:srgbClr val="0070C0"/>
                </a:solidFill>
                <a:effectLst/>
              </a:rPr>
              <a:t>lymfocytů</a:t>
            </a:r>
            <a:endParaRPr lang="en-GB" sz="3200" b="0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51203" name="Picture 4" descr="Vývoj B-lymfocytů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55631"/>
            <a:ext cx="8192910" cy="51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>
              <a:latin typeface="Cambria" pitchFamily="18" charset="0"/>
            </a:endParaRPr>
          </a:p>
          <a:p>
            <a:pPr algn="ctr">
              <a:buNone/>
            </a:pPr>
            <a:r>
              <a:rPr lang="cs-CZ" dirty="0" smtClean="0"/>
              <a:t>Indukce protinádorové imunity 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nebo</a:t>
            </a:r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Využití imunitních mechanismů k cílenému nasměrování léčiva k místu nádoru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Imunoonkologická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terapie</a:t>
            </a:r>
            <a:endParaRPr lang="cs-CZ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1"/>
            <a:ext cx="9144000" cy="4181475"/>
          </a:xfrm>
        </p:spPr>
        <p:txBody>
          <a:bodyPr>
            <a:normAutofit fontScale="70000" lnSpcReduction="20000"/>
          </a:bodyPr>
          <a:lstStyle/>
          <a:p>
            <a:endParaRPr lang="cs-CZ" sz="28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latin typeface="Cambria" panose="02040503050406030204" pitchFamily="18" charset="0"/>
              </a:rPr>
              <a:t>Monoklonální protilátky </a:t>
            </a:r>
            <a:r>
              <a:rPr lang="cs-CZ" sz="2800" dirty="0" smtClean="0">
                <a:latin typeface="Cambria" panose="02040503050406030204" pitchFamily="18" charset="0"/>
              </a:rPr>
              <a:t>(</a:t>
            </a:r>
            <a:r>
              <a:rPr lang="cs-CZ" sz="2800" dirty="0" err="1" smtClean="0">
                <a:latin typeface="Cambria" panose="02040503050406030204" pitchFamily="18" charset="0"/>
              </a:rPr>
              <a:t>anti</a:t>
            </a:r>
            <a:r>
              <a:rPr lang="cs-CZ" sz="2800" dirty="0" smtClean="0">
                <a:latin typeface="Cambria" panose="02040503050406030204" pitchFamily="18" charset="0"/>
              </a:rPr>
              <a:t>-CD20, </a:t>
            </a:r>
            <a:r>
              <a:rPr lang="cs-CZ" sz="2800" dirty="0" err="1" smtClean="0">
                <a:latin typeface="Cambria" panose="02040503050406030204" pitchFamily="18" charset="0"/>
              </a:rPr>
              <a:t>anti</a:t>
            </a:r>
            <a:r>
              <a:rPr lang="cs-CZ" sz="2800" dirty="0" smtClean="0">
                <a:latin typeface="Cambria" panose="02040503050406030204" pitchFamily="18" charset="0"/>
              </a:rPr>
              <a:t>-HER2).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 err="1" smtClean="0">
                <a:latin typeface="Cambria" panose="02040503050406030204" pitchFamily="18" charset="0"/>
              </a:rPr>
              <a:t>Check</a:t>
            </a:r>
            <a:r>
              <a:rPr lang="cs-CZ" sz="2800" b="1" dirty="0" smtClean="0">
                <a:latin typeface="Cambria" panose="02040503050406030204" pitchFamily="18" charset="0"/>
              </a:rPr>
              <a:t>  point inhibitor </a:t>
            </a:r>
            <a:r>
              <a:rPr lang="cs-CZ" sz="2800" b="1" dirty="0" err="1" smtClean="0">
                <a:latin typeface="Cambria" panose="02040503050406030204" pitchFamily="18" charset="0"/>
              </a:rPr>
              <a:t>blockers</a:t>
            </a:r>
            <a:r>
              <a:rPr lang="cs-CZ" sz="2800" b="1" dirty="0" smtClean="0"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latin typeface="Cambria" panose="02040503050406030204" pitchFamily="18" charset="0"/>
              </a:rPr>
              <a:t>( anti PD, anti PDL1, anti CTLA4)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 smtClean="0">
                <a:latin typeface="Cambria" panose="02040503050406030204" pitchFamily="18" charset="0"/>
              </a:rPr>
              <a:t>Adoptivní buněčné terapie </a:t>
            </a:r>
            <a:r>
              <a:rPr lang="cs-CZ" sz="2800" dirty="0" smtClean="0">
                <a:latin typeface="Cambria" panose="02040503050406030204" pitchFamily="18" charset="0"/>
              </a:rPr>
              <a:t>(TIL, DC </a:t>
            </a:r>
            <a:r>
              <a:rPr lang="cs-CZ" sz="2800" dirty="0" err="1" smtClean="0">
                <a:latin typeface="Cambria" panose="02040503050406030204" pitchFamily="18" charset="0"/>
              </a:rPr>
              <a:t>vac</a:t>
            </a:r>
            <a:r>
              <a:rPr lang="cs-CZ" sz="2800" dirty="0" smtClean="0">
                <a:latin typeface="Cambria" panose="02040503050406030204" pitchFamily="18" charset="0"/>
              </a:rPr>
              <a:t>,CAR)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800" b="1" dirty="0" err="1" smtClean="0">
                <a:latin typeface="Cambria" panose="02040503050406030204" pitchFamily="18" charset="0"/>
              </a:rPr>
              <a:t>Imunomodulační</a:t>
            </a:r>
            <a:r>
              <a:rPr lang="cs-CZ" sz="2800" b="1" dirty="0" smtClean="0">
                <a:latin typeface="Cambria" panose="02040503050406030204" pitchFamily="18" charset="0"/>
              </a:rPr>
              <a:t> preparáty</a:t>
            </a:r>
          </a:p>
          <a:p>
            <a:pPr>
              <a:buFont typeface="Wingdings" pitchFamily="2" charset="2"/>
              <a:buChar char="§"/>
            </a:pPr>
            <a:endParaRPr lang="cs-CZ" sz="2800" b="1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Cambria" panose="02040503050406030204" pitchFamily="18" charset="0"/>
              </a:rPr>
              <a:t>Auto a </a:t>
            </a:r>
            <a:r>
              <a:rPr lang="cs-CZ" sz="2000" b="1" dirty="0" err="1" smtClean="0">
                <a:latin typeface="Cambria" panose="02040503050406030204" pitchFamily="18" charset="0"/>
              </a:rPr>
              <a:t>alo</a:t>
            </a:r>
            <a:r>
              <a:rPr lang="cs-CZ" sz="2000" b="1" dirty="0" smtClean="0">
                <a:latin typeface="Cambria" panose="02040503050406030204" pitchFamily="18" charset="0"/>
              </a:rPr>
              <a:t> HSCT </a:t>
            </a:r>
            <a:r>
              <a:rPr lang="cs-CZ" sz="2000" dirty="0" smtClean="0">
                <a:latin typeface="Cambria" panose="02040503050406030204" pitchFamily="18" charset="0"/>
              </a:rPr>
              <a:t>( mechanismus GVLR )</a:t>
            </a:r>
          </a:p>
          <a:p>
            <a:pP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err="1" smtClean="0">
                <a:latin typeface="Cambria" panose="02040503050406030204" pitchFamily="18" charset="0"/>
              </a:rPr>
              <a:t>Imunostimulační</a:t>
            </a:r>
            <a:r>
              <a:rPr lang="cs-CZ" sz="2000" b="1" dirty="0" smtClean="0">
                <a:latin typeface="Cambria" panose="02040503050406030204" pitchFamily="18" charset="0"/>
              </a:rPr>
              <a:t> a </a:t>
            </a:r>
            <a:r>
              <a:rPr lang="cs-CZ" sz="2000" b="1" dirty="0" err="1" smtClean="0">
                <a:latin typeface="Cambria" panose="02040503050406030204" pitchFamily="18" charset="0"/>
              </a:rPr>
              <a:t>imunomodulační</a:t>
            </a:r>
            <a:r>
              <a:rPr lang="cs-CZ" sz="2000" b="1" dirty="0" smtClean="0">
                <a:latin typeface="Cambria" panose="02040503050406030204" pitchFamily="18" charset="0"/>
              </a:rPr>
              <a:t> </a:t>
            </a:r>
            <a:r>
              <a:rPr lang="cs-CZ" sz="2000" b="1" dirty="0" err="1" smtClean="0">
                <a:latin typeface="Cambria" panose="02040503050406030204" pitchFamily="18" charset="0"/>
              </a:rPr>
              <a:t>cytokiny</a:t>
            </a:r>
            <a:r>
              <a:rPr lang="cs-CZ" sz="2000" b="1" dirty="0" smtClean="0">
                <a:latin typeface="Cambria" panose="02040503050406030204" pitchFamily="18" charset="0"/>
              </a:rPr>
              <a:t> (IFN-a, IL-2)</a:t>
            </a:r>
          </a:p>
          <a:p>
            <a:pPr>
              <a:buFont typeface="Wingdings" pitchFamily="2" charset="2"/>
              <a:buChar char="§"/>
            </a:pPr>
            <a:endParaRPr lang="cs-CZ" sz="2000" b="1" dirty="0" smtClean="0">
              <a:latin typeface="Cambria" panose="020405030504060302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2000" b="1" dirty="0" smtClean="0">
                <a:latin typeface="Cambria" panose="02040503050406030204" pitchFamily="18" charset="0"/>
              </a:rPr>
              <a:t>Indukce zánětu se stimulací Th1 buněk (BCG vakcína)</a:t>
            </a:r>
          </a:p>
          <a:p>
            <a:endParaRPr lang="cs-CZ" sz="2800" dirty="0" smtClean="0">
              <a:latin typeface="Cambria" panose="02040503050406030204" pitchFamily="18" charset="0"/>
            </a:endParaRPr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2" y="271463"/>
            <a:ext cx="8060267" cy="11763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Imunoonkologická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léčba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000" b="1" dirty="0" smtClean="0"/>
              <a:t>IL 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Růstový faktor T lymfocytů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Na dávce závislý </a:t>
            </a:r>
            <a:r>
              <a:rPr lang="cs-CZ" sz="2000" dirty="0" err="1" smtClean="0"/>
              <a:t>imunomodulační</a:t>
            </a:r>
            <a:r>
              <a:rPr lang="cs-CZ" sz="2000" dirty="0" smtClean="0"/>
              <a:t> a </a:t>
            </a:r>
            <a:r>
              <a:rPr lang="cs-CZ" sz="2000" dirty="0" err="1" smtClean="0"/>
              <a:t>antitumorosní</a:t>
            </a:r>
            <a:r>
              <a:rPr lang="cs-CZ" sz="2000" dirty="0" smtClean="0"/>
              <a:t> efekt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Rekombinantní preparát, multiorgánová toxicita, nahrazen </a:t>
            </a:r>
            <a:r>
              <a:rPr lang="cs-CZ" sz="2000" dirty="0" err="1" smtClean="0"/>
              <a:t>check</a:t>
            </a:r>
            <a:r>
              <a:rPr lang="cs-CZ" sz="2000" dirty="0" smtClean="0"/>
              <a:t> point inhibitory.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Maligní melanom, renální </a:t>
            </a:r>
            <a:r>
              <a:rPr lang="cs-CZ" sz="2000" dirty="0" err="1" smtClean="0"/>
              <a:t>carcinom</a:t>
            </a:r>
            <a:r>
              <a:rPr lang="cs-CZ" sz="2000" dirty="0" smtClean="0"/>
              <a:t> ( </a:t>
            </a:r>
            <a:r>
              <a:rPr lang="cs-CZ" sz="2000" dirty="0" err="1" smtClean="0"/>
              <a:t>vysokodávkovaný</a:t>
            </a:r>
            <a:r>
              <a:rPr lang="cs-CZ" sz="2000" dirty="0" smtClean="0"/>
              <a:t> Il2)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109728" indent="0">
              <a:buNone/>
            </a:pPr>
            <a:r>
              <a:rPr lang="cs-CZ" sz="2400" b="1" dirty="0" smtClean="0"/>
              <a:t>BCG </a:t>
            </a:r>
            <a:r>
              <a:rPr lang="cs-CZ" sz="2400" b="1" dirty="0" err="1" smtClean="0"/>
              <a:t>bacillus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Calmette</a:t>
            </a:r>
            <a:r>
              <a:rPr lang="cs-CZ" sz="2400" b="1" dirty="0" smtClean="0"/>
              <a:t>-</a:t>
            </a:r>
            <a:r>
              <a:rPr lang="cs-CZ" sz="2400" b="1" dirty="0" err="1" smtClean="0"/>
              <a:t>Guerin</a:t>
            </a:r>
            <a:r>
              <a:rPr lang="cs-CZ" sz="2400" b="1" dirty="0" smtClean="0"/>
              <a:t> </a:t>
            </a:r>
          </a:p>
          <a:p>
            <a:pPr marL="109728" indent="0">
              <a:buFont typeface="Wingdings" pitchFamily="2" charset="2"/>
              <a:buChar char="§"/>
            </a:pPr>
            <a:r>
              <a:rPr lang="cs-CZ" sz="2000" dirty="0" smtClean="0"/>
              <a:t> </a:t>
            </a:r>
            <a:r>
              <a:rPr lang="cs-CZ" sz="2000" dirty="0" err="1" smtClean="0"/>
              <a:t>Astenuované</a:t>
            </a:r>
            <a:r>
              <a:rPr lang="cs-CZ" sz="2000" dirty="0" smtClean="0"/>
              <a:t> </a:t>
            </a:r>
            <a:r>
              <a:rPr lang="cs-CZ" sz="2000" dirty="0" err="1" smtClean="0"/>
              <a:t>mycobacterium</a:t>
            </a:r>
            <a:r>
              <a:rPr lang="cs-CZ" sz="2000" dirty="0" smtClean="0"/>
              <a:t> </a:t>
            </a:r>
            <a:r>
              <a:rPr lang="cs-CZ" sz="2000" dirty="0" err="1" smtClean="0"/>
              <a:t>bovis</a:t>
            </a:r>
            <a:endParaRPr lang="cs-CZ" sz="2000" dirty="0" smtClean="0"/>
          </a:p>
          <a:p>
            <a:pPr marL="109728" indent="0">
              <a:buFont typeface="Wingdings" pitchFamily="2" charset="2"/>
              <a:buChar char="§"/>
            </a:pPr>
            <a:r>
              <a:rPr lang="cs-CZ" sz="2000" dirty="0" smtClean="0"/>
              <a:t> Léčba karcinomu močového měchýře </a:t>
            </a:r>
            <a:r>
              <a:rPr lang="cs-CZ" sz="2000" dirty="0" err="1" smtClean="0"/>
              <a:t>intravesikální</a:t>
            </a:r>
            <a:r>
              <a:rPr lang="cs-CZ" sz="2000" dirty="0" smtClean="0"/>
              <a:t> aplikací</a:t>
            </a:r>
          </a:p>
          <a:p>
            <a:pPr marL="109728" indent="0">
              <a:buFont typeface="Wingdings" pitchFamily="2" charset="2"/>
              <a:buChar char="§"/>
            </a:pPr>
            <a:r>
              <a:rPr lang="cs-CZ" sz="2000" dirty="0" smtClean="0"/>
              <a:t> Elevace </a:t>
            </a:r>
            <a:r>
              <a:rPr lang="cs-CZ" sz="2000" dirty="0" err="1" smtClean="0"/>
              <a:t>INFg</a:t>
            </a:r>
            <a:r>
              <a:rPr lang="cs-CZ" sz="2000" dirty="0" smtClean="0"/>
              <a:t>, indukce exprese MHC II na buňkách tumoru</a:t>
            </a:r>
          </a:p>
          <a:p>
            <a:pPr marL="109728" indent="0">
              <a:buFont typeface="Wingdings" pitchFamily="2" charset="2"/>
              <a:buChar char="§"/>
            </a:pPr>
            <a:r>
              <a:rPr lang="cs-CZ" sz="2000" dirty="0" smtClean="0"/>
              <a:t> Infiltrace močového měchýře </a:t>
            </a:r>
            <a:r>
              <a:rPr lang="cs-CZ" sz="2000" dirty="0" err="1" smtClean="0"/>
              <a:t>makrtofágy</a:t>
            </a:r>
            <a:r>
              <a:rPr lang="cs-CZ" sz="2000" dirty="0" smtClean="0"/>
              <a:t> a CD4+T buňkami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 marL="109728" indent="0">
              <a:buNone/>
            </a:pPr>
            <a:endParaRPr lang="cs-CZ" sz="1600" b="1" dirty="0" smtClean="0"/>
          </a:p>
          <a:p>
            <a:pPr marL="109728" indent="0">
              <a:buNone/>
            </a:pPr>
            <a:endParaRPr lang="en-US" sz="1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Imunomodulační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a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imunostimulační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cytokiny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53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7931224" cy="4525963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cs-CZ" sz="2400" b="1" dirty="0" err="1" smtClean="0"/>
              <a:t>INFa</a:t>
            </a:r>
            <a:endParaRPr lang="cs-CZ" sz="2400" b="1" dirty="0" smtClean="0"/>
          </a:p>
          <a:p>
            <a:pPr marL="109728" indent="0">
              <a:buNone/>
            </a:pPr>
            <a:r>
              <a:rPr lang="cs-CZ" sz="2000" dirty="0" smtClean="0"/>
              <a:t>Stimulace Th1 prostřednictvím STAt1 a STAT 3 drah k sekreci IL 12</a:t>
            </a:r>
          </a:p>
          <a:p>
            <a:pPr marL="109728" indent="0">
              <a:buNone/>
            </a:pPr>
            <a:endParaRPr lang="cs-CZ" sz="2000" b="1" dirty="0" smtClean="0"/>
          </a:p>
          <a:p>
            <a:pPr marL="109728" indent="0">
              <a:buNone/>
            </a:pPr>
            <a:endParaRPr lang="cs-CZ" sz="2000" b="1" dirty="0" smtClean="0"/>
          </a:p>
          <a:p>
            <a:pPr marL="109728" indent="0">
              <a:buNone/>
            </a:pPr>
            <a:r>
              <a:rPr lang="cs-CZ" sz="2000" b="1" dirty="0" err="1" smtClean="0"/>
              <a:t>Vysokodávkovaný</a:t>
            </a:r>
            <a:r>
              <a:rPr lang="cs-CZ" sz="2000" b="1" dirty="0" smtClean="0"/>
              <a:t> INF Interferon alfa-2b</a:t>
            </a:r>
            <a:r>
              <a:rPr lang="cs-CZ" sz="2000" b="1" dirty="0"/>
              <a:t> </a:t>
            </a:r>
            <a:endParaRPr lang="cs-CZ" sz="2000" b="1" dirty="0" smtClean="0"/>
          </a:p>
          <a:p>
            <a:pPr marL="109728" indent="0">
              <a:buNone/>
            </a:pPr>
            <a:r>
              <a:rPr lang="cs-CZ" sz="2000" dirty="0" smtClean="0"/>
              <a:t>Lymfatické malignity</a:t>
            </a:r>
          </a:p>
          <a:p>
            <a:pPr marL="109728" indent="0">
              <a:buNone/>
            </a:pPr>
            <a:r>
              <a:rPr lang="cs-CZ" sz="2000" dirty="0" smtClean="0"/>
              <a:t>Adjuvantní léčba </a:t>
            </a:r>
            <a:r>
              <a:rPr lang="cs-CZ" sz="2000" dirty="0" err="1" smtClean="0"/>
              <a:t>high</a:t>
            </a:r>
            <a:r>
              <a:rPr lang="cs-CZ" sz="2000" dirty="0" smtClean="0"/>
              <a:t> risk melanomu před zavedením </a:t>
            </a:r>
            <a:r>
              <a:rPr lang="cs-CZ" sz="2000" dirty="0" err="1" smtClean="0"/>
              <a:t>ipilimumabu</a:t>
            </a:r>
            <a:r>
              <a:rPr lang="cs-CZ" sz="2000" dirty="0" smtClean="0"/>
              <a:t> </a:t>
            </a:r>
          </a:p>
          <a:p>
            <a:pPr marL="109728" indent="0">
              <a:buNone/>
            </a:pPr>
            <a:endParaRPr lang="cs-CZ" sz="2000" dirty="0" smtClean="0"/>
          </a:p>
          <a:p>
            <a:pPr marL="109728" indent="0">
              <a:buNone/>
            </a:pPr>
            <a:endParaRPr lang="cs-CZ" sz="2000" dirty="0" smtClean="0"/>
          </a:p>
          <a:p>
            <a:pPr marL="109728" indent="0">
              <a:buNone/>
            </a:pPr>
            <a:r>
              <a:rPr lang="cs-CZ" sz="2000" dirty="0" err="1" smtClean="0"/>
              <a:t>Monohočetné</a:t>
            </a:r>
            <a:r>
              <a:rPr lang="cs-CZ" sz="2000" dirty="0" smtClean="0"/>
              <a:t> AE ( </a:t>
            </a:r>
            <a:r>
              <a:rPr lang="cs-CZ" sz="2000" dirty="0" err="1" smtClean="0"/>
              <a:t>hepatotoxicita</a:t>
            </a:r>
            <a:r>
              <a:rPr lang="cs-CZ" sz="2000" dirty="0" smtClean="0"/>
              <a:t>, </a:t>
            </a:r>
            <a:r>
              <a:rPr lang="cs-CZ" sz="2000" dirty="0" err="1" smtClean="0"/>
              <a:t>myelotoxicita</a:t>
            </a:r>
            <a:r>
              <a:rPr lang="cs-CZ" sz="2000" dirty="0" smtClean="0"/>
              <a:t>, </a:t>
            </a:r>
            <a:r>
              <a:rPr lang="cs-CZ" sz="2000" dirty="0" err="1" smtClean="0"/>
              <a:t>thyreotoxicita</a:t>
            </a:r>
            <a:r>
              <a:rPr lang="cs-CZ" sz="2000" dirty="0" smtClean="0"/>
              <a:t>…)</a:t>
            </a:r>
            <a:r>
              <a:rPr lang="cs-CZ" sz="2000" dirty="0"/>
              <a:t> </a:t>
            </a:r>
            <a:endParaRPr lang="cs-CZ" sz="2000" dirty="0" smtClean="0"/>
          </a:p>
          <a:p>
            <a:pPr marL="109728" indent="0">
              <a:buNone/>
            </a:pP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Imnunomodulační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a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imunodtimulační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cytokiny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40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cs-CZ" sz="2400" dirty="0" smtClean="0"/>
              <a:t>Imunitní systém má protektivní vliv proti karcinogenezi </a:t>
            </a:r>
            <a:r>
              <a:rPr lang="cs-CZ" sz="2000" dirty="0" smtClean="0"/>
              <a:t>(</a:t>
            </a:r>
            <a:r>
              <a:rPr lang="cs-CZ" sz="2000" dirty="0" err="1" smtClean="0"/>
              <a:t>Ehrlich</a:t>
            </a:r>
            <a:r>
              <a:rPr lang="cs-CZ" sz="2000" dirty="0" smtClean="0"/>
              <a:t> 1900)</a:t>
            </a:r>
          </a:p>
          <a:p>
            <a:endParaRPr lang="cs-CZ" sz="2400" dirty="0" smtClean="0"/>
          </a:p>
          <a:p>
            <a:pPr marL="109728" indent="0">
              <a:buNone/>
            </a:pPr>
            <a:r>
              <a:rPr lang="cs-CZ" sz="2400" b="1" dirty="0" err="1" smtClean="0"/>
              <a:t>Cancer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immunosurveillance</a:t>
            </a:r>
            <a:r>
              <a:rPr lang="cs-CZ" sz="2400" b="1" dirty="0" smtClean="0"/>
              <a:t> </a:t>
            </a:r>
            <a:r>
              <a:rPr lang="cs-CZ" sz="2400" dirty="0" smtClean="0"/>
              <a:t>(</a:t>
            </a:r>
            <a:r>
              <a:rPr lang="cs-CZ" sz="2000" dirty="0" err="1" smtClean="0"/>
              <a:t>Burnet</a:t>
            </a:r>
            <a:r>
              <a:rPr lang="cs-CZ" sz="2000" dirty="0" smtClean="0"/>
              <a:t> a Thomas 50 léta )</a:t>
            </a:r>
          </a:p>
          <a:p>
            <a:pPr>
              <a:buNone/>
            </a:pPr>
            <a:r>
              <a:rPr lang="cs-CZ" sz="2200" dirty="0" smtClean="0"/>
              <a:t>Adaptivní imunitní systém zodpovídá za kontrolu karcinogeneze u imunitně kompetentních jedinců</a:t>
            </a:r>
          </a:p>
          <a:p>
            <a:endParaRPr lang="cs-CZ" b="1" dirty="0"/>
          </a:p>
          <a:p>
            <a:pPr marL="109728" indent="0">
              <a:buNone/>
            </a:pPr>
            <a:r>
              <a:rPr lang="cs-CZ" sz="2400" b="1" dirty="0" err="1" smtClean="0"/>
              <a:t>Cancer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imunoediting</a:t>
            </a:r>
            <a:r>
              <a:rPr lang="cs-CZ" sz="2400" b="1" dirty="0" smtClean="0"/>
              <a:t> </a:t>
            </a:r>
            <a:r>
              <a:rPr lang="cs-CZ" sz="2000" dirty="0" smtClean="0"/>
              <a:t>(2001 </a:t>
            </a:r>
            <a:r>
              <a:rPr lang="cs-CZ" sz="2000" dirty="0" err="1" smtClean="0"/>
              <a:t>Shanakaran</a:t>
            </a:r>
            <a:r>
              <a:rPr lang="cs-CZ" sz="2000" dirty="0" smtClean="0"/>
              <a:t>, </a:t>
            </a:r>
            <a:r>
              <a:rPr lang="cs-CZ" sz="2000" dirty="0" err="1" smtClean="0"/>
              <a:t>Dunn</a:t>
            </a:r>
            <a:r>
              <a:rPr lang="cs-CZ" sz="2000" dirty="0" smtClean="0"/>
              <a:t>, Schreiber)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Imunitní systém chrání svého nositele proti </a:t>
            </a:r>
            <a:r>
              <a:rPr lang="cs-CZ" sz="2000" dirty="0" err="1" smtClean="0"/>
              <a:t>tumorogenezi</a:t>
            </a:r>
            <a:r>
              <a:rPr lang="cs-CZ" sz="2000" dirty="0" smtClean="0"/>
              <a:t>, ale zároveň ovlivňuje </a:t>
            </a:r>
            <a:r>
              <a:rPr lang="cs-CZ" sz="2000" dirty="0" err="1" smtClean="0"/>
              <a:t>imunogenicitu</a:t>
            </a:r>
            <a:r>
              <a:rPr lang="cs-CZ" sz="2000" dirty="0" smtClean="0"/>
              <a:t> nádoru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Role imunitního systému v onkologii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02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5259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endParaRPr lang="cs-CZ" dirty="0" smtClean="0"/>
          </a:p>
          <a:p>
            <a:pPr marL="109728" indent="0" algn="ctr">
              <a:buNone/>
            </a:pPr>
            <a:r>
              <a:rPr lang="cs-CZ" dirty="0" smtClean="0"/>
              <a:t> </a:t>
            </a:r>
            <a:r>
              <a:rPr lang="cs-CZ" sz="2200" dirty="0" smtClean="0"/>
              <a:t>spouštěče </a:t>
            </a:r>
            <a:r>
              <a:rPr lang="cs-CZ" sz="2200" dirty="0" err="1" smtClean="0"/>
              <a:t>kostimulučaních</a:t>
            </a:r>
            <a:r>
              <a:rPr lang="cs-CZ" sz="2200" dirty="0" smtClean="0"/>
              <a:t> a inhibičních drah T lymfocytární odpovědi vedoucí k modulaci délky amplitudy imunitní odpovědi a tím k udržení </a:t>
            </a:r>
            <a:r>
              <a:rPr lang="cs-CZ" sz="2200" dirty="0" err="1" smtClean="0"/>
              <a:t>intergrity</a:t>
            </a:r>
            <a:r>
              <a:rPr lang="cs-CZ" sz="2200" dirty="0" smtClean="0"/>
              <a:t> organismu (</a:t>
            </a:r>
            <a:r>
              <a:rPr lang="cs-CZ" sz="2200" dirty="0" err="1" smtClean="0"/>
              <a:t>self</a:t>
            </a:r>
            <a:r>
              <a:rPr lang="cs-CZ" sz="2200" dirty="0" smtClean="0"/>
              <a:t> tolerance)</a:t>
            </a:r>
          </a:p>
          <a:p>
            <a:pPr marL="109728" indent="0">
              <a:buNone/>
            </a:pPr>
            <a:endParaRPr lang="cs-CZ" sz="2200" dirty="0" smtClean="0"/>
          </a:p>
          <a:p>
            <a:pPr marL="109728" indent="0">
              <a:buNone/>
            </a:pPr>
            <a:r>
              <a:rPr lang="cs-CZ" sz="2200" dirty="0" smtClean="0"/>
              <a:t>T buněčné inhibiční a stimulační receptory a jejich ligandy</a:t>
            </a:r>
          </a:p>
          <a:p>
            <a:pPr marL="109728" indent="0">
              <a:buNone/>
            </a:pPr>
            <a:endParaRPr lang="cs-CZ" sz="2200" dirty="0" smtClean="0"/>
          </a:p>
          <a:p>
            <a:pPr marL="109728" indent="0">
              <a:buNone/>
            </a:pPr>
            <a:r>
              <a:rPr lang="cs-CZ" sz="2200" dirty="0" smtClean="0"/>
              <a:t>Anti PD(CD279), Anti PD –L1(CD274), anti PD-L2( CD273), anti CTLA4( CD152)</a:t>
            </a:r>
          </a:p>
          <a:p>
            <a:pPr marL="109728" indent="0">
              <a:buNone/>
            </a:pPr>
            <a:endParaRPr lang="cs-CZ" sz="2200" dirty="0"/>
          </a:p>
          <a:p>
            <a:pPr marL="109728" indent="0">
              <a:buNone/>
            </a:pPr>
            <a:r>
              <a:rPr lang="cs-CZ" sz="2000" b="1" dirty="0" smtClean="0"/>
              <a:t>CAVE: časté vedlejší reakce ( </a:t>
            </a:r>
            <a:r>
              <a:rPr lang="cs-CZ" sz="2000" b="1" dirty="0" err="1" smtClean="0"/>
              <a:t>irAE</a:t>
            </a:r>
            <a:r>
              <a:rPr lang="cs-CZ" sz="2000" b="1" dirty="0" smtClean="0"/>
              <a:t>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Check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points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235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630" y="1196752"/>
            <a:ext cx="6720747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Check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point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blockers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63844" y="6596390"/>
            <a:ext cx="59801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https://www.hindawi.com/journals/scientifica/2013/857519.fig.001.jpg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411538" y="1124745"/>
            <a:ext cx="8275262" cy="4882548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800" dirty="0">
                <a:solidFill>
                  <a:schemeClr val="accent5"/>
                </a:solidFill>
                <a:latin typeface="Cambria" pitchFamily="18" charset="0"/>
              </a:rPr>
              <a:t>CTLA </a:t>
            </a:r>
            <a:r>
              <a:rPr lang="cs-CZ" sz="2800" dirty="0" smtClean="0">
                <a:solidFill>
                  <a:schemeClr val="accent5"/>
                </a:solidFill>
                <a:latin typeface="Cambria" pitchFamily="18" charset="0"/>
              </a:rPr>
              <a:t>4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400" dirty="0" err="1" smtClean="0"/>
              <a:t>cytotoxic</a:t>
            </a:r>
            <a:r>
              <a:rPr lang="cs-CZ" sz="2400" dirty="0" smtClean="0"/>
              <a:t> </a:t>
            </a:r>
            <a:r>
              <a:rPr lang="cs-CZ" sz="2400" dirty="0"/>
              <a:t>T </a:t>
            </a:r>
            <a:r>
              <a:rPr lang="cs-CZ" sz="2400" dirty="0" err="1"/>
              <a:t>lymphocyte</a:t>
            </a:r>
            <a:r>
              <a:rPr lang="cs-CZ" sz="2400" dirty="0"/>
              <a:t> </a:t>
            </a:r>
            <a:r>
              <a:rPr lang="cs-CZ" sz="2400" dirty="0" err="1"/>
              <a:t>associated</a:t>
            </a:r>
            <a:r>
              <a:rPr lang="cs-CZ" sz="2400" dirty="0"/>
              <a:t> </a:t>
            </a:r>
            <a:r>
              <a:rPr lang="cs-CZ" sz="2400" dirty="0" smtClean="0"/>
              <a:t>antigen</a:t>
            </a:r>
            <a:endParaRPr lang="cs-CZ" sz="2400" dirty="0"/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inhibiční molekula </a:t>
            </a:r>
            <a:r>
              <a:rPr lang="cs-CZ" sz="2400" dirty="0"/>
              <a:t>T </a:t>
            </a:r>
            <a:r>
              <a:rPr lang="cs-CZ" sz="2400" dirty="0" smtClean="0"/>
              <a:t>lymfocytů ( CD4+, CD8+)</a:t>
            </a:r>
            <a:endParaRPr lang="cs-CZ" sz="2400" dirty="0"/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interakce </a:t>
            </a:r>
            <a:r>
              <a:rPr lang="cs-CZ" sz="2400" dirty="0"/>
              <a:t>s </a:t>
            </a:r>
            <a:r>
              <a:rPr lang="cs-CZ" sz="2400" dirty="0" smtClean="0"/>
              <a:t>CD80/86 na APC</a:t>
            </a:r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</a:t>
            </a:r>
            <a:r>
              <a:rPr lang="cs-CZ" sz="2400" dirty="0" err="1" smtClean="0"/>
              <a:t>kompetice</a:t>
            </a:r>
            <a:r>
              <a:rPr lang="cs-CZ" sz="2400" dirty="0" smtClean="0"/>
              <a:t> s CD28 T buněk (CD28 stimulace </a:t>
            </a:r>
            <a:r>
              <a:rPr lang="cs-CZ" sz="2400" dirty="0" err="1" smtClean="0"/>
              <a:t>vs</a:t>
            </a:r>
            <a:r>
              <a:rPr lang="cs-CZ" sz="2400" dirty="0" smtClean="0"/>
              <a:t> CTLA4 </a:t>
            </a:r>
            <a:r>
              <a:rPr lang="cs-CZ" sz="2400" dirty="0" err="1" smtClean="0"/>
              <a:t>inhibicie</a:t>
            </a:r>
            <a:r>
              <a:rPr lang="cs-CZ" sz="2400" dirty="0" smtClean="0"/>
              <a:t>)</a:t>
            </a:r>
          </a:p>
          <a:p>
            <a:pPr marL="109728" indent="0"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inhibice T lymfocytární proliferace a aktivace</a:t>
            </a:r>
            <a:endParaRPr lang="cs-CZ" sz="2400" dirty="0"/>
          </a:p>
          <a:p>
            <a:pPr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2400" dirty="0" smtClean="0"/>
          </a:p>
          <a:p>
            <a:pPr>
              <a:buFont typeface="Monotype Sorts"/>
              <a:buNone/>
            </a:pPr>
            <a:endParaRPr lang="cs-CZ" sz="2400" b="1" dirty="0" smtClean="0">
              <a:solidFill>
                <a:schemeClr val="accent5"/>
              </a:solidFill>
            </a:endParaRPr>
          </a:p>
          <a:p>
            <a:pPr>
              <a:buFont typeface="Monotype Sorts"/>
              <a:buNone/>
            </a:pPr>
            <a:r>
              <a:rPr lang="cs-CZ" sz="2400" b="1" dirty="0" err="1" smtClean="0">
                <a:solidFill>
                  <a:schemeClr val="accent5"/>
                </a:solidFill>
              </a:rPr>
              <a:t>Ipilimumab</a:t>
            </a:r>
            <a:r>
              <a:rPr lang="cs-CZ" sz="2400" b="1" dirty="0" smtClean="0">
                <a:solidFill>
                  <a:schemeClr val="accent5"/>
                </a:solidFill>
              </a:rPr>
              <a:t> </a:t>
            </a:r>
            <a:r>
              <a:rPr lang="cs-CZ" sz="2400" dirty="0" smtClean="0">
                <a:solidFill>
                  <a:schemeClr val="accent5"/>
                </a:solidFill>
              </a:rPr>
              <a:t>anti </a:t>
            </a:r>
            <a:r>
              <a:rPr lang="cs-CZ" sz="2400" dirty="0">
                <a:solidFill>
                  <a:schemeClr val="accent5"/>
                </a:solidFill>
              </a:rPr>
              <a:t>CTLA 4 </a:t>
            </a:r>
            <a:endParaRPr lang="cs-CZ" sz="2400" b="1" dirty="0">
              <a:solidFill>
                <a:schemeClr val="accent5"/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600" dirty="0"/>
              <a:t>r</a:t>
            </a:r>
            <a:r>
              <a:rPr lang="cs-CZ" sz="2600" dirty="0" smtClean="0"/>
              <a:t>ekombinantní </a:t>
            </a:r>
            <a:r>
              <a:rPr lang="cs-CZ" sz="2600" dirty="0"/>
              <a:t>humánní monoklonální protilátka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600" dirty="0" smtClean="0"/>
              <a:t>stimulace imunitní odpovědi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600" dirty="0" smtClean="0"/>
              <a:t>první FDA schválený </a:t>
            </a:r>
            <a:r>
              <a:rPr lang="cs-CZ" sz="2600" dirty="0" err="1" smtClean="0"/>
              <a:t>check</a:t>
            </a:r>
            <a:r>
              <a:rPr lang="cs-CZ" sz="2600" dirty="0" smtClean="0"/>
              <a:t> point od r. 2011 (metastatický melanom)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600" dirty="0" smtClean="0"/>
              <a:t> nepřímý </a:t>
            </a:r>
            <a:r>
              <a:rPr lang="cs-CZ" sz="2600" dirty="0" err="1" smtClean="0"/>
              <a:t>antitumorosní</a:t>
            </a:r>
            <a:r>
              <a:rPr lang="cs-CZ" sz="2600" dirty="0" smtClean="0"/>
              <a:t> efekt posílení T </a:t>
            </a:r>
            <a:r>
              <a:rPr lang="cs-CZ" sz="2600" dirty="0" err="1" smtClean="0"/>
              <a:t>mediované</a:t>
            </a:r>
            <a:r>
              <a:rPr lang="cs-CZ" sz="2600" dirty="0" smtClean="0"/>
              <a:t> odpovědi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Check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point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blockers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61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064896" cy="5430207"/>
          </a:xfrm>
        </p:spPr>
      </p:pic>
      <p:sp>
        <p:nvSpPr>
          <p:cNvPr id="5" name="Rectangle 4"/>
          <p:cNvSpPr/>
          <p:nvPr/>
        </p:nvSpPr>
        <p:spPr>
          <a:xfrm>
            <a:off x="667458" y="3013075"/>
            <a:ext cx="7809089" cy="24699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r>
              <a:rPr lang="en-US" sz="1050" dirty="0"/>
              <a:t>http://cancergrace.org/lung/files/2012/06/Slide08.jpg</a:t>
            </a:r>
          </a:p>
        </p:txBody>
      </p:sp>
    </p:spTree>
    <p:extLst>
      <p:ext uri="{BB962C8B-B14F-4D97-AF65-F5344CB8AC3E}">
        <p14:creationId xmlns:p14="http://schemas.microsoft.com/office/powerpoint/2010/main" val="1857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425513" y="148478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000" b="1" dirty="0" smtClean="0"/>
              <a:t>PD1 </a:t>
            </a:r>
            <a:r>
              <a:rPr lang="cs-CZ" sz="2000" dirty="0" smtClean="0"/>
              <a:t>program </a:t>
            </a:r>
            <a:r>
              <a:rPr lang="cs-CZ" sz="2000" dirty="0"/>
              <a:t>cell </a:t>
            </a:r>
            <a:r>
              <a:rPr lang="cs-CZ" sz="2000" dirty="0" err="1"/>
              <a:t>death</a:t>
            </a:r>
            <a:r>
              <a:rPr lang="cs-CZ" sz="2000" dirty="0"/>
              <a:t> receptor 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err="1"/>
              <a:t>t</a:t>
            </a:r>
            <a:r>
              <a:rPr lang="cs-CZ" sz="2000" dirty="0" err="1" smtClean="0"/>
              <a:t>ransmembránový</a:t>
            </a:r>
            <a:r>
              <a:rPr lang="cs-CZ" sz="2000" dirty="0" smtClean="0"/>
              <a:t> protein T, B</a:t>
            </a:r>
            <a:r>
              <a:rPr lang="cs-CZ" sz="2000" dirty="0"/>
              <a:t>, </a:t>
            </a:r>
            <a:r>
              <a:rPr lang="cs-CZ" sz="2000" dirty="0" smtClean="0"/>
              <a:t>NK, DC monocytů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err="1" smtClean="0"/>
              <a:t>experse</a:t>
            </a:r>
            <a:r>
              <a:rPr lang="cs-CZ" sz="2000" dirty="0" smtClean="0"/>
              <a:t> </a:t>
            </a:r>
            <a:r>
              <a:rPr lang="cs-CZ" sz="2000" dirty="0"/>
              <a:t>je zvýšena na lymfocytech </a:t>
            </a:r>
            <a:r>
              <a:rPr lang="cs-CZ" sz="2000" dirty="0" smtClean="0"/>
              <a:t>v </a:t>
            </a:r>
            <a:r>
              <a:rPr lang="cs-CZ" sz="2000" dirty="0" err="1" smtClean="0"/>
              <a:t>mikrosprotředí</a:t>
            </a:r>
            <a:r>
              <a:rPr lang="cs-CZ" sz="2000" dirty="0" smtClean="0"/>
              <a:t> nádoru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inhibice </a:t>
            </a:r>
            <a:r>
              <a:rPr lang="cs-CZ" sz="2000" dirty="0" err="1"/>
              <a:t>apoptosy</a:t>
            </a:r>
            <a:r>
              <a:rPr lang="cs-CZ" sz="2000" dirty="0"/>
              <a:t> maligních buněk přeměna T efektorových na </a:t>
            </a:r>
            <a:r>
              <a:rPr lang="cs-CZ" sz="2000" dirty="0" err="1"/>
              <a:t>Treg</a:t>
            </a:r>
            <a:r>
              <a:rPr lang="cs-CZ" sz="2000" dirty="0"/>
              <a:t>, vyčerpání T efektorových buněk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/>
              <a:t>i</a:t>
            </a:r>
            <a:r>
              <a:rPr lang="cs-CZ" sz="2000" dirty="0" smtClean="0"/>
              <a:t>nterakce s PD-L1 a PD-L2</a:t>
            </a:r>
          </a:p>
          <a:p>
            <a:pPr>
              <a:buNone/>
            </a:pPr>
            <a:endParaRPr lang="cs-CZ" sz="2000" dirty="0"/>
          </a:p>
          <a:p>
            <a:pPr>
              <a:buFont typeface="Monotype Sorts"/>
              <a:buNone/>
            </a:pPr>
            <a:endParaRPr lang="cs-CZ" sz="2000" b="1" dirty="0" smtClean="0"/>
          </a:p>
          <a:p>
            <a:pPr>
              <a:buFont typeface="Monotype Sorts"/>
              <a:buNone/>
            </a:pPr>
            <a:r>
              <a:rPr lang="cs-CZ" sz="2000" b="1" dirty="0" smtClean="0"/>
              <a:t>anti PD 1 (</a:t>
            </a:r>
            <a:r>
              <a:rPr lang="cs-CZ" sz="2000" b="1" dirty="0" err="1" smtClean="0"/>
              <a:t>nivolumab</a:t>
            </a:r>
            <a:r>
              <a:rPr lang="cs-CZ" sz="2000" b="1" dirty="0" smtClean="0"/>
              <a:t>)</a:t>
            </a:r>
          </a:p>
          <a:p>
            <a:pPr>
              <a:buNone/>
            </a:pPr>
            <a:r>
              <a:rPr lang="cs-CZ" sz="2000" dirty="0" smtClean="0"/>
              <a:t>plně humanizovaná IgG4  </a:t>
            </a:r>
            <a:r>
              <a:rPr lang="cs-CZ" sz="2000" b="1" dirty="0" smtClean="0"/>
              <a:t>anti PD 1 protilátka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blokace PD1-PDL cesty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povolen FDA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kombinace s </a:t>
            </a:r>
            <a:r>
              <a:rPr lang="cs-CZ" sz="2000" dirty="0" err="1" smtClean="0"/>
              <a:t>ipilimumabem</a:t>
            </a:r>
            <a:r>
              <a:rPr lang="cs-CZ" sz="2000" dirty="0" smtClean="0"/>
              <a:t> nebo </a:t>
            </a:r>
            <a:r>
              <a:rPr lang="cs-CZ" sz="2000" dirty="0" err="1" smtClean="0"/>
              <a:t>monoterapie</a:t>
            </a:r>
            <a:endParaRPr lang="cs-CZ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600" b="0" dirty="0" err="1" smtClean="0">
                <a:solidFill>
                  <a:schemeClr val="accent5"/>
                </a:solidFill>
              </a:rPr>
              <a:t>Check</a:t>
            </a:r>
            <a:r>
              <a:rPr lang="cs-CZ" sz="3600" b="0" dirty="0" smtClean="0">
                <a:solidFill>
                  <a:schemeClr val="accent5"/>
                </a:solidFill>
              </a:rPr>
              <a:t> point </a:t>
            </a:r>
            <a:r>
              <a:rPr lang="cs-CZ" sz="3600" b="0" dirty="0" err="1" smtClean="0">
                <a:solidFill>
                  <a:schemeClr val="accent5"/>
                </a:solidFill>
              </a:rPr>
              <a:t>blockers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220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Přímý </a:t>
            </a:r>
            <a:r>
              <a:rPr lang="cs-CZ" sz="2000" dirty="0" err="1" smtClean="0"/>
              <a:t>protitumorosní</a:t>
            </a:r>
            <a:r>
              <a:rPr lang="cs-CZ" sz="2000" dirty="0" smtClean="0"/>
              <a:t> efekt </a:t>
            </a:r>
            <a:r>
              <a:rPr lang="cs-CZ" sz="2000" dirty="0" err="1" smtClean="0"/>
              <a:t>prostřednistvím</a:t>
            </a:r>
            <a:r>
              <a:rPr lang="cs-CZ" sz="2000" dirty="0" smtClean="0"/>
              <a:t> </a:t>
            </a:r>
            <a:r>
              <a:rPr lang="cs-CZ" sz="2000" b="1" dirty="0" smtClean="0"/>
              <a:t>inhibice nebo aktivace receptoru </a:t>
            </a:r>
            <a:r>
              <a:rPr lang="cs-CZ" sz="2000" b="1" dirty="0" err="1" smtClean="0"/>
              <a:t>mAb</a:t>
            </a: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Imunologicky </a:t>
            </a:r>
            <a:r>
              <a:rPr lang="cs-CZ" sz="2000" b="1" dirty="0" err="1" smtClean="0"/>
              <a:t>mediované</a:t>
            </a:r>
            <a:r>
              <a:rPr lang="cs-CZ" sz="2000" b="1" dirty="0" smtClean="0"/>
              <a:t> usmrcení buněk </a:t>
            </a:r>
            <a:r>
              <a:rPr lang="cs-CZ" sz="2000" dirty="0" smtClean="0"/>
              <a:t>tumoru ACCD, fagocytosa, aktivace komplementu, </a:t>
            </a:r>
            <a:r>
              <a:rPr lang="cs-CZ" sz="2000" dirty="0" err="1" smtClean="0"/>
              <a:t>crossprezentace</a:t>
            </a:r>
            <a:r>
              <a:rPr lang="cs-CZ" sz="2000" dirty="0" smtClean="0"/>
              <a:t> DC, CTLA4 blokace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b="1" dirty="0" smtClean="0"/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Ablace buněk </a:t>
            </a:r>
            <a:r>
              <a:rPr lang="cs-CZ" sz="2000" b="1" dirty="0" err="1" smtClean="0"/>
              <a:t>stromatu</a:t>
            </a:r>
            <a:r>
              <a:rPr lang="cs-CZ" sz="2000" b="1" dirty="0" smtClean="0"/>
              <a:t> a buněk cévního zásobení mikroprostředí tumoru</a:t>
            </a:r>
            <a:endParaRPr lang="en-US" sz="2000" b="1" dirty="0"/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 protilátky v onkologii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mAbs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44686" y="5987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 protilátky v onkologii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  <p:pic>
        <p:nvPicPr>
          <p:cNvPr id="1026" name="Picture 2" descr="https://images.nature.com/full/nature-assets/nrc/journal/v12/n4/images/nrc3236-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6" y="1196752"/>
            <a:ext cx="7620000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51520" y="6280919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hlinkClick r:id="rId3"/>
              </a:rPr>
              <a:t>Antibody therapy of cancer</a:t>
            </a:r>
            <a:endParaRPr lang="en-US" sz="1050" dirty="0"/>
          </a:p>
          <a:p>
            <a:r>
              <a:rPr lang="en-US" sz="1050" dirty="0"/>
              <a:t>Andrew M. Scott, Jedd D. </a:t>
            </a:r>
            <a:r>
              <a:rPr lang="en-US" sz="1050" dirty="0" err="1"/>
              <a:t>Wolchok</a:t>
            </a:r>
            <a:r>
              <a:rPr lang="en-US" sz="1050" dirty="0"/>
              <a:t> &amp; Lloyd J. Old</a:t>
            </a:r>
          </a:p>
          <a:p>
            <a:r>
              <a:rPr lang="en-US" sz="1050" dirty="0"/>
              <a:t>Nature Reviews Cancer 12, 278-287 (April 2012)</a:t>
            </a:r>
          </a:p>
        </p:txBody>
      </p:sp>
    </p:spTree>
    <p:extLst>
      <p:ext uri="{BB962C8B-B14F-4D97-AF65-F5344CB8AC3E}">
        <p14:creationId xmlns:p14="http://schemas.microsoft.com/office/powerpoint/2010/main" val="3704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1520" y="1481328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endParaRPr lang="cs-CZ" sz="2800" b="1" dirty="0" smtClean="0"/>
          </a:p>
          <a:p>
            <a:pPr marL="109728" indent="0">
              <a:buNone/>
            </a:pPr>
            <a:r>
              <a:rPr lang="cs-CZ" sz="2800" b="1" dirty="0" smtClean="0"/>
              <a:t>Růstové faktory a receptory růstových faktorů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70C0"/>
                </a:solidFill>
              </a:rPr>
              <a:t>CEA</a:t>
            </a:r>
            <a:r>
              <a:rPr lang="cs-CZ" dirty="0" smtClean="0">
                <a:solidFill>
                  <a:srgbClr val="0070C0"/>
                </a:solidFill>
              </a:rPr>
              <a:t>  </a:t>
            </a:r>
            <a:r>
              <a:rPr lang="cs-CZ" dirty="0" err="1">
                <a:solidFill>
                  <a:srgbClr val="0070C0"/>
                </a:solidFill>
              </a:rPr>
              <a:t>epidermal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growth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factor</a:t>
            </a:r>
            <a:r>
              <a:rPr lang="cs-CZ" dirty="0">
                <a:solidFill>
                  <a:srgbClr val="0070C0"/>
                </a:solidFill>
              </a:rPr>
              <a:t> receptor (</a:t>
            </a:r>
            <a:r>
              <a:rPr lang="cs-CZ" dirty="0" smtClean="0">
                <a:solidFill>
                  <a:srgbClr val="0070C0"/>
                </a:solidFill>
              </a:rPr>
              <a:t>EGFR, ErbB1</a:t>
            </a:r>
            <a:r>
              <a:rPr lang="cs-CZ" dirty="0">
                <a:solidFill>
                  <a:srgbClr val="0070C0"/>
                </a:solidFill>
              </a:rPr>
              <a:t>) 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rgbClr val="0070C0"/>
                </a:solidFill>
              </a:rPr>
              <a:t>ErbB2</a:t>
            </a:r>
            <a:r>
              <a:rPr lang="cs-CZ" dirty="0" smtClean="0">
                <a:solidFill>
                  <a:srgbClr val="0070C0"/>
                </a:solidFill>
              </a:rPr>
              <a:t> (HER2</a:t>
            </a:r>
            <a:r>
              <a:rPr lang="cs-CZ" dirty="0">
                <a:solidFill>
                  <a:srgbClr val="0070C0"/>
                </a:solidFill>
              </a:rPr>
              <a:t>) </a:t>
            </a:r>
            <a:r>
              <a:rPr lang="en-US" dirty="0">
                <a:solidFill>
                  <a:srgbClr val="0070C0"/>
                </a:solidFill>
              </a:rPr>
              <a:t>epidermal growth factor receptor (EGFR) </a:t>
            </a:r>
            <a:r>
              <a:rPr lang="en-US" dirty="0" smtClean="0">
                <a:solidFill>
                  <a:srgbClr val="0070C0"/>
                </a:solidFill>
              </a:rPr>
              <a:t>family</a:t>
            </a:r>
            <a:r>
              <a:rPr lang="cs-CZ" dirty="0" smtClean="0">
                <a:solidFill>
                  <a:srgbClr val="0070C0"/>
                </a:solidFill>
              </a:rPr>
              <a:t> her´</a:t>
            </a:r>
            <a:r>
              <a:rPr lang="cs-CZ" dirty="0" err="1" smtClean="0">
                <a:solidFill>
                  <a:srgbClr val="0070C0"/>
                </a:solidFill>
              </a:rPr>
              <a:t>trastuzumab</a:t>
            </a:r>
            <a:r>
              <a:rPr lang="cs-CZ" dirty="0" smtClean="0">
                <a:solidFill>
                  <a:srgbClr val="0070C0"/>
                </a:solidFill>
              </a:rPr>
              <a:t>( </a:t>
            </a:r>
            <a:r>
              <a:rPr lang="cs-CZ" dirty="0" err="1" smtClean="0">
                <a:solidFill>
                  <a:srgbClr val="0070C0"/>
                </a:solidFill>
              </a:rPr>
              <a:t>Herceptin</a:t>
            </a:r>
            <a:r>
              <a:rPr lang="cs-CZ" dirty="0" smtClean="0">
                <a:solidFill>
                  <a:srgbClr val="0070C0"/>
                </a:solidFill>
              </a:rPr>
              <a:t> )- ca </a:t>
            </a:r>
            <a:r>
              <a:rPr lang="cs-CZ" dirty="0" err="1" smtClean="0">
                <a:solidFill>
                  <a:srgbClr val="0070C0"/>
                </a:solidFill>
              </a:rPr>
              <a:t>mammy</a:t>
            </a:r>
            <a:endParaRPr lang="cs-CZ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buNone/>
            </a:pPr>
            <a:r>
              <a:rPr lang="cs-CZ" sz="2800" b="1" dirty="0" smtClean="0"/>
              <a:t>Antigeny zodpovídající za </a:t>
            </a:r>
            <a:r>
              <a:rPr lang="cs-CZ" sz="2800" b="1" dirty="0" err="1" smtClean="0"/>
              <a:t>angiogenesi</a:t>
            </a:r>
            <a:r>
              <a:rPr lang="cs-CZ" sz="2800" b="1" dirty="0" smtClean="0"/>
              <a:t> mikroprostředí tumoru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VEGF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vascular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endothelial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growth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 smtClean="0">
                <a:solidFill>
                  <a:srgbClr val="0070C0"/>
                </a:solidFill>
              </a:rPr>
              <a:t>factor</a:t>
            </a:r>
            <a:r>
              <a:rPr lang="cs-CZ" dirty="0" smtClean="0">
                <a:solidFill>
                  <a:srgbClr val="0070C0"/>
                </a:solidFill>
              </a:rPr>
              <a:t>  </a:t>
            </a:r>
            <a:r>
              <a:rPr lang="cs-CZ" b="1" dirty="0" err="1" smtClean="0">
                <a:solidFill>
                  <a:srgbClr val="0070C0"/>
                </a:solidFill>
              </a:rPr>
              <a:t>bevacizumab</a:t>
            </a:r>
            <a:r>
              <a:rPr lang="cs-CZ" b="1" dirty="0" smtClean="0">
                <a:solidFill>
                  <a:srgbClr val="0070C0"/>
                </a:solidFill>
              </a:rPr>
              <a:t> (</a:t>
            </a:r>
            <a:r>
              <a:rPr lang="cs-CZ" b="1" dirty="0" err="1" smtClean="0">
                <a:solidFill>
                  <a:srgbClr val="0070C0"/>
                </a:solidFill>
              </a:rPr>
              <a:t>Avastim</a:t>
            </a:r>
            <a:r>
              <a:rPr lang="cs-CZ" b="1" dirty="0" smtClean="0">
                <a:solidFill>
                  <a:srgbClr val="0070C0"/>
                </a:solidFill>
              </a:rPr>
              <a:t>)</a:t>
            </a:r>
            <a:endParaRPr lang="cs-CZ" b="1" dirty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VEGFR</a:t>
            </a:r>
            <a:r>
              <a:rPr lang="cs-CZ" b="1" dirty="0" smtClean="0">
                <a:solidFill>
                  <a:srgbClr val="0070C0"/>
                </a:solidFill>
              </a:rPr>
              <a:t>  VGF r</a:t>
            </a:r>
            <a:r>
              <a:rPr lang="en-US" dirty="0" err="1" smtClean="0">
                <a:solidFill>
                  <a:srgbClr val="0070C0"/>
                </a:solidFill>
              </a:rPr>
              <a:t>eceptor</a:t>
            </a:r>
            <a:endParaRPr lang="cs-CZ" b="1" dirty="0">
              <a:solidFill>
                <a:srgbClr val="0070C0"/>
              </a:solidFill>
            </a:endParaRP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Antigeny extracelulární matrix a </a:t>
            </a:r>
            <a:r>
              <a:rPr lang="cs-CZ" sz="2800" b="1" dirty="0" err="1" smtClean="0"/>
              <a:t>stromatu</a:t>
            </a:r>
            <a:r>
              <a:rPr lang="cs-CZ" sz="2800" b="1" dirty="0" smtClean="0"/>
              <a:t> tumoru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FAP</a:t>
            </a:r>
            <a:r>
              <a:rPr lang="cs-CZ" dirty="0" smtClean="0"/>
              <a:t>  f</a:t>
            </a:r>
            <a:r>
              <a:rPr lang="en-US" dirty="0" err="1" smtClean="0"/>
              <a:t>ibroblast</a:t>
            </a:r>
            <a:r>
              <a:rPr lang="en-US" dirty="0" smtClean="0"/>
              <a:t> </a:t>
            </a:r>
            <a:r>
              <a:rPr lang="en-US" dirty="0"/>
              <a:t>activation protein </a:t>
            </a: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en-US" b="1" dirty="0" smtClean="0"/>
              <a:t>tenascin </a:t>
            </a:r>
            <a:r>
              <a:rPr lang="cs-CZ" b="1" dirty="0" smtClean="0"/>
              <a:t> - </a:t>
            </a:r>
            <a:r>
              <a:rPr lang="cs-CZ" dirty="0" smtClean="0"/>
              <a:t>glykoprotein extracelulární matrix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 protilátky v onkologii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5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604448" cy="41665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cs-CZ" sz="2000" dirty="0" err="1" smtClean="0"/>
              <a:t>T</a:t>
            </a:r>
            <a:r>
              <a:rPr lang="cs-CZ" sz="2000" b="1" dirty="0" err="1" smtClean="0"/>
              <a:t>rastuzumab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Herceptin</a:t>
            </a:r>
            <a:r>
              <a:rPr lang="cs-CZ" sz="2000" b="1" dirty="0" smtClean="0"/>
              <a:t>)</a:t>
            </a:r>
            <a:r>
              <a:rPr lang="cs-CZ" sz="2000" dirty="0" smtClean="0"/>
              <a:t> </a:t>
            </a:r>
            <a:r>
              <a:rPr lang="cs-CZ" sz="2000" dirty="0"/>
              <a:t>: 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anti ERBB2,  ( HER 2 receptor)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err="1" smtClean="0"/>
              <a:t>metastasující</a:t>
            </a:r>
            <a:r>
              <a:rPr lang="cs-CZ" sz="2000" dirty="0" smtClean="0"/>
              <a:t> </a:t>
            </a:r>
            <a:r>
              <a:rPr lang="cs-CZ" sz="2000" dirty="0" err="1" smtClean="0"/>
              <a:t>mamární</a:t>
            </a:r>
            <a:r>
              <a:rPr lang="cs-CZ" sz="2000" dirty="0" smtClean="0"/>
              <a:t> karcinom. 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2000" b="1" dirty="0" err="1" smtClean="0"/>
              <a:t>Cetuximab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Erbitux</a:t>
            </a:r>
            <a:r>
              <a:rPr lang="cs-CZ" sz="2000" b="1" dirty="0" smtClean="0"/>
              <a:t>)</a:t>
            </a:r>
            <a:r>
              <a:rPr lang="cs-CZ" sz="20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cs-CZ" sz="2000" b="1" dirty="0" smtClean="0"/>
              <a:t>anti-EGFR,  </a:t>
            </a:r>
            <a:r>
              <a:rPr lang="cs-CZ" sz="2000" dirty="0" smtClean="0"/>
              <a:t>anti </a:t>
            </a:r>
            <a:r>
              <a:rPr lang="cs-CZ" sz="2000" dirty="0" err="1" smtClean="0"/>
              <a:t>epidermal</a:t>
            </a:r>
            <a:r>
              <a:rPr lang="cs-CZ" sz="2000" dirty="0" smtClean="0"/>
              <a:t> </a:t>
            </a:r>
            <a:r>
              <a:rPr lang="cs-CZ" sz="2000" dirty="0" err="1" smtClean="0"/>
              <a:t>grow</a:t>
            </a:r>
            <a:r>
              <a:rPr lang="cs-CZ" sz="2000" dirty="0" smtClean="0"/>
              <a:t>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receptor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kolorektální ca</a:t>
            </a:r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2000" b="1" dirty="0" err="1" smtClean="0"/>
              <a:t>Bevacizumab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Avastin</a:t>
            </a:r>
            <a:r>
              <a:rPr lang="cs-CZ" sz="2000" b="1" dirty="0" smtClean="0"/>
              <a:t>)</a:t>
            </a:r>
            <a:r>
              <a:rPr lang="cs-CZ" sz="2000" dirty="0" smtClean="0"/>
              <a:t>: </a:t>
            </a:r>
          </a:p>
          <a:p>
            <a:pPr>
              <a:lnSpc>
                <a:spcPct val="80000"/>
              </a:lnSpc>
              <a:buNone/>
            </a:pPr>
            <a:r>
              <a:rPr lang="cs-CZ" sz="2000" b="1" dirty="0" smtClean="0"/>
              <a:t>anti VEGF</a:t>
            </a: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inhibitor angiogenese</a:t>
            </a:r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kolorektální ca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</a:t>
            </a:r>
            <a:r>
              <a:rPr lang="cs-CZ" sz="3600" b="0" dirty="0" smtClean="0">
                <a:solidFill>
                  <a:srgbClr val="0070C0"/>
                </a:solidFill>
                <a:effectLst/>
                <a:latin typeface="Cambria" panose="02040503050406030204" pitchFamily="18" charset="0"/>
              </a:rPr>
              <a:t> protilátky v onkologii</a:t>
            </a:r>
            <a:endParaRPr lang="en-US" sz="3600" b="0" dirty="0">
              <a:solidFill>
                <a:srgbClr val="0070C0"/>
              </a:solidFill>
              <a:effectLst/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603958" y="1268418"/>
            <a:ext cx="7872589" cy="51847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cs-CZ" sz="2800" b="1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sz="2000" b="1" dirty="0" err="1" smtClean="0"/>
              <a:t>Rituximab</a:t>
            </a:r>
            <a:r>
              <a:rPr lang="cs-CZ" sz="2000" dirty="0" smtClean="0"/>
              <a:t> ( </a:t>
            </a:r>
            <a:r>
              <a:rPr lang="cs-CZ" sz="2000" dirty="0" err="1" smtClean="0"/>
              <a:t>Mabhtera</a:t>
            </a:r>
            <a:r>
              <a:rPr lang="cs-CZ" sz="2000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b="1" dirty="0" smtClean="0"/>
              <a:t>antiCD20 </a:t>
            </a:r>
            <a:r>
              <a:rPr lang="cs-CZ" sz="2000" dirty="0" smtClean="0"/>
              <a:t>IgG1chimerická </a:t>
            </a:r>
            <a:r>
              <a:rPr lang="cs-CZ" sz="2000" dirty="0" err="1" smtClean="0"/>
              <a:t>mAb</a:t>
            </a:r>
            <a:r>
              <a:rPr lang="cs-CZ" sz="2000" b="1" dirty="0" smtClean="0"/>
              <a:t>,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CD20pos NHL a CLL, folikulární NHL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 smtClean="0"/>
              <a:t>ADCC, </a:t>
            </a:r>
            <a:r>
              <a:rPr lang="cs-CZ" sz="2000" dirty="0" smtClean="0"/>
              <a:t>přímá indukce </a:t>
            </a:r>
            <a:r>
              <a:rPr lang="cs-CZ" sz="2000" dirty="0" err="1" smtClean="0"/>
              <a:t>apoptosy</a:t>
            </a:r>
            <a:r>
              <a:rPr lang="en-US" sz="2000" dirty="0" smtClean="0"/>
              <a:t> and CD 	</a:t>
            </a:r>
          </a:p>
          <a:p>
            <a:pPr>
              <a:lnSpc>
                <a:spcPct val="80000"/>
              </a:lnSpc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CD 20 povrchový </a:t>
            </a:r>
            <a:r>
              <a:rPr lang="cs-CZ" sz="2000" dirty="0" err="1" smtClean="0"/>
              <a:t>marker</a:t>
            </a:r>
            <a:r>
              <a:rPr lang="cs-CZ" sz="2000" dirty="0" smtClean="0"/>
              <a:t> vývojových řad B lymfocytů absentuje na plasmatických buňkách</a:t>
            </a:r>
          </a:p>
          <a:p>
            <a:pPr>
              <a:lnSpc>
                <a:spcPct val="80000"/>
              </a:lnSpc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endParaRPr lang="cs-CZ" sz="2000" b="1" dirty="0" smtClean="0"/>
          </a:p>
          <a:p>
            <a:pPr>
              <a:lnSpc>
                <a:spcPct val="80000"/>
              </a:lnSpc>
              <a:buNone/>
            </a:pPr>
            <a:r>
              <a:rPr lang="cs-CZ" sz="2000" b="1" dirty="0" err="1" smtClean="0"/>
              <a:t>Alemtuzumab</a:t>
            </a:r>
            <a:r>
              <a:rPr lang="cs-CZ" sz="2000" b="1" dirty="0" smtClean="0"/>
              <a:t> </a:t>
            </a:r>
            <a:r>
              <a:rPr lang="cs-CZ" sz="2000" dirty="0" smtClean="0"/>
              <a:t>(</a:t>
            </a:r>
            <a:r>
              <a:rPr lang="cs-CZ" sz="2000" dirty="0" err="1" smtClean="0"/>
              <a:t>Campath</a:t>
            </a:r>
            <a:r>
              <a:rPr lang="cs-CZ" sz="2000" dirty="0" smtClean="0"/>
              <a:t>)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/>
              <a:t>IgG1 </a:t>
            </a:r>
            <a:r>
              <a:rPr lang="cs-CZ" sz="2000" dirty="0" err="1" smtClean="0"/>
              <a:t>humanisovaná</a:t>
            </a:r>
            <a:r>
              <a:rPr lang="cs-CZ" sz="2000" dirty="0" smtClean="0"/>
              <a:t> </a:t>
            </a:r>
            <a:r>
              <a:rPr lang="cs-CZ" sz="2000" b="1" dirty="0" smtClean="0"/>
              <a:t>anti CD 52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/>
              <a:t>CLL, NHL</a:t>
            </a:r>
            <a:endParaRPr lang="cs-CZ" sz="200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000" dirty="0" smtClean="0"/>
              <a:t>Přímá indukce </a:t>
            </a:r>
            <a:r>
              <a:rPr lang="cs-CZ" sz="2000" dirty="0" err="1" smtClean="0"/>
              <a:t>apoptosy</a:t>
            </a:r>
            <a:r>
              <a:rPr lang="cs-CZ" sz="2000" dirty="0" smtClean="0"/>
              <a:t> a </a:t>
            </a:r>
            <a:r>
              <a:rPr lang="en-US" sz="2000" dirty="0" smtClean="0"/>
              <a:t>CD</a:t>
            </a:r>
            <a:r>
              <a:rPr lang="cs-CZ" sz="2000" dirty="0" smtClean="0"/>
              <a:t>C</a:t>
            </a:r>
          </a:p>
          <a:p>
            <a:pPr>
              <a:lnSpc>
                <a:spcPct val="80000"/>
              </a:lnSpc>
              <a:buNone/>
            </a:pPr>
            <a:endParaRPr lang="cs-CZ" sz="2000" dirty="0" smtClean="0"/>
          </a:p>
          <a:p>
            <a:pPr>
              <a:lnSpc>
                <a:spcPct val="80000"/>
              </a:lnSpc>
              <a:buNone/>
            </a:pPr>
            <a:r>
              <a:rPr lang="cs-CZ" sz="2000" dirty="0" smtClean="0"/>
              <a:t>CD 52 povrchový antigen maturovaných lymfocytů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cs-CZ" sz="2000" dirty="0" smtClean="0"/>
          </a:p>
          <a:p>
            <a:pPr>
              <a:lnSpc>
                <a:spcPct val="80000"/>
              </a:lnSpc>
            </a:pPr>
            <a:endParaRPr lang="cs-CZ" sz="2800" b="1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</a:pPr>
            <a:endParaRPr lang="cs-CZ" sz="2800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cs-CZ" sz="3600" b="0" dirty="0" smtClean="0">
                <a:solidFill>
                  <a:srgbClr val="0070C0"/>
                </a:solidFill>
                <a:effectLst/>
                <a:latin typeface="Calibri" pitchFamily="34" charset="0"/>
              </a:rPr>
              <a:t>Monoklonální protilátky  cílené proti CD znakům v onkologii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endParaRPr lang="cs-CZ" sz="2800" dirty="0" smtClean="0"/>
          </a:p>
          <a:p>
            <a:pPr marL="109728" indent="0" algn="ctr">
              <a:buNone/>
            </a:pPr>
            <a:r>
              <a:rPr lang="cs-CZ" sz="2800" dirty="0" smtClean="0"/>
              <a:t>Duální funkce imunitního systému</a:t>
            </a:r>
          </a:p>
          <a:p>
            <a:pPr marL="109728" indent="0">
              <a:buNone/>
            </a:pPr>
            <a:endParaRPr lang="cs-CZ" sz="2800" b="1" dirty="0" smtClean="0"/>
          </a:p>
          <a:p>
            <a:pPr marL="109728" indent="0">
              <a:buNone/>
            </a:pPr>
            <a:endParaRPr lang="cs-CZ" sz="2800" b="1" dirty="0" smtClean="0"/>
          </a:p>
          <a:p>
            <a:pPr marL="109728" indent="0" algn="ctr">
              <a:buNone/>
            </a:pPr>
            <a:r>
              <a:rPr lang="cs-CZ" sz="2800" b="1" dirty="0" smtClean="0"/>
              <a:t>host-</a:t>
            </a:r>
            <a:r>
              <a:rPr lang="cs-CZ" sz="2800" b="1" dirty="0" err="1" smtClean="0"/>
              <a:t>protecting</a:t>
            </a:r>
            <a:r>
              <a:rPr lang="cs-CZ" sz="2800" b="1" dirty="0" smtClean="0"/>
              <a:t>  x  tumor–</a:t>
            </a:r>
            <a:r>
              <a:rPr lang="cs-CZ" sz="2800" b="1" dirty="0" err="1" smtClean="0"/>
              <a:t>promoting</a:t>
            </a:r>
            <a:endParaRPr lang="cs-CZ" sz="2800" b="1" dirty="0"/>
          </a:p>
          <a:p>
            <a:pPr>
              <a:buFont typeface="Monotype Sorts"/>
              <a:buNone/>
            </a:pPr>
            <a:endParaRPr lang="cs-CZ" sz="2800" dirty="0" smtClean="0">
              <a:solidFill>
                <a:schemeClr val="accent4"/>
              </a:solidFill>
            </a:endParaRPr>
          </a:p>
          <a:p>
            <a:pPr>
              <a:buFont typeface="Monotype Sorts"/>
              <a:buNone/>
            </a:pPr>
            <a:endParaRPr lang="cs-CZ" sz="2800" dirty="0">
              <a:solidFill>
                <a:schemeClr val="accent4"/>
              </a:solidFill>
            </a:endParaRPr>
          </a:p>
          <a:p>
            <a:pPr>
              <a:buFont typeface="Monotype Sorts"/>
              <a:buNone/>
            </a:pPr>
            <a:r>
              <a:rPr lang="cs-CZ" sz="2800" dirty="0" smtClean="0">
                <a:solidFill>
                  <a:schemeClr val="accent4"/>
                </a:solidFill>
              </a:rPr>
              <a:t>Eliminace	  	   </a:t>
            </a:r>
            <a:r>
              <a:rPr lang="cs-CZ" sz="2800" dirty="0" err="1" smtClean="0">
                <a:solidFill>
                  <a:schemeClr val="accent4"/>
                </a:solidFill>
              </a:rPr>
              <a:t>Eqilibrium</a:t>
            </a:r>
            <a:r>
              <a:rPr lang="cs-CZ" sz="2800" dirty="0" smtClean="0">
                <a:solidFill>
                  <a:schemeClr val="accent4"/>
                </a:solidFill>
              </a:rPr>
              <a:t> 		   </a:t>
            </a:r>
            <a:r>
              <a:rPr lang="cs-CZ" sz="2800" dirty="0" err="1" smtClean="0">
                <a:solidFill>
                  <a:schemeClr val="accent4"/>
                </a:solidFill>
              </a:rPr>
              <a:t>Escape</a:t>
            </a:r>
            <a:r>
              <a:rPr lang="cs-CZ" sz="2800" dirty="0" smtClean="0"/>
              <a:t> </a:t>
            </a:r>
          </a:p>
          <a:p>
            <a:pPr>
              <a:buFont typeface="Monotype Sorts"/>
              <a:buNone/>
            </a:pPr>
            <a:r>
              <a:rPr lang="cs-CZ" sz="2800" dirty="0" smtClean="0">
                <a:solidFill>
                  <a:srgbClr val="0070C0"/>
                </a:solidFill>
              </a:rPr>
              <a:t> </a:t>
            </a:r>
            <a:endParaRPr lang="cs-CZ" sz="2800" dirty="0"/>
          </a:p>
          <a:p>
            <a:endParaRPr lang="cs-CZ" dirty="0">
              <a:latin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Cancer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immunoediting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teorie 3E</a:t>
            </a:r>
            <a:endParaRPr lang="cs-CZ" sz="3200" b="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9348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/>
              <a:t>B</a:t>
            </a:r>
            <a:r>
              <a:rPr lang="en-US" b="1" dirty="0" err="1" smtClean="0"/>
              <a:t>rentuximab</a:t>
            </a:r>
            <a:r>
              <a:rPr lang="en-US" b="1" dirty="0" smtClean="0"/>
              <a:t> </a:t>
            </a:r>
            <a:r>
              <a:rPr lang="en-US" b="1" dirty="0" err="1" smtClean="0"/>
              <a:t>vedotin</a:t>
            </a:r>
            <a:r>
              <a:rPr lang="en-US" b="1" dirty="0" smtClean="0"/>
              <a:t> (</a:t>
            </a:r>
            <a:r>
              <a:rPr lang="en-US" b="1" dirty="0" err="1" smtClean="0"/>
              <a:t>Adcetris</a:t>
            </a:r>
            <a:r>
              <a:rPr lang="cs-CZ" b="1" dirty="0" smtClean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chimeric</a:t>
            </a:r>
            <a:r>
              <a:rPr lang="cs-CZ" sz="2000" dirty="0" err="1" smtClean="0"/>
              <a:t>ká</a:t>
            </a:r>
            <a:r>
              <a:rPr lang="en-US" sz="2000" dirty="0" smtClean="0"/>
              <a:t> IgG1 </a:t>
            </a:r>
            <a:r>
              <a:rPr lang="cs-CZ" sz="2000" dirty="0" err="1" smtClean="0"/>
              <a:t>anti</a:t>
            </a:r>
            <a:r>
              <a:rPr lang="cs-CZ" sz="2000" dirty="0" smtClean="0"/>
              <a:t> C</a:t>
            </a:r>
            <a:r>
              <a:rPr lang="en-US" sz="2000" dirty="0" smtClean="0"/>
              <a:t>D30 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err="1" smtClean="0"/>
              <a:t>chimerická</a:t>
            </a:r>
            <a:r>
              <a:rPr lang="cs-CZ" sz="2000" dirty="0" smtClean="0"/>
              <a:t> </a:t>
            </a:r>
            <a:r>
              <a:rPr lang="cs-CZ" sz="2000" dirty="0" err="1" smtClean="0"/>
              <a:t>monokolonální</a:t>
            </a:r>
            <a:r>
              <a:rPr lang="cs-CZ" sz="2000" dirty="0" smtClean="0"/>
              <a:t> protilátka namířená proti CD 30 spojená valin </a:t>
            </a:r>
            <a:r>
              <a:rPr lang="cs-CZ" sz="2000" dirty="0" err="1" smtClean="0"/>
              <a:t>citrulínovým</a:t>
            </a:r>
            <a:r>
              <a:rPr lang="cs-CZ" sz="2000" dirty="0" smtClean="0"/>
              <a:t> můstkem s </a:t>
            </a:r>
            <a:r>
              <a:rPr lang="cs-CZ" sz="2000" dirty="0" err="1" smtClean="0"/>
              <a:t>monomethyl</a:t>
            </a:r>
            <a:r>
              <a:rPr lang="cs-CZ" sz="2000" dirty="0" smtClean="0"/>
              <a:t> </a:t>
            </a:r>
            <a:r>
              <a:rPr lang="cs-CZ" sz="2000" dirty="0" err="1" smtClean="0"/>
              <a:t>aristatinem</a:t>
            </a:r>
            <a:r>
              <a:rPr lang="cs-CZ" sz="2000" dirty="0" smtClean="0"/>
              <a:t> C inhibující polymerizaci mikrotubulů</a:t>
            </a:r>
          </a:p>
          <a:p>
            <a:pPr>
              <a:buNone/>
            </a:pPr>
            <a:r>
              <a:rPr lang="en-US" sz="2000" dirty="0" smtClean="0"/>
              <a:t>	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dirty="0" err="1" smtClean="0"/>
              <a:t>rela</a:t>
            </a:r>
            <a:r>
              <a:rPr lang="cs-CZ" sz="2000" dirty="0" err="1" smtClean="0"/>
              <a:t>bované</a:t>
            </a:r>
            <a:r>
              <a:rPr lang="cs-CZ" sz="2000" dirty="0" smtClean="0"/>
              <a:t> a refrakterní </a:t>
            </a:r>
            <a:r>
              <a:rPr lang="en-US" sz="2000" dirty="0" smtClean="0"/>
              <a:t> Hodgkin’s lymphoma a system</a:t>
            </a:r>
            <a:r>
              <a:rPr lang="cs-CZ" sz="2000" dirty="0" err="1" smtClean="0"/>
              <a:t>ový</a:t>
            </a:r>
            <a:r>
              <a:rPr lang="en-US" sz="2000" dirty="0" smtClean="0"/>
              <a:t> </a:t>
            </a:r>
            <a:r>
              <a:rPr lang="en-US" sz="2000" dirty="0" err="1" smtClean="0"/>
              <a:t>anaplastic</a:t>
            </a:r>
            <a:r>
              <a:rPr lang="cs-CZ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lymphom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err="1" smtClean="0"/>
              <a:t>mAb</a:t>
            </a:r>
            <a:r>
              <a:rPr lang="cs-CZ" sz="2000" dirty="0" smtClean="0"/>
              <a:t> z navázaným </a:t>
            </a:r>
            <a:r>
              <a:rPr lang="cs-CZ" sz="2000" dirty="0" err="1" smtClean="0"/>
              <a:t>tocxinem</a:t>
            </a:r>
            <a:r>
              <a:rPr lang="cs-CZ" sz="2000" dirty="0" smtClean="0"/>
              <a:t>(</a:t>
            </a:r>
            <a:r>
              <a:rPr lang="en-US" sz="2000" dirty="0" smtClean="0"/>
              <a:t> </a:t>
            </a:r>
            <a:r>
              <a:rPr lang="en-US" sz="2000" dirty="0" err="1" smtClean="0"/>
              <a:t>auristatin</a:t>
            </a:r>
            <a:r>
              <a:rPr lang="en-US" sz="2000" dirty="0" smtClean="0"/>
              <a:t> </a:t>
            </a:r>
            <a:r>
              <a:rPr lang="en-US" sz="2000" dirty="0" err="1" smtClean="0"/>
              <a:t>toxi</a:t>
            </a:r>
            <a:r>
              <a:rPr lang="cs-CZ" sz="2000" dirty="0" smtClean="0"/>
              <a:t>n)</a:t>
            </a:r>
            <a:r>
              <a:rPr lang="en-US" sz="2000" dirty="0" smtClean="0"/>
              <a:t>	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r>
              <a:rPr lang="cs-CZ" sz="2000" dirty="0" smtClean="0"/>
              <a:t>CD 30 </a:t>
            </a:r>
            <a:r>
              <a:rPr lang="cs-CZ" sz="2000" dirty="0" err="1" smtClean="0"/>
              <a:t>exprimován</a:t>
            </a:r>
            <a:r>
              <a:rPr lang="cs-CZ" sz="2000" dirty="0" smtClean="0"/>
              <a:t> na </a:t>
            </a:r>
            <a:r>
              <a:rPr lang="en-US" sz="2000" dirty="0" smtClean="0"/>
              <a:t>Hodgkin</a:t>
            </a:r>
            <a:r>
              <a:rPr lang="cs-CZ" sz="2000" dirty="0" err="1" smtClean="0"/>
              <a:t>ových</a:t>
            </a:r>
            <a:r>
              <a:rPr lang="cs-CZ" sz="2000" dirty="0" smtClean="0"/>
              <a:t> </a:t>
            </a:r>
            <a:r>
              <a:rPr lang="en-US" sz="2000" dirty="0" smtClean="0"/>
              <a:t>and Reed-Sternberg </a:t>
            </a:r>
            <a:r>
              <a:rPr lang="cs-CZ" sz="2000" dirty="0" smtClean="0"/>
              <a:t>buňkách HL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  <a:latin typeface="Calibri" pitchFamily="34" charset="0"/>
              </a:rPr>
              <a:t>Monoklonální protilátky  cílené proti CD znakům v onkologii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000" dirty="0" err="1" smtClean="0"/>
              <a:t>Fosorylace</a:t>
            </a:r>
            <a:r>
              <a:rPr lang="cs-CZ" sz="2000" dirty="0" smtClean="0"/>
              <a:t> proteinů je kontrolována </a:t>
            </a:r>
            <a:r>
              <a:rPr lang="cs-CZ" sz="2000" dirty="0" err="1" smtClean="0"/>
              <a:t>kinásami</a:t>
            </a:r>
            <a:r>
              <a:rPr lang="cs-CZ" sz="2000" dirty="0" smtClean="0"/>
              <a:t> a </a:t>
            </a:r>
            <a:r>
              <a:rPr lang="cs-CZ" sz="2000" dirty="0" err="1" smtClean="0"/>
              <a:t>fosfatasami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Proteinová fosforylace je </a:t>
            </a:r>
            <a:r>
              <a:rPr lang="cs-CZ" sz="2000" dirty="0" err="1" smtClean="0"/>
              <a:t>postranslační</a:t>
            </a:r>
            <a:r>
              <a:rPr lang="cs-CZ" sz="2000" dirty="0" smtClean="0"/>
              <a:t> reversibilní modifikací proteinů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Více jak 25 </a:t>
            </a:r>
            <a:r>
              <a:rPr lang="cs-CZ" sz="2000" dirty="0" err="1" smtClean="0"/>
              <a:t>kinásových</a:t>
            </a:r>
            <a:r>
              <a:rPr lang="cs-CZ" sz="2000" dirty="0" smtClean="0"/>
              <a:t> inhibitorů je povoleno pro onkologickou léčbu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Stávající léčba cílí na malignity s definovanou onkogenetickou aktivací </a:t>
            </a:r>
            <a:r>
              <a:rPr lang="cs-CZ" sz="2000" dirty="0" err="1" smtClean="0"/>
              <a:t>kinás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Výhledově </a:t>
            </a:r>
            <a:r>
              <a:rPr lang="cs-CZ" sz="2000" dirty="0" err="1" smtClean="0"/>
              <a:t>imunoonkologická</a:t>
            </a:r>
            <a:r>
              <a:rPr lang="cs-CZ" sz="2000" dirty="0" smtClean="0"/>
              <a:t> léčba - </a:t>
            </a:r>
            <a:r>
              <a:rPr lang="cs-CZ" sz="2000" dirty="0" err="1" smtClean="0"/>
              <a:t>kinasy</a:t>
            </a:r>
            <a:r>
              <a:rPr lang="cs-CZ" sz="2000" dirty="0" smtClean="0"/>
              <a:t> TCR signalizace (LCK) </a:t>
            </a:r>
          </a:p>
          <a:p>
            <a:pPr>
              <a:buNone/>
            </a:pPr>
            <a:endParaRPr lang="cs-CZ" sz="2200" b="1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  <a:latin typeface="+mn-lt"/>
              </a:rPr>
              <a:t>Kinásové</a:t>
            </a:r>
            <a:r>
              <a:rPr lang="cs-CZ" sz="3200" b="0" dirty="0" smtClean="0">
                <a:solidFill>
                  <a:srgbClr val="0070C0"/>
                </a:solidFill>
                <a:effectLst/>
                <a:latin typeface="+mn-lt"/>
              </a:rPr>
              <a:t> inhibitory v </a:t>
            </a:r>
            <a:r>
              <a:rPr lang="cs-CZ" sz="3200" b="0" dirty="0" err="1" smtClean="0">
                <a:solidFill>
                  <a:srgbClr val="0070C0"/>
                </a:solidFill>
                <a:effectLst/>
                <a:latin typeface="+mn-lt"/>
              </a:rPr>
              <a:t>imunoonkologii</a:t>
            </a:r>
            <a:endParaRPr lang="en-US" sz="3200" b="0" dirty="0">
              <a:solidFill>
                <a:srgbClr val="0070C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6665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None/>
            </a:pPr>
            <a:r>
              <a:rPr lang="cs-CZ" sz="2000" dirty="0" smtClean="0"/>
              <a:t>BTK cytoplasmatická </a:t>
            </a:r>
            <a:r>
              <a:rPr lang="cs-CZ" sz="2000" dirty="0" err="1" smtClean="0"/>
              <a:t>kinasa</a:t>
            </a: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Transdukce signálu BCR receptoru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Regulace proliferace, diferenciace, aktivace , přežití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Zvýšená aktivita u určitých B malignit</a:t>
            </a:r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endParaRPr lang="cs-CZ" sz="2000" dirty="0" smtClean="0"/>
          </a:p>
          <a:p>
            <a:pPr>
              <a:buFont typeface="Wingdings" pitchFamily="2" charset="2"/>
              <a:buChar char="§"/>
            </a:pPr>
            <a:r>
              <a:rPr lang="cs-CZ" sz="2000" dirty="0" err="1" smtClean="0"/>
              <a:t>Ibrutinib</a:t>
            </a:r>
            <a:r>
              <a:rPr lang="cs-CZ" sz="2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CLL, </a:t>
            </a:r>
            <a:r>
              <a:rPr lang="cs-CZ" sz="2000" dirty="0" err="1" smtClean="0"/>
              <a:t>mantel</a:t>
            </a:r>
            <a:r>
              <a:rPr lang="cs-CZ" sz="2000" dirty="0" smtClean="0"/>
              <a:t> cell </a:t>
            </a:r>
            <a:r>
              <a:rPr lang="cs-CZ" sz="2000" dirty="0" err="1" smtClean="0"/>
              <a:t>lymphoma</a:t>
            </a:r>
            <a:r>
              <a:rPr lang="cs-CZ" sz="2000" dirty="0" smtClean="0"/>
              <a:t> …</a:t>
            </a: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err="1" smtClean="0">
                <a:solidFill>
                  <a:srgbClr val="0070C0"/>
                </a:solidFill>
                <a:effectLst/>
                <a:latin typeface="Cambria" pitchFamily="18" charset="0"/>
              </a:rPr>
              <a:t>Kinásové</a:t>
            </a:r>
            <a: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  <a:t> inhibitory v </a:t>
            </a:r>
            <a:r>
              <a:rPr lang="cs-CZ" sz="3200" b="0" dirty="0" err="1" smtClean="0">
                <a:solidFill>
                  <a:srgbClr val="0070C0"/>
                </a:solidFill>
                <a:effectLst/>
                <a:latin typeface="Cambria" pitchFamily="18" charset="0"/>
              </a:rPr>
              <a:t>imunoonkologii</a:t>
            </a:r>
            <a: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  <a:t> </a:t>
            </a:r>
            <a:b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</a:br>
            <a: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  <a:t>Inhibice </a:t>
            </a:r>
            <a:r>
              <a:rPr lang="cs-CZ" sz="3200" b="0" dirty="0" err="1" smtClean="0">
                <a:solidFill>
                  <a:srgbClr val="0070C0"/>
                </a:solidFill>
                <a:effectLst/>
                <a:latin typeface="Cambria" pitchFamily="18" charset="0"/>
              </a:rPr>
              <a:t>Btk</a:t>
            </a:r>
            <a: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  <a:t> </a:t>
            </a:r>
            <a:r>
              <a:rPr lang="cs-CZ" sz="3200" b="0" dirty="0" err="1" smtClean="0">
                <a:solidFill>
                  <a:srgbClr val="0070C0"/>
                </a:solidFill>
                <a:effectLst/>
                <a:latin typeface="Cambria" pitchFamily="18" charset="0"/>
              </a:rPr>
              <a:t>kinásy</a:t>
            </a:r>
            <a:endParaRPr lang="en-US" sz="3200" b="0" dirty="0">
              <a:solidFill>
                <a:srgbClr val="0070C0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Nádorová vakcinace</a:t>
            </a:r>
          </a:p>
          <a:p>
            <a:pPr>
              <a:buNone/>
            </a:pPr>
            <a:r>
              <a:rPr lang="cs-CZ" dirty="0" smtClean="0"/>
              <a:t>   DC …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CAR</a:t>
            </a:r>
          </a:p>
          <a:p>
            <a:pPr>
              <a:buNone/>
            </a:pPr>
            <a:r>
              <a:rPr lang="cs-CZ" dirty="0" smtClean="0"/>
              <a:t>   </a:t>
            </a:r>
            <a:r>
              <a:rPr lang="cs-CZ" dirty="0" err="1" smtClean="0"/>
              <a:t>Chimerické</a:t>
            </a:r>
            <a:r>
              <a:rPr lang="cs-CZ" dirty="0" smtClean="0"/>
              <a:t> antigenní receptory T buněk</a:t>
            </a:r>
          </a:p>
          <a:p>
            <a:pPr>
              <a:buFont typeface="Wingdings" pitchFamily="2" charset="2"/>
              <a:buChar char="§"/>
            </a:pPr>
            <a:endParaRPr lang="cs-CZ" dirty="0" smtClean="0"/>
          </a:p>
          <a:p>
            <a:pPr>
              <a:buFont typeface="Wingdings" pitchFamily="2" charset="2"/>
              <a:buChar char="§"/>
            </a:pPr>
            <a:r>
              <a:rPr lang="cs-CZ" dirty="0" smtClean="0"/>
              <a:t>TIL </a:t>
            </a:r>
          </a:p>
          <a:p>
            <a:pPr>
              <a:buNone/>
            </a:pPr>
            <a:r>
              <a:rPr lang="cs-CZ" dirty="0" smtClean="0"/>
              <a:t>   Tumor infiltrující lymfocyty</a:t>
            </a: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Adoptivní celulární terapie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Preventivní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 vakcinace zdravých pacientů 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vznik specifických protilátek a paměťových buněk</a:t>
            </a:r>
          </a:p>
          <a:p>
            <a:pPr>
              <a:buFont typeface="Wingdings" pitchFamily="2" charset="2"/>
              <a:buChar char="§"/>
            </a:pPr>
            <a:r>
              <a:rPr lang="cs-CZ" sz="2000" b="1" dirty="0" smtClean="0"/>
              <a:t>proti </a:t>
            </a:r>
            <a:r>
              <a:rPr lang="cs-CZ" sz="2000" b="1" dirty="0" err="1" smtClean="0"/>
              <a:t>papilomavirům</a:t>
            </a:r>
            <a:r>
              <a:rPr lang="cs-CZ" sz="2000" b="1" dirty="0" smtClean="0"/>
              <a:t>, hepatitidě B</a:t>
            </a:r>
            <a:endParaRPr lang="cs-CZ" sz="2000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endParaRPr lang="cs-CZ" sz="2000" b="1" dirty="0" smtClean="0"/>
          </a:p>
          <a:p>
            <a:pPr>
              <a:buNone/>
            </a:pPr>
            <a:r>
              <a:rPr lang="cs-CZ" sz="2000" b="1" dirty="0" smtClean="0"/>
              <a:t>Terapeutické 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vakcinace onkologicky nemocných pacientů</a:t>
            </a:r>
          </a:p>
          <a:p>
            <a:pPr>
              <a:buFont typeface="Wingdings" pitchFamily="2" charset="2"/>
              <a:buChar char="§"/>
            </a:pPr>
            <a:r>
              <a:rPr lang="cs-CZ" sz="2000" dirty="0" smtClean="0"/>
              <a:t>indukce cílené </a:t>
            </a:r>
            <a:r>
              <a:rPr lang="cs-CZ" sz="2000" dirty="0" err="1" smtClean="0"/>
              <a:t>protinádorové</a:t>
            </a:r>
            <a:r>
              <a:rPr lang="cs-CZ" sz="2000" dirty="0" smtClean="0"/>
              <a:t> imunitní odpovědi </a:t>
            </a:r>
          </a:p>
          <a:p>
            <a:pPr>
              <a:buNone/>
            </a:pPr>
            <a:r>
              <a:rPr lang="cs-CZ" sz="2000" dirty="0" smtClean="0"/>
              <a:t>   antigen </a:t>
            </a:r>
            <a:r>
              <a:rPr lang="cs-CZ" sz="2000" dirty="0" err="1" smtClean="0"/>
              <a:t>spec</a:t>
            </a:r>
            <a:r>
              <a:rPr lang="cs-CZ" sz="2000" dirty="0" smtClean="0"/>
              <a:t> CTL a antigen </a:t>
            </a:r>
            <a:r>
              <a:rPr lang="cs-CZ" sz="2000" dirty="0" err="1" smtClean="0"/>
              <a:t>spec</a:t>
            </a:r>
            <a:r>
              <a:rPr lang="cs-CZ" sz="2000" dirty="0" smtClean="0"/>
              <a:t>. CD4+ </a:t>
            </a:r>
            <a:r>
              <a:rPr lang="cs-CZ" sz="2000" dirty="0" err="1" smtClean="0"/>
              <a:t>Th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Nádorové vakcíny</a:t>
            </a:r>
            <a:endParaRPr lang="cs-CZ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2200" dirty="0" smtClean="0"/>
              <a:t>Terapeutické 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Ex </a:t>
            </a:r>
            <a:r>
              <a:rPr lang="cs-CZ" sz="2200" b="1" dirty="0" err="1" smtClean="0"/>
              <a:t>vivo</a:t>
            </a:r>
            <a:r>
              <a:rPr lang="cs-CZ" sz="2200" b="1" dirty="0" smtClean="0"/>
              <a:t> generované autologní vakcíny z dendritických buněk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Proteinové/peptidové vakcíny </a:t>
            </a:r>
            <a:r>
              <a:rPr lang="cs-CZ" sz="2200" dirty="0" smtClean="0"/>
              <a:t>(cíl TAA – gp100, PSA…)</a:t>
            </a:r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endParaRPr lang="cs-CZ" sz="2200" b="1" dirty="0" smtClean="0"/>
          </a:p>
          <a:p>
            <a:pPr>
              <a:buNone/>
            </a:pPr>
            <a:r>
              <a:rPr lang="cs-CZ" sz="2200" b="1" dirty="0" smtClean="0"/>
              <a:t>Genetické vakcíny</a:t>
            </a:r>
          </a:p>
          <a:p>
            <a:pPr>
              <a:buFont typeface="Wingdings" pitchFamily="2" charset="2"/>
              <a:buChar char="§"/>
            </a:pPr>
            <a:r>
              <a:rPr lang="cs-CZ" sz="2200" dirty="0" smtClean="0"/>
              <a:t>DNA vakcíny ( bakteriální </a:t>
            </a:r>
            <a:r>
              <a:rPr lang="cs-CZ" sz="2200" dirty="0" err="1" smtClean="0"/>
              <a:t>plasmidy</a:t>
            </a:r>
            <a:r>
              <a:rPr lang="cs-CZ" sz="2200" dirty="0" smtClean="0"/>
              <a:t> – tumor antigen)</a:t>
            </a:r>
          </a:p>
          <a:p>
            <a:pPr>
              <a:buFont typeface="Wingdings" pitchFamily="2" charset="2"/>
              <a:buChar char="§"/>
            </a:pPr>
            <a:r>
              <a:rPr lang="cs-CZ" sz="2200" dirty="0" smtClean="0"/>
              <a:t>RNA vakcíny ( </a:t>
            </a:r>
            <a:r>
              <a:rPr lang="cs-CZ" sz="2200" dirty="0" err="1" smtClean="0"/>
              <a:t>mRNA</a:t>
            </a:r>
            <a:r>
              <a:rPr lang="cs-CZ" sz="2200" dirty="0" smtClean="0"/>
              <a:t> autologní tumorosní tkáně)</a:t>
            </a:r>
          </a:p>
          <a:p>
            <a:pPr>
              <a:buFont typeface="Wingdings" pitchFamily="2" charset="2"/>
              <a:buChar char="§"/>
            </a:pPr>
            <a:r>
              <a:rPr lang="cs-CZ" sz="2200" dirty="0" smtClean="0"/>
              <a:t>Na virech založené vakcíny ( virové vektory)</a:t>
            </a:r>
          </a:p>
          <a:p>
            <a:pPr>
              <a:buNone/>
            </a:pPr>
            <a:endParaRPr lang="cs-CZ" sz="2200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Nádorové vakcíny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6752"/>
            <a:ext cx="7168796" cy="47383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0" dirty="0" err="1" smtClean="0">
                <a:solidFill>
                  <a:srgbClr val="0070C0"/>
                </a:solidFill>
                <a:effectLst/>
                <a:latin typeface="Cambria" pitchFamily="18" charset="0"/>
              </a:rPr>
              <a:t>Protinádorové</a:t>
            </a:r>
            <a:r>
              <a:rPr lang="cs-CZ" sz="3200" b="0" dirty="0" smtClean="0">
                <a:solidFill>
                  <a:srgbClr val="0070C0"/>
                </a:solidFill>
                <a:effectLst/>
                <a:latin typeface="Cambria" pitchFamily="18" charset="0"/>
              </a:rPr>
              <a:t> vakcíny</a:t>
            </a:r>
            <a:endParaRPr lang="en-US" sz="3200" b="0" dirty="0">
              <a:solidFill>
                <a:srgbClr val="0070C0"/>
              </a:solidFill>
              <a:effectLst/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9752" y="3573016"/>
            <a:ext cx="4572000" cy="24699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endParaRPr lang="cs-CZ" dirty="0"/>
          </a:p>
          <a:p>
            <a:pPr eaLnBrk="0" hangingPunct="0">
              <a:defRPr/>
            </a:pPr>
            <a:r>
              <a:rPr lang="en-US" sz="1050" dirty="0"/>
              <a:t>http://www.frontiersin.org/Journal/10.3389/fonc.2011.00022/full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23528" y="908721"/>
            <a:ext cx="8820472" cy="540059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800" dirty="0" err="1" smtClean="0">
                <a:solidFill>
                  <a:schemeClr val="accent5"/>
                </a:solidFill>
                <a:latin typeface="Cambria" panose="02040503050406030204" pitchFamily="18" charset="0"/>
              </a:rPr>
              <a:t>chimerické</a:t>
            </a:r>
            <a:r>
              <a:rPr lang="cs-CZ" sz="2800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 antigenní receptory T buněk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1-3 generace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 metody genetického inženýrství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obchází HLA </a:t>
            </a:r>
            <a:r>
              <a:rPr lang="cs-CZ" sz="2200" dirty="0" err="1" smtClean="0"/>
              <a:t>gp</a:t>
            </a:r>
            <a:r>
              <a:rPr lang="cs-CZ" sz="2200" dirty="0" smtClean="0"/>
              <a:t> prezentaci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2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antigen vážící doména </a:t>
            </a:r>
            <a:r>
              <a:rPr lang="cs-CZ" sz="2200" dirty="0" err="1" smtClean="0"/>
              <a:t>scVF</a:t>
            </a:r>
            <a:r>
              <a:rPr lang="cs-CZ" sz="2200" dirty="0" smtClean="0"/>
              <a:t> ( single </a:t>
            </a:r>
            <a:r>
              <a:rPr lang="cs-CZ" sz="2200" dirty="0" err="1" smtClean="0"/>
              <a:t>chain</a:t>
            </a:r>
            <a:r>
              <a:rPr lang="cs-CZ" sz="2200" dirty="0" smtClean="0"/>
              <a:t> </a:t>
            </a:r>
            <a:r>
              <a:rPr lang="cs-CZ" sz="2200" dirty="0" err="1" smtClean="0"/>
              <a:t>variable</a:t>
            </a:r>
            <a:r>
              <a:rPr lang="cs-CZ" sz="2200" dirty="0" smtClean="0"/>
              <a:t> fragment), </a:t>
            </a:r>
            <a:r>
              <a:rPr lang="cs-CZ" sz="2200" dirty="0" err="1" smtClean="0"/>
              <a:t>hinge</a:t>
            </a:r>
            <a:r>
              <a:rPr lang="cs-CZ" sz="2200" dirty="0" smtClean="0"/>
              <a:t> oblast, </a:t>
            </a:r>
            <a:r>
              <a:rPr lang="cs-CZ" sz="2200" dirty="0" err="1" smtClean="0"/>
              <a:t>transmembránová</a:t>
            </a:r>
            <a:r>
              <a:rPr lang="cs-CZ" sz="2200" dirty="0" smtClean="0"/>
              <a:t> doména ,intracelulární signalizační domény </a:t>
            </a:r>
            <a:r>
              <a:rPr lang="cs-CZ" sz="2200" dirty="0" err="1" smtClean="0"/>
              <a:t>aktivovné</a:t>
            </a:r>
            <a:r>
              <a:rPr lang="cs-CZ" sz="2200" dirty="0" smtClean="0"/>
              <a:t> po navázaní antigenu)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200" b="1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b="1" dirty="0" smtClean="0"/>
              <a:t>kombinace  antigenní </a:t>
            </a:r>
            <a:r>
              <a:rPr lang="cs-CZ" sz="2200" b="1" dirty="0" err="1" smtClean="0"/>
              <a:t>specifity</a:t>
            </a:r>
            <a:r>
              <a:rPr lang="cs-CZ" sz="2200" b="1" dirty="0" smtClean="0"/>
              <a:t>  s cytotoxicitou T lymfocytů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b="1" dirty="0" smtClean="0"/>
              <a:t>geneticky modifikované T buňky mířící na TAA antigen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 CD 19 CAR T</a:t>
            </a:r>
          </a:p>
          <a:p>
            <a:endParaRPr lang="cs-CZ" sz="2200" dirty="0" smtClean="0"/>
          </a:p>
          <a:p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"/>
            <a:ext cx="7660583" cy="10527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dirty="0" smtClean="0">
                <a:solidFill>
                  <a:srgbClr val="0070C0"/>
                </a:solidFill>
                <a:effectLst/>
              </a:rPr>
              <a:t>CAR</a:t>
            </a:r>
            <a:endParaRPr lang="en-US" sz="320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dirty="0" smtClean="0">
                <a:solidFill>
                  <a:schemeClr val="accent4"/>
                </a:solidFill>
              </a:rPr>
              <a:t>CAR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2493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147248" cy="5256584"/>
          </a:xfrm>
        </p:spPr>
        <p:txBody>
          <a:bodyPr>
            <a:normAutofit fontScale="92500" lnSpcReduction="10000"/>
          </a:bodyPr>
          <a:lstStyle/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  <a:p>
            <a:pPr marL="109728" indent="0">
              <a:buNone/>
            </a:pPr>
            <a:r>
              <a:rPr lang="en-US" sz="1200" dirty="0" smtClean="0"/>
              <a:t>Fig </a:t>
            </a:r>
            <a:r>
              <a:rPr lang="en-US" sz="1200" dirty="0"/>
              <a:t>1. Schema of examples of CAR design. CAR, chimeric antigen </a:t>
            </a:r>
            <a:r>
              <a:rPr lang="en-US" sz="1200" dirty="0" smtClean="0"/>
              <a:t>receptor</a:t>
            </a:r>
            <a:endParaRPr lang="cs-CZ" sz="1200" dirty="0" smtClean="0"/>
          </a:p>
          <a:p>
            <a:pPr marL="109728" indent="0">
              <a:buNone/>
            </a:pPr>
            <a:r>
              <a:rPr lang="cs-CZ" sz="1200" dirty="0" err="1" smtClean="0"/>
              <a:t>Translational</a:t>
            </a:r>
            <a:r>
              <a:rPr lang="cs-CZ" sz="1200" dirty="0" smtClean="0"/>
              <a:t> </a:t>
            </a:r>
            <a:r>
              <a:rPr lang="cs-CZ" sz="1200" dirty="0" err="1" smtClean="0"/>
              <a:t>Research</a:t>
            </a:r>
            <a:r>
              <a:rPr lang="cs-CZ" sz="1200" dirty="0"/>
              <a:t> </a:t>
            </a:r>
            <a:r>
              <a:rPr lang="en-US" sz="1200" dirty="0" smtClean="0"/>
              <a:t>16 </a:t>
            </a:r>
            <a:r>
              <a:rPr lang="en-US" sz="1200" dirty="0"/>
              <a:t>Chen and Yang September 201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600" y="908720"/>
            <a:ext cx="7344816" cy="43204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>
                <a:solidFill>
                  <a:schemeClr val="accent4"/>
                </a:solidFill>
              </a:rPr>
              <a:t>TIL – tumor </a:t>
            </a:r>
            <a:r>
              <a:rPr lang="cs-CZ" dirty="0" err="1" smtClean="0">
                <a:solidFill>
                  <a:schemeClr val="accent4"/>
                </a:solidFill>
              </a:rPr>
              <a:t>infiltrating</a:t>
            </a:r>
            <a:r>
              <a:rPr lang="cs-CZ" dirty="0" smtClean="0">
                <a:solidFill>
                  <a:schemeClr val="accent4"/>
                </a:solidFill>
              </a:rPr>
              <a:t> </a:t>
            </a:r>
            <a:r>
              <a:rPr lang="cs-CZ" dirty="0" err="1" smtClean="0">
                <a:solidFill>
                  <a:schemeClr val="accent4"/>
                </a:solidFill>
              </a:rPr>
              <a:t>lymphocytes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23528" y="1196752"/>
            <a:ext cx="223224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eaLnBrk="0" hangingPunct="0"/>
            <a:endParaRPr lang="cs-CZ" sz="1000" dirty="0"/>
          </a:p>
          <a:p>
            <a:pPr algn="ctr" eaLnBrk="0" hangingPunct="0"/>
            <a:r>
              <a:rPr lang="en-US" sz="1000" dirty="0"/>
              <a:t>http://www.nature.com/nri/journal/v12/n4/fig_tab/nri3191_F1.html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4869160"/>
            <a:ext cx="3843557" cy="1763725"/>
          </a:xfrm>
          <a:prstGeom prst="rect">
            <a:avLst/>
          </a:prstGeom>
        </p:spPr>
      </p:pic>
      <p:sp>
        <p:nvSpPr>
          <p:cNvPr id="6" name="Rectangle 4"/>
          <p:cNvSpPr/>
          <p:nvPr/>
        </p:nvSpPr>
        <p:spPr>
          <a:xfrm>
            <a:off x="971600" y="3573016"/>
            <a:ext cx="763284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endParaRPr lang="cs-CZ" dirty="0">
              <a:hlinkClick r:id="rId4"/>
            </a:endParaRPr>
          </a:p>
          <a:p>
            <a:pPr eaLnBrk="0" hangingPunct="0">
              <a:defRPr/>
            </a:pPr>
            <a:r>
              <a:rPr lang="en-US" sz="1050" dirty="0">
                <a:hlinkClick r:id="rId4"/>
              </a:rPr>
              <a:t>http://www.intechopen.com/books/melanoma-from-early-detection-to-treatment/adoptive-cell-t</a:t>
            </a: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endParaRPr lang="cs-CZ" sz="1050" dirty="0"/>
          </a:p>
          <a:p>
            <a:pPr eaLnBrk="0" hangingPunct="0">
              <a:defRPr/>
            </a:pPr>
            <a:r>
              <a:rPr lang="en-US" sz="1050" dirty="0" err="1"/>
              <a:t>herapy</a:t>
            </a:r>
            <a:r>
              <a:rPr lang="en-US" sz="1050" dirty="0"/>
              <a:t>-of-melanoma-the-challenges-of-targeting-the-beating-heart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r>
              <a:rPr lang="cs-CZ" sz="800" dirty="0" smtClean="0"/>
              <a:t>¨</a:t>
            </a:r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endParaRPr lang="cs-CZ" sz="800" dirty="0"/>
          </a:p>
          <a:p>
            <a:pPr marL="109728" indent="0">
              <a:buNone/>
            </a:pPr>
            <a:endParaRPr lang="cs-CZ" sz="800" dirty="0" smtClean="0"/>
          </a:p>
          <a:p>
            <a:pPr marL="109728" indent="0">
              <a:buNone/>
            </a:pPr>
            <a:r>
              <a:rPr lang="en-US" sz="800" dirty="0" smtClean="0"/>
              <a:t>Review</a:t>
            </a:r>
            <a:r>
              <a:rPr lang="cs-CZ" sz="800" dirty="0" smtClean="0"/>
              <a:t> </a:t>
            </a:r>
            <a:r>
              <a:rPr lang="en-US" sz="800" b="1" dirty="0" smtClean="0"/>
              <a:t>Cancer </a:t>
            </a:r>
            <a:r>
              <a:rPr lang="en-US" sz="800" b="1" dirty="0" err="1"/>
              <a:t>Immunoediting</a:t>
            </a:r>
            <a:r>
              <a:rPr lang="en-US" sz="800" b="1" dirty="0"/>
              <a:t>: Integrating Immunity’s Roles in Cancer Suppression and </a:t>
            </a:r>
            <a:r>
              <a:rPr lang="en-US" sz="800" b="1" dirty="0" smtClean="0"/>
              <a:t>Promotion</a:t>
            </a:r>
            <a:r>
              <a:rPr lang="cs-CZ" sz="800" b="1" dirty="0" smtClean="0"/>
              <a:t> </a:t>
            </a:r>
            <a:r>
              <a:rPr lang="en-US" sz="800" dirty="0" smtClean="0"/>
              <a:t>Robert </a:t>
            </a:r>
            <a:r>
              <a:rPr lang="en-US" sz="800" dirty="0"/>
              <a:t>D. Schreiber</a:t>
            </a:r>
            <a:r>
              <a:rPr lang="en-US" sz="800" baseline="30000" dirty="0">
                <a:hlinkClick r:id="rId2"/>
              </a:rPr>
              <a:t>1</a:t>
            </a:r>
            <a:r>
              <a:rPr lang="en-US" sz="800" dirty="0"/>
              <a:t>,</a:t>
            </a:r>
            <a:r>
              <a:rPr lang="en-US" sz="800" dirty="0">
                <a:hlinkClick r:id="rId2"/>
              </a:rPr>
              <a:t>*</a:t>
            </a:r>
            <a:r>
              <a:rPr lang="en-US" sz="800" dirty="0"/>
              <a:t>, </a:t>
            </a:r>
            <a:r>
              <a:rPr lang="cs-CZ" sz="800" dirty="0" smtClean="0"/>
              <a:t> </a:t>
            </a:r>
            <a:r>
              <a:rPr lang="en-US" sz="800" dirty="0" smtClean="0"/>
              <a:t>Lloyd </a:t>
            </a:r>
            <a:r>
              <a:rPr lang="en-US" sz="800" dirty="0"/>
              <a:t>J. Old</a:t>
            </a:r>
            <a:r>
              <a:rPr lang="en-US" sz="800" baseline="30000" dirty="0">
                <a:hlinkClick r:id="rId2"/>
              </a:rPr>
              <a:t>2</a:t>
            </a:r>
            <a:r>
              <a:rPr lang="en-US" sz="800" dirty="0"/>
              <a:t>, </a:t>
            </a:r>
            <a:r>
              <a:rPr lang="cs-CZ" sz="800" dirty="0" smtClean="0"/>
              <a:t> </a:t>
            </a:r>
            <a:r>
              <a:rPr lang="en-US" sz="800" dirty="0" smtClean="0"/>
              <a:t>Mark </a:t>
            </a:r>
            <a:r>
              <a:rPr lang="en-US" sz="800" dirty="0"/>
              <a:t>J. Smyth</a:t>
            </a:r>
            <a:r>
              <a:rPr lang="en-US" sz="800" baseline="30000" dirty="0">
                <a:hlinkClick r:id="rId2"/>
              </a:rPr>
              <a:t>3</a:t>
            </a:r>
            <a:r>
              <a:rPr lang="en-US" sz="800" dirty="0"/>
              <a:t>,</a:t>
            </a:r>
            <a:r>
              <a:rPr lang="en-US" sz="800" baseline="30000" dirty="0">
                <a:hlinkClick r:id="rId2"/>
              </a:rPr>
              <a:t>4</a:t>
            </a:r>
            <a:endParaRPr lang="en-US" sz="800" dirty="0"/>
          </a:p>
          <a:p>
            <a:pPr marL="109728" indent="0">
              <a:buNone/>
            </a:pPr>
            <a:r>
              <a:rPr lang="en-US" sz="800" i="1" dirty="0" smtClean="0"/>
              <a:t>Science</a:t>
            </a:r>
            <a:r>
              <a:rPr lang="en-US" sz="800" i="1" dirty="0"/>
              <a:t> </a:t>
            </a:r>
            <a:r>
              <a:rPr lang="en-US" sz="800" dirty="0"/>
              <a:t> 25 Mar </a:t>
            </a:r>
            <a:r>
              <a:rPr lang="en-US" sz="800" dirty="0" smtClean="0"/>
              <a:t>2011:</a:t>
            </a:r>
            <a:r>
              <a:rPr lang="cs-CZ" sz="800" dirty="0" smtClean="0"/>
              <a:t> </a:t>
            </a:r>
            <a:r>
              <a:rPr lang="en-US" sz="800" dirty="0" smtClean="0"/>
              <a:t>Vol</a:t>
            </a:r>
            <a:r>
              <a:rPr lang="en-US" sz="800" dirty="0"/>
              <a:t>. 331, Issue 6024, pp. </a:t>
            </a:r>
            <a:r>
              <a:rPr lang="en-US" sz="800" dirty="0" smtClean="0"/>
              <a:t>1565-1570</a:t>
            </a:r>
            <a:r>
              <a:rPr lang="cs-CZ" sz="800" dirty="0" smtClean="0"/>
              <a:t> </a:t>
            </a:r>
            <a:r>
              <a:rPr lang="en-US" sz="800" dirty="0" smtClean="0"/>
              <a:t>DOI</a:t>
            </a:r>
            <a:r>
              <a:rPr lang="en-US" sz="800" dirty="0"/>
              <a:t>: 10.1126/science.1203486 </a:t>
            </a:r>
          </a:p>
          <a:p>
            <a:endParaRPr lang="en-US" sz="800" dirty="0"/>
          </a:p>
        </p:txBody>
      </p:sp>
      <p:pic>
        <p:nvPicPr>
          <p:cNvPr id="1026" name="Picture 2" descr="Výsledek obrázku pro cancer immunoediting scie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200800" cy="60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cs-CZ" b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cs-CZ" sz="3200" b="1" dirty="0" smtClean="0">
                <a:solidFill>
                  <a:srgbClr val="0070C0"/>
                </a:solidFill>
              </a:rPr>
              <a:t>Monoklonální </a:t>
            </a:r>
            <a:r>
              <a:rPr lang="cs-CZ" sz="3200" b="1" dirty="0" err="1" smtClean="0">
                <a:solidFill>
                  <a:srgbClr val="0070C0"/>
                </a:solidFill>
              </a:rPr>
              <a:t>gamapatie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53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ázek 18" descr="schema3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77888"/>
            <a:ext cx="8064500" cy="564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1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Clonal selection theory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308850" y="4652963"/>
            <a:ext cx="1223963" cy="48260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Effector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716463" y="1916113"/>
            <a:ext cx="863600" cy="309562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792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/>
              <a:t>antigen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451725" y="620713"/>
            <a:ext cx="1223963" cy="488950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tIns="86400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cs-CZ" sz="1600" dirty="0" err="1"/>
              <a:t>Memory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endParaRPr lang="cs-CZ" sz="16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9975" y="1052513"/>
            <a:ext cx="1295400" cy="576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Elimination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autoreactive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clones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635375" y="1052513"/>
            <a:ext cx="1441450" cy="573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Blood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periperal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lymphatic</a:t>
            </a:r>
            <a:r>
              <a:rPr lang="cs-CZ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organs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011863" y="1196975"/>
            <a:ext cx="1008062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expansion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172450" y="3716338"/>
            <a:ext cx="647700" cy="257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death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172450" y="2997200"/>
            <a:ext cx="647700" cy="2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cs-CZ" sz="1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death</a:t>
            </a:r>
            <a:endParaRPr lang="cs-CZ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0" dirty="0" smtClean="0">
                <a:latin typeface="Calibri" pitchFamily="34" charset="0"/>
              </a:rPr>
              <a:t>ELEKTROFORESA SÉRA</a:t>
            </a:r>
          </a:p>
        </p:txBody>
      </p:sp>
      <p:sp>
        <p:nvSpPr>
          <p:cNvPr id="91140" name="AutoShape 5" descr="Soubor:Elektroforéza.jpg"/>
          <p:cNvSpPr>
            <a:spLocks noChangeAspect="1" noChangeArrowheads="1"/>
          </p:cNvSpPr>
          <p:nvPr/>
        </p:nvSpPr>
        <p:spPr bwMode="auto">
          <a:xfrm>
            <a:off x="155578" y="46044"/>
            <a:ext cx="60102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11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90" y="1557338"/>
            <a:ext cx="8101012" cy="424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yelom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2286000" cy="347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0" y="1484784"/>
            <a:ext cx="2843808" cy="79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2000" b="1" dirty="0">
                <a:solidFill>
                  <a:schemeClr val="tx2"/>
                </a:solidFill>
                <a:latin typeface="Cambria" pitchFamily="18" charset="0"/>
              </a:rPr>
              <a:t>Elektroforéza </a:t>
            </a:r>
            <a:br>
              <a:rPr lang="cs-CZ" sz="2000" b="1" dirty="0">
                <a:solidFill>
                  <a:schemeClr val="tx2"/>
                </a:solidFill>
                <a:latin typeface="Cambria" pitchFamily="18" charset="0"/>
              </a:rPr>
            </a:br>
            <a:r>
              <a:rPr lang="cs-CZ" sz="2000" b="1" dirty="0">
                <a:solidFill>
                  <a:schemeClr val="tx2"/>
                </a:solidFill>
                <a:latin typeface="Cambria" pitchFamily="18" charset="0"/>
              </a:rPr>
              <a:t>Identifikace monoklonálního </a:t>
            </a:r>
            <a:r>
              <a:rPr lang="cs-CZ" sz="2000" b="1" dirty="0" err="1">
                <a:solidFill>
                  <a:schemeClr val="tx2"/>
                </a:solidFill>
                <a:latin typeface="Cambria" pitchFamily="18" charset="0"/>
              </a:rPr>
              <a:t>Ig</a:t>
            </a:r>
            <a:endParaRPr lang="cs-CZ" sz="2000" b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99792" y="1412776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latin typeface="Cambria" pitchFamily="18" charset="0"/>
              </a:rPr>
              <a:t>Imunoelektroforéza </a:t>
            </a:r>
            <a:br>
              <a:rPr lang="cs-CZ" sz="2000" b="1" dirty="0" smtClean="0">
                <a:latin typeface="Cambria" pitchFamily="18" charset="0"/>
              </a:rPr>
            </a:br>
            <a:r>
              <a:rPr lang="cs-CZ" sz="2000" b="1" dirty="0" smtClean="0">
                <a:latin typeface="Cambria" pitchFamily="18" charset="0"/>
              </a:rPr>
              <a:t>(</a:t>
            </a:r>
            <a:r>
              <a:rPr lang="cs-CZ" sz="2000" b="1" dirty="0" err="1" smtClean="0">
                <a:latin typeface="Cambria" pitchFamily="18" charset="0"/>
              </a:rPr>
              <a:t>antisérum</a:t>
            </a:r>
            <a:r>
              <a:rPr lang="cs-CZ" sz="2000" b="1" dirty="0" smtClean="0">
                <a:latin typeface="Cambria" pitchFamily="18" charset="0"/>
              </a:rPr>
              <a:t> </a:t>
            </a:r>
            <a:r>
              <a:rPr lang="cs-CZ" sz="2000" b="1" dirty="0" err="1" smtClean="0">
                <a:latin typeface="Cambria" pitchFamily="18" charset="0"/>
              </a:rPr>
              <a:t>IgG</a:t>
            </a:r>
            <a:r>
              <a:rPr lang="cs-CZ" sz="2000" b="1" dirty="0" smtClean="0">
                <a:latin typeface="Cambria" pitchFamily="18" charset="0"/>
              </a:rPr>
              <a:t> kappa)</a:t>
            </a:r>
            <a:endParaRPr lang="en-US" sz="2000" b="1" dirty="0">
              <a:latin typeface="Cambria" pitchFamily="18" charset="0"/>
            </a:endParaRPr>
          </a:p>
        </p:txBody>
      </p:sp>
      <p:pic>
        <p:nvPicPr>
          <p:cNvPr id="5" name="Picture 3" descr="myelom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2708920"/>
            <a:ext cx="3255912" cy="3408247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940152" y="1340768"/>
            <a:ext cx="2771799" cy="992130"/>
          </a:xfrm>
          <a:prstGeom prst="rect">
            <a:avLst/>
          </a:prstGeom>
        </p:spPr>
        <p:txBody>
          <a:bodyPr vert="horz" anchor="b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Imunofixace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(</a:t>
            </a:r>
            <a:r>
              <a:rPr kumimoji="0" lang="cs-CZ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antisérum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cs-CZ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IgG</a:t>
            </a:r>
            <a:r>
              <a:rPr kumimoji="0" lang="cs-CZ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 lambda</a:t>
            </a:r>
            <a:r>
              <a:rPr kumimoji="0" lang="cs-CZ" sz="2133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uLnTx/>
                <a:uFillTx/>
                <a:latin typeface="Cambria" pitchFamily="18" charset="0"/>
                <a:ea typeface="+mj-ea"/>
                <a:cs typeface="+mj-cs"/>
              </a:rPr>
              <a:t>)</a:t>
            </a:r>
            <a:endParaRPr kumimoji="0" lang="cs-CZ" sz="2133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7" name="Picture 3" descr="myeloma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1674" y="2996952"/>
            <a:ext cx="3232326" cy="302433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467544" y="62068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70C0"/>
                </a:solidFill>
              </a:rPr>
              <a:t>Možnosti vyšetření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>
          <a:xfrm>
            <a:off x="603559" y="1685930"/>
            <a:ext cx="8064896" cy="4181475"/>
          </a:xfrm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cs-CZ" sz="2800" b="1" u="sng" dirty="0" smtClean="0">
                <a:latin typeface="Cambria" panose="02040503050406030204" pitchFamily="18" charset="0"/>
              </a:rPr>
              <a:t>Biochemická definice:</a:t>
            </a:r>
            <a:r>
              <a:rPr lang="cs-CZ" sz="2800" dirty="0" smtClean="0">
                <a:latin typeface="Cambria" panose="02040503050406030204" pitchFamily="18" charset="0"/>
              </a:rPr>
              <a:t>  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přítomnost monoklonálního imunoglobulinu</a:t>
            </a:r>
          </a:p>
          <a:p>
            <a:pPr algn="just">
              <a:lnSpc>
                <a:spcPct val="90000"/>
              </a:lnSpc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 (M-</a:t>
            </a:r>
            <a:r>
              <a:rPr lang="cs-CZ" sz="2800" dirty="0" err="1" smtClean="0">
                <a:latin typeface="Cambria" panose="02040503050406030204" pitchFamily="18" charset="0"/>
              </a:rPr>
              <a:t>Ig</a:t>
            </a:r>
            <a:r>
              <a:rPr lang="cs-CZ" sz="2800" dirty="0" smtClean="0">
                <a:latin typeface="Cambria" panose="02040503050406030204" pitchFamily="18" charset="0"/>
              </a:rPr>
              <a:t> protein  M) v séru a v moči</a:t>
            </a:r>
          </a:p>
          <a:p>
            <a:pPr>
              <a:lnSpc>
                <a:spcPct val="90000"/>
              </a:lnSpc>
            </a:pPr>
            <a:endParaRPr lang="cs-CZ" sz="2800" b="1" u="sng" dirty="0" smtClean="0"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cs-CZ" sz="2800" b="1" u="sng" dirty="0" smtClean="0">
                <a:latin typeface="Cambria" panose="02040503050406030204" pitchFamily="18" charset="0"/>
              </a:rPr>
              <a:t>Klinická definice: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Onemocnění či stav patofyziologicky související 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s klonální proliferací lymfoidní řady </a:t>
            </a:r>
          </a:p>
          <a:p>
            <a:pPr>
              <a:lnSpc>
                <a:spcPct val="90000"/>
              </a:lnSpc>
              <a:buNone/>
            </a:pPr>
            <a:r>
              <a:rPr lang="cs-CZ" sz="2800" dirty="0" smtClean="0">
                <a:latin typeface="Cambria" panose="02040503050406030204" pitchFamily="18" charset="0"/>
              </a:rPr>
              <a:t>s </a:t>
            </a:r>
            <a:r>
              <a:rPr lang="cs-CZ" sz="2800" dirty="0" err="1" smtClean="0">
                <a:latin typeface="Cambria" panose="02040503050406030204" pitchFamily="18" charset="0"/>
              </a:rPr>
              <a:t>plazmocytoidní</a:t>
            </a:r>
            <a:r>
              <a:rPr lang="cs-CZ" sz="2800" dirty="0" smtClean="0">
                <a:latin typeface="Cambria" panose="02040503050406030204" pitchFamily="18" charset="0"/>
              </a:rPr>
              <a:t> diferenciací a častou přítomností M-</a:t>
            </a:r>
            <a:r>
              <a:rPr lang="cs-CZ" sz="2800" dirty="0" err="1" smtClean="0">
                <a:latin typeface="Cambria" panose="02040503050406030204" pitchFamily="18" charset="0"/>
              </a:rPr>
              <a:t>Ig</a:t>
            </a:r>
            <a:endParaRPr lang="cs-CZ" sz="2800" dirty="0" smtClean="0">
              <a:latin typeface="Cambria" panose="02040503050406030204" pitchFamily="18" charset="0"/>
            </a:endParaRPr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7"/>
            <a:ext cx="7383677" cy="11763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dirty="0">
                <a:solidFill>
                  <a:srgbClr val="0070C0"/>
                </a:solidFill>
                <a:effectLst/>
              </a:rPr>
              <a:t>D</a:t>
            </a:r>
            <a:r>
              <a:rPr lang="cs-CZ" sz="3600" b="1" dirty="0" smtClean="0">
                <a:solidFill>
                  <a:srgbClr val="0070C0"/>
                </a:solidFill>
                <a:effectLst/>
              </a:rPr>
              <a:t>efinice monoklonální </a:t>
            </a:r>
            <a:r>
              <a:rPr lang="cs-CZ" sz="3600" b="1" dirty="0" err="1" smtClean="0">
                <a:solidFill>
                  <a:srgbClr val="0070C0"/>
                </a:solidFill>
                <a:effectLst/>
              </a:rPr>
              <a:t>gamapatie</a:t>
            </a:r>
            <a:endParaRPr lang="cs-CZ" sz="3600" b="1" dirty="0" smtClean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MGUS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Mnohočetný myelom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dirty="0" err="1" smtClean="0"/>
              <a:t>Waldenstromova</a:t>
            </a:r>
            <a:r>
              <a:rPr lang="cs-CZ" dirty="0" smtClean="0"/>
              <a:t> </a:t>
            </a:r>
            <a:r>
              <a:rPr lang="cs-CZ" dirty="0" err="1" smtClean="0"/>
              <a:t>makrogloblinemie</a:t>
            </a:r>
            <a:endParaRPr lang="cs-CZ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dirty="0" smtClean="0"/>
              <a:t>AL </a:t>
            </a:r>
            <a:r>
              <a:rPr lang="cs-CZ" dirty="0" err="1" smtClean="0"/>
              <a:t>amyloidosa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gamapatie</a:t>
            </a:r>
            <a:endParaRPr lang="en-US" sz="3200" b="0" dirty="0"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sz="2800" dirty="0" smtClean="0">
              <a:latin typeface="Cambria" panose="02040503050406030204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cs-CZ" sz="2400" b="1" dirty="0" smtClean="0"/>
          </a:p>
          <a:p>
            <a:pPr algn="ctr">
              <a:lnSpc>
                <a:spcPct val="90000"/>
              </a:lnSpc>
              <a:buNone/>
            </a:pPr>
            <a:r>
              <a:rPr lang="cs-CZ" sz="2400" b="1" dirty="0" smtClean="0"/>
              <a:t>přítomnost monoklonálního imunoglobulinu v séru nebo v moči pacientů bez známek MM, WM nebo AL</a:t>
            </a:r>
          </a:p>
          <a:p>
            <a:pPr>
              <a:lnSpc>
                <a:spcPct val="90000"/>
              </a:lnSpc>
              <a:buFont typeface="Monotype Sorts"/>
              <a:buNone/>
            </a:pPr>
            <a:endParaRPr lang="cs-CZ" sz="2400" dirty="0" smtClean="0"/>
          </a:p>
          <a:p>
            <a:pPr>
              <a:lnSpc>
                <a:spcPct val="90000"/>
              </a:lnSpc>
              <a:buFont typeface="Monotype Sorts"/>
              <a:buNone/>
            </a:pPr>
            <a:r>
              <a:rPr lang="cs-CZ" sz="2400" b="1" dirty="0" smtClean="0"/>
              <a:t>nejsou přítomny známky: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maligní proliferace</a:t>
            </a:r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poškození organismu monoklonálním gamaglobulinem</a:t>
            </a:r>
          </a:p>
          <a:p>
            <a:pPr>
              <a:lnSpc>
                <a:spcPct val="90000"/>
              </a:lnSpc>
            </a:pPr>
            <a:endParaRPr lang="cs-CZ" sz="2400" dirty="0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chemeClr val="accent4"/>
                </a:solidFill>
                <a:effectLst/>
              </a:rPr>
              <a:t>MGUS monoklonální </a:t>
            </a:r>
            <a:r>
              <a:rPr lang="cs-CZ" sz="3200" b="0" dirty="0" err="1" smtClean="0">
                <a:solidFill>
                  <a:schemeClr val="accent4"/>
                </a:solidFill>
                <a:effectLst/>
              </a:rPr>
              <a:t>gamapatie</a:t>
            </a:r>
            <a:r>
              <a:rPr lang="cs-CZ" sz="3200" b="0" dirty="0" smtClean="0">
                <a:solidFill>
                  <a:schemeClr val="accent4"/>
                </a:solidFill>
                <a:effectLst/>
              </a:rPr>
              <a:t> nejistého významu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330"/>
            <a:ext cx="8467284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cs-CZ" sz="2800" dirty="0" smtClean="0"/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err="1" smtClean="0">
                <a:latin typeface="Cambria" panose="02040503050406030204" pitchFamily="18" charset="0"/>
              </a:rPr>
              <a:t>median</a:t>
            </a:r>
            <a:r>
              <a:rPr lang="cs-CZ" sz="2800" dirty="0" smtClean="0">
                <a:latin typeface="Cambria" panose="02040503050406030204" pitchFamily="18" charset="0"/>
              </a:rPr>
              <a:t> diagnosy 70let</a:t>
            </a: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5%  starších 70 let,</a:t>
            </a: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10-15% pacientů straších 80let má </a:t>
            </a:r>
            <a:r>
              <a:rPr lang="cs-CZ" sz="2800" dirty="0" err="1" smtClean="0">
                <a:latin typeface="Cambria" panose="02040503050406030204" pitchFamily="18" charset="0"/>
              </a:rPr>
              <a:t>detekovatený</a:t>
            </a:r>
            <a:r>
              <a:rPr lang="cs-CZ" sz="2800" dirty="0" smtClean="0">
                <a:latin typeface="Cambria" panose="02040503050406030204" pitchFamily="18" charset="0"/>
              </a:rPr>
              <a:t> M protein</a:t>
            </a: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benigní onemocnění s </a:t>
            </a:r>
            <a:r>
              <a:rPr lang="cs-CZ" sz="2800" dirty="0" err="1" smtClean="0">
                <a:latin typeface="Cambria" panose="02040503050406030204" pitchFamily="18" charset="0"/>
              </a:rPr>
              <a:t>rizkem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malignizace</a:t>
            </a:r>
            <a:endParaRPr lang="cs-CZ" sz="28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anose="02040503050406030204" pitchFamily="18" charset="0"/>
            </a:endParaRP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>
                <a:latin typeface="Cambria" panose="02040503050406030204" pitchFamily="18" charset="0"/>
              </a:rPr>
              <a:t>19% s MCUG </a:t>
            </a:r>
            <a:r>
              <a:rPr lang="cs-CZ" sz="2800" dirty="0" err="1" smtClean="0">
                <a:latin typeface="Cambria" panose="02040503050406030204" pitchFamily="18" charset="0"/>
              </a:rPr>
              <a:t>zprogreduje</a:t>
            </a:r>
            <a:r>
              <a:rPr lang="cs-CZ" sz="2800" dirty="0" smtClean="0">
                <a:latin typeface="Cambria" panose="02040503050406030204" pitchFamily="18" charset="0"/>
              </a:rPr>
              <a:t> do MM v průběhu 2-19 </a:t>
            </a:r>
            <a:r>
              <a:rPr lang="cs-CZ" sz="2800" dirty="0" smtClean="0"/>
              <a:t>let</a:t>
            </a:r>
          </a:p>
          <a:p>
            <a:pPr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cs-CZ" sz="3600" b="0" dirty="0" smtClean="0">
                <a:solidFill>
                  <a:srgbClr val="0070C0"/>
                </a:solidFill>
                <a:effectLst/>
              </a:rPr>
              <a:t>MGUS Monoklonální </a:t>
            </a:r>
            <a:r>
              <a:rPr lang="cs-CZ" sz="3600" b="0" dirty="0" err="1" smtClean="0">
                <a:solidFill>
                  <a:srgbClr val="0070C0"/>
                </a:solidFill>
                <a:effectLst/>
              </a:rPr>
              <a:t>gamapatie</a:t>
            </a:r>
            <a:r>
              <a:rPr lang="cs-CZ" sz="3600" b="0" dirty="0" smtClean="0">
                <a:solidFill>
                  <a:srgbClr val="0070C0"/>
                </a:solidFill>
                <a:effectLst/>
              </a:rPr>
              <a:t> nejistého významu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/>
              <a:t>monoklonální expanze </a:t>
            </a:r>
            <a:r>
              <a:rPr lang="cs-CZ" sz="2800" dirty="0" err="1" smtClean="0"/>
              <a:t>Ig</a:t>
            </a:r>
            <a:r>
              <a:rPr lang="cs-CZ" sz="2800" dirty="0" smtClean="0"/>
              <a:t> </a:t>
            </a:r>
            <a:r>
              <a:rPr lang="cs-CZ" sz="2800" dirty="0" err="1" smtClean="0"/>
              <a:t>secernujícího</a:t>
            </a:r>
            <a:r>
              <a:rPr lang="cs-CZ" sz="2800" dirty="0" smtClean="0"/>
              <a:t> klonu plasmatických buněk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/>
              <a:t>příčinou je somatická mutace plasmatických buněk 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800" dirty="0" smtClean="0"/>
              <a:t>( post </a:t>
            </a:r>
            <a:r>
              <a:rPr lang="cs-CZ" sz="2800" dirty="0" err="1" smtClean="0"/>
              <a:t>isotyp</a:t>
            </a:r>
            <a:r>
              <a:rPr lang="cs-CZ" sz="2800" dirty="0" smtClean="0"/>
              <a:t> </a:t>
            </a:r>
            <a:r>
              <a:rPr lang="cs-CZ" sz="2800" dirty="0" err="1" smtClean="0"/>
              <a:t>class</a:t>
            </a:r>
            <a:r>
              <a:rPr lang="cs-CZ" sz="2800" dirty="0" smtClean="0"/>
              <a:t> </a:t>
            </a:r>
            <a:r>
              <a:rPr lang="cs-CZ" sz="2800" dirty="0" err="1" smtClean="0"/>
              <a:t>switch</a:t>
            </a:r>
            <a:r>
              <a:rPr lang="cs-CZ" sz="2800" dirty="0" smtClean="0"/>
              <a:t> - </a:t>
            </a:r>
            <a:r>
              <a:rPr lang="cs-CZ" sz="2800" dirty="0" err="1" smtClean="0"/>
              <a:t>IgG</a:t>
            </a:r>
            <a:r>
              <a:rPr lang="cs-CZ" sz="2800" dirty="0" smtClean="0"/>
              <a:t> a </a:t>
            </a:r>
            <a:r>
              <a:rPr lang="cs-CZ" sz="2800" dirty="0" err="1" smtClean="0"/>
              <a:t>IgA</a:t>
            </a:r>
            <a:r>
              <a:rPr lang="cs-CZ" sz="2800" dirty="0" smtClean="0"/>
              <a:t>, </a:t>
            </a:r>
            <a:r>
              <a:rPr lang="cs-CZ" sz="2800" dirty="0" err="1" smtClean="0"/>
              <a:t>pre</a:t>
            </a:r>
            <a:r>
              <a:rPr lang="cs-CZ" sz="2800" dirty="0" smtClean="0"/>
              <a:t> </a:t>
            </a:r>
            <a:r>
              <a:rPr lang="cs-CZ" sz="2800" dirty="0" err="1" smtClean="0"/>
              <a:t>switch</a:t>
            </a:r>
            <a:r>
              <a:rPr lang="cs-CZ" sz="2800" dirty="0" smtClean="0"/>
              <a:t>  -</a:t>
            </a:r>
            <a:r>
              <a:rPr lang="cs-CZ" sz="2800" dirty="0" err="1" smtClean="0"/>
              <a:t>IgM</a:t>
            </a:r>
            <a:r>
              <a:rPr lang="cs-CZ" sz="2800" dirty="0" smtClean="0"/>
              <a:t>)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/>
              <a:t>převažuje </a:t>
            </a:r>
            <a:r>
              <a:rPr lang="cs-CZ" sz="2800" dirty="0" err="1" smtClean="0"/>
              <a:t>IgG</a:t>
            </a:r>
            <a:r>
              <a:rPr lang="cs-CZ" sz="2800" dirty="0" smtClean="0"/>
              <a:t>  a </a:t>
            </a:r>
            <a:r>
              <a:rPr lang="cs-CZ" sz="2800" dirty="0" err="1" smtClean="0"/>
              <a:t>IgA</a:t>
            </a:r>
            <a:r>
              <a:rPr lang="cs-CZ" sz="2800" dirty="0" smtClean="0"/>
              <a:t> , </a:t>
            </a:r>
            <a:r>
              <a:rPr lang="cs-CZ" sz="2800" dirty="0" err="1" smtClean="0"/>
              <a:t>IgM</a:t>
            </a:r>
            <a:r>
              <a:rPr lang="cs-CZ" sz="2800" dirty="0" smtClean="0"/>
              <a:t> 15-20%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800" dirty="0" smtClean="0"/>
              <a:t>riziko progrese do </a:t>
            </a:r>
            <a:r>
              <a:rPr lang="cs-CZ" sz="2800" dirty="0" err="1" smtClean="0"/>
              <a:t>lymfoproliferativního</a:t>
            </a:r>
            <a:r>
              <a:rPr lang="cs-CZ" sz="2800" dirty="0" smtClean="0"/>
              <a:t> onemocně</a:t>
            </a:r>
            <a:r>
              <a:rPr lang="cs-CZ" sz="2400" dirty="0" smtClean="0"/>
              <a:t>ní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cs-CZ" sz="3200" b="0" dirty="0" smtClean="0">
                <a:solidFill>
                  <a:srgbClr val="0070C0"/>
                </a:solidFill>
                <a:effectLst/>
              </a:rPr>
              <a:t>MGUS</a:t>
            </a:r>
            <a:br>
              <a:rPr lang="cs-CZ" sz="3200" b="0" dirty="0" smtClean="0">
                <a:solidFill>
                  <a:srgbClr val="0070C0"/>
                </a:solidFill>
                <a:effectLst/>
              </a:rPr>
            </a:br>
            <a:r>
              <a:rPr lang="cs-CZ" sz="3200" b="0" dirty="0" smtClean="0">
                <a:solidFill>
                  <a:srgbClr val="0070C0"/>
                </a:solidFill>
                <a:effectLst/>
              </a:rPr>
              <a:t>monoklonální </a:t>
            </a:r>
            <a:r>
              <a:rPr lang="cs-CZ" sz="3200" b="0" dirty="0" err="1" smtClean="0">
                <a:solidFill>
                  <a:srgbClr val="0070C0"/>
                </a:solidFill>
                <a:effectLst/>
              </a:rPr>
              <a:t>gamapatie</a:t>
            </a:r>
            <a:r>
              <a:rPr lang="cs-CZ" sz="3200" b="0" dirty="0" smtClean="0">
                <a:solidFill>
                  <a:srgbClr val="0070C0"/>
                </a:solidFill>
                <a:effectLst/>
              </a:rPr>
              <a:t> nejistého významu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30120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8000" b="1" dirty="0" smtClean="0"/>
              <a:t>Kooperace nespecifických a specifických složek imunitního systému vede k rozpoznání </a:t>
            </a:r>
            <a:r>
              <a:rPr lang="cs-CZ" sz="8000" b="1" dirty="0" err="1" smtClean="0"/>
              <a:t>tumorogeneze</a:t>
            </a:r>
            <a:r>
              <a:rPr lang="cs-CZ" sz="8000" b="1" dirty="0" smtClean="0"/>
              <a:t> a její eliminaci před vlastní klinickou manifestací</a:t>
            </a:r>
          </a:p>
          <a:p>
            <a:pPr algn="ctr">
              <a:buNone/>
            </a:pPr>
            <a:endParaRPr lang="cs-CZ" sz="8000" b="1" dirty="0"/>
          </a:p>
          <a:p>
            <a:pPr algn="ctr">
              <a:buNone/>
            </a:pPr>
            <a:endParaRPr lang="cs-CZ" sz="8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/>
              <a:t>Nedetekovatelné stadium </a:t>
            </a:r>
            <a:r>
              <a:rPr lang="cs-CZ" sz="8000" dirty="0" smtClean="0"/>
              <a:t>(in </a:t>
            </a:r>
            <a:r>
              <a:rPr lang="cs-CZ" sz="8000" dirty="0" err="1" smtClean="0"/>
              <a:t>vivo</a:t>
            </a:r>
            <a:r>
              <a:rPr lang="cs-CZ" sz="8000" dirty="0" smtClean="0"/>
              <a:t>)</a:t>
            </a:r>
            <a:endParaRPr lang="cs-CZ" sz="80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8000" dirty="0" smtClean="0"/>
              <a:t>Dominují mechanismy nespecifické a specifické složky imunity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8000" b="1" dirty="0" smtClean="0"/>
          </a:p>
          <a:p>
            <a:pPr marL="109728" indent="0">
              <a:buNone/>
            </a:pPr>
            <a:endParaRPr lang="cs-CZ" sz="4800" b="1" dirty="0" smtClean="0"/>
          </a:p>
          <a:p>
            <a:pPr marL="109728" indent="0">
              <a:buNone/>
            </a:pPr>
            <a:r>
              <a:rPr lang="cs-CZ" sz="4800" b="1" dirty="0" err="1"/>
              <a:t>danger</a:t>
            </a:r>
            <a:r>
              <a:rPr lang="cs-CZ" sz="4800" b="1" dirty="0"/>
              <a:t> </a:t>
            </a:r>
            <a:r>
              <a:rPr lang="cs-CZ" sz="4800" b="1" dirty="0" err="1"/>
              <a:t>signals</a:t>
            </a:r>
            <a:r>
              <a:rPr lang="cs-CZ" sz="4800" b="1" dirty="0"/>
              <a:t>“ – </a:t>
            </a:r>
            <a:r>
              <a:rPr lang="cs-CZ" sz="4800" dirty="0"/>
              <a:t>typ I INF     DC      specifická </a:t>
            </a:r>
            <a:r>
              <a:rPr lang="cs-CZ" sz="4800" dirty="0" err="1"/>
              <a:t>im</a:t>
            </a:r>
            <a:r>
              <a:rPr lang="cs-CZ" sz="4800" dirty="0"/>
              <a:t>. odpověď</a:t>
            </a:r>
          </a:p>
          <a:p>
            <a:pPr marL="109728" indent="0">
              <a:buNone/>
            </a:pPr>
            <a:r>
              <a:rPr lang="cs-CZ" sz="4800" b="1" dirty="0" err="1"/>
              <a:t>DAMPs</a:t>
            </a:r>
            <a:r>
              <a:rPr lang="cs-CZ" sz="4800" b="1" dirty="0"/>
              <a:t> – </a:t>
            </a:r>
            <a:r>
              <a:rPr lang="cs-CZ" sz="4800" dirty="0"/>
              <a:t>zdroj </a:t>
            </a:r>
            <a:r>
              <a:rPr lang="cs-CZ" sz="4800" b="1" dirty="0"/>
              <a:t>tumor</a:t>
            </a:r>
            <a:r>
              <a:rPr lang="cs-CZ" sz="4800" dirty="0"/>
              <a:t> ( HMGB1) nebo </a:t>
            </a:r>
            <a:r>
              <a:rPr lang="cs-CZ" sz="4800" b="1" dirty="0"/>
              <a:t>poškozená tkáň </a:t>
            </a:r>
            <a:r>
              <a:rPr lang="cs-CZ" sz="4800" dirty="0"/>
              <a:t>při invazivním růstu tumoru (</a:t>
            </a:r>
            <a:r>
              <a:rPr lang="cs-CZ" sz="4800" dirty="0" err="1"/>
              <a:t>hyaluronové</a:t>
            </a:r>
            <a:r>
              <a:rPr lang="cs-CZ" sz="4800" dirty="0"/>
              <a:t> fragmenty) </a:t>
            </a:r>
          </a:p>
          <a:p>
            <a:pPr marL="109728" indent="0">
              <a:buNone/>
            </a:pPr>
            <a:r>
              <a:rPr lang="cs-CZ" sz="4800" b="1" dirty="0"/>
              <a:t>stress </a:t>
            </a:r>
            <a:r>
              <a:rPr lang="cs-CZ" sz="4800" b="1" dirty="0" err="1"/>
              <a:t>ligands</a:t>
            </a:r>
            <a:r>
              <a:rPr lang="cs-CZ" sz="4800" b="1" dirty="0"/>
              <a:t> MICA/B – povrch tumoru     </a:t>
            </a:r>
            <a:r>
              <a:rPr lang="cs-CZ" sz="4800" dirty="0"/>
              <a:t>stimulace buněk </a:t>
            </a:r>
            <a:r>
              <a:rPr lang="cs-CZ" sz="4800" dirty="0" err="1"/>
              <a:t>nespec</a:t>
            </a:r>
            <a:r>
              <a:rPr lang="cs-CZ" sz="4800" dirty="0"/>
              <a:t>. </a:t>
            </a:r>
            <a:r>
              <a:rPr lang="cs-CZ" sz="4800" dirty="0" err="1"/>
              <a:t>im</a:t>
            </a:r>
            <a:r>
              <a:rPr lang="cs-CZ" sz="4800" dirty="0"/>
              <a:t>. systému </a:t>
            </a:r>
            <a:r>
              <a:rPr lang="cs-CZ" sz="4800" dirty="0" err="1"/>
              <a:t>proinflamatorní</a:t>
            </a:r>
            <a:r>
              <a:rPr lang="cs-CZ" sz="4800" dirty="0"/>
              <a:t> a </a:t>
            </a:r>
            <a:r>
              <a:rPr lang="cs-CZ" sz="4800" dirty="0" err="1"/>
              <a:t>imunomodulační</a:t>
            </a:r>
            <a:r>
              <a:rPr lang="cs-CZ" sz="4800" dirty="0"/>
              <a:t> </a:t>
            </a:r>
            <a:r>
              <a:rPr lang="cs-CZ" sz="4800" dirty="0" err="1"/>
              <a:t>cytokiny</a:t>
            </a:r>
            <a:r>
              <a:rPr lang="cs-CZ" sz="4800" dirty="0"/>
              <a:t>    mikroprostředí tumoru    tumor specifickou odpověď adaptivní imunity </a:t>
            </a:r>
          </a:p>
          <a:p>
            <a:pPr>
              <a:buNone/>
            </a:pPr>
            <a:endParaRPr lang="cs-CZ" sz="4800" b="1" dirty="0"/>
          </a:p>
          <a:p>
            <a:pPr marL="624078" indent="-514350" algn="ctr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8000" dirty="0" smtClean="0"/>
              <a:t>proces </a:t>
            </a:r>
            <a:r>
              <a:rPr lang="cs-CZ" sz="8000" dirty="0"/>
              <a:t>je </a:t>
            </a:r>
            <a:r>
              <a:rPr lang="cs-CZ" sz="8000" b="1" dirty="0"/>
              <a:t>ukončen </a:t>
            </a:r>
          </a:p>
          <a:p>
            <a:pPr marL="624078" indent="-514350" algn="ctr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8000" dirty="0"/>
              <a:t>kompletní </a:t>
            </a:r>
            <a:r>
              <a:rPr lang="cs-CZ" sz="8000" b="1" dirty="0"/>
              <a:t>eliminací nádorových buněk </a:t>
            </a:r>
          </a:p>
          <a:p>
            <a:pPr marL="624078" indent="-514350" algn="ctr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8000" dirty="0"/>
              <a:t>nebo </a:t>
            </a:r>
          </a:p>
          <a:p>
            <a:pPr marL="624078" indent="-514350" algn="ctr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8000" dirty="0"/>
              <a:t>přechází do </a:t>
            </a:r>
            <a:r>
              <a:rPr lang="cs-CZ" sz="8000" b="1" dirty="0"/>
              <a:t>stavu rovnováhy</a:t>
            </a:r>
          </a:p>
          <a:p>
            <a:pPr marL="624078" indent="-514350" algn="ctr"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lphaLcParenR"/>
            </a:pPr>
            <a:endParaRPr lang="en-US" sz="8000" b="1" dirty="0">
              <a:latin typeface="Cambria" pitchFamily="18" charset="0"/>
            </a:endParaRPr>
          </a:p>
          <a:p>
            <a:pPr>
              <a:buNone/>
            </a:pPr>
            <a:endParaRPr lang="cs-CZ" sz="25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5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sz="25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500" b="1" dirty="0" smtClean="0"/>
              <a:t>„</a:t>
            </a:r>
            <a:endParaRPr lang="cs-CZ" sz="2500" dirty="0" smtClean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0" dirty="0" smtClean="0">
                <a:solidFill>
                  <a:srgbClr val="0070C0"/>
                </a:solidFill>
                <a:effectLst/>
              </a:rPr>
              <a:t>Editace nádoru imunitním systémem </a:t>
            </a:r>
            <a:r>
              <a:rPr lang="cs-CZ" sz="3600" dirty="0" smtClean="0">
                <a:solidFill>
                  <a:srgbClr val="0070C0"/>
                </a:solidFill>
                <a:effectLst/>
              </a:rPr>
              <a:t>Eliminace</a:t>
            </a:r>
            <a:endParaRPr lang="en-US" sz="3600" dirty="0">
              <a:solidFill>
                <a:srgbClr val="0070C0"/>
              </a:solidFill>
              <a:effectLst/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656544" y="4437112"/>
            <a:ext cx="1093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prava 11"/>
          <p:cNvSpPr/>
          <p:nvPr/>
        </p:nvSpPr>
        <p:spPr>
          <a:xfrm>
            <a:off x="3131840" y="4482831"/>
            <a:ext cx="86107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Šipka doprava 12"/>
          <p:cNvSpPr/>
          <p:nvPr/>
        </p:nvSpPr>
        <p:spPr>
          <a:xfrm>
            <a:off x="2620540" y="5013176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Šipka doprava 13"/>
          <p:cNvSpPr/>
          <p:nvPr/>
        </p:nvSpPr>
        <p:spPr>
          <a:xfrm>
            <a:off x="3635896" y="4869160"/>
            <a:ext cx="72008" cy="45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Šipka doprava 14"/>
          <p:cNvSpPr/>
          <p:nvPr/>
        </p:nvSpPr>
        <p:spPr>
          <a:xfrm>
            <a:off x="4535996" y="5013176"/>
            <a:ext cx="7200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400" b="1" dirty="0" smtClean="0"/>
              <a:t>druhá nejčastější hematologická malignita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10% hematologických malignit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onemocnění starší generace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medián diagnosy v Evropě 72 let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5 </a:t>
            </a:r>
            <a:r>
              <a:rPr lang="cs-CZ" sz="2400" dirty="0" err="1" smtClean="0"/>
              <a:t>leté</a:t>
            </a:r>
            <a:r>
              <a:rPr lang="cs-CZ" sz="2400" dirty="0" smtClean="0"/>
              <a:t>  přežití je cca 35 % a klesá s věkem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 medián přežití je 3 roky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sz="3600" b="0" dirty="0" smtClean="0">
                <a:solidFill>
                  <a:srgbClr val="0070C0"/>
                </a:solidFill>
                <a:effectLst/>
              </a:rPr>
              <a:t>Mnohočetný myelom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b="1" dirty="0" err="1" smtClean="0"/>
              <a:t>dysregulace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onkogenů</a:t>
            </a:r>
            <a:endParaRPr lang="cs-CZ" sz="2400" b="1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b="1" dirty="0" smtClean="0"/>
              <a:t>produkce kompletního </a:t>
            </a:r>
            <a:r>
              <a:rPr lang="cs-CZ" sz="2400" b="1" dirty="0" err="1" smtClean="0"/>
              <a:t>Ig</a:t>
            </a:r>
            <a:r>
              <a:rPr lang="cs-CZ" sz="2400" b="1" dirty="0" smtClean="0"/>
              <a:t> nebo jen lehkého řetězce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převládající typ nádorových buněk jsou </a:t>
            </a:r>
            <a:r>
              <a:rPr lang="cs-CZ" sz="2400" b="1" dirty="0" smtClean="0"/>
              <a:t>vyzrálé </a:t>
            </a:r>
            <a:r>
              <a:rPr lang="cs-CZ" sz="2400" b="1" dirty="0" err="1" smtClean="0"/>
              <a:t>plasmocyty</a:t>
            </a:r>
            <a:endParaRPr lang="cs-CZ" sz="2400" b="1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err="1" smtClean="0"/>
              <a:t>vyjimečně</a:t>
            </a:r>
            <a:r>
              <a:rPr lang="cs-CZ" sz="2400" dirty="0" smtClean="0"/>
              <a:t> od počátku charakter </a:t>
            </a:r>
            <a:r>
              <a:rPr lang="cs-CZ" sz="2400" dirty="0" err="1" smtClean="0"/>
              <a:t>plasmoblastické</a:t>
            </a:r>
            <a:r>
              <a:rPr lang="cs-CZ" sz="2400" dirty="0" smtClean="0"/>
              <a:t> leukemie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heterogenní </a:t>
            </a:r>
            <a:r>
              <a:rPr lang="cs-CZ" sz="2400" dirty="0" err="1" smtClean="0"/>
              <a:t>plasmocytární</a:t>
            </a:r>
            <a:r>
              <a:rPr lang="cs-CZ" sz="2400" dirty="0" smtClean="0"/>
              <a:t> populace i u jednotlivých pacientů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vysoká četnost </a:t>
            </a:r>
            <a:r>
              <a:rPr lang="cs-CZ" sz="2400" dirty="0" err="1" smtClean="0"/>
              <a:t>chromosomálních</a:t>
            </a:r>
            <a:r>
              <a:rPr lang="cs-CZ" sz="2400" dirty="0" smtClean="0"/>
              <a:t> změn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b="1" dirty="0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chemeClr val="accent4"/>
                </a:solidFill>
                <a:effectLst/>
              </a:rPr>
              <a:t>Mnohočetný myelom</a:t>
            </a:r>
            <a:endParaRPr lang="en-US" sz="3200" b="0" dirty="0" smtClean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teploty, hubnutí, noční pocení</a:t>
            </a:r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infekce</a:t>
            </a:r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kostní bolesti, </a:t>
            </a:r>
            <a:r>
              <a:rPr lang="cs-CZ" sz="2200" dirty="0" err="1" smtClean="0"/>
              <a:t>osteolytické</a:t>
            </a:r>
            <a:r>
              <a:rPr lang="cs-CZ" sz="2200" dirty="0" smtClean="0"/>
              <a:t> </a:t>
            </a:r>
            <a:r>
              <a:rPr lang="cs-CZ" sz="2200" dirty="0" err="1" smtClean="0"/>
              <a:t>lése</a:t>
            </a:r>
            <a:r>
              <a:rPr lang="cs-CZ" sz="2200" dirty="0" smtClean="0"/>
              <a:t> skeletu</a:t>
            </a:r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anemie </a:t>
            </a:r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err="1" smtClean="0"/>
              <a:t>hyperkoagulační</a:t>
            </a:r>
            <a:r>
              <a:rPr lang="cs-CZ" sz="2200" dirty="0" smtClean="0"/>
              <a:t> stavy,</a:t>
            </a:r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smtClean="0"/>
              <a:t>hemoragická </a:t>
            </a:r>
            <a:r>
              <a:rPr lang="cs-CZ" sz="2200" dirty="0" err="1" smtClean="0"/>
              <a:t>dithesa</a:t>
            </a:r>
            <a:endParaRPr lang="cs-CZ" sz="2200" dirty="0" smtClean="0"/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r>
              <a:rPr lang="cs-CZ" sz="2200" dirty="0" err="1" smtClean="0"/>
              <a:t>hyperkalcemie</a:t>
            </a:r>
            <a:r>
              <a:rPr lang="cs-CZ" sz="2200" dirty="0" smtClean="0"/>
              <a:t>, elevace kreatininu, </a:t>
            </a:r>
            <a:r>
              <a:rPr lang="cs-CZ" sz="2200" dirty="0" err="1" smtClean="0"/>
              <a:t>hyperviskozita</a:t>
            </a:r>
            <a:endParaRPr lang="cs-CZ" sz="2200" dirty="0" smtClean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>
              <a:latin typeface="Cambria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800" dirty="0" smtClean="0">
                <a:latin typeface="Cambria" pitchFamily="18" charset="0"/>
              </a:rPr>
              <a:t>Sekundární imunodeficience: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 </a:t>
            </a:r>
            <a:r>
              <a:rPr lang="cs-CZ" sz="2000" b="1" dirty="0" smtClean="0"/>
              <a:t>B a T buněčná dysfunkce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b="1" dirty="0" smtClean="0"/>
              <a:t>omezená produkce funkčních imunoglobulinů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závažnější průběh bakteriálních infekcí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000" dirty="0" smtClean="0"/>
              <a:t>opouzdřené mikroorganismy </a:t>
            </a:r>
            <a:r>
              <a:rPr lang="cs-CZ" sz="2000" dirty="0" err="1" smtClean="0"/>
              <a:t>Pneumococy</a:t>
            </a:r>
            <a:endParaRPr lang="cs-CZ" sz="2000" dirty="0" smtClean="0"/>
          </a:p>
          <a:p>
            <a:pPr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</a:pPr>
            <a:endParaRPr lang="cs-CZ" sz="2000" dirty="0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chemeClr val="accent4"/>
                </a:solidFill>
                <a:effectLst/>
              </a:rPr>
              <a:t>Příznaky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mtClean="0"/>
              <a:t>Kostní změny při myelomu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cs-CZ" smtClean="0"/>
          </a:p>
        </p:txBody>
      </p:sp>
      <p:pic>
        <p:nvPicPr>
          <p:cNvPr id="22532" name="Picture 4" descr="Myelomové změny na koste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18923"/>
            <a:ext cx="778933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45067" y="622301"/>
            <a:ext cx="7992533" cy="104563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mtClean="0"/>
              <a:t>Kostní změny  při myelomu - pánev</a:t>
            </a:r>
          </a:p>
        </p:txBody>
      </p:sp>
      <p:pic>
        <p:nvPicPr>
          <p:cNvPr id="24580" name="Picture 4" descr="Myelom-páne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478" y="1329267"/>
            <a:ext cx="4611511" cy="5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8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err="1" smtClean="0"/>
              <a:t>lymfoplazmocytoidní</a:t>
            </a:r>
            <a:r>
              <a:rPr lang="cs-CZ" sz="2400" dirty="0" smtClean="0"/>
              <a:t> lymfom dle WHO klasifikace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přítomnost monoklonálního imunoglobulinu typu </a:t>
            </a:r>
            <a:r>
              <a:rPr lang="cs-CZ" sz="2400" dirty="0" err="1" smtClean="0"/>
              <a:t>Ig</a:t>
            </a:r>
            <a:r>
              <a:rPr lang="cs-CZ" sz="2400" dirty="0" smtClean="0"/>
              <a:t>-M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2% hematologických malignit</a:t>
            </a:r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400" dirty="0" smtClean="0"/>
          </a:p>
          <a:p>
            <a:pPr>
              <a:lnSpc>
                <a:spcPct val="9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r>
              <a:rPr lang="cs-CZ" sz="2400" dirty="0" smtClean="0"/>
              <a:t>MGUS </a:t>
            </a:r>
            <a:r>
              <a:rPr lang="cs-CZ" sz="2400" dirty="0" err="1" smtClean="0"/>
              <a:t>IgM</a:t>
            </a:r>
            <a:r>
              <a:rPr lang="cs-CZ" sz="2400" dirty="0" smtClean="0"/>
              <a:t> je pokládán za </a:t>
            </a:r>
            <a:r>
              <a:rPr lang="cs-CZ" sz="2400" dirty="0" err="1" smtClean="0"/>
              <a:t>prekusor</a:t>
            </a:r>
            <a:r>
              <a:rPr lang="cs-CZ" sz="2400" dirty="0" smtClean="0"/>
              <a:t> WM</a:t>
            </a:r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200" dirty="0" err="1" smtClean="0">
                <a:solidFill>
                  <a:srgbClr val="0070C0"/>
                </a:solidFill>
              </a:rPr>
              <a:t>Waldenströmova</a:t>
            </a:r>
            <a:r>
              <a:rPr lang="cs-CZ" sz="3200" dirty="0" smtClean="0">
                <a:solidFill>
                  <a:srgbClr val="0070C0"/>
                </a:solidFill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</a:rPr>
              <a:t>makroglobulinemie</a:t>
            </a:r>
            <a:endParaRPr lang="cs-CZ" sz="32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84784"/>
            <a:ext cx="8352928" cy="5112568"/>
          </a:xfrm>
        </p:spPr>
        <p:txBody>
          <a:bodyPr>
            <a:normAutofit fontScale="77500" lnSpcReduction="20000"/>
          </a:bodyPr>
          <a:lstStyle/>
          <a:p>
            <a:pPr marL="109728" indent="0" algn="ctr">
              <a:buNone/>
            </a:pPr>
            <a:endParaRPr lang="cs-CZ" sz="2800" dirty="0" smtClean="0"/>
          </a:p>
          <a:p>
            <a:pPr marL="109728" indent="0" algn="ctr">
              <a:buNone/>
            </a:pPr>
            <a:r>
              <a:rPr lang="cs-CZ" sz="2800" dirty="0" smtClean="0"/>
              <a:t>Dominují </a:t>
            </a:r>
            <a:r>
              <a:rPr lang="cs-CZ" sz="2800" dirty="0"/>
              <a:t>mechanismy </a:t>
            </a:r>
            <a:r>
              <a:rPr lang="cs-CZ" sz="2800" b="1" dirty="0"/>
              <a:t>specifické </a:t>
            </a:r>
            <a:r>
              <a:rPr lang="cs-CZ" sz="2800" b="1" dirty="0" smtClean="0"/>
              <a:t>imunity </a:t>
            </a:r>
            <a:r>
              <a:rPr lang="cs-CZ" sz="2800" dirty="0" smtClean="0"/>
              <a:t>vedoucí  k</a:t>
            </a:r>
            <a:r>
              <a:rPr lang="cs-CZ" sz="2800" b="1" dirty="0" smtClean="0"/>
              <a:t> prevenci progrese </a:t>
            </a:r>
            <a:r>
              <a:rPr lang="cs-CZ" sz="2800" b="1" dirty="0" err="1" smtClean="0"/>
              <a:t>tumorogeneze</a:t>
            </a:r>
            <a:r>
              <a:rPr lang="cs-CZ" sz="2800" dirty="0" smtClean="0"/>
              <a:t>, ale zároveň se vyvíjí  </a:t>
            </a:r>
            <a:r>
              <a:rPr lang="cs-CZ" sz="2800" b="1" dirty="0" err="1" smtClean="0"/>
              <a:t>imunogenicita</a:t>
            </a:r>
            <a:r>
              <a:rPr lang="cs-CZ" sz="2800" b="1" dirty="0" smtClean="0"/>
              <a:t> </a:t>
            </a:r>
            <a:r>
              <a:rPr lang="cs-CZ" sz="2800" b="1" dirty="0"/>
              <a:t>nádoru</a:t>
            </a:r>
          </a:p>
          <a:p>
            <a:pPr marL="109728" indent="0">
              <a:buNone/>
            </a:pPr>
            <a:endParaRPr lang="cs-CZ" sz="2400" dirty="0"/>
          </a:p>
          <a:p>
            <a:pPr marL="109728" indent="0">
              <a:buNone/>
            </a:pP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b="1" dirty="0"/>
              <a:t>dynamická rovnováha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/>
              <a:t>obtížně </a:t>
            </a:r>
            <a:r>
              <a:rPr lang="cs-CZ" sz="2600" dirty="0" err="1"/>
              <a:t>diagnostikovatelné</a:t>
            </a:r>
            <a:r>
              <a:rPr lang="cs-CZ" sz="2600" dirty="0"/>
              <a:t> stadium (</a:t>
            </a:r>
            <a:r>
              <a:rPr lang="cs-CZ" sz="2600" dirty="0" err="1"/>
              <a:t>vyjímka</a:t>
            </a:r>
            <a:r>
              <a:rPr lang="cs-CZ" sz="2600" dirty="0"/>
              <a:t> </a:t>
            </a:r>
            <a:r>
              <a:rPr lang="cs-CZ" sz="2600" dirty="0" smtClean="0"/>
              <a:t>MGUS)</a:t>
            </a:r>
            <a:endParaRPr lang="cs-CZ" sz="2600" dirty="0"/>
          </a:p>
          <a:p>
            <a:pPr>
              <a:buNone/>
            </a:pPr>
            <a:endParaRPr lang="cs-CZ" sz="2600" dirty="0"/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2000" dirty="0" smtClean="0"/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cs-CZ" sz="2000" dirty="0"/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dirty="0" smtClean="0"/>
              <a:t>kompletní </a:t>
            </a:r>
            <a:r>
              <a:rPr lang="cs-CZ" sz="2600" b="1" dirty="0" smtClean="0"/>
              <a:t>eliminace</a:t>
            </a:r>
            <a:r>
              <a:rPr lang="cs-CZ" sz="2600" dirty="0" smtClean="0"/>
              <a:t> buněk nádoru </a:t>
            </a:r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dirty="0" smtClean="0"/>
              <a:t>nebo</a:t>
            </a:r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dirty="0" smtClean="0"/>
              <a:t>dlouhodobý stav </a:t>
            </a:r>
            <a:r>
              <a:rPr lang="cs-CZ" sz="2600" b="1" dirty="0" smtClean="0"/>
              <a:t>rovnováhy</a:t>
            </a:r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dirty="0" smtClean="0"/>
              <a:t>nebo</a:t>
            </a:r>
          </a:p>
          <a:p>
            <a:pPr marL="0" indent="0" algn="ctr"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cs-CZ" sz="2600" b="1" dirty="0" smtClean="0"/>
              <a:t>únik</a:t>
            </a:r>
            <a:r>
              <a:rPr lang="cs-CZ" sz="2600" dirty="0" smtClean="0"/>
              <a:t> kontrole imunitního systému a </a:t>
            </a:r>
            <a:r>
              <a:rPr lang="cs-CZ" sz="2600" b="1" dirty="0" smtClean="0"/>
              <a:t>rozvoj nádorového onemocnění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590" y="1"/>
            <a:ext cx="8032890" cy="1447800"/>
          </a:xfrm>
        </p:spPr>
        <p:txBody>
          <a:bodyPr>
            <a:normAutofit/>
          </a:bodyPr>
          <a:lstStyle/>
          <a:p>
            <a:r>
              <a:rPr lang="cs-CZ" sz="3200" b="0" dirty="0" smtClean="0">
                <a:solidFill>
                  <a:schemeClr val="accent4"/>
                </a:solidFill>
                <a:effectLst/>
              </a:rPr>
              <a:t>Editace nádoru imunitním systémem</a:t>
            </a:r>
            <a:br>
              <a:rPr lang="cs-CZ" sz="3200" b="0" dirty="0" smtClean="0">
                <a:solidFill>
                  <a:schemeClr val="accent4"/>
                </a:solidFill>
                <a:effectLst/>
              </a:rPr>
            </a:br>
            <a:r>
              <a:rPr lang="cs-CZ" sz="3200" dirty="0" err="1" smtClean="0">
                <a:solidFill>
                  <a:schemeClr val="accent4"/>
                </a:solidFill>
                <a:effectLst/>
              </a:rPr>
              <a:t>Eqilibrium</a:t>
            </a:r>
            <a:endParaRPr lang="en-US" sz="3200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b="1" dirty="0" smtClean="0"/>
          </a:p>
          <a:p>
            <a:pPr algn="ctr">
              <a:buNone/>
            </a:pPr>
            <a:r>
              <a:rPr lang="cs-CZ" sz="2000" b="1" dirty="0"/>
              <a:t>Rozvoj imunosupresivního mikroprostředí tumoru a selekce nízce imunogenních rychle </a:t>
            </a:r>
            <a:r>
              <a:rPr lang="cs-CZ" sz="2000" b="1" dirty="0" err="1"/>
              <a:t>proliferujících</a:t>
            </a:r>
            <a:r>
              <a:rPr lang="cs-CZ" sz="2000" b="1" dirty="0"/>
              <a:t> buněk tumoru, které se </a:t>
            </a:r>
            <a:r>
              <a:rPr lang="cs-CZ" sz="2000" b="1" dirty="0" smtClean="0"/>
              <a:t>stávají </a:t>
            </a:r>
            <a:r>
              <a:rPr lang="cs-CZ" sz="2000" b="1" dirty="0"/>
              <a:t>„neviditelnými“ pro imunitní systém</a:t>
            </a:r>
          </a:p>
          <a:p>
            <a:pPr algn="ctr">
              <a:buNone/>
            </a:pPr>
            <a:endParaRPr lang="cs-CZ" sz="2000" dirty="0"/>
          </a:p>
          <a:p>
            <a:pPr>
              <a:buFont typeface="Wingdings" panose="05000000000000000000" pitchFamily="2" charset="2"/>
              <a:buChar char="§"/>
            </a:pP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Stadium progresivně rostoucího viditelného tumoru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Diagnosticky průkazné stadiu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b="1" dirty="0" smtClean="0"/>
          </a:p>
          <a:p>
            <a:pPr marL="109728" indent="0" algn="ctr">
              <a:buNone/>
            </a:pPr>
            <a:endParaRPr lang="cs-CZ" sz="2000" dirty="0" smtClean="0"/>
          </a:p>
          <a:p>
            <a:pPr marL="109728" indent="0" algn="ctr">
              <a:buNone/>
            </a:pPr>
            <a:endParaRPr lang="cs-CZ" sz="2000" b="1" dirty="0" smtClean="0"/>
          </a:p>
          <a:p>
            <a:pPr marL="109728" indent="0" algn="ctr">
              <a:buNone/>
            </a:pPr>
            <a:r>
              <a:rPr lang="cs-CZ" sz="2000" b="1" dirty="0" smtClean="0"/>
              <a:t>únik buněk tumoru mechanismům editace imunitního systému</a:t>
            </a:r>
          </a:p>
          <a:p>
            <a:pPr marL="109728" indent="0" algn="ctr">
              <a:buNone/>
            </a:pPr>
            <a:endParaRPr lang="cs-CZ" dirty="0" smtClean="0"/>
          </a:p>
          <a:p>
            <a:pPr>
              <a:buNone/>
            </a:pPr>
            <a:endParaRPr lang="cs-CZ" b="1" dirty="0"/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dirty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0" dirty="0" smtClean="0">
                <a:solidFill>
                  <a:schemeClr val="accent4"/>
                </a:solidFill>
                <a:effectLst/>
              </a:rPr>
              <a:t>Editace nádoru imunitním systémem</a:t>
            </a:r>
            <a:br>
              <a:rPr lang="cs-CZ" sz="3600" b="0" dirty="0" smtClean="0">
                <a:solidFill>
                  <a:schemeClr val="accent4"/>
                </a:solidFill>
                <a:effectLst/>
              </a:rPr>
            </a:br>
            <a:r>
              <a:rPr lang="cs-CZ" sz="3600" dirty="0" err="1" smtClean="0">
                <a:solidFill>
                  <a:schemeClr val="accent4"/>
                </a:solidFill>
                <a:effectLst/>
              </a:rPr>
              <a:t>Escape</a:t>
            </a:r>
            <a:endParaRPr lang="en-US" sz="3600" dirty="0">
              <a:solidFill>
                <a:schemeClr val="accent4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712969" cy="580526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000" b="1" dirty="0" smtClean="0"/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b="1" dirty="0" smtClean="0">
                <a:latin typeface="Cambria" pitchFamily="18" charset="0"/>
              </a:rPr>
              <a:t>Ztráta exprese nádorových antigenů – </a:t>
            </a:r>
            <a:r>
              <a:rPr lang="cs-CZ" sz="2000" dirty="0" smtClean="0">
                <a:latin typeface="Cambria" pitchFamily="18" charset="0"/>
              </a:rPr>
              <a:t>snížení</a:t>
            </a:r>
            <a:r>
              <a:rPr lang="cs-CZ" sz="2000" b="1" dirty="0" smtClean="0">
                <a:latin typeface="Cambria" pitchFamily="18" charset="0"/>
              </a:rPr>
              <a:t> </a:t>
            </a:r>
            <a:r>
              <a:rPr lang="cs-CZ" sz="2000" dirty="0" smtClean="0">
                <a:latin typeface="Cambria" pitchFamily="18" charset="0"/>
              </a:rPr>
              <a:t>a</a:t>
            </a:r>
            <a:r>
              <a:rPr lang="en-GB" sz="2000" dirty="0" err="1" smtClean="0">
                <a:latin typeface="Cambria" pitchFamily="18" charset="0"/>
              </a:rPr>
              <a:t>ntigenní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 err="1" smtClean="0">
                <a:latin typeface="Cambria" pitchFamily="18" charset="0"/>
              </a:rPr>
              <a:t>variabilit</a:t>
            </a:r>
            <a:r>
              <a:rPr lang="cs-CZ" sz="2000" dirty="0" smtClean="0">
                <a:latin typeface="Cambria" pitchFamily="18" charset="0"/>
              </a:rPr>
              <a:t>y </a:t>
            </a:r>
            <a:r>
              <a:rPr lang="en-GB" sz="2000" dirty="0" err="1" smtClean="0">
                <a:latin typeface="Cambria" pitchFamily="18" charset="0"/>
              </a:rPr>
              <a:t>nádorů</a:t>
            </a:r>
            <a:r>
              <a:rPr lang="cs-CZ" sz="2000" dirty="0" smtClean="0">
                <a:latin typeface="Cambria" pitchFamily="18" charset="0"/>
              </a:rPr>
              <a:t>, mutantní formy ztrácejí nádorový antigen</a:t>
            </a:r>
            <a:endParaRPr lang="en-GB" sz="2000" dirty="0" smtClean="0">
              <a:latin typeface="Cambria" pitchFamily="18" charset="0"/>
            </a:endParaRP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GB" sz="2000" b="1" dirty="0" err="1" smtClean="0">
                <a:latin typeface="Cambria" pitchFamily="18" charset="0"/>
              </a:rPr>
              <a:t>Selekce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nízce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antigenních</a:t>
            </a:r>
            <a:r>
              <a:rPr lang="en-GB" sz="2000" b="1" dirty="0" smtClean="0">
                <a:latin typeface="Cambria" pitchFamily="18" charset="0"/>
              </a:rPr>
              <a:t> variant</a:t>
            </a:r>
            <a:r>
              <a:rPr lang="cs-CZ" sz="2000" b="1" dirty="0" smtClean="0">
                <a:latin typeface="Cambria" pitchFamily="18" charset="0"/>
              </a:rPr>
              <a:t> buněk tumoru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dirty="0" smtClean="0">
                <a:latin typeface="Cambria" pitchFamily="18" charset="0"/>
              </a:rPr>
              <a:t>     ignorace imunitním systémem</a:t>
            </a:r>
            <a:endParaRPr lang="en-GB" sz="2000" dirty="0" smtClean="0">
              <a:latin typeface="Cambria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dirty="0" smtClean="0">
                <a:latin typeface="Cambria" pitchFamily="18" charset="0"/>
              </a:rPr>
              <a:t>      ovlivnění exprese MHC I proteinů, zpracování a vazba antigenu na MHC I 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GB" sz="2000" b="1" dirty="0" err="1" smtClean="0">
                <a:latin typeface="Cambria" pitchFamily="18" charset="0"/>
              </a:rPr>
              <a:t>Inhibice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funkce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dendritických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buněk</a:t>
            </a:r>
            <a:r>
              <a:rPr lang="cs-CZ" sz="2000" dirty="0" smtClean="0">
                <a:latin typeface="Cambria" pitchFamily="18" charset="0"/>
              </a:rPr>
              <a:t> 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dirty="0" smtClean="0">
                <a:latin typeface="Cambria" pitchFamily="18" charset="0"/>
              </a:rPr>
              <a:t>NO – </a:t>
            </a:r>
            <a:r>
              <a:rPr lang="cs-CZ" sz="2000" dirty="0" err="1" smtClean="0">
                <a:latin typeface="Cambria" pitchFamily="18" charset="0"/>
              </a:rPr>
              <a:t>apoptosa</a:t>
            </a:r>
            <a:r>
              <a:rPr lang="cs-CZ" sz="2000" dirty="0" smtClean="0">
                <a:latin typeface="Cambria" pitchFamily="18" charset="0"/>
              </a:rPr>
              <a:t> DC, IL1, TGF beta - inhibice zrání DC, VEGF - inhibice </a:t>
            </a:r>
            <a:r>
              <a:rPr lang="cs-CZ" sz="2000" dirty="0" err="1" smtClean="0">
                <a:latin typeface="Cambria" pitchFamily="18" charset="0"/>
              </a:rPr>
              <a:t>prekursorů</a:t>
            </a:r>
            <a:r>
              <a:rPr lang="cs-CZ" sz="2000" dirty="0" smtClean="0">
                <a:latin typeface="Cambria" pitchFamily="18" charset="0"/>
              </a:rPr>
              <a:t> DC ve dřeni</a:t>
            </a:r>
            <a:endParaRPr lang="en-GB" sz="2000" dirty="0" smtClean="0">
              <a:latin typeface="Cambria" pitchFamily="18" charset="0"/>
            </a:endParaRP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endParaRPr lang="cs-CZ" sz="2000" b="1" dirty="0" smtClean="0">
              <a:latin typeface="Cambria" pitchFamily="18" charset="0"/>
            </a:endParaRP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GB" sz="2000" b="1" dirty="0" err="1" smtClean="0">
                <a:latin typeface="Cambria" pitchFamily="18" charset="0"/>
              </a:rPr>
              <a:t>Tlumení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funkce</a:t>
            </a:r>
            <a:r>
              <a:rPr lang="en-GB" sz="2000" b="1" dirty="0" smtClean="0">
                <a:latin typeface="Cambria" pitchFamily="18" charset="0"/>
              </a:rPr>
              <a:t> T-</a:t>
            </a:r>
            <a:r>
              <a:rPr lang="en-GB" sz="2000" b="1" dirty="0" err="1" smtClean="0">
                <a:latin typeface="Cambria" pitchFamily="18" charset="0"/>
              </a:rPr>
              <a:t>lymfocytů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dirty="0" smtClean="0">
                <a:latin typeface="Cambria" pitchFamily="18" charset="0"/>
              </a:rPr>
              <a:t>(TGF-b, IL-10) 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b="1" dirty="0" smtClean="0">
                <a:latin typeface="Cambria" pitchFamily="18" charset="0"/>
              </a:rPr>
              <a:t>     T </a:t>
            </a:r>
            <a:r>
              <a:rPr lang="cs-CZ" sz="2000" b="1" dirty="0" err="1" smtClean="0">
                <a:latin typeface="Cambria" pitchFamily="18" charset="0"/>
              </a:rPr>
              <a:t>reg</a:t>
            </a:r>
            <a:r>
              <a:rPr lang="cs-CZ" sz="2000" b="1" dirty="0" smtClean="0">
                <a:latin typeface="Cambria" pitchFamily="18" charset="0"/>
              </a:rPr>
              <a:t> – inhibice funkce </a:t>
            </a:r>
            <a:r>
              <a:rPr lang="cs-CZ" sz="2000" b="1" dirty="0" err="1" smtClean="0">
                <a:latin typeface="Cambria" pitchFamily="18" charset="0"/>
              </a:rPr>
              <a:t>tumorspecifických</a:t>
            </a:r>
            <a:r>
              <a:rPr lang="cs-CZ" sz="2000" b="1" dirty="0" smtClean="0">
                <a:latin typeface="Cambria" pitchFamily="18" charset="0"/>
              </a:rPr>
              <a:t> T lymfocytů </a:t>
            </a:r>
            <a:r>
              <a:rPr lang="cs-CZ" sz="2000" dirty="0" smtClean="0">
                <a:latin typeface="Cambria" pitchFamily="18" charset="0"/>
              </a:rPr>
              <a:t>(</a:t>
            </a:r>
            <a:r>
              <a:rPr lang="cs-CZ" sz="2000" dirty="0" err="1" smtClean="0">
                <a:latin typeface="Cambria" pitchFamily="18" charset="0"/>
              </a:rPr>
              <a:t>TGFbeta</a:t>
            </a:r>
            <a:r>
              <a:rPr lang="cs-CZ" sz="2000" dirty="0" smtClean="0">
                <a:latin typeface="Cambria" pitchFamily="18" charset="0"/>
              </a:rPr>
              <a:t>, </a:t>
            </a:r>
            <a:r>
              <a:rPr lang="cs-CZ" sz="2000" dirty="0" err="1" smtClean="0">
                <a:latin typeface="Cambria" pitchFamily="18" charset="0"/>
              </a:rPr>
              <a:t>Il</a:t>
            </a:r>
            <a:r>
              <a:rPr lang="cs-CZ" sz="2000" dirty="0" smtClean="0">
                <a:latin typeface="Cambria" pitchFamily="18" charset="0"/>
              </a:rPr>
              <a:t>-10, PD, PDL1, CTLA-4)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b="1" dirty="0" smtClean="0">
                <a:latin typeface="Cambria" pitchFamily="18" charset="0"/>
              </a:rPr>
              <a:t>     MDSC – (</a:t>
            </a:r>
            <a:r>
              <a:rPr lang="cs-CZ" sz="2000" b="1" dirty="0" err="1" smtClean="0">
                <a:latin typeface="Cambria" pitchFamily="18" charset="0"/>
              </a:rPr>
              <a:t>Myeloid</a:t>
            </a:r>
            <a:r>
              <a:rPr lang="cs-CZ" sz="2000" b="1" dirty="0" smtClean="0">
                <a:latin typeface="Cambria" pitchFamily="18" charset="0"/>
              </a:rPr>
              <a:t> </a:t>
            </a:r>
            <a:r>
              <a:rPr lang="cs-CZ" sz="2000" b="1" dirty="0" err="1" smtClean="0">
                <a:latin typeface="Cambria" pitchFamily="18" charset="0"/>
              </a:rPr>
              <a:t>Derived</a:t>
            </a:r>
            <a:r>
              <a:rPr lang="cs-CZ" sz="2000" b="1" dirty="0" smtClean="0">
                <a:latin typeface="Cambria" pitchFamily="18" charset="0"/>
              </a:rPr>
              <a:t> </a:t>
            </a:r>
            <a:r>
              <a:rPr lang="cs-CZ" sz="2000" b="1" dirty="0" err="1" smtClean="0">
                <a:latin typeface="Cambria" pitchFamily="18" charset="0"/>
              </a:rPr>
              <a:t>Suppressor</a:t>
            </a:r>
            <a:r>
              <a:rPr lang="cs-CZ" sz="2000" b="1" dirty="0" smtClean="0">
                <a:latin typeface="Cambria" pitchFamily="18" charset="0"/>
              </a:rPr>
              <a:t> </a:t>
            </a:r>
            <a:r>
              <a:rPr lang="cs-CZ" sz="2000" b="1" dirty="0" err="1" smtClean="0">
                <a:latin typeface="Cambria" pitchFamily="18" charset="0"/>
              </a:rPr>
              <a:t>Cells</a:t>
            </a:r>
            <a:r>
              <a:rPr lang="cs-CZ" sz="2000" b="1" dirty="0" smtClean="0">
                <a:latin typeface="Cambria" pitchFamily="18" charset="0"/>
              </a:rPr>
              <a:t>) 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b="1" dirty="0" smtClean="0">
                <a:latin typeface="Cambria" pitchFamily="18" charset="0"/>
              </a:rPr>
              <a:t>I</a:t>
            </a:r>
            <a:r>
              <a:rPr lang="en-GB" sz="2000" b="1" dirty="0" err="1" smtClean="0">
                <a:latin typeface="Cambria" pitchFamily="18" charset="0"/>
              </a:rPr>
              <a:t>ndukce</a:t>
            </a:r>
            <a:r>
              <a:rPr lang="en-GB" sz="2000" b="1" dirty="0" smtClean="0">
                <a:latin typeface="Cambria" pitchFamily="18" charset="0"/>
              </a:rPr>
              <a:t> </a:t>
            </a:r>
            <a:r>
              <a:rPr lang="en-GB" sz="2000" b="1" dirty="0" err="1" smtClean="0">
                <a:latin typeface="Cambria" pitchFamily="18" charset="0"/>
              </a:rPr>
              <a:t>apoptózy</a:t>
            </a:r>
            <a:r>
              <a:rPr lang="cs-CZ" sz="2000" b="1" dirty="0" smtClean="0">
                <a:latin typeface="Cambria" pitchFamily="18" charset="0"/>
              </a:rPr>
              <a:t>  </a:t>
            </a:r>
            <a:r>
              <a:rPr lang="cs-CZ" sz="2000" dirty="0" smtClean="0">
                <a:latin typeface="Cambria" pitchFamily="18" charset="0"/>
              </a:rPr>
              <a:t>- e</a:t>
            </a:r>
            <a:r>
              <a:rPr lang="en-GB" sz="2000" dirty="0" err="1" smtClean="0">
                <a:latin typeface="Cambria" pitchFamily="18" charset="0"/>
              </a:rPr>
              <a:t>xprese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 err="1" smtClean="0">
                <a:latin typeface="Cambria" pitchFamily="18" charset="0"/>
              </a:rPr>
              <a:t>FasL</a:t>
            </a:r>
            <a:r>
              <a:rPr lang="cs-CZ" sz="2000" dirty="0" smtClean="0">
                <a:latin typeface="Cambria" pitchFamily="18" charset="0"/>
              </a:rPr>
              <a:t>, aktivace STAT3 dráhy, exprese BCL-2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GB" sz="2000" b="1" dirty="0" smtClean="0">
                <a:latin typeface="Cambria" pitchFamily="18" charset="0"/>
              </a:rPr>
              <a:t>“Enhancement</a:t>
            </a:r>
            <a:r>
              <a:rPr lang="en-GB" sz="2000" dirty="0" smtClean="0">
                <a:latin typeface="Cambria" pitchFamily="18" charset="0"/>
              </a:rPr>
              <a:t>” </a:t>
            </a:r>
            <a:r>
              <a:rPr lang="en-GB" sz="2000" dirty="0" err="1" smtClean="0">
                <a:latin typeface="Cambria" pitchFamily="18" charset="0"/>
              </a:rPr>
              <a:t>efekt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 err="1" smtClean="0">
                <a:latin typeface="Cambria" pitchFamily="18" charset="0"/>
              </a:rPr>
              <a:t>protinádorových</a:t>
            </a:r>
            <a:r>
              <a:rPr lang="en-GB" sz="2000" dirty="0" smtClean="0">
                <a:latin typeface="Cambria" pitchFamily="18" charset="0"/>
              </a:rPr>
              <a:t> </a:t>
            </a:r>
            <a:r>
              <a:rPr lang="en-GB" sz="2000" dirty="0" err="1" smtClean="0">
                <a:latin typeface="Cambria" pitchFamily="18" charset="0"/>
              </a:rPr>
              <a:t>protilátek</a:t>
            </a:r>
            <a:r>
              <a:rPr lang="cs-CZ" sz="2000" dirty="0" smtClean="0">
                <a:latin typeface="Cambria" pitchFamily="18" charset="0"/>
              </a:rPr>
              <a:t>- stimulace růstových receptorů nádoru</a:t>
            </a:r>
          </a:p>
          <a:p>
            <a:pPr marL="109728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cs-CZ" sz="2000" b="1" dirty="0" smtClean="0">
                <a:latin typeface="Cambria" pitchFamily="18" charset="0"/>
              </a:rPr>
              <a:t>Absence </a:t>
            </a:r>
            <a:r>
              <a:rPr lang="cs-CZ" sz="2000" b="1" dirty="0" err="1" smtClean="0">
                <a:latin typeface="Cambria" pitchFamily="18" charset="0"/>
              </a:rPr>
              <a:t>kostimulačních</a:t>
            </a:r>
            <a:r>
              <a:rPr lang="cs-CZ" sz="2000" b="1" dirty="0" smtClean="0">
                <a:latin typeface="Cambria" pitchFamily="18" charset="0"/>
              </a:rPr>
              <a:t> molekul</a:t>
            </a:r>
            <a:r>
              <a:rPr lang="cs-CZ" sz="2000" dirty="0" smtClean="0">
                <a:latin typeface="Cambria" pitchFamily="18" charset="0"/>
              </a:rPr>
              <a:t> -   utlumení </a:t>
            </a:r>
            <a:r>
              <a:rPr lang="cs-CZ" sz="2000" dirty="0" err="1" smtClean="0">
                <a:latin typeface="Cambria" pitchFamily="18" charset="0"/>
              </a:rPr>
              <a:t>Tc</a:t>
            </a:r>
            <a:r>
              <a:rPr lang="cs-CZ" sz="2000" dirty="0" smtClean="0">
                <a:latin typeface="Cambria" pitchFamily="18" charset="0"/>
              </a:rPr>
              <a:t> a </a:t>
            </a:r>
            <a:r>
              <a:rPr lang="cs-CZ" sz="2000" dirty="0" err="1" smtClean="0">
                <a:latin typeface="Cambria" pitchFamily="18" charset="0"/>
              </a:rPr>
              <a:t>Th</a:t>
            </a:r>
            <a:endParaRPr lang="en-GB" sz="2000" dirty="0" smtClean="0">
              <a:latin typeface="Cambria" pitchFamily="18" charset="0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  <a:buFont typeface="Wingdings" pitchFamily="2" charset="2"/>
              <a:buChar char="§"/>
            </a:pPr>
            <a:endParaRPr lang="cs-CZ" sz="2000" b="1" dirty="0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748464" cy="11247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0" dirty="0">
                <a:solidFill>
                  <a:schemeClr val="accent4"/>
                </a:solidFill>
                <a:effectLst/>
              </a:rPr>
              <a:t>O</a:t>
            </a:r>
            <a:r>
              <a:rPr lang="cs-CZ" sz="3600" b="0" dirty="0" smtClean="0">
                <a:solidFill>
                  <a:schemeClr val="accent4"/>
                </a:solidFill>
                <a:effectLst/>
              </a:rPr>
              <a:t>branné mechanismy nádorů proti </a:t>
            </a:r>
            <a:br>
              <a:rPr lang="cs-CZ" sz="3600" b="0" dirty="0" smtClean="0">
                <a:solidFill>
                  <a:schemeClr val="accent4"/>
                </a:solidFill>
                <a:effectLst/>
              </a:rPr>
            </a:br>
            <a:r>
              <a:rPr lang="cs-CZ" sz="3600" b="0" dirty="0" smtClean="0">
                <a:solidFill>
                  <a:schemeClr val="accent4"/>
                </a:solidFill>
                <a:effectLst/>
              </a:rPr>
              <a:t> imunitnímu  systému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cs-CZ" sz="2400" b="1" dirty="0" err="1" smtClean="0"/>
              <a:t>Intratumorosní</a:t>
            </a:r>
            <a:r>
              <a:rPr lang="cs-CZ" sz="2400" b="1" dirty="0" smtClean="0"/>
              <a:t> imunitní odpověď predikuje  </a:t>
            </a:r>
            <a:r>
              <a:rPr lang="cs-CZ" sz="2400" b="1" dirty="0" err="1" smtClean="0"/>
              <a:t>prognosu</a:t>
            </a:r>
            <a:r>
              <a:rPr lang="cs-CZ" sz="2400" b="1" dirty="0" smtClean="0"/>
              <a:t> pacient</a:t>
            </a:r>
            <a:r>
              <a:rPr lang="cs-CZ" b="1" dirty="0" smtClean="0"/>
              <a:t>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Tumor </a:t>
            </a:r>
            <a:r>
              <a:rPr lang="cs-CZ" sz="2000" dirty="0" err="1" smtClean="0"/>
              <a:t>infiltratující</a:t>
            </a:r>
            <a:r>
              <a:rPr lang="cs-CZ" sz="2000" dirty="0" smtClean="0"/>
              <a:t> lymfocyty (TIL) </a:t>
            </a:r>
            <a:r>
              <a:rPr lang="cs-CZ" sz="2000" dirty="0" err="1"/>
              <a:t>pos</a:t>
            </a:r>
            <a:r>
              <a:rPr lang="cs-CZ" sz="2000" dirty="0"/>
              <a:t> efekt</a:t>
            </a:r>
            <a:r>
              <a:rPr lang="cs-CZ" sz="2000" dirty="0" smtClean="0"/>
              <a:t>  - Th1 CD4+ INF </a:t>
            </a:r>
            <a:r>
              <a:rPr lang="cs-CZ" sz="2000" dirty="0" err="1" smtClean="0"/>
              <a:t>gamma</a:t>
            </a:r>
            <a:r>
              <a:rPr lang="cs-CZ" sz="2000" dirty="0" smtClean="0"/>
              <a:t>, CD8+ T </a:t>
            </a:r>
            <a:r>
              <a:rPr lang="cs-CZ" sz="2000" dirty="0" err="1" smtClean="0"/>
              <a:t>INFgamma</a:t>
            </a:r>
            <a:r>
              <a:rPr lang="cs-CZ" sz="2000" dirty="0" smtClean="0"/>
              <a:t> TNF </a:t>
            </a:r>
            <a:r>
              <a:rPr lang="cs-CZ" sz="2000" dirty="0" err="1" smtClean="0"/>
              <a:t>alpha</a:t>
            </a:r>
            <a:endParaRPr lang="cs-CZ" sz="2000" dirty="0" smtClean="0"/>
          </a:p>
          <a:p>
            <a:pPr marL="109728" indent="0">
              <a:buNone/>
            </a:pPr>
            <a:endParaRPr lang="cs-CZ" sz="2000" dirty="0"/>
          </a:p>
          <a:p>
            <a:pPr marL="109728" indent="0">
              <a:buNone/>
            </a:pPr>
            <a:endParaRPr lang="cs-CZ" sz="2400" dirty="0" smtClean="0"/>
          </a:p>
          <a:p>
            <a:pPr marL="109728" indent="0">
              <a:buNone/>
            </a:pPr>
            <a:r>
              <a:rPr lang="cs-CZ" sz="2400" b="1" dirty="0" smtClean="0"/>
              <a:t>Imunodeficience je asociovaná se zvýšeným výskytem nádorů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HSV6 Kap. </a:t>
            </a:r>
            <a:r>
              <a:rPr lang="cs-CZ" sz="2000" dirty="0" err="1"/>
              <a:t>s</a:t>
            </a:r>
            <a:r>
              <a:rPr lang="cs-CZ" sz="2000" dirty="0" err="1" smtClean="0"/>
              <a:t>arcom</a:t>
            </a:r>
            <a:r>
              <a:rPr lang="cs-CZ" sz="2000" dirty="0" smtClean="0"/>
              <a:t>, EBV asociované lymfomy, HPV cervikální </a:t>
            </a:r>
            <a:r>
              <a:rPr lang="cs-CZ" sz="2000" dirty="0" err="1" smtClean="0"/>
              <a:t>carcinom</a:t>
            </a:r>
            <a:endParaRPr lang="cs-CZ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Deficit imunitního dozoru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Zvýšený výskyt malignit u prim. </a:t>
            </a:r>
            <a:r>
              <a:rPr lang="cs-CZ" sz="2000" dirty="0" err="1" smtClean="0"/>
              <a:t>imunodeficitů</a:t>
            </a:r>
            <a:endParaRPr lang="cs-CZ" sz="2000" dirty="0" smtClean="0"/>
          </a:p>
          <a:p>
            <a:pPr marL="109728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0" dirty="0">
                <a:solidFill>
                  <a:schemeClr val="accent4"/>
                </a:solidFill>
                <a:effectLst/>
              </a:rPr>
              <a:t>Editace nádoru imunitním systémem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84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1251</TotalTime>
  <Words>2011</Words>
  <Application>Microsoft Office PowerPoint</Application>
  <PresentationFormat>Předvádění na obrazovce (4:3)</PresentationFormat>
  <Paragraphs>634</Paragraphs>
  <Slides>55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7" baseType="lpstr">
      <vt:lpstr>Calibri</vt:lpstr>
      <vt:lpstr>Cambria</vt:lpstr>
      <vt:lpstr>Courier New</vt:lpstr>
      <vt:lpstr>Lucida Sans Unicode</vt:lpstr>
      <vt:lpstr>Monotype Sorts</vt:lpstr>
      <vt:lpstr>Tahoma</vt:lpstr>
      <vt:lpstr>Times New Roman</vt:lpstr>
      <vt:lpstr>Verdana</vt:lpstr>
      <vt:lpstr>Wingdings</vt:lpstr>
      <vt:lpstr>Wingdings 2</vt:lpstr>
      <vt:lpstr>Wingdings 3</vt:lpstr>
      <vt:lpstr>Shluk</vt:lpstr>
      <vt:lpstr>Imunoonkologie</vt:lpstr>
      <vt:lpstr>Role imunitního systému v onkologii</vt:lpstr>
      <vt:lpstr>Cancer immunoediting teorie 3E</vt:lpstr>
      <vt:lpstr>Prezentace aplikace PowerPoint</vt:lpstr>
      <vt:lpstr>Editace nádoru imunitním systémem Eliminace</vt:lpstr>
      <vt:lpstr>Editace nádoru imunitním systémem Eqilibrium</vt:lpstr>
      <vt:lpstr>Editace nádoru imunitním systémem Escape</vt:lpstr>
      <vt:lpstr>Obranné mechanismy nádorů proti   imunitnímu  systému</vt:lpstr>
      <vt:lpstr>Editace nádoru imunitním systémem</vt:lpstr>
      <vt:lpstr>Buňky imunitního systému v obraně proti nádorům</vt:lpstr>
      <vt:lpstr>Nádorové antigeny TSA x TAA</vt:lpstr>
      <vt:lpstr>TSA tumor specifické antigeny</vt:lpstr>
      <vt:lpstr>TAA tumor-associated antigens </vt:lpstr>
      <vt:lpstr>Imunologická diagnostika nádorů</vt:lpstr>
      <vt:lpstr>Vývoj B-lymfocytů</vt:lpstr>
      <vt:lpstr>Imunoonkologická terapie</vt:lpstr>
      <vt:lpstr>Imunoonkologická léčba</vt:lpstr>
      <vt:lpstr>Imunomodulační a imunostimulační cytokiny</vt:lpstr>
      <vt:lpstr>Imnunomodulační a imunodtimulační cytokiny</vt:lpstr>
      <vt:lpstr>Check points</vt:lpstr>
      <vt:lpstr>Check point blockers</vt:lpstr>
      <vt:lpstr>Check point blockers</vt:lpstr>
      <vt:lpstr>Prezentace aplikace PowerPoint</vt:lpstr>
      <vt:lpstr>Check point blockers</vt:lpstr>
      <vt:lpstr>Monoklonální protilátky v onkologii mAbs</vt:lpstr>
      <vt:lpstr>Monoklonální protilátky v onkologii</vt:lpstr>
      <vt:lpstr>Monoklonální protilátky v onkologii</vt:lpstr>
      <vt:lpstr>Monoklonální protilátky v onkologii</vt:lpstr>
      <vt:lpstr>Monoklonální protilátky  cílené proti CD znakům v onkologii</vt:lpstr>
      <vt:lpstr>Monoklonální protilátky  cílené proti CD znakům v onkologii</vt:lpstr>
      <vt:lpstr>Kinásové inhibitory v imunoonkologii</vt:lpstr>
      <vt:lpstr>Kinásové inhibitory v imunoonkologii  Inhibice Btk kinásy</vt:lpstr>
      <vt:lpstr>Adoptivní celulární terapie</vt:lpstr>
      <vt:lpstr>Nádorové vakcíny</vt:lpstr>
      <vt:lpstr>Nádorové vakcíny</vt:lpstr>
      <vt:lpstr>Protinádorové vakcíny</vt:lpstr>
      <vt:lpstr>CAR</vt:lpstr>
      <vt:lpstr>CAR</vt:lpstr>
      <vt:lpstr>TIL – tumor infiltrating lymphocytes</vt:lpstr>
      <vt:lpstr>Prezentace aplikace PowerPoint</vt:lpstr>
      <vt:lpstr>Prezentace aplikace PowerPoint</vt:lpstr>
      <vt:lpstr>Clonal selection theory</vt:lpstr>
      <vt:lpstr>ELEKTROFORESA SÉRA</vt:lpstr>
      <vt:lpstr>Prezentace aplikace PowerPoint</vt:lpstr>
      <vt:lpstr>Definice monoklonální gamapatie</vt:lpstr>
      <vt:lpstr>Monoklonální gamapatie</vt:lpstr>
      <vt:lpstr>MGUS monoklonální gamapatie nejistého významu</vt:lpstr>
      <vt:lpstr>MGUS Monoklonální gamapatie nejistého významu</vt:lpstr>
      <vt:lpstr>MGUS monoklonální gamapatie nejistého významu </vt:lpstr>
      <vt:lpstr>Mnohočetný myelom</vt:lpstr>
      <vt:lpstr>Mnohočetný myelom</vt:lpstr>
      <vt:lpstr>Příznaky MM</vt:lpstr>
      <vt:lpstr>Kostní změny při myelomu</vt:lpstr>
      <vt:lpstr>Kostní změny  při myelomu - pánev</vt:lpstr>
      <vt:lpstr>Waldenströmova makroglobulinemie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Imunologie v onkologii</dc:title>
  <dc:creator>Eva Hlaváčková</dc:creator>
  <cp:lastModifiedBy>uziv</cp:lastModifiedBy>
  <cp:revision>111</cp:revision>
  <dcterms:created xsi:type="dcterms:W3CDTF">2017-08-08T05:42:53Z</dcterms:created>
  <dcterms:modified xsi:type="dcterms:W3CDTF">2017-09-08T12:54:32Z</dcterms:modified>
</cp:coreProperties>
</file>