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0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5" r:id="rId16"/>
    <p:sldId id="276" r:id="rId17"/>
    <p:sldId id="277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F344E-9B71-4C94-AA17-854497A6D4FD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E9F46-1CEC-4C80-A092-8E0DB6DF27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E9F46-1CEC-4C80-A092-8E0DB6DF27C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E9F46-1CEC-4C80-A092-8E0DB6DF27CB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bloo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457200"/>
            <a:ext cx="5334000" cy="40005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057400" y="4876800"/>
            <a:ext cx="5181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KRVÁCENÍ</a:t>
            </a:r>
          </a:p>
          <a:p>
            <a:pPr algn="ctr"/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ARK FN u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sv.Anny</a:t>
            </a:r>
            <a:endParaRPr lang="cs-CZ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Zvláštní typy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600" b="1" u="sng" dirty="0" smtClean="0"/>
              <a:t>krkavice</a:t>
            </a:r>
            <a:endParaRPr lang="cs-CZ" sz="2600" b="1" u="sng" dirty="0"/>
          </a:p>
          <a:p>
            <a:pPr>
              <a:spcBef>
                <a:spcPts val="0"/>
              </a:spcBef>
            </a:pPr>
            <a:r>
              <a:rPr lang="cs-CZ" sz="2600" dirty="0" smtClean="0"/>
              <a:t>krvácení </a:t>
            </a:r>
            <a:r>
              <a:rPr lang="cs-CZ" sz="2600" dirty="0"/>
              <a:t>z obou konců </a:t>
            </a:r>
            <a:r>
              <a:rPr lang="cs-CZ" sz="2600" dirty="0" smtClean="0"/>
              <a:t>artérie (anatomie zásobení mozku)</a:t>
            </a:r>
            <a:endParaRPr lang="cs-CZ" sz="2600" dirty="0"/>
          </a:p>
          <a:p>
            <a:pPr>
              <a:spcBef>
                <a:spcPts val="0"/>
              </a:spcBef>
            </a:pPr>
            <a:r>
              <a:rPr lang="cs-CZ" sz="2600" dirty="0"/>
              <a:t>PP: přímé stlačení v ráně - až na </a:t>
            </a:r>
            <a:r>
              <a:rPr lang="cs-CZ" sz="2600" dirty="0" err="1"/>
              <a:t>op.sál</a:t>
            </a:r>
            <a:endParaRPr lang="cs-CZ" sz="2600" dirty="0"/>
          </a:p>
          <a:p>
            <a:pPr>
              <a:spcBef>
                <a:spcPts val="0"/>
              </a:spcBef>
              <a:buNone/>
            </a:pPr>
            <a:r>
              <a:rPr lang="cs-CZ" sz="2600" dirty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cs-CZ" sz="2600" b="1" u="sng" dirty="0"/>
              <a:t>žíly krku</a:t>
            </a:r>
            <a:r>
              <a:rPr lang="cs-CZ" sz="2600" b="1" dirty="0"/>
              <a:t> </a:t>
            </a:r>
            <a:r>
              <a:rPr lang="cs-CZ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cs-CZ" sz="2600" dirty="0" smtClean="0"/>
              <a:t>bez </a:t>
            </a:r>
            <a:r>
              <a:rPr lang="cs-CZ" sz="2600" dirty="0"/>
              <a:t>chlopní, hrozí vsátí vzduchu do srdce - vzduchová embolie</a:t>
            </a:r>
          </a:p>
          <a:p>
            <a:pPr>
              <a:spcBef>
                <a:spcPts val="0"/>
              </a:spcBef>
            </a:pPr>
            <a:r>
              <a:rPr lang="cs-CZ" sz="2600" dirty="0"/>
              <a:t>PP: poloha v leže, komprese lumen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0386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600" b="1" u="sng" dirty="0"/>
              <a:t>z nosu </a:t>
            </a:r>
          </a:p>
          <a:p>
            <a:pPr lvl="0"/>
            <a:r>
              <a:rPr lang="cs-CZ" sz="2600" dirty="0"/>
              <a:t>jasně červená krev - poranění cév nosu</a:t>
            </a:r>
          </a:p>
          <a:p>
            <a:pPr lvl="0"/>
            <a:r>
              <a:rPr lang="cs-CZ" sz="2600" dirty="0"/>
              <a:t>krev zředěná tekutinou - poranění lebky</a:t>
            </a:r>
          </a:p>
          <a:p>
            <a:r>
              <a:rPr lang="cs-CZ" sz="2600" dirty="0"/>
              <a:t>PP: posadit, předklonit, dýchat ústy, postižený si tiskne pevně nosní dírky, tlak 5-10 min, na čelo, do týla studený obklad</a:t>
            </a:r>
          </a:p>
          <a:p>
            <a:r>
              <a:rPr lang="cs-CZ" sz="2600" dirty="0"/>
              <a:t>prakový obvaz nosu</a:t>
            </a:r>
          </a:p>
          <a:p>
            <a:r>
              <a:rPr lang="cs-CZ" sz="2600" dirty="0"/>
              <a:t>RZP: - bezvědomí, silné krvácení, děti s možností vdechnutí krve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Zvláštní typy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400" b="1" u="sng" dirty="0"/>
              <a:t>z dutiny ústní</a:t>
            </a:r>
          </a:p>
          <a:p>
            <a:pPr lvl="0">
              <a:spcBef>
                <a:spcPts val="0"/>
              </a:spcBef>
            </a:pPr>
            <a:r>
              <a:rPr lang="cs-CZ" sz="2400" dirty="0"/>
              <a:t>poranění </a:t>
            </a:r>
            <a:r>
              <a:rPr lang="cs-CZ" sz="2400" dirty="0" err="1"/>
              <a:t>d</a:t>
            </a:r>
            <a:r>
              <a:rPr lang="cs-CZ" sz="2400" dirty="0"/>
              <a:t>. ústní, zub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PP: skousnout na 30min tampon, stlačit krvácející místo (zub s sebou)</a:t>
            </a:r>
          </a:p>
          <a:p>
            <a:pPr lvl="0">
              <a:spcBef>
                <a:spcPts val="0"/>
              </a:spcBef>
            </a:pPr>
            <a:r>
              <a:rPr lang="cs-CZ" sz="2400" dirty="0"/>
              <a:t>poranění jazyka, měkkého patra, hltanu - tlakový bod na krkavici, lícní tepně </a:t>
            </a:r>
          </a:p>
          <a:p>
            <a:pPr lvl="0">
              <a:spcBef>
                <a:spcPts val="0"/>
              </a:spcBef>
            </a:pPr>
            <a:r>
              <a:rPr lang="cs-CZ" sz="2400" dirty="0"/>
              <a:t>tvář - lícní tlakový bod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při </a:t>
            </a:r>
            <a:r>
              <a:rPr lang="cs-CZ" sz="2400" dirty="0" smtClean="0"/>
              <a:t>vědomí: posadit</a:t>
            </a:r>
            <a:r>
              <a:rPr lang="cs-CZ" sz="2400" dirty="0"/>
              <a:t>, předklon hlavy, obvazový materiál (do rukou), krev nepolykat - (vyvolává zvracení !) </a:t>
            </a:r>
          </a:p>
          <a:p>
            <a:pPr>
              <a:spcBef>
                <a:spcPts val="0"/>
              </a:spcBef>
              <a:buNone/>
            </a:pPr>
            <a:endParaRPr lang="cs-CZ" sz="2400" dirty="0"/>
          </a:p>
          <a:p>
            <a:pPr lvl="0"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038600" cy="5638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nemůže-li sedět  - na břicho, na bok,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bezvědomí - stabilizovaná poloha - pečlivě sledovat vitální funkce, RZP.</a:t>
            </a:r>
          </a:p>
          <a:p>
            <a:pPr lvl="0"/>
            <a:endParaRPr lang="cs-CZ" sz="1600" dirty="0" smtClean="0"/>
          </a:p>
          <a:p>
            <a:pPr lvl="0">
              <a:buNone/>
            </a:pPr>
            <a:r>
              <a:rPr lang="cs-CZ" sz="2400" b="1" u="sng" dirty="0" smtClean="0"/>
              <a:t>hemoptýza</a:t>
            </a:r>
            <a:r>
              <a:rPr lang="cs-CZ" sz="2400" dirty="0" smtClean="0"/>
              <a:t> - krvácení z plic</a:t>
            </a:r>
          </a:p>
          <a:p>
            <a:pPr lvl="0"/>
            <a:r>
              <a:rPr lang="cs-CZ" sz="2400" dirty="0" smtClean="0"/>
              <a:t>jasně červená vykašlávaná zpěněná krev </a:t>
            </a:r>
          </a:p>
          <a:p>
            <a:r>
              <a:rPr lang="cs-CZ" sz="2400" dirty="0" smtClean="0"/>
              <a:t>PP při vědomí - </a:t>
            </a:r>
            <a:r>
              <a:rPr lang="cs-CZ" sz="2400" dirty="0" err="1" smtClean="0"/>
              <a:t>polosed</a:t>
            </a:r>
            <a:r>
              <a:rPr lang="cs-CZ" sz="2400" dirty="0" smtClean="0"/>
              <a:t>, s oporou hlavy a zad, uklidnění</a:t>
            </a:r>
          </a:p>
          <a:p>
            <a:r>
              <a:rPr lang="cs-CZ" sz="2400" dirty="0" smtClean="0"/>
              <a:t>zakázat mluvit, studený obklad na hrudník, RZP</a:t>
            </a:r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Zvláštní typy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u="sng" dirty="0" err="1" smtClean="0"/>
              <a:t>hematemeza</a:t>
            </a:r>
            <a:r>
              <a:rPr lang="cs-CZ" sz="2400" dirty="0" smtClean="0"/>
              <a:t> - zvracení krve</a:t>
            </a:r>
          </a:p>
          <a:p>
            <a:r>
              <a:rPr lang="cs-CZ" sz="2400" dirty="0" smtClean="0"/>
              <a:t>krvácení z trávicího traktu</a:t>
            </a:r>
          </a:p>
          <a:p>
            <a:r>
              <a:rPr lang="cs-CZ" sz="2400" dirty="0" smtClean="0"/>
              <a:t>PP: při vědomí - </a:t>
            </a:r>
            <a:r>
              <a:rPr lang="cs-CZ" sz="2400" dirty="0" err="1" smtClean="0"/>
              <a:t>polosed</a:t>
            </a:r>
            <a:r>
              <a:rPr lang="cs-CZ" sz="2400" dirty="0" smtClean="0"/>
              <a:t> - vypláchnout  pusu studenou vodou, </a:t>
            </a:r>
          </a:p>
          <a:p>
            <a:r>
              <a:rPr lang="cs-CZ" sz="2400" dirty="0" smtClean="0"/>
              <a:t>(leh na boku, pokrčené DKK)</a:t>
            </a:r>
          </a:p>
          <a:p>
            <a:r>
              <a:rPr lang="cs-CZ" sz="2400" dirty="0" smtClean="0"/>
              <a:t>bezvědomí - stabilizovaná poloha, podložíme savým materiálem, RZP</a:t>
            </a:r>
          </a:p>
          <a:p>
            <a:pPr>
              <a:spcBef>
                <a:spcPts val="0"/>
              </a:spcBef>
              <a:buNone/>
            </a:pPr>
            <a:endParaRPr lang="cs-CZ" sz="2400" dirty="0"/>
          </a:p>
          <a:p>
            <a:pPr lvl="0"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191000" cy="563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400" b="1" u="sng" dirty="0"/>
              <a:t>z ucha </a:t>
            </a:r>
            <a:r>
              <a:rPr lang="cs-CZ" sz="2400" dirty="0"/>
              <a:t>(trauma hlavy)</a:t>
            </a:r>
            <a:endParaRPr lang="cs-CZ" sz="2400" u="sng" dirty="0"/>
          </a:p>
          <a:p>
            <a:pPr lvl="0">
              <a:spcBef>
                <a:spcPts val="0"/>
              </a:spcBef>
            </a:pPr>
            <a:r>
              <a:rPr lang="cs-CZ" sz="2400" dirty="0"/>
              <a:t>jasně červená </a:t>
            </a:r>
            <a:r>
              <a:rPr lang="cs-CZ" sz="2400" dirty="0" smtClean="0"/>
              <a:t>krev </a:t>
            </a:r>
            <a:r>
              <a:rPr lang="cs-CZ" sz="2400" dirty="0"/>
              <a:t>- poranění bubínku nebo vnitřního ucha </a:t>
            </a:r>
          </a:p>
          <a:p>
            <a:pPr lvl="0">
              <a:spcBef>
                <a:spcPts val="0"/>
              </a:spcBef>
            </a:pPr>
            <a:r>
              <a:rPr lang="cs-CZ" sz="2400" dirty="0"/>
              <a:t>krev s čirou tekutinou - poranění lebky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PP: při vědomí - </a:t>
            </a:r>
            <a:r>
              <a:rPr lang="cs-CZ" sz="2400" dirty="0" err="1"/>
              <a:t>polosed</a:t>
            </a:r>
            <a:r>
              <a:rPr lang="cs-CZ" sz="2400" dirty="0"/>
              <a:t>, hlava nakloněna na postiženou </a:t>
            </a:r>
            <a:r>
              <a:rPr lang="cs-CZ" sz="2400" dirty="0" smtClean="0"/>
              <a:t>stranu; krev </a:t>
            </a:r>
            <a:r>
              <a:rPr lang="cs-CZ" sz="2400" dirty="0"/>
              <a:t>volně vytéká, sterilní krytí.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bezvědomí - šátek, obvaz; stabilizovaná poloha na postižený </a:t>
            </a:r>
            <a:r>
              <a:rPr lang="cs-CZ" sz="2400" dirty="0" smtClean="0"/>
              <a:t>bok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RZP = úraz </a:t>
            </a:r>
            <a:r>
              <a:rPr lang="cs-CZ" sz="2400" dirty="0" smtClean="0"/>
              <a:t>hlavy + </a:t>
            </a:r>
            <a:r>
              <a:rPr lang="cs-CZ" sz="2400" dirty="0"/>
              <a:t>krvácení, nezastavitelné krvácení, </a:t>
            </a:r>
            <a:r>
              <a:rPr lang="cs-CZ" sz="2400" dirty="0" smtClean="0"/>
              <a:t>koma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Zvláštní typy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400" b="1" u="sng" dirty="0"/>
              <a:t>konečník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jasně červená krev - poranění konečníku, dolní části trávícího traktu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dehtovitá stolice (</a:t>
            </a:r>
            <a:r>
              <a:rPr lang="cs-CZ" sz="2400" dirty="0" err="1"/>
              <a:t>meléna</a:t>
            </a:r>
            <a:r>
              <a:rPr lang="cs-CZ" sz="2400" dirty="0"/>
              <a:t>) - krvácení z horní části </a:t>
            </a:r>
            <a:r>
              <a:rPr lang="cs-CZ" sz="2400" dirty="0" err="1" smtClean="0"/>
              <a:t>t.traktu</a:t>
            </a: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  <a:buNone/>
            </a:pPr>
            <a:r>
              <a:rPr lang="cs-CZ" sz="2400" b="1" u="sng" dirty="0"/>
              <a:t>močová trubice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krev v moči - </a:t>
            </a:r>
            <a:r>
              <a:rPr lang="cs-CZ" sz="2400" dirty="0" err="1"/>
              <a:t>haematuria</a:t>
            </a:r>
            <a:r>
              <a:rPr lang="cs-CZ" sz="2400" dirty="0"/>
              <a:t> - poranění ledvin, močového měchýře</a:t>
            </a:r>
          </a:p>
          <a:p>
            <a:pPr>
              <a:buNone/>
            </a:pPr>
            <a:r>
              <a:rPr lang="cs-CZ" sz="2400" dirty="0"/>
              <a:t> 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>
              <a:spcBef>
                <a:spcPts val="0"/>
              </a:spcBef>
            </a:pPr>
            <a:endParaRPr lang="cs-CZ" sz="2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219200"/>
            <a:ext cx="4191000" cy="563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400" b="1" u="sng" dirty="0" smtClean="0"/>
              <a:t>gynekologické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jasně červená krev nebo tmavá - začínající potrat, porod, patologické uložení placenty</a:t>
            </a:r>
          </a:p>
          <a:p>
            <a:endParaRPr lang="cs-CZ" sz="2400" dirty="0" smtClean="0"/>
          </a:p>
          <a:p>
            <a:r>
              <a:rPr lang="cs-CZ" sz="2400" dirty="0" smtClean="0"/>
              <a:t>PP krvácení z konečníku, rodidel:  poloha v leže na záda, podložená hlava, pokrčené DKK + podložené v podkolení  = uvolnění napětí břišní stěny, sterilní krytí, RZP</a:t>
            </a:r>
          </a:p>
          <a:p>
            <a:pPr>
              <a:spcBef>
                <a:spcPts val="0"/>
              </a:spcBef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2057400" y="4876800"/>
            <a:ext cx="5181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ŠOK</a:t>
            </a:r>
          </a:p>
          <a:p>
            <a:pPr algn="ctr"/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ARK FN u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sv.Anny</a:t>
            </a:r>
            <a:endParaRPr lang="cs-CZ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Obrázek 6" descr="PIG_06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57200"/>
            <a:ext cx="4800600" cy="413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Šok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krevní oběh není schopen zajistit dodávku látek nutných pro metabolizmus buňky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5800" y="2514600"/>
            <a:ext cx="3581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HYPOVOLEMICKÝ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pokles cirkulujícího objemu 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krvácení, popáleniny, dehydratace….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DISTRIBUČNÍ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nepoměr mezi objemem a náplní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sepse, anafylaxe, míšní trauma…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800600" y="2514600"/>
            <a:ext cx="34290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KARDIOGENNÍ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selhání srdce jako pumpy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infarkt myokardu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akutní chlopenní vady…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OBSTRUKČNÍ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překážka v řečišti</a:t>
            </a:r>
          </a:p>
          <a:p>
            <a:pPr marL="521208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400" dirty="0" smtClean="0"/>
              <a:t>plicní embolie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tamponáda….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Příznaky šoku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3400" y="1219200"/>
            <a:ext cx="8305800" cy="5181600"/>
          </a:xfrm>
        </p:spPr>
        <p:txBody>
          <a:bodyPr>
            <a:normAutofit/>
          </a:bodyPr>
          <a:lstStyle/>
          <a:p>
            <a:pPr lvl="0"/>
            <a:r>
              <a:rPr lang="cs-CZ" sz="2600" b="1" dirty="0" smtClean="0"/>
              <a:t>CNS</a:t>
            </a:r>
            <a:r>
              <a:rPr lang="cs-CZ" sz="2600" dirty="0"/>
              <a:t>: poruchy vědomí (úzkost, neklid, podrážděnost, spavost, apatie, ...), nutkavá žízeň nevolnost, zvracení</a:t>
            </a:r>
          </a:p>
          <a:p>
            <a:pPr lvl="0"/>
            <a:r>
              <a:rPr lang="cs-CZ" sz="2600" b="1" dirty="0"/>
              <a:t>kůže</a:t>
            </a:r>
            <a:r>
              <a:rPr lang="cs-CZ" sz="2600" dirty="0"/>
              <a:t>: studený lepkavý pot -  </a:t>
            </a:r>
            <a:r>
              <a:rPr lang="cs-CZ" sz="2600" i="1" dirty="0"/>
              <a:t>pocení</a:t>
            </a: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/>
              <a:t>špatné prokrvení periferie (</a:t>
            </a:r>
            <a:r>
              <a:rPr lang="cs-CZ" sz="2600" dirty="0" smtClean="0"/>
              <a:t>bledá…šedá…cyanotická) </a:t>
            </a:r>
            <a:endParaRPr lang="cs-CZ" sz="2600" dirty="0"/>
          </a:p>
          <a:p>
            <a:r>
              <a:rPr lang="cs-CZ" sz="2600" b="1" dirty="0" smtClean="0"/>
              <a:t>dýchání</a:t>
            </a:r>
            <a:r>
              <a:rPr lang="cs-CZ" sz="2600" dirty="0" smtClean="0"/>
              <a:t>: zrychlené, mělké </a:t>
            </a:r>
          </a:p>
          <a:p>
            <a:pPr lvl="0"/>
            <a:r>
              <a:rPr lang="cs-CZ" sz="2600" b="1" dirty="0" smtClean="0"/>
              <a:t>oběh</a:t>
            </a:r>
            <a:r>
              <a:rPr lang="cs-CZ" sz="2600" dirty="0"/>
              <a:t>: zrychlený, slabý puls, špatně hmatný na </a:t>
            </a:r>
            <a:r>
              <a:rPr lang="cs-CZ" sz="2600" dirty="0" smtClean="0"/>
              <a:t>zápěstí….nehmatný puls, zpomalený </a:t>
            </a:r>
            <a:r>
              <a:rPr lang="cs-CZ" sz="2600" dirty="0"/>
              <a:t>kapilární návrat (</a:t>
            </a:r>
            <a:r>
              <a:rPr lang="en-US" sz="2600" dirty="0"/>
              <a:t>&gt;</a:t>
            </a:r>
            <a:r>
              <a:rPr lang="cs-CZ" sz="2600" dirty="0"/>
              <a:t>2s</a:t>
            </a:r>
            <a:r>
              <a:rPr lang="cs-CZ" sz="2600" dirty="0" smtClean="0"/>
              <a:t>)</a:t>
            </a:r>
          </a:p>
          <a:p>
            <a:pPr lvl="0">
              <a:buNone/>
            </a:pPr>
            <a:r>
              <a:rPr lang="cs-CZ" sz="2600" dirty="0"/>
              <a:t>	</a:t>
            </a:r>
            <a:r>
              <a:rPr lang="cs-CZ" sz="2600" dirty="0" smtClean="0"/>
              <a:t>= </a:t>
            </a:r>
            <a:r>
              <a:rPr lang="cs-CZ" sz="2600" u="sng" dirty="0" smtClean="0"/>
              <a:t>centralizace oběhu</a:t>
            </a:r>
          </a:p>
          <a:p>
            <a:pPr lvl="0">
              <a:buNone/>
            </a:pPr>
            <a:endParaRPr lang="cs-CZ" sz="2600" u="sng" dirty="0"/>
          </a:p>
          <a:p>
            <a:r>
              <a:rPr lang="cs-CZ" sz="2600" dirty="0" smtClean="0"/>
              <a:t>příznaky značně variabilní</a:t>
            </a:r>
            <a:endParaRPr lang="cs-CZ" sz="2600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Fáze šoku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228600" y="1219200"/>
            <a:ext cx="8763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u="sng" dirty="0"/>
              <a:t>kompenzace</a:t>
            </a:r>
            <a:r>
              <a:rPr lang="cs-CZ" sz="2600" dirty="0"/>
              <a:t> </a:t>
            </a:r>
            <a:r>
              <a:rPr lang="cs-CZ" sz="2600" dirty="0" smtClean="0"/>
              <a:t>– odpověď na zátěž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2600" u="sng" dirty="0"/>
              <a:t>dekompenzace</a:t>
            </a:r>
            <a:r>
              <a:rPr lang="cs-CZ" sz="2600" dirty="0"/>
              <a:t> </a:t>
            </a:r>
            <a:r>
              <a:rPr lang="cs-CZ" sz="2600" dirty="0" smtClean="0"/>
              <a:t>- centralizovaný </a:t>
            </a:r>
            <a:r>
              <a:rPr lang="cs-CZ" sz="2600" dirty="0"/>
              <a:t>oběh, nárůst tkáňové </a:t>
            </a:r>
            <a:r>
              <a:rPr lang="cs-CZ" sz="2600" dirty="0" smtClean="0"/>
              <a:t>hypoxie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2600" u="sng" dirty="0" smtClean="0"/>
              <a:t>nezvratná </a:t>
            </a:r>
            <a:r>
              <a:rPr lang="cs-CZ" sz="2600" u="sng" dirty="0"/>
              <a:t>fáze</a:t>
            </a:r>
            <a:r>
              <a:rPr lang="cs-CZ" sz="2600" dirty="0"/>
              <a:t> </a:t>
            </a:r>
            <a:r>
              <a:rPr lang="cs-CZ" sz="2600" i="1" dirty="0" smtClean="0"/>
              <a:t>- </a:t>
            </a:r>
            <a:r>
              <a:rPr lang="cs-CZ" sz="2600" i="1" dirty="0"/>
              <a:t>kompenzační mechanismy se vyčerpaly</a:t>
            </a:r>
            <a:endParaRPr lang="cs-CZ" sz="2600" dirty="0"/>
          </a:p>
          <a:p>
            <a:pPr>
              <a:buNone/>
            </a:pPr>
            <a:r>
              <a:rPr lang="cs-CZ" sz="2600" dirty="0" smtClean="0"/>
              <a:t>	tep </a:t>
            </a:r>
            <a:r>
              <a:rPr lang="cs-CZ" sz="2600" dirty="0"/>
              <a:t>na periferii nehmatný,  na krkavici </a:t>
            </a:r>
            <a:r>
              <a:rPr lang="cs-CZ" sz="2600" dirty="0" smtClean="0"/>
              <a:t>špatně </a:t>
            </a:r>
            <a:r>
              <a:rPr lang="cs-CZ" sz="2600" dirty="0"/>
              <a:t>hmatný,  hluboké bezvědomí, </a:t>
            </a:r>
            <a:r>
              <a:rPr lang="cs-CZ" sz="2600" dirty="0" smtClean="0"/>
              <a:t>metabolický</a:t>
            </a:r>
            <a:r>
              <a:rPr lang="cs-CZ" sz="2600" dirty="0"/>
              <a:t>, energetický rozvrat, selhání krevního oběhu </a:t>
            </a:r>
            <a:r>
              <a:rPr lang="cs-CZ" sz="2600" dirty="0" smtClean="0"/>
              <a:t>a </a:t>
            </a:r>
            <a:r>
              <a:rPr lang="cs-CZ" sz="2600" dirty="0"/>
              <a:t>dýchání, smrt</a:t>
            </a:r>
          </a:p>
          <a:p>
            <a:pPr lvl="0"/>
            <a:endParaRPr lang="cs-CZ" sz="2600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Šok – první pomoc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48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200" b="1" dirty="0" smtClean="0"/>
              <a:t>5T</a:t>
            </a:r>
          </a:p>
          <a:p>
            <a:r>
              <a:rPr lang="cs-CZ" dirty="0" smtClean="0"/>
              <a:t>ticho</a:t>
            </a:r>
          </a:p>
          <a:p>
            <a:r>
              <a:rPr lang="cs-CZ" dirty="0" smtClean="0"/>
              <a:t>teplo</a:t>
            </a:r>
          </a:p>
          <a:p>
            <a:r>
              <a:rPr lang="cs-CZ" dirty="0" smtClean="0"/>
              <a:t>tekutiny (</a:t>
            </a:r>
            <a:r>
              <a:rPr lang="cs-CZ" b="1" dirty="0" smtClean="0"/>
              <a:t>i.v.!</a:t>
            </a:r>
            <a:r>
              <a:rPr lang="cs-CZ" dirty="0" smtClean="0"/>
              <a:t>)</a:t>
            </a:r>
          </a:p>
          <a:p>
            <a:r>
              <a:rPr lang="cs-CZ" dirty="0" smtClean="0"/>
              <a:t>tišení bolesti</a:t>
            </a:r>
          </a:p>
          <a:p>
            <a:r>
              <a:rPr lang="cs-CZ" dirty="0" smtClean="0"/>
              <a:t>transport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696200" y="5410200"/>
            <a:ext cx="8996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i="1" dirty="0" err="1" smtClean="0"/>
              <a:t>first</a:t>
            </a:r>
            <a:r>
              <a:rPr lang="cs-CZ" sz="800" i="1" dirty="0" smtClean="0"/>
              <a:t>-</a:t>
            </a:r>
            <a:r>
              <a:rPr lang="cs-CZ" sz="800" i="1" dirty="0" err="1" smtClean="0"/>
              <a:t>rescue.co.uk</a:t>
            </a:r>
            <a:endParaRPr lang="cs-CZ" sz="800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953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zbavit </a:t>
            </a:r>
            <a:r>
              <a:rPr lang="cs-CZ" dirty="0"/>
              <a:t>úzkosti a bolesti</a:t>
            </a:r>
          </a:p>
          <a:p>
            <a:r>
              <a:rPr lang="cs-CZ" dirty="0"/>
              <a:t>léčit prvotní příčinu (</a:t>
            </a:r>
            <a:r>
              <a:rPr lang="cs-CZ" dirty="0" smtClean="0"/>
              <a:t>krvácení…)</a:t>
            </a:r>
            <a:endParaRPr lang="cs-CZ" dirty="0"/>
          </a:p>
          <a:p>
            <a:r>
              <a:rPr lang="cs-CZ" u="sng" dirty="0" err="1"/>
              <a:t>protišoková</a:t>
            </a:r>
            <a:r>
              <a:rPr lang="cs-CZ" u="sng" dirty="0"/>
              <a:t> </a:t>
            </a:r>
            <a:r>
              <a:rPr lang="cs-CZ" u="sng" dirty="0" smtClean="0"/>
              <a:t>poloha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!! </a:t>
            </a:r>
            <a:r>
              <a:rPr lang="cs-CZ" dirty="0"/>
              <a:t>zlomenina, !!</a:t>
            </a:r>
            <a:r>
              <a:rPr lang="cs-CZ" dirty="0" smtClean="0"/>
              <a:t>zvracení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</a:t>
            </a:r>
            <a:r>
              <a:rPr lang="cs-CZ" b="1" dirty="0" err="1" smtClean="0"/>
              <a:t>kardiogenní</a:t>
            </a:r>
            <a:r>
              <a:rPr lang="cs-CZ" b="1" dirty="0" smtClean="0"/>
              <a:t> šok</a:t>
            </a:r>
            <a:endParaRPr lang="cs-CZ" b="1" dirty="0"/>
          </a:p>
          <a:p>
            <a:r>
              <a:rPr lang="cs-CZ" dirty="0"/>
              <a:t>uvolnit oděv</a:t>
            </a:r>
          </a:p>
          <a:p>
            <a:r>
              <a:rPr lang="cs-CZ" dirty="0"/>
              <a:t>bránit ztrátám tepla, přehřátí</a:t>
            </a:r>
          </a:p>
          <a:p>
            <a:r>
              <a:rPr lang="cs-CZ" dirty="0"/>
              <a:t>kontrola základních životních funkcí</a:t>
            </a:r>
          </a:p>
          <a:p>
            <a:r>
              <a:rPr lang="cs-CZ" dirty="0"/>
              <a:t>postižený nesmí jíst, pít, </a:t>
            </a:r>
            <a:r>
              <a:rPr lang="cs-CZ" dirty="0" smtClean="0"/>
              <a:t>kouřit</a:t>
            </a:r>
          </a:p>
          <a:p>
            <a:r>
              <a:rPr lang="cs-CZ" b="1" dirty="0" smtClean="0"/>
              <a:t>vždy lékařská pomoc - RZP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9" name="Zástupný symbol pro obsah 5" descr="s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399" y="3810000"/>
            <a:ext cx="3985403" cy="1676400"/>
          </a:xfrm>
          <a:prstGeom prst="rect">
            <a:avLst/>
          </a:prstGeom>
        </p:spPr>
      </p:pic>
      <p:pic>
        <p:nvPicPr>
          <p:cNvPr id="10" name="Obrázek 5" descr="Cautio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352800"/>
            <a:ext cx="316381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Dělení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47800"/>
            <a:ext cx="2590800" cy="27432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cs-CZ" sz="2800" b="1" dirty="0"/>
              <a:t>dle druhu cévy</a:t>
            </a:r>
            <a:r>
              <a:rPr lang="cs-CZ" sz="2800" b="1" dirty="0" smtClean="0"/>
              <a:t>:</a:t>
            </a:r>
          </a:p>
          <a:p>
            <a:pPr>
              <a:buNone/>
            </a:pPr>
            <a:endParaRPr lang="cs-CZ" sz="1600" b="1" dirty="0"/>
          </a:p>
          <a:p>
            <a:pPr lvl="0"/>
            <a:r>
              <a:rPr lang="cs-CZ" sz="2800" dirty="0"/>
              <a:t>tepenné</a:t>
            </a:r>
          </a:p>
          <a:p>
            <a:pPr lvl="0"/>
            <a:r>
              <a:rPr lang="cs-CZ" sz="2800" dirty="0"/>
              <a:t>žilní</a:t>
            </a:r>
          </a:p>
          <a:p>
            <a:pPr lvl="0"/>
            <a:r>
              <a:rPr lang="cs-CZ" sz="2800" dirty="0"/>
              <a:t>vlásečnicové</a:t>
            </a:r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200400" y="1447800"/>
            <a:ext cx="25908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800" b="1" dirty="0" smtClean="0"/>
              <a:t>dle projevu:</a:t>
            </a:r>
          </a:p>
          <a:p>
            <a:endParaRPr lang="cs-CZ" sz="16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zevní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 smtClean="0"/>
              <a:t>spíše nadhodnocujeme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dirty="0" smtClean="0"/>
              <a:t>vnitřní</a:t>
            </a:r>
          </a:p>
          <a:p>
            <a:pPr marL="342900" indent="-342900">
              <a:spcBef>
                <a:spcPct val="20000"/>
              </a:spcBef>
            </a:pPr>
            <a:r>
              <a:rPr lang="cs-CZ" dirty="0" smtClean="0"/>
              <a:t>spíše podhodnocujeme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096000" y="1447800"/>
            <a:ext cx="25908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dle příčiny: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úrazové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dirty="0" smtClean="0"/>
              <a:t>neúrazové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447800" y="4648200"/>
          <a:ext cx="5867400" cy="1600199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293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</a:rPr>
                        <a:t>artérie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+mn-lt"/>
                          <a:ea typeface="Times New Roman"/>
                        </a:rPr>
                        <a:t>véna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+mn-lt"/>
                          <a:ea typeface="Times New Roman"/>
                        </a:rPr>
                        <a:t>kapilára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</a:rPr>
                        <a:t>krev ze srdce = periodicky vystřikuje proud krve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</a:rPr>
                        <a:t>krev do srdce = </a:t>
                      </a:r>
                      <a:br>
                        <a:rPr lang="cs-CZ" sz="1600" dirty="0">
                          <a:latin typeface="+mn-lt"/>
                          <a:ea typeface="Times New Roman"/>
                        </a:rPr>
                      </a:br>
                      <a:r>
                        <a:rPr lang="cs-CZ" sz="1600" dirty="0" smtClean="0">
                          <a:latin typeface="+mn-lt"/>
                          <a:ea typeface="Times New Roman"/>
                        </a:rPr>
                        <a:t>zvolna  </a:t>
                      </a:r>
                      <a:r>
                        <a:rPr lang="cs-CZ" sz="1600" dirty="0">
                          <a:latin typeface="+mn-lt"/>
                          <a:ea typeface="Times New Roman"/>
                        </a:rPr>
                        <a:t>vytéká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</a:rPr>
                        <a:t>nejmenší cévy </a:t>
                      </a:r>
                      <a:br>
                        <a:rPr lang="cs-CZ" sz="1600" dirty="0">
                          <a:latin typeface="+mn-lt"/>
                          <a:ea typeface="Times New Roman"/>
                        </a:rPr>
                      </a:br>
                      <a:r>
                        <a:rPr lang="cs-CZ" sz="1600" dirty="0" smtClean="0">
                          <a:latin typeface="+mn-lt"/>
                          <a:ea typeface="Times New Roman"/>
                        </a:rPr>
                        <a:t>prosakuje</a:t>
                      </a:r>
                      <a:endParaRPr lang="cs-CZ" sz="16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</a:rPr>
                        <a:t>jasně </a:t>
                      </a:r>
                      <a:r>
                        <a:rPr lang="cs-CZ" sz="1600" dirty="0" smtClean="0">
                          <a:latin typeface="+mn-lt"/>
                          <a:ea typeface="Times New Roman"/>
                        </a:rPr>
                        <a:t>červená barva</a:t>
                      </a:r>
                      <a:endParaRPr lang="cs-CZ" sz="16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</a:rPr>
                        <a:t>tmavě </a:t>
                      </a:r>
                      <a:r>
                        <a:rPr lang="cs-CZ" sz="1600" dirty="0" smtClean="0">
                          <a:latin typeface="+mn-lt"/>
                          <a:ea typeface="Times New Roman"/>
                        </a:rPr>
                        <a:t>červená barva</a:t>
                      </a:r>
                      <a:endParaRPr lang="cs-CZ" sz="16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Závažnost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153400" cy="502920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krev cca 7% hmotnosti – orientačně 70ml/kg</a:t>
            </a:r>
          </a:p>
          <a:p>
            <a:endParaRPr lang="cs-CZ" sz="2600" dirty="0" smtClean="0"/>
          </a:p>
          <a:p>
            <a:r>
              <a:rPr lang="cs-CZ" sz="2600" dirty="0" smtClean="0"/>
              <a:t>závažnost ztráty jako v tenise</a:t>
            </a:r>
          </a:p>
          <a:p>
            <a:pPr lvl="1"/>
            <a:r>
              <a:rPr lang="cs-CZ" dirty="0" smtClean="0"/>
              <a:t>I.stupeň do 15% (tolerováno)</a:t>
            </a:r>
          </a:p>
          <a:p>
            <a:pPr lvl="1"/>
            <a:r>
              <a:rPr lang="cs-CZ" dirty="0" err="1" smtClean="0"/>
              <a:t>II.stupeň</a:t>
            </a:r>
            <a:r>
              <a:rPr lang="cs-CZ" dirty="0" smtClean="0"/>
              <a:t> 15-30% (tachykardie, udrží se krevní tlak)</a:t>
            </a:r>
          </a:p>
          <a:p>
            <a:pPr lvl="1"/>
            <a:r>
              <a:rPr lang="cs-CZ" dirty="0" err="1" smtClean="0"/>
              <a:t>III.stupeň</a:t>
            </a:r>
            <a:r>
              <a:rPr lang="cs-CZ" dirty="0" smtClean="0"/>
              <a:t> 30-40% (tachykardie, klesá TK, příznaky šoku)</a:t>
            </a:r>
          </a:p>
          <a:p>
            <a:pPr lvl="1"/>
            <a:r>
              <a:rPr lang="cs-CZ" dirty="0" err="1" smtClean="0"/>
              <a:t>IV.stupeň</a:t>
            </a:r>
            <a:r>
              <a:rPr lang="cs-CZ" dirty="0" smtClean="0"/>
              <a:t> nad 40% (rozvinutý šok)</a:t>
            </a:r>
          </a:p>
          <a:p>
            <a:endParaRPr lang="cs-CZ" sz="2600" dirty="0" smtClean="0"/>
          </a:p>
          <a:p>
            <a:r>
              <a:rPr lang="cs-CZ" sz="2600" dirty="0" smtClean="0"/>
              <a:t>pro laickou první pomoc klasifikace nepodstatná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Stavění zevního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u="sng" dirty="0" smtClean="0"/>
              <a:t>tlakové body</a:t>
            </a:r>
          </a:p>
          <a:p>
            <a:r>
              <a:rPr lang="cs-CZ" sz="2600" dirty="0" smtClean="0"/>
              <a:t>stlačení tepny proti kosti</a:t>
            </a:r>
          </a:p>
          <a:p>
            <a:r>
              <a:rPr lang="cs-CZ" sz="2600" dirty="0" smtClean="0"/>
              <a:t>ne déle než 15min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má přednost před resuscitací</a:t>
            </a:r>
          </a:p>
          <a:p>
            <a:r>
              <a:rPr lang="cs-CZ" sz="2600" dirty="0" smtClean="0"/>
              <a:t>bariérové pomůcky</a:t>
            </a:r>
          </a:p>
          <a:p>
            <a:endParaRPr lang="cs-CZ" sz="2600" dirty="0" smtClean="0"/>
          </a:p>
          <a:p>
            <a:pPr>
              <a:buNone/>
            </a:pPr>
            <a:r>
              <a:rPr lang="cs-CZ" sz="2600" b="1" u="sng" dirty="0" smtClean="0"/>
              <a:t>přímé stlačení cévy v ráně</a:t>
            </a:r>
          </a:p>
          <a:p>
            <a:r>
              <a:rPr lang="cs-CZ" sz="2600" dirty="0" smtClean="0"/>
              <a:t>prsty nebo dlaní přes čistý obvazový materiál</a:t>
            </a:r>
          </a:p>
          <a:p>
            <a:r>
              <a:rPr lang="cs-CZ" sz="2600" dirty="0" smtClean="0"/>
              <a:t>hygiena je druhořadá</a:t>
            </a:r>
          </a:p>
          <a:p>
            <a:r>
              <a:rPr lang="cs-CZ" sz="2600" cap="small" dirty="0" smtClean="0"/>
              <a:t>zvednout krvácející ránu nad úroveň  srdce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7410" name="Picture 2" descr="http://www.inspect.net/docs/jbond/library/Guides%20-%20Scouting%20-%20Pressure%20Poin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124200"/>
            <a:ext cx="3046951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5715000" y="6477000"/>
            <a:ext cx="28087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i="1" dirty="0" smtClean="0"/>
              <a:t>US Multiservice Procedures For Survival, Evasion, And Recovery</a:t>
            </a:r>
            <a:endParaRPr lang="cs-CZ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Stavění zevního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3400" y="1219201"/>
            <a:ext cx="4038600" cy="54101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u="sng" dirty="0" smtClean="0"/>
              <a:t>tlakový obvaz</a:t>
            </a:r>
            <a:endParaRPr lang="cs-CZ" sz="1700" b="1" u="sng" dirty="0" smtClean="0"/>
          </a:p>
          <a:p>
            <a:pPr lvl="0"/>
            <a:r>
              <a:rPr lang="cs-CZ" dirty="0" smtClean="0"/>
              <a:t>krycí vrstva - překrytí rány -gázou (obvazovým materiálem)</a:t>
            </a:r>
          </a:p>
          <a:p>
            <a:pPr lvl="0"/>
            <a:r>
              <a:rPr lang="cs-CZ" dirty="0" smtClean="0"/>
              <a:t>tlaková vrstva  - nerozvinutý obvazový balíček</a:t>
            </a:r>
          </a:p>
          <a:p>
            <a:pPr lvl="0"/>
            <a:r>
              <a:rPr lang="cs-CZ" dirty="0" smtClean="0"/>
              <a:t>ovinutí pod tlakem - dalším obinadlem</a:t>
            </a:r>
          </a:p>
          <a:p>
            <a:r>
              <a:rPr lang="cs-CZ" dirty="0" smtClean="0"/>
              <a:t>při </a:t>
            </a:r>
            <a:r>
              <a:rPr lang="cs-CZ" dirty="0" err="1" smtClean="0"/>
              <a:t>prokrvácení</a:t>
            </a:r>
            <a:r>
              <a:rPr lang="cs-CZ" dirty="0" smtClean="0"/>
              <a:t> - nikdy </a:t>
            </a:r>
            <a:r>
              <a:rPr lang="cs-CZ" b="1" dirty="0" smtClean="0"/>
              <a:t>nesundávat</a:t>
            </a:r>
            <a:r>
              <a:rPr lang="cs-CZ" dirty="0" smtClean="0"/>
              <a:t>, přiložit další nerozvinutý balíček, dalším obvazem ovinout a více stahovat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876800" y="1600200"/>
            <a:ext cx="4038600" cy="32004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nikdy </a:t>
            </a:r>
            <a:r>
              <a:rPr lang="cs-CZ" b="1" dirty="0" smtClean="0"/>
              <a:t>ne</a:t>
            </a:r>
            <a:r>
              <a:rPr lang="cs-CZ" dirty="0" smtClean="0"/>
              <a:t> na cizí těleso, otevřená zlomenina s tep. krvácením  - tlakový bod, jen sterilní krytí rány</a:t>
            </a:r>
          </a:p>
          <a:p>
            <a:endParaRPr lang="cs-CZ" dirty="0"/>
          </a:p>
        </p:txBody>
      </p:sp>
      <p:pic>
        <p:nvPicPr>
          <p:cNvPr id="19458" name="Picture 2" descr="http://files.armytccc.webnode.cz/200000045-b1fa3b2f3d/300px-Tlakov%C3%BD_obv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86200"/>
            <a:ext cx="3048000" cy="2346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7315200" y="6248400"/>
            <a:ext cx="10839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i="1" dirty="0" err="1" smtClean="0"/>
              <a:t>armytccc.webnode.cz</a:t>
            </a:r>
            <a:endParaRPr lang="cs-CZ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Stavění zevního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3400" y="12192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 smtClean="0"/>
              <a:t>škrtidlo</a:t>
            </a:r>
          </a:p>
          <a:p>
            <a:r>
              <a:rPr lang="cs-CZ" sz="3100" dirty="0" smtClean="0"/>
              <a:t>jen při tepenném krvácení nezastavitelném jiným způsobem </a:t>
            </a:r>
          </a:p>
          <a:p>
            <a:r>
              <a:rPr lang="cs-CZ" sz="3100" b="1" cap="small" dirty="0" smtClean="0"/>
              <a:t>zaznamenat čas zaškrcení </a:t>
            </a:r>
            <a:br>
              <a:rPr lang="cs-CZ" sz="3100" b="1" cap="small" dirty="0" smtClean="0"/>
            </a:br>
            <a:r>
              <a:rPr lang="cs-CZ" sz="3100" b="1" cap="small" dirty="0" smtClean="0"/>
              <a:t>nikdy neužívat úzké (tkaničky, drát)</a:t>
            </a:r>
            <a:endParaRPr lang="cs-CZ" sz="3100" cap="small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876800" y="1219200"/>
            <a:ext cx="4038600" cy="5334000"/>
          </a:xfrm>
        </p:spPr>
        <p:txBody>
          <a:bodyPr>
            <a:normAutofit fontScale="85000" lnSpcReduction="20000"/>
          </a:bodyPr>
          <a:lstStyle/>
          <a:p>
            <a:r>
              <a:rPr lang="cs-CZ" sz="3000" dirty="0" smtClean="0"/>
              <a:t>nad ránu = (k srdci) gázu , stáhnout pryžovým obinadlem</a:t>
            </a:r>
            <a:r>
              <a:rPr lang="cs-CZ" sz="3000" i="1" dirty="0" smtClean="0"/>
              <a:t> 8 ; 12cm </a:t>
            </a:r>
            <a:endParaRPr lang="cs-CZ" sz="3000" dirty="0" smtClean="0"/>
          </a:p>
          <a:p>
            <a:r>
              <a:rPr lang="cs-CZ" sz="3000" dirty="0" smtClean="0"/>
              <a:t>improvizovaně: šátek, uzel, pevný předmět  pod uzel, otáčením utáhnout, fixovat II. šátkem </a:t>
            </a:r>
          </a:p>
          <a:p>
            <a:r>
              <a:rPr lang="cs-CZ" sz="3000" dirty="0" smtClean="0"/>
              <a:t>amputace - </a:t>
            </a:r>
            <a:r>
              <a:rPr lang="cs-CZ" sz="3000" i="1" dirty="0" err="1" smtClean="0"/>
              <a:t>amputát</a:t>
            </a:r>
            <a:r>
              <a:rPr lang="cs-CZ" sz="3000" i="1" dirty="0" smtClean="0"/>
              <a:t> -chladit  nezmrznout</a:t>
            </a:r>
            <a:r>
              <a:rPr lang="cs-CZ" sz="3000" dirty="0" smtClean="0"/>
              <a:t> </a:t>
            </a:r>
          </a:p>
          <a:p>
            <a:r>
              <a:rPr lang="cs-CZ" sz="3000" dirty="0" smtClean="0"/>
              <a:t>otevřené zlomeniny  </a:t>
            </a:r>
          </a:p>
          <a:p>
            <a:r>
              <a:rPr lang="cs-CZ" sz="3000" dirty="0" smtClean="0"/>
              <a:t>ostrý předmět v ráně - nevytahovat - krytí, nemocnice </a:t>
            </a:r>
          </a:p>
          <a:p>
            <a:r>
              <a:rPr lang="cs-CZ" sz="3000" dirty="0" smtClean="0"/>
              <a:t>45-60min</a:t>
            </a:r>
          </a:p>
          <a:p>
            <a:endParaRPr lang="cs-CZ" dirty="0"/>
          </a:p>
        </p:txBody>
      </p:sp>
      <p:pic>
        <p:nvPicPr>
          <p:cNvPr id="8" name="Zástupný symbol pro obsah 3" descr="MLA3dfb0c_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038600"/>
            <a:ext cx="4038600" cy="245921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886200" y="6477000"/>
            <a:ext cx="6158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i="1" dirty="0" err="1" smtClean="0"/>
              <a:t>technet.cz</a:t>
            </a:r>
            <a:endParaRPr lang="cs-CZ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Stavění zevního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3400" y="1219200"/>
            <a:ext cx="8077200" cy="518160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kontrola vitálních funkcí, ABC resuscitace</a:t>
            </a:r>
          </a:p>
          <a:p>
            <a:r>
              <a:rPr lang="cs-CZ" sz="2600" dirty="0" err="1" smtClean="0"/>
              <a:t>protišoková</a:t>
            </a:r>
            <a:r>
              <a:rPr lang="cs-CZ" sz="2600" dirty="0" smtClean="0"/>
              <a:t> opatření</a:t>
            </a:r>
          </a:p>
          <a:p>
            <a:r>
              <a:rPr lang="cs-CZ" sz="2600" dirty="0" smtClean="0"/>
              <a:t>RZP – 155</a:t>
            </a:r>
          </a:p>
          <a:p>
            <a:endParaRPr lang="cs-CZ" sz="2600" dirty="0" smtClean="0"/>
          </a:p>
          <a:p>
            <a:pPr>
              <a:buNone/>
            </a:pPr>
            <a:r>
              <a:rPr lang="cs-CZ" sz="2600" b="1" u="sng" dirty="0" smtClean="0"/>
              <a:t>žilní krvácení </a:t>
            </a:r>
          </a:p>
          <a:p>
            <a:r>
              <a:rPr lang="cs-CZ" sz="2600" dirty="0" smtClean="0"/>
              <a:t>PP: zvýšení končetiny, tlakový obvaz, definitivní  ošetření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b="1" u="sng" dirty="0" smtClean="0"/>
              <a:t>vlásečnicové krvácení</a:t>
            </a:r>
            <a:endParaRPr lang="cs-CZ" sz="2600" dirty="0" smtClean="0"/>
          </a:p>
          <a:p>
            <a:r>
              <a:rPr lang="cs-CZ" sz="2600" dirty="0" smtClean="0"/>
              <a:t>PP: ošetření rány : zbavit nečistot, dezinfekce, sterilní krytí, (rychloobvaz, čtverec gázy)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Vnitřní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600" dirty="0" smtClean="0"/>
              <a:t>krev </a:t>
            </a:r>
            <a:r>
              <a:rPr lang="cs-CZ" sz="2600" dirty="0"/>
              <a:t>do tělesných dutin nebo fascií ohraničených </a:t>
            </a:r>
            <a:r>
              <a:rPr lang="cs-CZ" sz="2600" dirty="0" smtClean="0"/>
              <a:t>prostor</a:t>
            </a:r>
          </a:p>
          <a:p>
            <a:pPr>
              <a:spcBef>
                <a:spcPts val="0"/>
              </a:spcBef>
            </a:pPr>
            <a:endParaRPr lang="cs-CZ" sz="2600" dirty="0"/>
          </a:p>
          <a:p>
            <a:pPr lvl="0">
              <a:spcBef>
                <a:spcPts val="0"/>
              </a:spcBef>
              <a:buNone/>
            </a:pPr>
            <a:r>
              <a:rPr lang="cs-CZ" sz="2600" b="1" u="sng" dirty="0" smtClean="0"/>
              <a:t>neúrazové vnitřní krvácení</a:t>
            </a:r>
            <a:r>
              <a:rPr lang="cs-CZ" sz="26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cs-CZ" sz="2600" dirty="0" smtClean="0"/>
              <a:t>vředové onemocnění žaludku a duodena </a:t>
            </a:r>
            <a:r>
              <a:rPr lang="cs-CZ" sz="2600" i="1" dirty="0" smtClean="0"/>
              <a:t>- krvácení do střeva</a:t>
            </a:r>
            <a:endParaRPr lang="cs-CZ" sz="2600" dirty="0" smtClean="0"/>
          </a:p>
          <a:p>
            <a:pPr>
              <a:spcBef>
                <a:spcPts val="0"/>
              </a:spcBef>
            </a:pPr>
            <a:r>
              <a:rPr lang="cs-CZ" sz="2600" dirty="0" smtClean="0"/>
              <a:t>jícnové varixy</a:t>
            </a:r>
          </a:p>
          <a:p>
            <a:pPr>
              <a:spcBef>
                <a:spcPts val="0"/>
              </a:spcBef>
            </a:pPr>
            <a:r>
              <a:rPr lang="cs-CZ" sz="2600" dirty="0" smtClean="0"/>
              <a:t>mimoděložní těhotenství  -</a:t>
            </a:r>
            <a:r>
              <a:rPr lang="cs-CZ" sz="2600" i="1" dirty="0" smtClean="0"/>
              <a:t> krvácení do dutiny břišní</a:t>
            </a:r>
            <a:endParaRPr lang="cs-CZ" sz="26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038600" cy="3352800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buNone/>
            </a:pPr>
            <a:r>
              <a:rPr lang="cs-CZ" b="1" u="sng" dirty="0" smtClean="0"/>
              <a:t>úraz</a:t>
            </a:r>
            <a:r>
              <a:rPr lang="cs-CZ" dirty="0" smtClean="0"/>
              <a:t> břicha, pánve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pád z kola, tupý úder do břicha - prasknutí jater, natržení sleziny</a:t>
            </a:r>
          </a:p>
          <a:p>
            <a:pPr lvl="0">
              <a:spcBef>
                <a:spcPts val="0"/>
              </a:spcBef>
              <a:buNone/>
            </a:pPr>
            <a:endParaRPr lang="cs-CZ" dirty="0" smtClean="0"/>
          </a:p>
          <a:p>
            <a:pPr lvl="0">
              <a:spcBef>
                <a:spcPts val="0"/>
              </a:spcBef>
              <a:buNone/>
            </a:pPr>
            <a:r>
              <a:rPr lang="cs-CZ" b="1" u="sng" dirty="0" smtClean="0"/>
              <a:t>zlomeniny</a:t>
            </a:r>
            <a:r>
              <a:rPr lang="cs-CZ" dirty="0" smtClean="0"/>
              <a:t> dlouhých kostí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krvácení způsobí deformaci a otok končetiny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105400" y="4724400"/>
          <a:ext cx="3276600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300"/>
                <a:gridCol w="1638300"/>
              </a:tblGrid>
              <a:tr h="28956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paže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400-800</a:t>
                      </a:r>
                      <a:r>
                        <a:rPr lang="cs-CZ" sz="1600" baseline="0" dirty="0" smtClean="0"/>
                        <a:t> ml</a:t>
                      </a:r>
                      <a:endParaRPr lang="cs-CZ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předloktí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200-400 ml</a:t>
                      </a:r>
                      <a:endParaRPr lang="cs-CZ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stehno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2500 ml</a:t>
                      </a:r>
                      <a:endParaRPr lang="cs-CZ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bérec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600-1000 ml</a:t>
                      </a:r>
                      <a:endParaRPr lang="cs-CZ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pánev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5000 ml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Vnitřní krvácení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10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400" b="1" u="sng" dirty="0" smtClean="0"/>
              <a:t>příznaky</a:t>
            </a:r>
            <a:r>
              <a:rPr lang="cs-CZ" sz="24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= rozvoj hemoragického šoku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 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bledost, slabost, úzkost, ...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kůže studená, vlhká, bledá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zrychlený puls  --</a:t>
            </a:r>
            <a:r>
              <a:rPr lang="en-US" sz="2400" dirty="0" smtClean="0"/>
              <a:t>&gt;</a:t>
            </a:r>
            <a:r>
              <a:rPr lang="cs-CZ" sz="2400" dirty="0" smtClean="0"/>
              <a:t> slabý (nitkovitý) 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normální krevní tlak --</a:t>
            </a:r>
            <a:r>
              <a:rPr lang="en-US" sz="2400" dirty="0" smtClean="0"/>
              <a:t>&gt; </a:t>
            </a:r>
            <a:r>
              <a:rPr lang="en-US" sz="2400" dirty="0" err="1" smtClean="0"/>
              <a:t>pokles</a:t>
            </a: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nauzea, zvracení </a:t>
            </a:r>
            <a:r>
              <a:rPr lang="cs-CZ" sz="2400" i="1" dirty="0" smtClean="0"/>
              <a:t>(dráždění břišních orgánů)</a:t>
            </a: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zrychlené, povrchní dýchání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silná žízeň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porucha vědomí</a:t>
            </a:r>
          </a:p>
          <a:p>
            <a:pPr>
              <a:spcBef>
                <a:spcPts val="0"/>
              </a:spcBef>
            </a:pPr>
            <a:endParaRPr lang="cs-CZ" sz="2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/>
              <a:t>první pomoc</a:t>
            </a:r>
          </a:p>
          <a:p>
            <a:pPr lvl="0">
              <a:spcBef>
                <a:spcPts val="0"/>
              </a:spcBef>
            </a:pPr>
            <a:r>
              <a:rPr lang="cs-CZ" sz="2400" dirty="0" smtClean="0"/>
              <a:t>RZP</a:t>
            </a:r>
          </a:p>
          <a:p>
            <a:pPr lvl="0">
              <a:spcBef>
                <a:spcPts val="0"/>
              </a:spcBef>
            </a:pPr>
            <a:r>
              <a:rPr lang="cs-CZ" sz="2400" dirty="0" err="1" smtClean="0"/>
              <a:t>protišoková</a:t>
            </a:r>
            <a:r>
              <a:rPr lang="cs-CZ" sz="2400" dirty="0" smtClean="0"/>
              <a:t> opatření</a:t>
            </a:r>
          </a:p>
          <a:p>
            <a:pPr lvl="0">
              <a:spcBef>
                <a:spcPts val="0"/>
              </a:spcBef>
            </a:pPr>
            <a:r>
              <a:rPr lang="cs-CZ" sz="2400" dirty="0" err="1" smtClean="0"/>
              <a:t>protišoková</a:t>
            </a:r>
            <a:r>
              <a:rPr lang="cs-CZ" sz="2400" dirty="0" smtClean="0"/>
              <a:t> poloha (na záda, zvednout a podložit DKK)</a:t>
            </a:r>
          </a:p>
          <a:p>
            <a:pPr lvl="0">
              <a:spcBef>
                <a:spcPts val="0"/>
              </a:spcBef>
            </a:pPr>
            <a:r>
              <a:rPr lang="cs-CZ" sz="2400" dirty="0" err="1" smtClean="0"/>
              <a:t>autotransfúzní</a:t>
            </a:r>
            <a:r>
              <a:rPr lang="cs-CZ" sz="2400" dirty="0" smtClean="0"/>
              <a:t> poloha (na záda, DKK vztyčeny)</a:t>
            </a:r>
          </a:p>
          <a:p>
            <a:pPr lvl="0">
              <a:spcBef>
                <a:spcPts val="0"/>
              </a:spcBef>
            </a:pPr>
            <a:r>
              <a:rPr lang="cs-CZ" sz="2400" dirty="0" smtClean="0"/>
              <a:t>kontrola vědomí, dýchání, pulsu</a:t>
            </a:r>
          </a:p>
          <a:p>
            <a:pPr lvl="0">
              <a:spcBef>
                <a:spcPts val="0"/>
              </a:spcBef>
            </a:pPr>
            <a:r>
              <a:rPr lang="cs-CZ" sz="2400" dirty="0" smtClean="0"/>
              <a:t>zabránit podchlazení</a:t>
            </a:r>
          </a:p>
          <a:p>
            <a:pPr lvl="0">
              <a:spcBef>
                <a:spcPts val="0"/>
              </a:spcBef>
            </a:pPr>
            <a:r>
              <a:rPr lang="cs-CZ" sz="2400" dirty="0" smtClean="0"/>
              <a:t>při ztrátě vědomí - stabilizovaná poloha       </a:t>
            </a:r>
          </a:p>
          <a:p>
            <a:pPr lvl="0">
              <a:spcBef>
                <a:spcPts val="0"/>
              </a:spcBef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!! zlomeniny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618</Words>
  <Application>Microsoft Office PowerPoint</Application>
  <PresentationFormat>Předvádění na obrazovce (4:3)</PresentationFormat>
  <Paragraphs>230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Snímek 1</vt:lpstr>
      <vt:lpstr>Dělení krvácení</vt:lpstr>
      <vt:lpstr>Závažnost krvácení</vt:lpstr>
      <vt:lpstr>Stavění zevního krvácení</vt:lpstr>
      <vt:lpstr>Stavění zevního krvácení</vt:lpstr>
      <vt:lpstr>Stavění zevního krvácení</vt:lpstr>
      <vt:lpstr>Stavění zevního krvácení</vt:lpstr>
      <vt:lpstr>Vnitřní krvácení</vt:lpstr>
      <vt:lpstr>Vnitřní krvácení</vt:lpstr>
      <vt:lpstr>Zvláštní typy krvácení</vt:lpstr>
      <vt:lpstr>Zvláštní typy krvácení</vt:lpstr>
      <vt:lpstr>Zvláštní typy krvácení</vt:lpstr>
      <vt:lpstr>Zvláštní typy krvácení</vt:lpstr>
      <vt:lpstr>Snímek 14</vt:lpstr>
      <vt:lpstr>Šok</vt:lpstr>
      <vt:lpstr>Příznaky šoku</vt:lpstr>
      <vt:lpstr>Fáze šoku</vt:lpstr>
      <vt:lpstr>Šok – první pomoc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KRVÁCENÍ</dc:title>
  <dc:creator>Honza</dc:creator>
  <cp:lastModifiedBy>Honza</cp:lastModifiedBy>
  <cp:revision>39</cp:revision>
  <dcterms:created xsi:type="dcterms:W3CDTF">2006-08-16T00:00:00Z</dcterms:created>
  <dcterms:modified xsi:type="dcterms:W3CDTF">2012-10-30T21:10:00Z</dcterms:modified>
</cp:coreProperties>
</file>