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tags/tag17.xml" ContentType="application/vnd.openxmlformats-officedocument.presentationml.tags+xml"/>
  <Override PartName="/ppt/notesSlides/notesSlide16.xml" ContentType="application/vnd.openxmlformats-officedocument.presentationml.notesSlide+xml"/>
  <Override PartName="/ppt/tags/tag18.xml" ContentType="application/vnd.openxmlformats-officedocument.presentationml.tags+xml"/>
  <Override PartName="/ppt/notesSlides/notesSlide17.xml" ContentType="application/vnd.openxmlformats-officedocument.presentationml.notesSlide+xml"/>
  <Override PartName="/ppt/tags/tag19.xml" ContentType="application/vnd.openxmlformats-officedocument.presentationml.tags+xml"/>
  <Override PartName="/ppt/notesSlides/notesSlide18.xml" ContentType="application/vnd.openxmlformats-officedocument.presentationml.notesSlide+xml"/>
  <Override PartName="/ppt/tags/tag20.xml" ContentType="application/vnd.openxmlformats-officedocument.presentationml.tags+xml"/>
  <Override PartName="/ppt/notesSlides/notesSlide19.xml" ContentType="application/vnd.openxmlformats-officedocument.presentationml.notesSlide+xml"/>
  <Override PartName="/ppt/tags/tag21.xml" ContentType="application/vnd.openxmlformats-officedocument.presentationml.tags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1" r:id="rId2"/>
    <p:sldId id="273" r:id="rId3"/>
    <p:sldId id="280" r:id="rId4"/>
    <p:sldId id="342" r:id="rId5"/>
    <p:sldId id="343" r:id="rId6"/>
    <p:sldId id="330" r:id="rId7"/>
    <p:sldId id="331" r:id="rId8"/>
    <p:sldId id="333" r:id="rId9"/>
    <p:sldId id="317" r:id="rId10"/>
    <p:sldId id="334" r:id="rId11"/>
    <p:sldId id="335" r:id="rId12"/>
    <p:sldId id="336" r:id="rId13"/>
    <p:sldId id="337" r:id="rId14"/>
    <p:sldId id="344" r:id="rId15"/>
    <p:sldId id="346" r:id="rId16"/>
    <p:sldId id="350" r:id="rId17"/>
    <p:sldId id="347" r:id="rId18"/>
    <p:sldId id="348" r:id="rId19"/>
    <p:sldId id="349" r:id="rId20"/>
    <p:sldId id="319" r:id="rId21"/>
  </p:sldIdLst>
  <p:sldSz cx="9144000" cy="6858000" type="screen4x3"/>
  <p:notesSz cx="6858000" cy="9144000"/>
  <p:custDataLst>
    <p:tags r:id="rId23"/>
  </p:custDataLst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FF"/>
    <a:srgbClr val="00B000"/>
    <a:srgbClr val="0E9611"/>
    <a:srgbClr val="009900"/>
    <a:srgbClr val="00B021"/>
    <a:srgbClr val="28B000"/>
    <a:srgbClr val="C3D6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2145" autoAdjust="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01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AC0616-A9FE-4F9D-9608-95D3966FEB4C}" type="datetimeFigureOut">
              <a:rPr lang="cs-CZ"/>
              <a:pPr>
                <a:defRPr/>
              </a:pPr>
              <a:t>3.1.2018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F4CBBC7-7E7A-4186-86E2-83906555ED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69409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4CBBC7-7E7A-4186-86E2-83906555EDB9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  <p:sp>
        <p:nvSpPr>
          <p:cNvPr id="11571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4338F422-C3E0-4225-9287-7F72C3EFD73A}" type="slidenum">
              <a:rPr lang="cs-CZ" sz="1200">
                <a:latin typeface="Times New Roman" pitchFamily="18" charset="0"/>
              </a:rPr>
              <a:pPr algn="r" eaLnBrk="0" hangingPunct="0"/>
              <a:t>10</a:t>
            </a:fld>
            <a:endParaRPr lang="cs-CZ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  <p:sp>
        <p:nvSpPr>
          <p:cNvPr id="11776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E1DD8C9A-4746-4EE2-AA43-68907335D906}" type="slidenum">
              <a:rPr lang="cs-CZ" sz="1200">
                <a:latin typeface="Times New Roman" pitchFamily="18" charset="0"/>
              </a:rPr>
              <a:pPr algn="r" eaLnBrk="0" hangingPunct="0"/>
              <a:t>11</a:t>
            </a:fld>
            <a:endParaRPr lang="cs-CZ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  <p:sp>
        <p:nvSpPr>
          <p:cNvPr id="1239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EEE03B-15BE-4EA2-84F2-3704C0756597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23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  <p:sp>
        <p:nvSpPr>
          <p:cNvPr id="1423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5E6F7B-801F-42C8-82C5-4DAB90311CD9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EC87DC9-FB4B-495E-A1D7-536AEA79BE02}" type="slidenum">
              <a:rPr lang="cs-CZ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cs-CZ">
              <a:latin typeface="Arial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sk-SK"/>
              <a:t>Kardiovaskulárne anomálie okolo 40% -Atrioventrikulárny kanál</a:t>
            </a:r>
          </a:p>
          <a:p>
            <a:pPr eaLnBrk="1" hangingPunct="1"/>
            <a:r>
              <a:rPr lang="sk-SK"/>
              <a:t>Tracheoesofageálna fistula, pylorická stenóza , duodenálna atrézia 8%</a:t>
            </a:r>
          </a:p>
          <a:p>
            <a:pPr eaLnBrk="1" hangingPunct="1"/>
            <a:r>
              <a:rPr lang="sk-SK"/>
              <a:t>Hematologické-polycytemia, akútna lymfoblastická leukémia  má zvýšený výskyt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21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7A555D0-943E-4E1E-9E22-6A9C0E2408F7}" type="slidenum">
              <a:rPr lang="cs-CZ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cs-CZ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462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4628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1C38D384-D2B4-4FCD-9BD7-EDD660B268B4}" type="slidenum">
              <a:rPr lang="cs-CZ" sz="1200">
                <a:latin typeface="Comic Sans MS" pitchFamily="66" charset="0"/>
              </a:rPr>
              <a:pPr algn="r" eaLnBrk="0" hangingPunct="0"/>
              <a:t>16</a:t>
            </a:fld>
            <a:endParaRPr lang="cs-CZ" sz="1200">
              <a:latin typeface="Comic Sans MS" pitchFamily="66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70DBF9D-B87A-4854-A936-83C42BCDB99C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4CA46B-BA86-4822-8E09-18B8A5563EB4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AA61BED-E5D4-4E0F-A789-CA6CC41CD461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4CBBC7-7E7A-4186-86E2-83906555EDB9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4CBBC7-7E7A-4186-86E2-83906555EDB9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  <p:sp>
        <p:nvSpPr>
          <p:cNvPr id="972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8FC30B-4D69-4B3F-AAFF-88BBD596B0A7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AF23D9-7718-4ABE-AC9D-D30C0D8D8F50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37C64E-1494-42DA-A976-EFC182DB567D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  <p:sp>
        <p:nvSpPr>
          <p:cNvPr id="108548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BEC585E-529A-4CFA-AFA2-2CBEFA3911A7}" type="slidenum">
              <a:rPr lang="cs-CZ" sz="1200"/>
              <a:pPr algn="r"/>
              <a:t>6</a:t>
            </a:fld>
            <a:endParaRPr lang="cs-CZ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  <p:sp>
        <p:nvSpPr>
          <p:cNvPr id="109572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88C2A74-6A14-4AD1-9D31-903511588F36}" type="slidenum">
              <a:rPr lang="cs-CZ" sz="1200"/>
              <a:pPr algn="r"/>
              <a:t>7</a:t>
            </a:fld>
            <a:endParaRPr lang="cs-CZ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1431" tIns="45716" rIns="91431" bIns="45716"/>
          <a:lstStyle/>
          <a:p>
            <a:endParaRPr lang="cs-CZ"/>
          </a:p>
        </p:txBody>
      </p:sp>
      <p:sp>
        <p:nvSpPr>
          <p:cNvPr id="11162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6" rIns="91431" bIns="45716" anchor="b"/>
          <a:lstStyle/>
          <a:p>
            <a:pPr algn="r" defTabSz="844550"/>
            <a:fld id="{F9BF9FDA-FE85-45CD-B46B-2465E50A020B}" type="slidenum">
              <a:rPr lang="cs-CZ" sz="1200"/>
              <a:pPr algn="r" defTabSz="844550"/>
              <a:t>8</a:t>
            </a:fld>
            <a:endParaRPr lang="cs-CZ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4CBBC7-7E7A-4186-86E2-83906555EDB9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D4E82-5B4E-4124-B926-A38C2550B00E}" type="datetimeFigureOut">
              <a:rPr lang="cs-CZ"/>
              <a:pPr>
                <a:defRPr/>
              </a:pPr>
              <a:t>3.1.2018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81F5D-0762-4098-ACD2-B612CEA520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49065-968D-4321-A88B-557E07EE27C8}" type="datetimeFigureOut">
              <a:rPr lang="cs-CZ"/>
              <a:pPr>
                <a:defRPr/>
              </a:pPr>
              <a:t>3.1.2018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2782B-FAF4-4285-AA67-F9BDF7C29D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52A11-4460-48F0-B012-04A94F6A05F1}" type="datetimeFigureOut">
              <a:rPr lang="cs-CZ"/>
              <a:pPr>
                <a:defRPr/>
              </a:pPr>
              <a:t>3.1.2018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32D60-8604-40B8-9FF3-4720F4A894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D62F4-E5A1-44C7-92F3-F49B9C4F4169}" type="datetimeFigureOut">
              <a:rPr lang="cs-CZ"/>
              <a:pPr>
                <a:defRPr/>
              </a:pPr>
              <a:t>3.1.2018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AF524-7A81-46B2-AA2B-BB448B8A1D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3E15E-9C27-4F5E-BD20-2CCC9F13BB79}" type="datetimeFigureOut">
              <a:rPr lang="cs-CZ"/>
              <a:pPr>
                <a:defRPr/>
              </a:pPr>
              <a:t>3.1.2018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FCC69-B988-422A-BBFE-D3EB7B4BF0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9F4CE-6A35-4AD5-971A-380805759E14}" type="datetimeFigureOut">
              <a:rPr lang="cs-CZ"/>
              <a:pPr>
                <a:defRPr/>
              </a:pPr>
              <a:t>3.1.2018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2AACF-A9A4-45A6-883A-4F2EDEF35B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49314-523D-4BEF-8265-13A6BFBD135B}" type="datetimeFigureOut">
              <a:rPr lang="cs-CZ"/>
              <a:pPr>
                <a:defRPr/>
              </a:pPr>
              <a:t>3.1.2018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84B1D-2092-430C-9411-8C9E1170AB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B590E-81E2-4790-B580-46CE25DFC46F}" type="datetimeFigureOut">
              <a:rPr lang="cs-CZ"/>
              <a:pPr>
                <a:defRPr/>
              </a:pPr>
              <a:t>3.1.2018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6C53F-F40C-48EE-B4B5-DC06AC4DAF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EE9A7-C54A-4F26-805E-D3BBABB22A9E}" type="datetimeFigureOut">
              <a:rPr lang="cs-CZ"/>
              <a:pPr>
                <a:defRPr/>
              </a:pPr>
              <a:t>3.1.2018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7BB51-7020-4818-9049-65E8E40C11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68CFB-3CDB-4AD0-A8EF-8AB2E57D39F8}" type="datetimeFigureOut">
              <a:rPr lang="cs-CZ"/>
              <a:pPr>
                <a:defRPr/>
              </a:pPr>
              <a:t>3.1.2018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CE3D2-FE6E-4042-A63C-7FDB0B5264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A613D-C274-4A04-98C4-26AAED579BA3}" type="datetimeFigureOut">
              <a:rPr lang="cs-CZ"/>
              <a:pPr>
                <a:defRPr/>
              </a:pPr>
              <a:t>3.1.2018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FB65B-62C4-40D4-8BC3-7BDAF9B96E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7000"/>
            <a:lum/>
          </a:blip>
          <a:srcRect/>
          <a:stretch>
            <a:fillRect l="-65000" r="-6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31AD3D-F8BA-44D2-8179-F140BD608038}" type="datetimeFigureOut">
              <a:rPr lang="cs-CZ"/>
              <a:pPr>
                <a:defRPr/>
              </a:pPr>
              <a:t>3.1.2018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3BD4E9E-B986-4AF6-A30A-E78FBE5C6F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6" Type="http://schemas.openxmlformats.org/officeDocument/2006/relationships/hyperlink" Target="http://www.rozstep.estranky.cz/" TargetMode="Externa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3284984"/>
            <a:ext cx="7846640" cy="1368152"/>
          </a:xfrm>
        </p:spPr>
        <p:txBody>
          <a:bodyPr/>
          <a:lstStyle/>
          <a:p>
            <a:r>
              <a:rPr lang="cs-CZ" sz="3600" b="1" dirty="0">
                <a:solidFill>
                  <a:srgbClr val="006600"/>
                </a:solidFill>
              </a:rPr>
              <a:t>Lékařská genetika</a:t>
            </a:r>
            <a:endParaRPr lang="cs-CZ" sz="2400" dirty="0">
              <a:solidFill>
                <a:srgbClr val="0066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112968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Renata </a:t>
            </a:r>
            <a:r>
              <a:rPr lang="cs-CZ" b="1" dirty="0" err="1">
                <a:solidFill>
                  <a:schemeClr val="tx1"/>
                </a:solidFill>
              </a:rPr>
              <a:t>Gaillyová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60350"/>
            <a:ext cx="7772400" cy="1492250"/>
          </a:xfrm>
        </p:spPr>
        <p:txBody>
          <a:bodyPr/>
          <a:lstStyle/>
          <a:p>
            <a:r>
              <a:rPr lang="en-US" b="1" dirty="0" err="1">
                <a:solidFill>
                  <a:srgbClr val="006600"/>
                </a:solidFill>
                <a:latin typeface="Calibri" pitchFamily="34" charset="0"/>
              </a:rPr>
              <a:t>Genetická</a:t>
            </a:r>
            <a:r>
              <a:rPr lang="en-US" b="1" dirty="0">
                <a:solidFill>
                  <a:srgbClr val="006600"/>
                </a:solidFill>
                <a:latin typeface="Calibri" pitchFamily="34" charset="0"/>
              </a:rPr>
              <a:t> </a:t>
            </a:r>
            <a:r>
              <a:rPr lang="en-US" b="1" dirty="0" err="1">
                <a:solidFill>
                  <a:srgbClr val="006600"/>
                </a:solidFill>
                <a:latin typeface="Calibri" pitchFamily="34" charset="0"/>
              </a:rPr>
              <a:t>konzultace</a:t>
            </a:r>
            <a:r>
              <a:rPr lang="en-US" b="1" dirty="0">
                <a:solidFill>
                  <a:srgbClr val="006600"/>
                </a:solidFill>
                <a:latin typeface="Calibri" pitchFamily="34" charset="0"/>
              </a:rPr>
              <a:t>  </a:t>
            </a:r>
            <a:r>
              <a:rPr lang="en-US" b="1" dirty="0" err="1">
                <a:solidFill>
                  <a:srgbClr val="006600"/>
                </a:solidFill>
                <a:latin typeface="Calibri" pitchFamily="34" charset="0"/>
              </a:rPr>
              <a:t>Shormáždění</a:t>
            </a:r>
            <a:r>
              <a:rPr lang="en-US" b="1" dirty="0">
                <a:solidFill>
                  <a:srgbClr val="006600"/>
                </a:solidFill>
                <a:latin typeface="Calibri" pitchFamily="34" charset="0"/>
              </a:rPr>
              <a:t> </a:t>
            </a:r>
            <a:r>
              <a:rPr lang="en-US" b="1" dirty="0" err="1">
                <a:solidFill>
                  <a:srgbClr val="006600"/>
                </a:solidFill>
                <a:latin typeface="Calibri" pitchFamily="34" charset="0"/>
              </a:rPr>
              <a:t>informací</a:t>
            </a:r>
            <a:endParaRPr lang="en-US" dirty="0">
              <a:solidFill>
                <a:srgbClr val="006600"/>
              </a:solidFill>
              <a:latin typeface="Calibri" pitchFamily="34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981200"/>
            <a:ext cx="5795963" cy="4876800"/>
          </a:xfrm>
        </p:spPr>
        <p:txBody>
          <a:bodyPr/>
          <a:lstStyle/>
          <a:p>
            <a:r>
              <a:rPr lang="en-US" b="1" dirty="0" err="1">
                <a:solidFill>
                  <a:srgbClr val="000000"/>
                </a:solidFill>
                <a:latin typeface="Calibri" pitchFamily="34" charset="0"/>
              </a:rPr>
              <a:t>Osobní</a:t>
            </a:r>
            <a:r>
              <a:rPr lang="en-US" b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libri" pitchFamily="34" charset="0"/>
              </a:rPr>
              <a:t>anamnesa</a:t>
            </a:r>
            <a:endParaRPr lang="en-US" b="1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b="1" dirty="0" err="1">
                <a:solidFill>
                  <a:srgbClr val="000000"/>
                </a:solidFill>
                <a:latin typeface="Calibri" pitchFamily="34" charset="0"/>
              </a:rPr>
              <a:t>Rodinná</a:t>
            </a:r>
            <a:r>
              <a:rPr lang="en-US" b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libri" pitchFamily="34" charset="0"/>
              </a:rPr>
              <a:t>anamnesa</a:t>
            </a:r>
            <a:endParaRPr lang="en-US" b="1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b="1" dirty="0" err="1">
                <a:solidFill>
                  <a:srgbClr val="000000"/>
                </a:solidFill>
                <a:latin typeface="Calibri" pitchFamily="34" charset="0"/>
              </a:rPr>
              <a:t>Genealogické</a:t>
            </a:r>
            <a:r>
              <a:rPr lang="en-US" b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libri" pitchFamily="34" charset="0"/>
              </a:rPr>
              <a:t>vyšetření</a:t>
            </a:r>
            <a:r>
              <a:rPr lang="en-US" b="1" dirty="0">
                <a:solidFill>
                  <a:srgbClr val="000000"/>
                </a:solidFill>
                <a:latin typeface="Calibri" pitchFamily="34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alibri" pitchFamily="34" charset="0"/>
              </a:rPr>
              <a:t>sestavení</a:t>
            </a:r>
            <a:r>
              <a:rPr lang="en-US" b="1" dirty="0">
                <a:solidFill>
                  <a:srgbClr val="000000"/>
                </a:solidFill>
                <a:latin typeface="Calibri" pitchFamily="34" charset="0"/>
              </a:rPr>
              <a:t>  </a:t>
            </a:r>
            <a:r>
              <a:rPr lang="en-US" b="1" dirty="0" err="1">
                <a:solidFill>
                  <a:srgbClr val="000000"/>
                </a:solidFill>
                <a:latin typeface="Calibri" pitchFamily="34" charset="0"/>
              </a:rPr>
              <a:t>minimálně</a:t>
            </a:r>
            <a:r>
              <a:rPr lang="en-US" b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libri" pitchFamily="34" charset="0"/>
              </a:rPr>
              <a:t>třígeneračního</a:t>
            </a:r>
            <a:r>
              <a:rPr lang="en-US" b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libri" pitchFamily="34" charset="0"/>
              </a:rPr>
              <a:t>rodokmenu</a:t>
            </a:r>
            <a:endParaRPr lang="en-US" b="1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b="1" dirty="0" err="1">
                <a:solidFill>
                  <a:srgbClr val="000000"/>
                </a:solidFill>
                <a:latin typeface="Calibri" pitchFamily="34" charset="0"/>
              </a:rPr>
              <a:t>Etnické</a:t>
            </a:r>
            <a:r>
              <a:rPr lang="en-US" b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libri" pitchFamily="34" charset="0"/>
              </a:rPr>
              <a:t>informace</a:t>
            </a:r>
            <a:endParaRPr lang="en-US" b="1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b="1" dirty="0" err="1">
                <a:solidFill>
                  <a:srgbClr val="000000"/>
                </a:solidFill>
                <a:latin typeface="Calibri" pitchFamily="34" charset="0"/>
              </a:rPr>
              <a:t>Konsanquinita</a:t>
            </a:r>
            <a:endParaRPr lang="en-US" b="1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b="1" dirty="0" err="1">
                <a:solidFill>
                  <a:srgbClr val="000000"/>
                </a:solidFill>
                <a:latin typeface="Calibri" pitchFamily="34" charset="0"/>
              </a:rPr>
              <a:t>Nonpaternita</a:t>
            </a:r>
            <a:endParaRPr lang="en-US" b="1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8458200" cy="1219200"/>
          </a:xfrm>
        </p:spPr>
        <p:txBody>
          <a:bodyPr/>
          <a:lstStyle/>
          <a:p>
            <a:r>
              <a:rPr lang="cs-CZ" sz="3600" b="1" dirty="0" err="1">
                <a:solidFill>
                  <a:srgbClr val="006600"/>
                </a:solidFill>
                <a:latin typeface="Calibri" pitchFamily="34" charset="0"/>
              </a:rPr>
              <a:t>Klinickog</a:t>
            </a:r>
            <a:r>
              <a:rPr lang="en-US" sz="3600" b="1" dirty="0" err="1">
                <a:solidFill>
                  <a:srgbClr val="006600"/>
                </a:solidFill>
                <a:latin typeface="Calibri" pitchFamily="34" charset="0"/>
              </a:rPr>
              <a:t>enetické</a:t>
            </a:r>
            <a:r>
              <a:rPr lang="en-US" sz="3600" b="1" dirty="0">
                <a:solidFill>
                  <a:srgbClr val="006600"/>
                </a:solidFill>
                <a:latin typeface="Calibri" pitchFamily="34" charset="0"/>
              </a:rPr>
              <a:t> </a:t>
            </a:r>
            <a:r>
              <a:rPr lang="en-US" sz="3600" b="1" dirty="0" err="1">
                <a:solidFill>
                  <a:srgbClr val="006600"/>
                </a:solidFill>
                <a:latin typeface="Calibri" pitchFamily="34" charset="0"/>
              </a:rPr>
              <a:t>vyšetření</a:t>
            </a:r>
            <a:endParaRPr lang="en-US" sz="3600" dirty="0">
              <a:solidFill>
                <a:srgbClr val="006600"/>
              </a:solidFill>
              <a:latin typeface="Calibri" pitchFamily="34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060575"/>
            <a:ext cx="8382000" cy="4416425"/>
          </a:xfrm>
        </p:spPr>
        <p:txBody>
          <a:bodyPr/>
          <a:lstStyle/>
          <a:p>
            <a:r>
              <a:rPr lang="en-US" b="1" dirty="0" err="1">
                <a:solidFill>
                  <a:srgbClr val="000000"/>
                </a:solidFill>
                <a:latin typeface="Calibri" pitchFamily="34" charset="0"/>
              </a:rPr>
              <a:t>Somatické</a:t>
            </a:r>
            <a:r>
              <a:rPr lang="en-US" b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libri" pitchFamily="34" charset="0"/>
              </a:rPr>
              <a:t>odchylky</a:t>
            </a:r>
            <a:r>
              <a:rPr lang="en-US" b="1" dirty="0">
                <a:solidFill>
                  <a:srgbClr val="000000"/>
                </a:solidFill>
                <a:latin typeface="Calibri" pitchFamily="34" charset="0"/>
              </a:rPr>
              <a:t> - </a:t>
            </a:r>
            <a:r>
              <a:rPr lang="en-US" b="1" dirty="0" err="1">
                <a:solidFill>
                  <a:srgbClr val="000000"/>
                </a:solidFill>
                <a:latin typeface="Calibri" pitchFamily="34" charset="0"/>
              </a:rPr>
              <a:t>stigmatizace</a:t>
            </a:r>
            <a:endParaRPr lang="en-US" b="1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b="1" dirty="0" err="1">
                <a:solidFill>
                  <a:srgbClr val="000000"/>
                </a:solidFill>
                <a:latin typeface="Calibri" pitchFamily="34" charset="0"/>
              </a:rPr>
              <a:t>Vrozené</a:t>
            </a:r>
            <a:r>
              <a:rPr lang="en-US" b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libri" pitchFamily="34" charset="0"/>
              </a:rPr>
              <a:t>vývojové</a:t>
            </a:r>
            <a:r>
              <a:rPr lang="en-US" b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libri" pitchFamily="34" charset="0"/>
              </a:rPr>
              <a:t>vady</a:t>
            </a:r>
            <a:endParaRPr lang="en-US" b="1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b="1" dirty="0" err="1">
                <a:solidFill>
                  <a:srgbClr val="000000"/>
                </a:solidFill>
                <a:latin typeface="Calibri" pitchFamily="34" charset="0"/>
              </a:rPr>
              <a:t>Psychomotorický</a:t>
            </a:r>
            <a:r>
              <a:rPr lang="en-US" b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libri" pitchFamily="34" charset="0"/>
              </a:rPr>
              <a:t>vývoj</a:t>
            </a:r>
            <a:endParaRPr lang="en-US" b="1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b="1" dirty="0" err="1">
                <a:solidFill>
                  <a:srgbClr val="000000"/>
                </a:solidFill>
                <a:latin typeface="Calibri" pitchFamily="34" charset="0"/>
              </a:rPr>
              <a:t>Mentální</a:t>
            </a:r>
            <a:r>
              <a:rPr lang="en-US" b="1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libri" pitchFamily="34" charset="0"/>
              </a:rPr>
              <a:t>retardace</a:t>
            </a:r>
            <a:endParaRPr lang="en-US" b="1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b="1" dirty="0" err="1">
                <a:solidFill>
                  <a:srgbClr val="000000"/>
                </a:solidFill>
                <a:latin typeface="Calibri" pitchFamily="34" charset="0"/>
              </a:rPr>
              <a:t>Dermatoglyfy</a:t>
            </a:r>
            <a:endParaRPr lang="en-US" b="1" dirty="0">
              <a:solidFill>
                <a:srgbClr val="000000"/>
              </a:solidFill>
              <a:latin typeface="Calibri" pitchFamily="34" charset="0"/>
            </a:endParaRPr>
          </a:p>
          <a:p>
            <a:endParaRPr lang="en-US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23850" y="549275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23" name="Oval 3"/>
          <p:cNvSpPr>
            <a:spLocks noChangeArrowheads="1"/>
          </p:cNvSpPr>
          <p:nvPr/>
        </p:nvSpPr>
        <p:spPr bwMode="auto">
          <a:xfrm>
            <a:off x="838200" y="2895600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24" name="Oval 4"/>
          <p:cNvSpPr>
            <a:spLocks noChangeArrowheads="1"/>
          </p:cNvSpPr>
          <p:nvPr/>
        </p:nvSpPr>
        <p:spPr bwMode="auto">
          <a:xfrm>
            <a:off x="900113" y="23495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25" name="Oval 5"/>
          <p:cNvSpPr>
            <a:spLocks noChangeArrowheads="1"/>
          </p:cNvSpPr>
          <p:nvPr/>
        </p:nvSpPr>
        <p:spPr bwMode="auto">
          <a:xfrm>
            <a:off x="4932363" y="3500438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26" name="Oval 6"/>
          <p:cNvSpPr>
            <a:spLocks noChangeArrowheads="1"/>
          </p:cNvSpPr>
          <p:nvPr/>
        </p:nvSpPr>
        <p:spPr bwMode="auto">
          <a:xfrm>
            <a:off x="4859338" y="2997200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27" name="Oval 7"/>
          <p:cNvSpPr>
            <a:spLocks noChangeArrowheads="1"/>
          </p:cNvSpPr>
          <p:nvPr/>
        </p:nvSpPr>
        <p:spPr bwMode="auto">
          <a:xfrm>
            <a:off x="4859338" y="1773238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28" name="Oval 8"/>
          <p:cNvSpPr>
            <a:spLocks noChangeArrowheads="1"/>
          </p:cNvSpPr>
          <p:nvPr/>
        </p:nvSpPr>
        <p:spPr bwMode="auto">
          <a:xfrm>
            <a:off x="4859338" y="1125538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29" name="Oval 9"/>
          <p:cNvSpPr>
            <a:spLocks noChangeArrowheads="1"/>
          </p:cNvSpPr>
          <p:nvPr/>
        </p:nvSpPr>
        <p:spPr bwMode="auto">
          <a:xfrm>
            <a:off x="4859338" y="476250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4211638" y="1196975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381000" y="3657600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4284663" y="3573463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4284663" y="2997200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5003800" y="2420938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4211638" y="2420938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4211638" y="1773238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4211638" y="549275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381000" y="2971800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395288" y="2420938"/>
            <a:ext cx="3048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40" name="AutoShape 20"/>
          <p:cNvSpPr>
            <a:spLocks noChangeArrowheads="1"/>
          </p:cNvSpPr>
          <p:nvPr/>
        </p:nvSpPr>
        <p:spPr bwMode="auto">
          <a:xfrm>
            <a:off x="323850" y="1700213"/>
            <a:ext cx="431800" cy="431800"/>
          </a:xfrm>
          <a:prstGeom prst="diamond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41" name="AutoShape 21"/>
          <p:cNvSpPr>
            <a:spLocks noChangeArrowheads="1"/>
          </p:cNvSpPr>
          <p:nvPr/>
        </p:nvSpPr>
        <p:spPr bwMode="auto">
          <a:xfrm>
            <a:off x="4572000" y="4581525"/>
            <a:ext cx="288925" cy="2159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42" name="Line 22"/>
          <p:cNvSpPr>
            <a:spLocks noChangeShapeType="1"/>
          </p:cNvSpPr>
          <p:nvPr/>
        </p:nvSpPr>
        <p:spPr bwMode="auto">
          <a:xfrm>
            <a:off x="4500563" y="692150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743" name="Line 23"/>
          <p:cNvSpPr>
            <a:spLocks noChangeShapeType="1"/>
          </p:cNvSpPr>
          <p:nvPr/>
        </p:nvSpPr>
        <p:spPr bwMode="auto">
          <a:xfrm>
            <a:off x="4500563" y="1341438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744" name="Line 24"/>
          <p:cNvSpPr>
            <a:spLocks noChangeShapeType="1"/>
          </p:cNvSpPr>
          <p:nvPr/>
        </p:nvSpPr>
        <p:spPr bwMode="auto">
          <a:xfrm flipV="1">
            <a:off x="4643438" y="1268413"/>
            <a:ext cx="73025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745" name="Line 25"/>
          <p:cNvSpPr>
            <a:spLocks noChangeShapeType="1"/>
          </p:cNvSpPr>
          <p:nvPr/>
        </p:nvSpPr>
        <p:spPr bwMode="auto">
          <a:xfrm>
            <a:off x="5003800" y="18446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746" name="Line 26"/>
          <p:cNvSpPr>
            <a:spLocks noChangeShapeType="1"/>
          </p:cNvSpPr>
          <p:nvPr/>
        </p:nvSpPr>
        <p:spPr bwMode="auto">
          <a:xfrm>
            <a:off x="4500563" y="1916113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747" name="Line 27"/>
          <p:cNvSpPr>
            <a:spLocks noChangeShapeType="1"/>
          </p:cNvSpPr>
          <p:nvPr/>
        </p:nvSpPr>
        <p:spPr bwMode="auto">
          <a:xfrm flipV="1">
            <a:off x="4500563" y="1989138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748" name="Text Box 28"/>
          <p:cNvSpPr txBox="1">
            <a:spLocks noChangeArrowheads="1"/>
          </p:cNvSpPr>
          <p:nvPr/>
        </p:nvSpPr>
        <p:spPr bwMode="auto">
          <a:xfrm>
            <a:off x="5724525" y="404813"/>
            <a:ext cx="23034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749" name="Text Box 29"/>
          <p:cNvSpPr txBox="1">
            <a:spLocks noChangeArrowheads="1"/>
          </p:cNvSpPr>
          <p:nvPr/>
        </p:nvSpPr>
        <p:spPr bwMode="auto">
          <a:xfrm>
            <a:off x="5580063" y="609600"/>
            <a:ext cx="2376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sňatek</a:t>
            </a:r>
          </a:p>
        </p:txBody>
      </p:sp>
      <p:sp>
        <p:nvSpPr>
          <p:cNvPr id="30750" name="Text Box 30"/>
          <p:cNvSpPr txBox="1">
            <a:spLocks noChangeArrowheads="1"/>
          </p:cNvSpPr>
          <p:nvPr/>
        </p:nvSpPr>
        <p:spPr bwMode="auto">
          <a:xfrm>
            <a:off x="5651500" y="1268413"/>
            <a:ext cx="1873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rozvod</a:t>
            </a:r>
          </a:p>
        </p:txBody>
      </p:sp>
      <p:sp>
        <p:nvSpPr>
          <p:cNvPr id="30751" name="Text Box 31"/>
          <p:cNvSpPr txBox="1">
            <a:spLocks noChangeArrowheads="1"/>
          </p:cNvSpPr>
          <p:nvPr/>
        </p:nvSpPr>
        <p:spPr bwMode="auto">
          <a:xfrm>
            <a:off x="5580063" y="1773238"/>
            <a:ext cx="20875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konsanguinita</a:t>
            </a:r>
          </a:p>
        </p:txBody>
      </p:sp>
      <p:sp>
        <p:nvSpPr>
          <p:cNvPr id="30752" name="Line 32"/>
          <p:cNvSpPr>
            <a:spLocks noChangeShapeType="1"/>
          </p:cNvSpPr>
          <p:nvPr/>
        </p:nvSpPr>
        <p:spPr bwMode="auto">
          <a:xfrm flipV="1">
            <a:off x="4500563" y="2133600"/>
            <a:ext cx="287337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753" name="Line 33"/>
          <p:cNvSpPr>
            <a:spLocks noChangeShapeType="1"/>
          </p:cNvSpPr>
          <p:nvPr/>
        </p:nvSpPr>
        <p:spPr bwMode="auto">
          <a:xfrm>
            <a:off x="4787900" y="2133600"/>
            <a:ext cx="287338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754" name="Text Box 34"/>
          <p:cNvSpPr txBox="1">
            <a:spLocks noChangeArrowheads="1"/>
          </p:cNvSpPr>
          <p:nvPr/>
        </p:nvSpPr>
        <p:spPr bwMode="auto">
          <a:xfrm>
            <a:off x="5580063" y="2349500"/>
            <a:ext cx="3095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monozygotní dvojčata</a:t>
            </a:r>
          </a:p>
        </p:txBody>
      </p:sp>
      <p:sp>
        <p:nvSpPr>
          <p:cNvPr id="30755" name="Line 35"/>
          <p:cNvSpPr>
            <a:spLocks noChangeShapeType="1"/>
          </p:cNvSpPr>
          <p:nvPr/>
        </p:nvSpPr>
        <p:spPr bwMode="auto">
          <a:xfrm>
            <a:off x="4500563" y="2565400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756" name="Line 36"/>
          <p:cNvSpPr>
            <a:spLocks noChangeShapeType="1"/>
          </p:cNvSpPr>
          <p:nvPr/>
        </p:nvSpPr>
        <p:spPr bwMode="auto">
          <a:xfrm flipV="1">
            <a:off x="4500563" y="2708275"/>
            <a:ext cx="287337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757" name="Line 37"/>
          <p:cNvSpPr>
            <a:spLocks noChangeShapeType="1"/>
          </p:cNvSpPr>
          <p:nvPr/>
        </p:nvSpPr>
        <p:spPr bwMode="auto">
          <a:xfrm>
            <a:off x="4787900" y="2708275"/>
            <a:ext cx="2159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758" name="Text Box 38"/>
          <p:cNvSpPr txBox="1">
            <a:spLocks noChangeArrowheads="1"/>
          </p:cNvSpPr>
          <p:nvPr/>
        </p:nvSpPr>
        <p:spPr bwMode="auto">
          <a:xfrm>
            <a:off x="5580063" y="2924175"/>
            <a:ext cx="2663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dizygotní dvojčata</a:t>
            </a:r>
          </a:p>
        </p:txBody>
      </p:sp>
      <p:sp>
        <p:nvSpPr>
          <p:cNvPr id="30759" name="Line 39"/>
          <p:cNvSpPr>
            <a:spLocks noChangeShapeType="1"/>
          </p:cNvSpPr>
          <p:nvPr/>
        </p:nvSpPr>
        <p:spPr bwMode="auto">
          <a:xfrm>
            <a:off x="4572000" y="364490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760" name="Line 40"/>
          <p:cNvSpPr>
            <a:spLocks noChangeShapeType="1"/>
          </p:cNvSpPr>
          <p:nvPr/>
        </p:nvSpPr>
        <p:spPr bwMode="auto">
          <a:xfrm>
            <a:off x="4787900" y="36449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761" name="Line 41"/>
          <p:cNvSpPr>
            <a:spLocks noChangeShapeType="1"/>
          </p:cNvSpPr>
          <p:nvPr/>
        </p:nvSpPr>
        <p:spPr bwMode="auto">
          <a:xfrm>
            <a:off x="4643438" y="407670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762" name="Text Box 42"/>
          <p:cNvSpPr txBox="1">
            <a:spLocks noChangeArrowheads="1"/>
          </p:cNvSpPr>
          <p:nvPr/>
        </p:nvSpPr>
        <p:spPr bwMode="auto">
          <a:xfrm>
            <a:off x="5580063" y="3573463"/>
            <a:ext cx="2376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žádné potomstvo</a:t>
            </a:r>
          </a:p>
        </p:txBody>
      </p:sp>
      <p:sp>
        <p:nvSpPr>
          <p:cNvPr id="30763" name="Line 43"/>
          <p:cNvSpPr>
            <a:spLocks noChangeShapeType="1"/>
          </p:cNvSpPr>
          <p:nvPr/>
        </p:nvSpPr>
        <p:spPr bwMode="auto">
          <a:xfrm flipV="1">
            <a:off x="4716463" y="42926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764" name="Text Box 44"/>
          <p:cNvSpPr txBox="1">
            <a:spLocks noChangeArrowheads="1"/>
          </p:cNvSpPr>
          <p:nvPr/>
        </p:nvSpPr>
        <p:spPr bwMode="auto">
          <a:xfrm>
            <a:off x="5580063" y="4292600"/>
            <a:ext cx="2376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potrat</a:t>
            </a:r>
          </a:p>
        </p:txBody>
      </p:sp>
      <p:sp>
        <p:nvSpPr>
          <p:cNvPr id="30765" name="AutoShape 45"/>
          <p:cNvSpPr>
            <a:spLocks noChangeArrowheads="1"/>
          </p:cNvSpPr>
          <p:nvPr/>
        </p:nvSpPr>
        <p:spPr bwMode="auto">
          <a:xfrm>
            <a:off x="4643438" y="5084763"/>
            <a:ext cx="360362" cy="360362"/>
          </a:xfrm>
          <a:prstGeom prst="diamond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66" name="Line 46"/>
          <p:cNvSpPr>
            <a:spLocks noChangeShapeType="1"/>
          </p:cNvSpPr>
          <p:nvPr/>
        </p:nvSpPr>
        <p:spPr bwMode="auto">
          <a:xfrm flipV="1">
            <a:off x="4643438" y="5084763"/>
            <a:ext cx="3603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767" name="Line 47"/>
          <p:cNvSpPr>
            <a:spLocks noChangeShapeType="1"/>
          </p:cNvSpPr>
          <p:nvPr/>
        </p:nvSpPr>
        <p:spPr bwMode="auto">
          <a:xfrm flipV="1">
            <a:off x="304800" y="3581400"/>
            <a:ext cx="457200" cy="43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768" name="Line 48"/>
          <p:cNvSpPr>
            <a:spLocks noChangeShapeType="1"/>
          </p:cNvSpPr>
          <p:nvPr/>
        </p:nvSpPr>
        <p:spPr bwMode="auto">
          <a:xfrm flipV="1">
            <a:off x="250825" y="4437063"/>
            <a:ext cx="1444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0769" name="Rectangle 49"/>
          <p:cNvSpPr>
            <a:spLocks noChangeArrowheads="1"/>
          </p:cNvSpPr>
          <p:nvPr/>
        </p:nvSpPr>
        <p:spPr bwMode="auto">
          <a:xfrm>
            <a:off x="395288" y="4149725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70" name="Text Box 50"/>
          <p:cNvSpPr txBox="1">
            <a:spLocks noChangeArrowheads="1"/>
          </p:cNvSpPr>
          <p:nvPr/>
        </p:nvSpPr>
        <p:spPr bwMode="auto">
          <a:xfrm>
            <a:off x="5580063" y="5084763"/>
            <a:ext cx="35639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mrtvě narozené dítě</a:t>
            </a:r>
          </a:p>
        </p:txBody>
      </p:sp>
      <p:sp>
        <p:nvSpPr>
          <p:cNvPr id="30771" name="Text Box 51"/>
          <p:cNvSpPr txBox="1">
            <a:spLocks noChangeArrowheads="1"/>
          </p:cNvSpPr>
          <p:nvPr/>
        </p:nvSpPr>
        <p:spPr bwMode="auto">
          <a:xfrm>
            <a:off x="971550" y="549275"/>
            <a:ext cx="1584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muž</a:t>
            </a:r>
          </a:p>
        </p:txBody>
      </p:sp>
      <p:sp>
        <p:nvSpPr>
          <p:cNvPr id="30772" name="Text Box 52"/>
          <p:cNvSpPr txBox="1">
            <a:spLocks noChangeArrowheads="1"/>
          </p:cNvSpPr>
          <p:nvPr/>
        </p:nvSpPr>
        <p:spPr bwMode="auto">
          <a:xfrm>
            <a:off x="900113" y="1196975"/>
            <a:ext cx="2016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773" name="Text Box 53"/>
          <p:cNvSpPr txBox="1">
            <a:spLocks noChangeArrowheads="1"/>
          </p:cNvSpPr>
          <p:nvPr/>
        </p:nvSpPr>
        <p:spPr bwMode="auto">
          <a:xfrm>
            <a:off x="971550" y="1268413"/>
            <a:ext cx="2160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žena</a:t>
            </a:r>
          </a:p>
        </p:txBody>
      </p:sp>
      <p:sp>
        <p:nvSpPr>
          <p:cNvPr id="30774" name="Text Box 54"/>
          <p:cNvSpPr txBox="1">
            <a:spLocks noChangeArrowheads="1"/>
          </p:cNvSpPr>
          <p:nvPr/>
        </p:nvSpPr>
        <p:spPr bwMode="auto">
          <a:xfrm>
            <a:off x="1547813" y="2286000"/>
            <a:ext cx="2087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postižený</a:t>
            </a:r>
          </a:p>
        </p:txBody>
      </p:sp>
      <p:sp>
        <p:nvSpPr>
          <p:cNvPr id="30775" name="Text Box 55"/>
          <p:cNvSpPr txBox="1">
            <a:spLocks noChangeArrowheads="1"/>
          </p:cNvSpPr>
          <p:nvPr/>
        </p:nvSpPr>
        <p:spPr bwMode="auto">
          <a:xfrm>
            <a:off x="971550" y="1773238"/>
            <a:ext cx="2016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neznámé pohlaví</a:t>
            </a:r>
          </a:p>
        </p:txBody>
      </p:sp>
      <p:sp>
        <p:nvSpPr>
          <p:cNvPr id="30776" name="Oval 56"/>
          <p:cNvSpPr>
            <a:spLocks noChangeArrowheads="1"/>
          </p:cNvSpPr>
          <p:nvPr/>
        </p:nvSpPr>
        <p:spPr bwMode="auto">
          <a:xfrm>
            <a:off x="914400" y="304800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77" name="Oval 57"/>
          <p:cNvSpPr>
            <a:spLocks noChangeArrowheads="1"/>
          </p:cNvSpPr>
          <p:nvPr/>
        </p:nvSpPr>
        <p:spPr bwMode="auto">
          <a:xfrm>
            <a:off x="457200" y="304800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78" name="Text Box 58"/>
          <p:cNvSpPr txBox="1">
            <a:spLocks noChangeArrowheads="1"/>
          </p:cNvSpPr>
          <p:nvPr/>
        </p:nvSpPr>
        <p:spPr bwMode="auto">
          <a:xfrm>
            <a:off x="1524000" y="28956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přenašeč</a:t>
            </a:r>
          </a:p>
        </p:txBody>
      </p:sp>
      <p:sp>
        <p:nvSpPr>
          <p:cNvPr id="30779" name="Text Box 59"/>
          <p:cNvSpPr txBox="1">
            <a:spLocks noChangeArrowheads="1"/>
          </p:cNvSpPr>
          <p:nvPr/>
        </p:nvSpPr>
        <p:spPr bwMode="auto">
          <a:xfrm>
            <a:off x="1116013" y="4221163"/>
            <a:ext cx="1800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proband</a:t>
            </a:r>
          </a:p>
        </p:txBody>
      </p:sp>
      <p:sp>
        <p:nvSpPr>
          <p:cNvPr id="30780" name="Text Box 60"/>
          <p:cNvSpPr txBox="1">
            <a:spLocks noChangeArrowheads="1"/>
          </p:cNvSpPr>
          <p:nvPr/>
        </p:nvSpPr>
        <p:spPr bwMode="auto">
          <a:xfrm>
            <a:off x="990600" y="3657600"/>
            <a:ext cx="2573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  zemřelý jedinec</a:t>
            </a:r>
          </a:p>
        </p:txBody>
      </p:sp>
      <p:sp>
        <p:nvSpPr>
          <p:cNvPr id="30781" name="Text Box 61"/>
          <p:cNvSpPr txBox="1">
            <a:spLocks noChangeArrowheads="1"/>
          </p:cNvSpPr>
          <p:nvPr/>
        </p:nvSpPr>
        <p:spPr bwMode="auto">
          <a:xfrm>
            <a:off x="0" y="5516563"/>
            <a:ext cx="91440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200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FF0000"/>
                </a:solidFill>
                <a:latin typeface="Comic Sans MS" pitchFamily="66" charset="0"/>
              </a:rPr>
              <a:t>Symboly používané k zakreslení rodokmenů</a:t>
            </a:r>
          </a:p>
        </p:txBody>
      </p:sp>
      <p:sp>
        <p:nvSpPr>
          <p:cNvPr id="30782" name="Oval 62"/>
          <p:cNvSpPr>
            <a:spLocks noChangeArrowheads="1"/>
          </p:cNvSpPr>
          <p:nvPr/>
        </p:nvSpPr>
        <p:spPr bwMode="auto">
          <a:xfrm>
            <a:off x="304800" y="1143000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41438"/>
          </a:xfrm>
        </p:spPr>
        <p:txBody>
          <a:bodyPr/>
          <a:lstStyle/>
          <a:p>
            <a:r>
              <a:rPr lang="en-US" sz="3600" b="1" dirty="0" err="1">
                <a:solidFill>
                  <a:srgbClr val="006600"/>
                </a:solidFill>
                <a:latin typeface="+mn-lt"/>
              </a:rPr>
              <a:t>Cytogenetické</a:t>
            </a:r>
            <a:r>
              <a:rPr lang="en-US" sz="3600" b="1" dirty="0">
                <a:solidFill>
                  <a:srgbClr val="006600"/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rgbClr val="006600"/>
                </a:solidFill>
                <a:latin typeface="+mn-lt"/>
              </a:rPr>
              <a:t>vyšetření</a:t>
            </a:r>
            <a:endParaRPr lang="en-US" sz="3600" dirty="0">
              <a:solidFill>
                <a:srgbClr val="006600"/>
              </a:solidFill>
              <a:latin typeface="+mn-lt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00213"/>
            <a:ext cx="9144000" cy="5157787"/>
          </a:xfrm>
        </p:spPr>
        <p:txBody>
          <a:bodyPr/>
          <a:lstStyle/>
          <a:p>
            <a:r>
              <a:rPr lang="cs-CZ" b="1" dirty="0" err="1">
                <a:latin typeface="Calibri" pitchFamily="34" charset="0"/>
              </a:rPr>
              <a:t>Karyotyp</a:t>
            </a:r>
            <a:endParaRPr lang="cs-CZ" b="1" dirty="0">
              <a:latin typeface="Calibri" pitchFamily="34" charset="0"/>
            </a:endParaRPr>
          </a:p>
          <a:p>
            <a:pPr>
              <a:buFontTx/>
              <a:buNone/>
            </a:pPr>
            <a:r>
              <a:rPr lang="cs-CZ" b="1" dirty="0">
                <a:solidFill>
                  <a:srgbClr val="C00000"/>
                </a:solidFill>
                <a:latin typeface="Calibri" pitchFamily="34" charset="0"/>
              </a:rPr>
              <a:t>  zdravá žena 46,XX</a:t>
            </a:r>
          </a:p>
          <a:p>
            <a:pPr>
              <a:buFontTx/>
              <a:buNone/>
            </a:pPr>
            <a:r>
              <a:rPr lang="cs-CZ" b="1" dirty="0">
                <a:solidFill>
                  <a:srgbClr val="C00000"/>
                </a:solidFill>
                <a:latin typeface="Calibri" pitchFamily="34" charset="0"/>
              </a:rPr>
              <a:t>  zdravý muž 46,XY</a:t>
            </a:r>
          </a:p>
          <a:p>
            <a:endParaRPr lang="cs-CZ" b="1" dirty="0">
              <a:latin typeface="Calibri" pitchFamily="34" charset="0"/>
            </a:endParaRPr>
          </a:p>
          <a:p>
            <a:r>
              <a:rPr lang="cs-CZ" b="1" dirty="0">
                <a:latin typeface="Calibri" pitchFamily="34" charset="0"/>
              </a:rPr>
              <a:t>Patologický nález</a:t>
            </a:r>
          </a:p>
          <a:p>
            <a:pPr>
              <a:buFontTx/>
              <a:buNone/>
            </a:pPr>
            <a:r>
              <a:rPr lang="cs-CZ" b="1" dirty="0">
                <a:latin typeface="Calibri" pitchFamily="34" charset="0"/>
              </a:rPr>
              <a:t> vrozené chromosomové aberace</a:t>
            </a:r>
          </a:p>
          <a:p>
            <a:pPr>
              <a:buFontTx/>
              <a:buNone/>
            </a:pPr>
            <a:r>
              <a:rPr lang="cs-CZ" b="1" dirty="0">
                <a:latin typeface="Calibri" pitchFamily="34" charset="0"/>
              </a:rPr>
              <a:t> získané </a:t>
            </a:r>
            <a:r>
              <a:rPr lang="cs-CZ" b="1" dirty="0" err="1">
                <a:latin typeface="Calibri" pitchFamily="34" charset="0"/>
              </a:rPr>
              <a:t>chromososmoé</a:t>
            </a:r>
            <a:r>
              <a:rPr lang="cs-CZ" b="1" dirty="0">
                <a:latin typeface="Calibri" pitchFamily="34" charset="0"/>
              </a:rPr>
              <a:t> aberace </a:t>
            </a:r>
          </a:p>
          <a:p>
            <a:pPr>
              <a:buFontTx/>
              <a:buNone/>
            </a:pPr>
            <a:r>
              <a:rPr lang="cs-CZ" b="1" dirty="0">
                <a:latin typeface="Calibri" pitchFamily="34" charset="0"/>
              </a:rPr>
              <a:t> (</a:t>
            </a:r>
            <a:r>
              <a:rPr lang="cs-CZ" b="1" dirty="0" err="1">
                <a:latin typeface="Calibri" pitchFamily="34" charset="0"/>
              </a:rPr>
              <a:t>onkocytogenetika</a:t>
            </a:r>
            <a:r>
              <a:rPr lang="cs-CZ" b="1" dirty="0">
                <a:latin typeface="Calibri" pitchFamily="34" charset="0"/>
              </a:rPr>
              <a:t>)</a:t>
            </a:r>
          </a:p>
          <a:p>
            <a:endParaRPr lang="cs-CZ" b="1" dirty="0"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3722688" y="6124575"/>
            <a:ext cx="184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cs-CZ" sz="12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323850" y="165100"/>
            <a:ext cx="8712200" cy="40941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sk-SK" sz="3600" b="1" dirty="0" err="1">
                <a:solidFill>
                  <a:srgbClr val="006600"/>
                </a:solidFill>
                <a:latin typeface="+mj-lt"/>
              </a:rPr>
              <a:t>Mílníky</a:t>
            </a:r>
            <a:r>
              <a:rPr lang="sk-SK" sz="3600" b="1" dirty="0">
                <a:solidFill>
                  <a:srgbClr val="006600"/>
                </a:solidFill>
                <a:latin typeface="+mj-lt"/>
              </a:rPr>
              <a:t> v </a:t>
            </a:r>
            <a:r>
              <a:rPr lang="sk-SK" sz="3600" b="1" dirty="0" err="1">
                <a:solidFill>
                  <a:srgbClr val="006600"/>
                </a:solidFill>
                <a:latin typeface="+mj-lt"/>
              </a:rPr>
              <a:t>lidské</a:t>
            </a:r>
            <a:r>
              <a:rPr lang="sk-SK" sz="3600" b="1" dirty="0">
                <a:solidFill>
                  <a:srgbClr val="006600"/>
                </a:solidFill>
                <a:latin typeface="+mj-lt"/>
              </a:rPr>
              <a:t>  </a:t>
            </a:r>
            <a:r>
              <a:rPr lang="sk-SK" sz="3600" b="1" dirty="0" err="1">
                <a:solidFill>
                  <a:srgbClr val="006600"/>
                </a:solidFill>
                <a:latin typeface="+mj-lt"/>
              </a:rPr>
              <a:t>cytogenetice</a:t>
            </a:r>
            <a:endParaRPr lang="sk-SK" sz="3600" b="1" dirty="0">
              <a:solidFill>
                <a:srgbClr val="006600"/>
              </a:solidFill>
              <a:latin typeface="+mj-lt"/>
            </a:endParaRPr>
          </a:p>
          <a:p>
            <a:pPr eaLnBrk="1" hangingPunct="1">
              <a:defRPr/>
            </a:pPr>
            <a:endParaRPr lang="sk-SK" sz="2800" dirty="0">
              <a:latin typeface="+mn-lt"/>
            </a:endParaRPr>
          </a:p>
          <a:p>
            <a:pPr eaLnBrk="1" hangingPunct="1">
              <a:defRPr/>
            </a:pPr>
            <a:endParaRPr lang="sk-SK" sz="2800" b="1" dirty="0">
              <a:latin typeface="+mn-lt"/>
            </a:endParaRPr>
          </a:p>
          <a:p>
            <a:pPr eaLnBrk="1" hangingPunct="1">
              <a:defRPr/>
            </a:pPr>
            <a:r>
              <a:rPr lang="sk-SK" sz="2800" b="1" dirty="0">
                <a:solidFill>
                  <a:srgbClr val="CC0000"/>
                </a:solidFill>
                <a:latin typeface="+mn-lt"/>
              </a:rPr>
              <a:t>●1956</a:t>
            </a:r>
            <a:r>
              <a:rPr lang="sk-SK" sz="28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sz="2800" b="1" dirty="0" err="1">
                <a:solidFill>
                  <a:srgbClr val="000000"/>
                </a:solidFill>
                <a:latin typeface="+mn-lt"/>
              </a:rPr>
              <a:t>Tjio</a:t>
            </a:r>
            <a:r>
              <a:rPr lang="sk-SK" sz="2800" b="1" dirty="0">
                <a:solidFill>
                  <a:srgbClr val="000000"/>
                </a:solidFill>
                <a:latin typeface="+mn-lt"/>
              </a:rPr>
              <a:t> a </a:t>
            </a:r>
            <a:r>
              <a:rPr lang="sk-SK" sz="2800" b="1" dirty="0" err="1">
                <a:solidFill>
                  <a:srgbClr val="000000"/>
                </a:solidFill>
                <a:latin typeface="+mn-lt"/>
              </a:rPr>
              <a:t>Levan</a:t>
            </a:r>
            <a:r>
              <a:rPr lang="sk-SK" sz="2800" b="1" dirty="0">
                <a:solidFill>
                  <a:srgbClr val="000000"/>
                </a:solidFill>
                <a:latin typeface="+mn-lt"/>
              </a:rPr>
              <a:t> korigovali počet </a:t>
            </a:r>
            <a:r>
              <a:rPr lang="sk-SK" sz="2800" b="1" dirty="0" err="1">
                <a:solidFill>
                  <a:srgbClr val="000000"/>
                </a:solidFill>
                <a:latin typeface="+mn-lt"/>
              </a:rPr>
              <a:t>chromosomů</a:t>
            </a:r>
            <a:r>
              <a:rPr lang="sk-SK" sz="2800" b="1" dirty="0">
                <a:solidFill>
                  <a:srgbClr val="000000"/>
                </a:solidFill>
                <a:latin typeface="+mn-lt"/>
              </a:rPr>
              <a:t> </a:t>
            </a:r>
            <a:br>
              <a:rPr lang="sk-SK" sz="2800" b="1" dirty="0">
                <a:solidFill>
                  <a:srgbClr val="000000"/>
                </a:solidFill>
                <a:latin typeface="+mn-lt"/>
              </a:rPr>
            </a:br>
            <a:r>
              <a:rPr lang="sk-SK" sz="2800" b="1" dirty="0">
                <a:solidFill>
                  <a:srgbClr val="000000"/>
                </a:solidFill>
                <a:latin typeface="+mn-lt"/>
              </a:rPr>
              <a:t>v somatických </a:t>
            </a:r>
            <a:r>
              <a:rPr lang="sk-SK" sz="2800" b="1" dirty="0" err="1">
                <a:solidFill>
                  <a:srgbClr val="000000"/>
                </a:solidFill>
                <a:latin typeface="+mn-lt"/>
              </a:rPr>
              <a:t>buňkách</a:t>
            </a:r>
            <a:r>
              <a:rPr lang="sk-SK" sz="28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sz="2800" b="1" dirty="0" err="1">
                <a:solidFill>
                  <a:srgbClr val="000000"/>
                </a:solidFill>
                <a:latin typeface="+mn-lt"/>
              </a:rPr>
              <a:t>člověka</a:t>
            </a:r>
            <a:r>
              <a:rPr lang="sk-SK" sz="2800" b="1" dirty="0">
                <a:solidFill>
                  <a:srgbClr val="000000"/>
                </a:solidFill>
                <a:latin typeface="+mn-lt"/>
              </a:rPr>
              <a:t> na </a:t>
            </a:r>
            <a:r>
              <a:rPr lang="sk-SK" sz="2800" b="1" dirty="0">
                <a:solidFill>
                  <a:srgbClr val="C00000"/>
                </a:solidFill>
                <a:latin typeface="+mn-lt"/>
              </a:rPr>
              <a:t>46</a:t>
            </a:r>
            <a:r>
              <a:rPr lang="sk-SK" sz="2800" b="1" dirty="0">
                <a:solidFill>
                  <a:srgbClr val="000000"/>
                </a:solidFill>
                <a:latin typeface="+mn-lt"/>
              </a:rPr>
              <a:t> </a:t>
            </a:r>
          </a:p>
          <a:p>
            <a:pPr eaLnBrk="1" hangingPunct="1">
              <a:defRPr/>
            </a:pPr>
            <a:r>
              <a:rPr lang="sk-SK" sz="2800" b="1" dirty="0">
                <a:solidFill>
                  <a:srgbClr val="000000"/>
                </a:solidFill>
                <a:latin typeface="+mn-lt"/>
              </a:rPr>
              <a:t>(</a:t>
            </a:r>
            <a:r>
              <a:rPr lang="sk-SK" sz="2800" b="1" dirty="0" err="1">
                <a:solidFill>
                  <a:srgbClr val="000000"/>
                </a:solidFill>
                <a:latin typeface="+mn-lt"/>
              </a:rPr>
              <a:t>vizualizace</a:t>
            </a:r>
            <a:r>
              <a:rPr lang="sk-SK" sz="28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sz="2800" b="1" dirty="0" err="1">
                <a:solidFill>
                  <a:srgbClr val="000000"/>
                </a:solidFill>
                <a:latin typeface="+mn-lt"/>
              </a:rPr>
              <a:t>chromosomů</a:t>
            </a:r>
            <a:r>
              <a:rPr lang="sk-SK" sz="2800" b="1" dirty="0">
                <a:solidFill>
                  <a:srgbClr val="000000"/>
                </a:solidFill>
                <a:latin typeface="+mn-lt"/>
              </a:rPr>
              <a:t>, </a:t>
            </a:r>
            <a:r>
              <a:rPr lang="sk-SK" sz="2800" b="1" dirty="0" err="1">
                <a:solidFill>
                  <a:srgbClr val="000000"/>
                </a:solidFill>
                <a:latin typeface="+mn-lt"/>
              </a:rPr>
              <a:t>colchicin</a:t>
            </a:r>
            <a:r>
              <a:rPr lang="sk-SK" sz="2800" b="1" dirty="0">
                <a:solidFill>
                  <a:srgbClr val="000000"/>
                </a:solidFill>
                <a:latin typeface="+mn-lt"/>
              </a:rPr>
              <a:t> + </a:t>
            </a:r>
            <a:r>
              <a:rPr lang="sk-SK" sz="2800" b="1" dirty="0" err="1">
                <a:solidFill>
                  <a:srgbClr val="000000"/>
                </a:solidFill>
                <a:latin typeface="+mn-lt"/>
              </a:rPr>
              <a:t>hypotonie</a:t>
            </a:r>
            <a:r>
              <a:rPr lang="sk-SK" sz="2800" b="1" dirty="0">
                <a:solidFill>
                  <a:srgbClr val="000000"/>
                </a:solidFill>
                <a:latin typeface="+mn-lt"/>
              </a:rPr>
              <a:t>)</a:t>
            </a:r>
          </a:p>
          <a:p>
            <a:pPr eaLnBrk="1" hangingPunct="1">
              <a:defRPr/>
            </a:pPr>
            <a:endParaRPr lang="sk-SK" sz="2800" b="1" dirty="0">
              <a:solidFill>
                <a:srgbClr val="000000"/>
              </a:solidFill>
              <a:latin typeface="+mn-lt"/>
            </a:endParaRPr>
          </a:p>
          <a:p>
            <a:pPr eaLnBrk="1" hangingPunct="1">
              <a:defRPr/>
            </a:pPr>
            <a:r>
              <a:rPr lang="sk-SK" sz="2800" b="1" dirty="0">
                <a:solidFill>
                  <a:srgbClr val="CC0000"/>
                </a:solidFill>
                <a:latin typeface="+mn-lt"/>
              </a:rPr>
              <a:t>●1959</a:t>
            </a:r>
            <a:r>
              <a:rPr lang="sk-SK" sz="28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sz="2800" b="1" dirty="0" err="1">
                <a:solidFill>
                  <a:srgbClr val="000000"/>
                </a:solidFill>
                <a:latin typeface="+mn-lt"/>
              </a:rPr>
              <a:t>Lejeune</a:t>
            </a:r>
            <a:r>
              <a:rPr lang="sk-SK" sz="2800" b="1" dirty="0">
                <a:solidFill>
                  <a:srgbClr val="000000"/>
                </a:solidFill>
                <a:latin typeface="+mn-lt"/>
              </a:rPr>
              <a:t> a spol.- </a:t>
            </a:r>
            <a:r>
              <a:rPr lang="sk-SK" sz="2800" b="1" dirty="0" err="1">
                <a:solidFill>
                  <a:srgbClr val="000000"/>
                </a:solidFill>
                <a:latin typeface="+mn-lt"/>
              </a:rPr>
              <a:t>popsaná</a:t>
            </a:r>
            <a:r>
              <a:rPr lang="sk-SK" sz="2800" b="1" dirty="0">
                <a:solidFill>
                  <a:srgbClr val="000000"/>
                </a:solidFill>
                <a:latin typeface="+mn-lt"/>
              </a:rPr>
              <a:t> 1.trisomie</a:t>
            </a:r>
          </a:p>
          <a:p>
            <a:pPr eaLnBrk="1" hangingPunct="1">
              <a:defRPr/>
            </a:pPr>
            <a:r>
              <a:rPr lang="sk-SK" sz="2800" b="1" dirty="0" err="1">
                <a:solidFill>
                  <a:srgbClr val="000000"/>
                </a:solidFill>
                <a:latin typeface="+mn-lt"/>
              </a:rPr>
              <a:t>Downův</a:t>
            </a:r>
            <a:r>
              <a:rPr lang="sk-SK" sz="28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sk-SK" sz="2800" b="1" dirty="0" err="1">
                <a:solidFill>
                  <a:srgbClr val="000000"/>
                </a:solidFill>
                <a:latin typeface="+mn-lt"/>
              </a:rPr>
              <a:t>syndrom</a:t>
            </a:r>
            <a:endParaRPr lang="cs-CZ" sz="2800" b="1" dirty="0">
              <a:solidFill>
                <a:srgbClr val="000000"/>
              </a:solidFill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25538"/>
            <a:ext cx="6858000" cy="5732462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sz="2800" b="1" dirty="0">
                <a:solidFill>
                  <a:srgbClr val="C00000"/>
                </a:solidFill>
                <a:latin typeface="+mn-lt"/>
              </a:rPr>
              <a:t>1869</a:t>
            </a:r>
            <a:r>
              <a:rPr lang="cs-CZ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2800" b="1" dirty="0">
                <a:solidFill>
                  <a:srgbClr val="000000"/>
                </a:solidFill>
                <a:latin typeface="+mn-lt"/>
              </a:rPr>
              <a:t>– objev molekuly DNA - švýcarský lékař Friedrich </a:t>
            </a:r>
            <a:r>
              <a:rPr lang="cs-CZ" sz="2800" b="1" dirty="0" err="1">
                <a:solidFill>
                  <a:srgbClr val="000000"/>
                </a:solidFill>
                <a:latin typeface="+mn-lt"/>
              </a:rPr>
              <a:t>Miescher</a:t>
            </a:r>
            <a:r>
              <a:rPr lang="cs-CZ" sz="28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cs-CZ" sz="2800" b="1" dirty="0" err="1">
                <a:solidFill>
                  <a:srgbClr val="000000"/>
                </a:solidFill>
                <a:latin typeface="+mn-lt"/>
              </a:rPr>
              <a:t>vyizoloval</a:t>
            </a:r>
            <a:r>
              <a:rPr lang="cs-CZ" sz="2800" b="1" dirty="0">
                <a:solidFill>
                  <a:srgbClr val="000000"/>
                </a:solidFill>
                <a:latin typeface="+mn-lt"/>
              </a:rPr>
              <a:t> DNA z bílých krvinek. Nedařilo se však vytvořit dostatečně čistý vzorek na to, aby DNA mohla být dále zkoumána.</a:t>
            </a:r>
            <a:r>
              <a:rPr lang="cs-CZ" sz="2800" b="1" dirty="0">
                <a:latin typeface="+mn-lt"/>
              </a:rPr>
              <a:t/>
            </a:r>
            <a:br>
              <a:rPr lang="cs-CZ" sz="2800" b="1" dirty="0">
                <a:latin typeface="+mn-lt"/>
              </a:rPr>
            </a:br>
            <a:r>
              <a:rPr lang="cs-CZ" sz="2800" b="1" dirty="0">
                <a:latin typeface="+mn-lt"/>
              </a:rPr>
              <a:t/>
            </a:r>
            <a:br>
              <a:rPr lang="cs-CZ" sz="2800" b="1" dirty="0">
                <a:latin typeface="+mn-lt"/>
              </a:rPr>
            </a:br>
            <a:r>
              <a:rPr lang="cs-CZ" sz="2800" b="1" dirty="0">
                <a:solidFill>
                  <a:srgbClr val="C00000"/>
                </a:solidFill>
                <a:latin typeface="+mn-lt"/>
              </a:rPr>
              <a:t>1952</a:t>
            </a:r>
            <a:r>
              <a:rPr lang="cs-CZ" sz="2800" b="1" dirty="0">
                <a:latin typeface="+mn-lt"/>
              </a:rPr>
              <a:t> </a:t>
            </a:r>
            <a:r>
              <a:rPr lang="cs-CZ" sz="2800" b="1" dirty="0">
                <a:solidFill>
                  <a:srgbClr val="000000"/>
                </a:solidFill>
                <a:latin typeface="+mn-lt"/>
              </a:rPr>
              <a:t>- objev </a:t>
            </a:r>
            <a:r>
              <a:rPr lang="cs-CZ" sz="2800" b="1" dirty="0" err="1">
                <a:solidFill>
                  <a:srgbClr val="000000"/>
                </a:solidFill>
                <a:latin typeface="+mn-lt"/>
              </a:rPr>
              <a:t>dvojšroubovité</a:t>
            </a:r>
            <a:r>
              <a:rPr lang="cs-CZ" sz="2800" b="1" dirty="0">
                <a:solidFill>
                  <a:srgbClr val="000000"/>
                </a:solidFill>
                <a:latin typeface="+mn-lt"/>
              </a:rPr>
              <a:t> struktury DNA</a:t>
            </a:r>
            <a:r>
              <a:rPr lang="cs-CZ" sz="2800" b="1" dirty="0">
                <a:latin typeface="+mn-lt"/>
              </a:rPr>
              <a:t> </a:t>
            </a:r>
            <a:br>
              <a:rPr lang="cs-CZ" sz="2800" b="1" dirty="0">
                <a:latin typeface="+mn-lt"/>
              </a:rPr>
            </a:br>
            <a:r>
              <a:rPr lang="cs-CZ" sz="2800" b="1" dirty="0">
                <a:solidFill>
                  <a:srgbClr val="C00000"/>
                </a:solidFill>
                <a:latin typeface="+mn-lt"/>
              </a:rPr>
              <a:t>1953</a:t>
            </a:r>
            <a:r>
              <a:rPr lang="cs-CZ" sz="2800" b="1" dirty="0">
                <a:latin typeface="+mn-lt"/>
              </a:rPr>
              <a:t> </a:t>
            </a:r>
            <a:r>
              <a:rPr lang="cs-CZ" sz="2800" b="1" dirty="0">
                <a:solidFill>
                  <a:srgbClr val="000000"/>
                </a:solidFill>
                <a:latin typeface="+mn-lt"/>
              </a:rPr>
              <a:t>-  poznatek byl veřejně publikován autory</a:t>
            </a:r>
            <a:r>
              <a:rPr lang="cs-CZ" sz="2800" b="1" dirty="0">
                <a:latin typeface="+mn-lt"/>
              </a:rPr>
              <a:t> </a:t>
            </a:r>
            <a:r>
              <a:rPr lang="cs-CZ" sz="2800" b="1" dirty="0">
                <a:solidFill>
                  <a:srgbClr val="000000"/>
                </a:solidFill>
                <a:latin typeface="+mn-lt"/>
              </a:rPr>
              <a:t>- objeviteli Jamesem Watsonem a Francisem Crickem</a:t>
            </a:r>
            <a:r>
              <a:rPr lang="cs-CZ" sz="2800" b="1" dirty="0">
                <a:latin typeface="+mn-lt"/>
              </a:rPr>
              <a:t/>
            </a:r>
            <a:br>
              <a:rPr lang="cs-CZ" sz="2800" b="1" dirty="0">
                <a:latin typeface="+mn-lt"/>
              </a:rPr>
            </a:br>
            <a:r>
              <a:rPr lang="cs-CZ" sz="2800" b="1" dirty="0">
                <a:latin typeface="+mn-lt"/>
              </a:rPr>
              <a:t/>
            </a:r>
            <a:br>
              <a:rPr lang="cs-CZ" sz="2800" b="1" dirty="0">
                <a:latin typeface="+mn-lt"/>
              </a:rPr>
            </a:br>
            <a:r>
              <a:rPr lang="cs-CZ" sz="2800" b="1" dirty="0">
                <a:solidFill>
                  <a:srgbClr val="C00000"/>
                </a:solidFill>
                <a:latin typeface="+mn-lt"/>
              </a:rPr>
              <a:t>1962</a:t>
            </a:r>
            <a:r>
              <a:rPr lang="cs-CZ" sz="2800" b="1" dirty="0">
                <a:latin typeface="+mn-lt"/>
              </a:rPr>
              <a:t> </a:t>
            </a:r>
            <a:r>
              <a:rPr lang="cs-CZ" sz="2800" b="1" dirty="0">
                <a:solidFill>
                  <a:srgbClr val="000000"/>
                </a:solidFill>
                <a:latin typeface="+mn-lt"/>
              </a:rPr>
              <a:t>- Nobelova cena</a:t>
            </a:r>
            <a:r>
              <a:rPr lang="cs-CZ" sz="2800" b="1" dirty="0">
                <a:latin typeface="+mn-lt"/>
              </a:rPr>
              <a:t> 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0" y="260350"/>
            <a:ext cx="9144000" cy="6413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cs-CZ" sz="3600" b="1" dirty="0">
                <a:solidFill>
                  <a:srgbClr val="006600"/>
                </a:solidFill>
                <a:latin typeface="+mn-lt"/>
              </a:rPr>
              <a:t>DNA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600" b="1" dirty="0">
                <a:solidFill>
                  <a:srgbClr val="006600"/>
                </a:solidFill>
                <a:latin typeface="Calibri" pitchFamily="34" charset="0"/>
              </a:rPr>
              <a:t>DNA analýza dědičných onemocnění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412776"/>
            <a:ext cx="8820150" cy="5445224"/>
          </a:xfrm>
        </p:spPr>
        <p:txBody>
          <a:bodyPr/>
          <a:lstStyle/>
          <a:p>
            <a:r>
              <a:rPr lang="cs-CZ" sz="2800" b="1" dirty="0">
                <a:latin typeface="Calibri" pitchFamily="34" charset="0"/>
              </a:rPr>
              <a:t>Diagnostické testy – potvrzení klinické diagnosy na molekulární úrovni, případně potvrzení segregace patologické alely v rodině</a:t>
            </a:r>
          </a:p>
          <a:p>
            <a:r>
              <a:rPr lang="cs-CZ" sz="2800" b="1" dirty="0">
                <a:latin typeface="Calibri" pitchFamily="34" charset="0"/>
              </a:rPr>
              <a:t>Prediktivní (</a:t>
            </a:r>
            <a:r>
              <a:rPr lang="cs-CZ" sz="2800" b="1" dirty="0" err="1">
                <a:latin typeface="Calibri" pitchFamily="34" charset="0"/>
              </a:rPr>
              <a:t>presymptomatické</a:t>
            </a:r>
            <a:r>
              <a:rPr lang="cs-CZ" sz="2800" b="1" dirty="0">
                <a:latin typeface="Calibri" pitchFamily="34" charset="0"/>
              </a:rPr>
              <a:t>) testování – onemocnění s pozdním nástupem klinických příznaků, onkologie</a:t>
            </a:r>
          </a:p>
          <a:p>
            <a:r>
              <a:rPr lang="cs-CZ" sz="2800" b="1" dirty="0">
                <a:latin typeface="Calibri" pitchFamily="34" charset="0"/>
              </a:rPr>
              <a:t>Prenatální testy /</a:t>
            </a:r>
            <a:r>
              <a:rPr lang="cs-CZ" sz="2800" b="1" dirty="0" err="1">
                <a:latin typeface="Calibri" pitchFamily="34" charset="0"/>
              </a:rPr>
              <a:t>Preimplantační</a:t>
            </a:r>
            <a:r>
              <a:rPr lang="cs-CZ" sz="2800" b="1" dirty="0">
                <a:latin typeface="Calibri" pitchFamily="34" charset="0"/>
              </a:rPr>
              <a:t> genetická vyšetření</a:t>
            </a:r>
          </a:p>
          <a:p>
            <a:endParaRPr lang="cs-CZ" sz="2800" b="1" dirty="0">
              <a:latin typeface="Calibri" pitchFamily="34" charset="0"/>
            </a:endParaRPr>
          </a:p>
          <a:p>
            <a:r>
              <a:rPr lang="cs-CZ" sz="2800" b="1" dirty="0">
                <a:latin typeface="Calibri" pitchFamily="34" charset="0"/>
              </a:rPr>
              <a:t>DNA banka</a:t>
            </a:r>
          </a:p>
          <a:p>
            <a:r>
              <a:rPr lang="cs-CZ" sz="2800" b="1" dirty="0">
                <a:latin typeface="Calibri" pitchFamily="34" charset="0"/>
              </a:rPr>
              <a:t>Informovaný souhlas</a:t>
            </a:r>
          </a:p>
          <a:p>
            <a:r>
              <a:rPr lang="cs-CZ" sz="2800" b="1" dirty="0">
                <a:latin typeface="Calibri" pitchFamily="34" charset="0"/>
              </a:rPr>
              <a:t>Zákon 373/2011 sb.</a:t>
            </a:r>
          </a:p>
          <a:p>
            <a:endParaRPr lang="cs-CZ" sz="2800" b="1" dirty="0">
              <a:latin typeface="Calibri" pitchFamily="34" charset="0"/>
            </a:endParaRPr>
          </a:p>
          <a:p>
            <a:pPr>
              <a:buFontTx/>
              <a:buNone/>
            </a:pPr>
            <a:endParaRPr lang="cs-CZ" sz="2800" b="1" dirty="0">
              <a:latin typeface="Comic Sans MS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solidFill>
                  <a:srgbClr val="006600"/>
                </a:solidFill>
              </a:rPr>
              <a:t>Genetická prevence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/>
              <a:t>Genetické poradenství</a:t>
            </a:r>
          </a:p>
          <a:p>
            <a:endParaRPr lang="cs-CZ" sz="2800" b="1"/>
          </a:p>
          <a:p>
            <a:r>
              <a:rPr lang="cs-CZ" sz="2800" b="1"/>
              <a:t>Zjištění příčiny nemoci u pacienta</a:t>
            </a:r>
          </a:p>
          <a:p>
            <a:endParaRPr lang="cs-CZ" sz="2800" b="1"/>
          </a:p>
          <a:p>
            <a:r>
              <a:rPr lang="cs-CZ" sz="2800" b="1"/>
              <a:t>Presymptomatické nebo prediktivní genetické vyšetření rodinných příslušníků</a:t>
            </a:r>
          </a:p>
          <a:p>
            <a:endParaRPr lang="cs-CZ" sz="2800" b="1"/>
          </a:p>
          <a:p>
            <a:r>
              <a:rPr lang="cs-CZ" sz="2800" b="1"/>
              <a:t>Prenatální nebo preimplantační genetické vyšetření</a:t>
            </a:r>
          </a:p>
          <a:p>
            <a:endParaRPr lang="cs-CZ"/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50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b="1" dirty="0">
                <a:solidFill>
                  <a:srgbClr val="006600"/>
                </a:solidFill>
                <a:latin typeface="+mn-lt"/>
              </a:rPr>
              <a:t>Lékařská genetika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>
          <a:xfrm>
            <a:off x="142875" y="765175"/>
            <a:ext cx="8858250" cy="5878513"/>
          </a:xfrm>
        </p:spPr>
        <p:txBody>
          <a:bodyPr/>
          <a:lstStyle/>
          <a:p>
            <a:pPr eaLnBrk="1" hangingPunct="1"/>
            <a:r>
              <a:rPr lang="cs-CZ" sz="2400" b="1" dirty="0"/>
              <a:t>Konzultace s klinickým genetikem</a:t>
            </a:r>
          </a:p>
          <a:p>
            <a:pPr eaLnBrk="1" hangingPunct="1"/>
            <a:r>
              <a:rPr lang="cs-CZ" sz="2400" b="1" dirty="0">
                <a:solidFill>
                  <a:srgbClr val="C00000"/>
                </a:solidFill>
              </a:rPr>
              <a:t>Stanovení přesné klinické diagnosy</a:t>
            </a:r>
            <a:r>
              <a:rPr lang="cs-CZ" sz="2400" b="1" dirty="0"/>
              <a:t> (ve spolupráci s dalšími odborníky)</a:t>
            </a:r>
          </a:p>
          <a:p>
            <a:pPr eaLnBrk="1" hangingPunct="1">
              <a:lnSpc>
                <a:spcPct val="70000"/>
              </a:lnSpc>
            </a:pPr>
            <a:r>
              <a:rPr lang="cs-CZ" sz="2400" b="1" dirty="0">
                <a:solidFill>
                  <a:srgbClr val="009900"/>
                </a:solidFill>
              </a:rPr>
              <a:t>Potvrzení klinické diagnosy na „molekulární úrovni“ </a:t>
            </a:r>
            <a:r>
              <a:rPr lang="cs-CZ" sz="2400" b="1" dirty="0"/>
              <a:t>(analýza cytogenetická, analýza DNA)</a:t>
            </a:r>
          </a:p>
          <a:p>
            <a:pPr eaLnBrk="1" hangingPunct="1">
              <a:lnSpc>
                <a:spcPct val="70000"/>
              </a:lnSpc>
            </a:pPr>
            <a:endParaRPr lang="cs-CZ" sz="2400" b="1" dirty="0"/>
          </a:p>
          <a:p>
            <a:pPr eaLnBrk="1" hangingPunct="1">
              <a:lnSpc>
                <a:spcPct val="70000"/>
              </a:lnSpc>
            </a:pPr>
            <a:r>
              <a:rPr lang="cs-CZ" sz="2400" b="1" dirty="0"/>
              <a:t>Genetická prognóza pro rodinu:</a:t>
            </a:r>
          </a:p>
          <a:p>
            <a:pPr eaLnBrk="1" hangingPunct="1">
              <a:lnSpc>
                <a:spcPct val="70000"/>
              </a:lnSpc>
            </a:pPr>
            <a:r>
              <a:rPr lang="cs-CZ" sz="2400" b="1" dirty="0">
                <a:solidFill>
                  <a:srgbClr val="C00000"/>
                </a:solidFill>
              </a:rPr>
              <a:t>Je riziko opakování stejné nemoci v rodině?!</a:t>
            </a:r>
          </a:p>
          <a:p>
            <a:pPr eaLnBrk="1" hangingPunct="1">
              <a:lnSpc>
                <a:spcPct val="70000"/>
              </a:lnSpc>
            </a:pPr>
            <a:r>
              <a:rPr lang="cs-CZ" sz="2400" b="1" dirty="0">
                <a:solidFill>
                  <a:srgbClr val="C00000"/>
                </a:solidFill>
              </a:rPr>
              <a:t>Kteří příbuzní mají riziko opakování stejné nemoci.</a:t>
            </a:r>
          </a:p>
          <a:p>
            <a:pPr eaLnBrk="1" hangingPunct="1">
              <a:lnSpc>
                <a:spcPct val="70000"/>
              </a:lnSpc>
            </a:pPr>
            <a:r>
              <a:rPr lang="cs-CZ" sz="2400" b="1" dirty="0">
                <a:solidFill>
                  <a:srgbClr val="C00000"/>
                </a:solidFill>
              </a:rPr>
              <a:t>Kterým příbuzným můžeme doporučit genetické poradenství </a:t>
            </a:r>
            <a:br>
              <a:rPr lang="cs-CZ" sz="2400" b="1" dirty="0">
                <a:solidFill>
                  <a:srgbClr val="C00000"/>
                </a:solidFill>
              </a:rPr>
            </a:br>
            <a:r>
              <a:rPr lang="cs-CZ" sz="2400" b="1" dirty="0">
                <a:solidFill>
                  <a:srgbClr val="C00000"/>
                </a:solidFill>
              </a:rPr>
              <a:t>a genetická vyšetření?</a:t>
            </a:r>
          </a:p>
          <a:p>
            <a:pPr eaLnBrk="1" hangingPunct="1">
              <a:lnSpc>
                <a:spcPct val="70000"/>
              </a:lnSpc>
            </a:pPr>
            <a:r>
              <a:rPr lang="cs-CZ" sz="2400" b="1" dirty="0">
                <a:solidFill>
                  <a:srgbClr val="C00000"/>
                </a:solidFill>
              </a:rPr>
              <a:t>Umíme snížit riziko opakování nemoci v rodině? Jak?</a:t>
            </a:r>
          </a:p>
          <a:p>
            <a:pPr eaLnBrk="1" hangingPunct="1">
              <a:lnSpc>
                <a:spcPct val="70000"/>
              </a:lnSpc>
            </a:pPr>
            <a:endParaRPr lang="cs-CZ" sz="2400" b="1" dirty="0">
              <a:solidFill>
                <a:srgbClr val="C00000"/>
              </a:solidFill>
            </a:endParaRPr>
          </a:p>
          <a:p>
            <a:pPr eaLnBrk="1" hangingPunct="1">
              <a:lnSpc>
                <a:spcPct val="70000"/>
              </a:lnSpc>
            </a:pPr>
            <a:r>
              <a:rPr lang="cs-CZ" sz="2400" b="1" dirty="0"/>
              <a:t>Nedirektivní postup – nabízíme rodině možnosti vyšetření</a:t>
            </a:r>
          </a:p>
          <a:p>
            <a:pPr eaLnBrk="1" hangingPunct="1">
              <a:lnSpc>
                <a:spcPct val="70000"/>
              </a:lnSpc>
            </a:pPr>
            <a:r>
              <a:rPr lang="cs-CZ" sz="2400" b="1" dirty="0"/>
              <a:t>Maximum informací</a:t>
            </a:r>
          </a:p>
          <a:p>
            <a:pPr eaLnBrk="1" hangingPunct="1">
              <a:lnSpc>
                <a:spcPct val="70000"/>
              </a:lnSpc>
            </a:pPr>
            <a:r>
              <a:rPr lang="cs-CZ" sz="2400" b="1" dirty="0"/>
              <a:t>Postup volí vždy rodina, genetik informuje a pomáhá realizovat vybraná vyšetření.</a:t>
            </a:r>
          </a:p>
          <a:p>
            <a:pPr eaLnBrk="1" hangingPunct="1">
              <a:lnSpc>
                <a:spcPct val="70000"/>
              </a:lnSpc>
            </a:pPr>
            <a:endParaRPr lang="cs-CZ" sz="24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endParaRPr lang="cs-CZ" sz="2400" b="1" u="sng" dirty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endParaRPr lang="cs-CZ" sz="2000" dirty="0"/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>
          <a:xfrm>
            <a:off x="250825" y="274638"/>
            <a:ext cx="8435975" cy="1143000"/>
          </a:xfrm>
        </p:spPr>
        <p:txBody>
          <a:bodyPr/>
          <a:lstStyle/>
          <a:p>
            <a:r>
              <a:rPr lang="cs-CZ" sz="3600" b="1" dirty="0">
                <a:solidFill>
                  <a:srgbClr val="006600"/>
                </a:solidFill>
              </a:rPr>
              <a:t>Vyhledávání přenašečů AR a XR </a:t>
            </a:r>
            <a:br>
              <a:rPr lang="cs-CZ" sz="3600" b="1" dirty="0">
                <a:solidFill>
                  <a:srgbClr val="006600"/>
                </a:solidFill>
              </a:rPr>
            </a:br>
            <a:r>
              <a:rPr lang="cs-CZ" sz="3600" b="1" dirty="0">
                <a:solidFill>
                  <a:srgbClr val="006600"/>
                </a:solidFill>
              </a:rPr>
              <a:t>dědičných nemocí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>
                <a:solidFill>
                  <a:srgbClr val="C00000"/>
                </a:solidFill>
              </a:rPr>
              <a:t>Responsible implementation of expanded carrier screening</a:t>
            </a:r>
            <a:r>
              <a:rPr lang="cs-CZ" sz="2800" b="1">
                <a:solidFill>
                  <a:srgbClr val="C00000"/>
                </a:solidFill>
              </a:rPr>
              <a:t>,  EJHG 2016</a:t>
            </a:r>
          </a:p>
          <a:p>
            <a:endParaRPr lang="cs-CZ" sz="2800" b="1">
              <a:solidFill>
                <a:srgbClr val="C00000"/>
              </a:solidFill>
            </a:endParaRPr>
          </a:p>
          <a:p>
            <a:r>
              <a:rPr lang="cs-CZ" sz="2800" b="1"/>
              <a:t>1300 vážných AR a XR nemocí s mírnými až velmi vážnými symptomy</a:t>
            </a:r>
          </a:p>
          <a:p>
            <a:endParaRPr lang="cs-CZ" sz="2800" b="1"/>
          </a:p>
          <a:p>
            <a:r>
              <a:rPr lang="cs-CZ" sz="2800" b="1"/>
              <a:t>1 až 2 páry ze 100 mohou mít riziko 25 % (resp. 50% pro syny) , že se může narodit s některou z těchto recesivně dědičných nemocí</a:t>
            </a:r>
          </a:p>
          <a:p>
            <a:endParaRPr lang="cs-CZ"/>
          </a:p>
          <a:p>
            <a:endParaRPr lang="cs-CZ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40152" y="274638"/>
            <a:ext cx="2746648" cy="1143000"/>
          </a:xfrm>
        </p:spPr>
        <p:txBody>
          <a:bodyPr/>
          <a:lstStyle/>
          <a:p>
            <a:r>
              <a:rPr lang="cs-CZ" b="1" dirty="0">
                <a:solidFill>
                  <a:srgbClr val="006600"/>
                </a:solidFill>
              </a:rPr>
              <a:t>1865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08104" y="1600200"/>
            <a:ext cx="3178696" cy="4525963"/>
          </a:xfrm>
        </p:spPr>
        <p:txBody>
          <a:bodyPr/>
          <a:lstStyle/>
          <a:p>
            <a:pPr>
              <a:buNone/>
            </a:pPr>
            <a:r>
              <a:rPr lang="cs-CZ" b="1" dirty="0"/>
              <a:t>   8. února  </a:t>
            </a:r>
          </a:p>
          <a:p>
            <a:pPr>
              <a:buNone/>
            </a:pPr>
            <a:r>
              <a:rPr lang="cs-CZ" b="1" dirty="0"/>
              <a:t>   a 8. března přednáší Gregor </a:t>
            </a:r>
            <a:r>
              <a:rPr lang="cs-CZ" b="1" dirty="0" err="1"/>
              <a:t>Mendel</a:t>
            </a:r>
            <a:r>
              <a:rPr lang="cs-CZ" b="1" dirty="0"/>
              <a:t> výsledky svých výzkumů </a:t>
            </a:r>
          </a:p>
          <a:p>
            <a:pPr>
              <a:buNone/>
            </a:pPr>
            <a:r>
              <a:rPr lang="cs-CZ" b="1" dirty="0"/>
              <a:t>    s křížením rostlin</a:t>
            </a:r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solidFill>
                  <a:srgbClr val="006600"/>
                </a:solidFill>
              </a:rPr>
              <a:t>Lékařská genetika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112568"/>
          </a:xfrm>
        </p:spPr>
        <p:txBody>
          <a:bodyPr/>
          <a:lstStyle/>
          <a:p>
            <a:pPr eaLnBrk="0" hangingPunct="0"/>
            <a:r>
              <a:rPr lang="cs-CZ" b="1" dirty="0">
                <a:latin typeface="Calibri" pitchFamily="34" charset="0"/>
              </a:rPr>
              <a:t>Hlavním cílem genetické konzultace je pomoci rodině porozumět a vyrovnat se </a:t>
            </a:r>
            <a:br>
              <a:rPr lang="cs-CZ" b="1" dirty="0">
                <a:latin typeface="Calibri" pitchFamily="34" charset="0"/>
              </a:rPr>
            </a:br>
            <a:r>
              <a:rPr lang="cs-CZ" b="1" dirty="0">
                <a:latin typeface="Calibri" pitchFamily="34" charset="0"/>
              </a:rPr>
              <a:t>s genetickým onemocněním.</a:t>
            </a:r>
          </a:p>
          <a:p>
            <a:pPr eaLnBrk="0" hangingPunct="0"/>
            <a:endParaRPr lang="cs-CZ" b="1" dirty="0">
              <a:latin typeface="Calibri" pitchFamily="34" charset="0"/>
            </a:endParaRPr>
          </a:p>
          <a:p>
            <a:pPr eaLnBrk="0" hangingPunct="0"/>
            <a:r>
              <a:rPr lang="cs-CZ" b="1" dirty="0">
                <a:latin typeface="Calibri" pitchFamily="34" charset="0"/>
              </a:rPr>
              <a:t>Lékařská genetika může nabídnout preventivní postupy, které mohou snížit riziko narození dítěte s geneticky podmíněným onemocněním.</a:t>
            </a:r>
          </a:p>
          <a:p>
            <a:pPr eaLnBrk="0" hangingPunct="0"/>
            <a:r>
              <a:rPr lang="cs-CZ" b="1" dirty="0">
                <a:latin typeface="Calibri" pitchFamily="34" charset="0"/>
              </a:rPr>
              <a:t>Většinou můžeme zasáhnout až v prevenci opakovaného výskytu onemocnění v rodině, ale ne vždy je tomu tak. </a:t>
            </a:r>
          </a:p>
          <a:p>
            <a:pPr eaLnBrk="0" hangingPunct="0"/>
            <a:endParaRPr lang="cs-CZ" b="1" dirty="0"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915816" y="274638"/>
            <a:ext cx="5770984" cy="1143000"/>
          </a:xfrm>
        </p:spPr>
        <p:txBody>
          <a:bodyPr/>
          <a:lstStyle/>
          <a:p>
            <a:pPr eaLnBrk="1" hangingPunct="1"/>
            <a:r>
              <a:rPr lang="cs-CZ" sz="3600" b="1" dirty="0">
                <a:solidFill>
                  <a:srgbClr val="006600"/>
                </a:solidFill>
                <a:latin typeface="Calibri" pitchFamily="34" charset="0"/>
              </a:rPr>
              <a:t>1967</a:t>
            </a:r>
            <a:br>
              <a:rPr lang="cs-CZ" sz="3600" b="1" dirty="0">
                <a:solidFill>
                  <a:srgbClr val="006600"/>
                </a:solidFill>
                <a:latin typeface="Calibri" pitchFamily="34" charset="0"/>
              </a:rPr>
            </a:br>
            <a:r>
              <a:rPr lang="cs-CZ" sz="3600" b="1" dirty="0">
                <a:solidFill>
                  <a:srgbClr val="006600"/>
                </a:solidFill>
                <a:latin typeface="Calibri" pitchFamily="34" charset="0"/>
              </a:rPr>
              <a:t>Lékařská genetika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Nadpis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811213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b="1" dirty="0">
                <a:solidFill>
                  <a:srgbClr val="009900"/>
                </a:solidFill>
                <a:latin typeface="+mn-lt"/>
              </a:rPr>
              <a:t>Lékařská genetika</a:t>
            </a:r>
          </a:p>
        </p:txBody>
      </p:sp>
      <p:sp>
        <p:nvSpPr>
          <p:cNvPr id="9220" name="Zástupný symbol pro obsah 2"/>
          <p:cNvSpPr>
            <a:spLocks noGrp="1"/>
          </p:cNvSpPr>
          <p:nvPr>
            <p:ph idx="1"/>
          </p:nvPr>
        </p:nvSpPr>
        <p:spPr>
          <a:xfrm>
            <a:off x="142875" y="1268413"/>
            <a:ext cx="8786813" cy="54467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/>
              <a:t>Lékařská genetika se zabývá diagnostikou dědičných chorob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800" b="1" dirty="0"/>
              <a:t> 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/>
              <a:t>Lékařská genetika se věnuje jejich medicínským, ale i sociálním a psychologickým aspektům.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/>
              <a:t>Stejně jako ve všech ostatních oblastech medicíny </a:t>
            </a:r>
            <a:br>
              <a:rPr lang="cs-CZ" sz="2800" b="1" dirty="0"/>
            </a:br>
            <a:r>
              <a:rPr lang="cs-CZ" sz="2800" b="1" dirty="0"/>
              <a:t>i v lékařské genetice je zásadní stanovit správnou diagnózu a poskytnout vhodnou péči.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/>
              <a:t>Péče musí zahrnovat nejen pomoc postiženému jedinci, </a:t>
            </a:r>
            <a:br>
              <a:rPr lang="cs-CZ" sz="2800" b="1" dirty="0"/>
            </a:br>
            <a:r>
              <a:rPr lang="cs-CZ" sz="2800" b="1" dirty="0"/>
              <a:t>ale i členům rodiny,kteří by měli porozumět povaze a důsledkům onemocnění.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200" b="1" dirty="0"/>
          </a:p>
          <a:p>
            <a:pPr eaLnBrk="1" hangingPunct="1">
              <a:lnSpc>
                <a:spcPct val="80000"/>
              </a:lnSpc>
              <a:defRPr/>
            </a:pPr>
            <a:endParaRPr lang="cs-CZ" sz="2200" b="1" dirty="0">
              <a:solidFill>
                <a:srgbClr val="33CC33"/>
              </a:solidFill>
              <a:latin typeface="Comic Sans MS" pitchFamily="66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9775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b="1" dirty="0">
                <a:solidFill>
                  <a:srgbClr val="009900"/>
                </a:solidFill>
                <a:latin typeface="+mn-lt"/>
              </a:rPr>
              <a:t>Lékařská genetika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142875" y="1628775"/>
            <a:ext cx="8786813" cy="50863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200" b="1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b="1"/>
              <a:t>Je-li choroba dědičná, přistupuje další rozměr: potřeba informovat ostatní členy rodiny o jejich riziku </a:t>
            </a:r>
            <a:br>
              <a:rPr lang="cs-CZ" sz="2800" b="1"/>
            </a:br>
            <a:r>
              <a:rPr lang="cs-CZ" sz="2800" b="1">
                <a:solidFill>
                  <a:srgbClr val="C00000"/>
                </a:solidFill>
              </a:rPr>
              <a:t>a o možnostech, jak toto riziko modifikovat.</a:t>
            </a:r>
          </a:p>
          <a:p>
            <a:pPr eaLnBrk="1" hangingPunct="1">
              <a:lnSpc>
                <a:spcPct val="80000"/>
              </a:lnSpc>
            </a:pPr>
            <a:endParaRPr lang="cs-CZ" sz="2800" b="1"/>
          </a:p>
          <a:p>
            <a:pPr eaLnBrk="1" hangingPunct="1">
              <a:lnSpc>
                <a:spcPct val="80000"/>
              </a:lnSpc>
            </a:pPr>
            <a:r>
              <a:rPr lang="cs-CZ" sz="2800" b="1"/>
              <a:t>Jako je specifickým znakem genetické choroby její tendence vyskytovat se v rodině opakovaně, je specifickým rysem lékařské genetiky - genetického poradenství - jeho zaměření nejen na původního pacienta, ale také na členy pacientovy rodiny, a to současné, minulé i budoucí.</a:t>
            </a:r>
          </a:p>
          <a:p>
            <a:pPr eaLnBrk="1" hangingPunct="1">
              <a:lnSpc>
                <a:spcPct val="80000"/>
              </a:lnSpc>
            </a:pPr>
            <a:endParaRPr lang="cs-CZ" sz="2400" b="1">
              <a:solidFill>
                <a:srgbClr val="33CC33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1752600"/>
          </a:xfrm>
        </p:spPr>
        <p:txBody>
          <a:bodyPr/>
          <a:lstStyle/>
          <a:p>
            <a:r>
              <a:rPr lang="cs-CZ" sz="3600" b="1" dirty="0">
                <a:solidFill>
                  <a:srgbClr val="006600"/>
                </a:solidFill>
                <a:latin typeface="+mn-lt"/>
              </a:rPr>
              <a:t>Genetické pracoviš</a:t>
            </a:r>
            <a:r>
              <a:rPr lang="cs-CZ" sz="3600" b="1" dirty="0">
                <a:solidFill>
                  <a:srgbClr val="006600"/>
                </a:solidFill>
                <a:latin typeface="Comic Sans MS" pitchFamily="66" charset="0"/>
              </a:rPr>
              <a:t>tě</a:t>
            </a:r>
            <a:endParaRPr lang="cs-CZ" sz="3600" dirty="0">
              <a:solidFill>
                <a:srgbClr val="006600"/>
              </a:solidFill>
              <a:latin typeface="Comic Sans MS" pitchFamily="66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12875"/>
            <a:ext cx="9144000" cy="5445125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Genetická poradna </a:t>
            </a:r>
            <a:r>
              <a:rPr lang="cs-CZ" b="1" dirty="0">
                <a:solidFill>
                  <a:srgbClr val="000000"/>
                </a:solidFill>
              </a:rPr>
              <a:t>- ambulance</a:t>
            </a:r>
          </a:p>
          <a:p>
            <a:endParaRPr lang="cs-CZ" b="1" dirty="0">
              <a:solidFill>
                <a:srgbClr val="000000"/>
              </a:solidFill>
            </a:endParaRPr>
          </a:p>
          <a:p>
            <a:r>
              <a:rPr lang="cs-CZ" b="1" dirty="0">
                <a:solidFill>
                  <a:srgbClr val="C00000"/>
                </a:solidFill>
              </a:rPr>
              <a:t>Laboratoře  cytogenetické  </a:t>
            </a:r>
            <a:r>
              <a:rPr lang="cs-CZ" b="1" dirty="0">
                <a:solidFill>
                  <a:srgbClr val="000000"/>
                </a:solidFill>
              </a:rPr>
              <a:t>          (prenatální, postnatální, molekulárně cytogenetické, </a:t>
            </a:r>
            <a:r>
              <a:rPr lang="cs-CZ" b="1" dirty="0" err="1">
                <a:solidFill>
                  <a:srgbClr val="000000"/>
                </a:solidFill>
              </a:rPr>
              <a:t>onkocytogenetické</a:t>
            </a:r>
            <a:r>
              <a:rPr lang="cs-CZ" b="1" dirty="0">
                <a:solidFill>
                  <a:srgbClr val="000000"/>
                </a:solidFill>
              </a:rPr>
              <a:t>)</a:t>
            </a:r>
          </a:p>
          <a:p>
            <a:endParaRPr lang="cs-CZ" b="1" dirty="0">
              <a:solidFill>
                <a:srgbClr val="000000"/>
              </a:solidFill>
            </a:endParaRPr>
          </a:p>
          <a:p>
            <a:r>
              <a:rPr lang="cs-CZ" b="1" dirty="0">
                <a:solidFill>
                  <a:srgbClr val="C00000"/>
                </a:solidFill>
              </a:rPr>
              <a:t>Laboratoře DNA/RNA diagnostiky </a:t>
            </a:r>
            <a:r>
              <a:rPr lang="cs-CZ" b="1" dirty="0">
                <a:solidFill>
                  <a:srgbClr val="000000"/>
                </a:solidFill>
              </a:rPr>
              <a:t>(</a:t>
            </a:r>
            <a:r>
              <a:rPr lang="cs-CZ" b="1" dirty="0" err="1">
                <a:solidFill>
                  <a:srgbClr val="000000"/>
                </a:solidFill>
              </a:rPr>
              <a:t>monogenně</a:t>
            </a:r>
            <a:r>
              <a:rPr lang="cs-CZ" b="1" dirty="0">
                <a:solidFill>
                  <a:srgbClr val="000000"/>
                </a:solidFill>
              </a:rPr>
              <a:t> podmíněná onemocnění, </a:t>
            </a:r>
            <a:r>
              <a:rPr lang="cs-CZ" b="1" dirty="0" err="1">
                <a:solidFill>
                  <a:srgbClr val="000000"/>
                </a:solidFill>
              </a:rPr>
              <a:t>onkogenetika</a:t>
            </a:r>
            <a:r>
              <a:rPr lang="cs-CZ" b="1" dirty="0">
                <a:solidFill>
                  <a:srgbClr val="000000"/>
                </a:solidFill>
              </a:rPr>
              <a:t>, identifikace jedinců..)</a:t>
            </a:r>
          </a:p>
          <a:p>
            <a:endParaRPr lang="cs-CZ" dirty="0">
              <a:solidFill>
                <a:srgbClr val="00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1268413"/>
          </a:xfrm>
        </p:spPr>
        <p:txBody>
          <a:bodyPr/>
          <a:lstStyle/>
          <a:p>
            <a:r>
              <a:rPr lang="cs-CZ" sz="3600" b="1" dirty="0">
                <a:solidFill>
                  <a:srgbClr val="006600"/>
                </a:solidFill>
                <a:latin typeface="+mn-lt"/>
              </a:rPr>
              <a:t>Genetická onemocnění</a:t>
            </a:r>
            <a:endParaRPr lang="cs-CZ" sz="3600" dirty="0">
              <a:solidFill>
                <a:srgbClr val="006600"/>
              </a:solidFill>
              <a:latin typeface="+mn-lt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41438"/>
            <a:ext cx="8748713" cy="5516562"/>
          </a:xfrm>
          <a:noFill/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  <a:latin typeface="Calibri" pitchFamily="34" charset="0"/>
              </a:rPr>
              <a:t>Vrozené chromosomové aberace</a:t>
            </a:r>
          </a:p>
          <a:p>
            <a:endParaRPr lang="cs-CZ" b="1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cs-CZ" b="1" dirty="0" err="1">
                <a:solidFill>
                  <a:srgbClr val="000000"/>
                </a:solidFill>
                <a:latin typeface="Calibri" pitchFamily="34" charset="0"/>
              </a:rPr>
              <a:t>Monogenně</a:t>
            </a:r>
            <a:r>
              <a:rPr lang="cs-CZ" b="1" dirty="0">
                <a:solidFill>
                  <a:srgbClr val="000000"/>
                </a:solidFill>
                <a:latin typeface="Calibri" pitchFamily="34" charset="0"/>
              </a:rPr>
              <a:t> podmíněné nemoci</a:t>
            </a:r>
          </a:p>
          <a:p>
            <a:r>
              <a:rPr lang="cs-CZ" b="1" dirty="0">
                <a:solidFill>
                  <a:srgbClr val="000000"/>
                </a:solidFill>
                <a:latin typeface="Calibri" pitchFamily="34" charset="0"/>
              </a:rPr>
              <a:t>Mitochondriální choroby</a:t>
            </a:r>
          </a:p>
          <a:p>
            <a:pPr>
              <a:buFontTx/>
              <a:buNone/>
            </a:pPr>
            <a:endParaRPr lang="cs-CZ" b="1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cs-CZ" b="1" dirty="0">
                <a:solidFill>
                  <a:srgbClr val="000000"/>
                </a:solidFill>
                <a:latin typeface="Calibri" pitchFamily="34" charset="0"/>
              </a:rPr>
              <a:t>Polygenně a multifaktoriálně – komplexně dědičná onemocnění</a:t>
            </a:r>
          </a:p>
          <a:p>
            <a:endParaRPr lang="cs-CZ" b="1" dirty="0">
              <a:solidFill>
                <a:srgbClr val="000000"/>
              </a:solidFill>
              <a:latin typeface="Comic Sans MS" pitchFamily="66" charset="0"/>
            </a:endParaRPr>
          </a:p>
          <a:p>
            <a:pPr>
              <a:buFontTx/>
              <a:buNone/>
            </a:pPr>
            <a:endParaRPr lang="cs-CZ" b="1" dirty="0">
              <a:solidFill>
                <a:srgbClr val="000000"/>
              </a:solidFill>
              <a:latin typeface="Comic Sans MS" pitchFamily="66" charset="0"/>
            </a:endParaRPr>
          </a:p>
          <a:p>
            <a:endParaRPr lang="cs-CZ" b="1" dirty="0">
              <a:latin typeface="Comic Sans MS" pitchFamily="66" charset="0"/>
            </a:endParaRPr>
          </a:p>
        </p:txBody>
      </p:sp>
      <p:pic>
        <p:nvPicPr>
          <p:cNvPr id="17412" name="Picture 1026" descr="VZOR2k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950" y="1196975"/>
            <a:ext cx="1690688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 descr="Kopie - TOCIVA SROUBOVKA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5063" y="2857500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8" descr="Portrét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64388" y="5157788"/>
            <a:ext cx="1655762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sz="3600" b="1" dirty="0">
                <a:solidFill>
                  <a:srgbClr val="006600"/>
                </a:solidFill>
                <a:latin typeface="Calibri" pitchFamily="34" charset="0"/>
              </a:rPr>
              <a:t>Vzácná onemocnění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2737"/>
            <a:ext cx="9144000" cy="5590952"/>
          </a:xfrm>
        </p:spPr>
        <p:txBody>
          <a:bodyPr/>
          <a:lstStyle/>
          <a:p>
            <a:r>
              <a:rPr lang="cs-CZ" sz="2800" b="1" dirty="0">
                <a:latin typeface="Calibri" pitchFamily="34" charset="0"/>
              </a:rPr>
              <a:t>Vzácné onemocnění je definováno frekvencí v populaci menší než 5 pacientů na 10 000 zdravých. Pacienti se vzácným onemocněním a jejich rodiny se často nacházejí ve velmi těžké životní situaci. </a:t>
            </a:r>
          </a:p>
          <a:p>
            <a:r>
              <a:rPr lang="cs-CZ" sz="2800" b="1" dirty="0">
                <a:latin typeface="Calibri" pitchFamily="34" charset="0"/>
              </a:rPr>
              <a:t>Diagnostika těchto onemocnění vyžaduje specializované postupy a pro raritní výskyt choroby může správná diagnostika trvat několik měsíců i někdy i let. </a:t>
            </a:r>
          </a:p>
          <a:p>
            <a:r>
              <a:rPr lang="cs-CZ" sz="2800" b="1" dirty="0">
                <a:latin typeface="Calibri" pitchFamily="34" charset="0"/>
              </a:rPr>
              <a:t>Dalším závažným problémem je, že na mnohá vzácná onemocnění zatím neexistuje účinný lék. </a:t>
            </a:r>
          </a:p>
          <a:p>
            <a:r>
              <a:rPr lang="cs-CZ" sz="2800" b="1" dirty="0">
                <a:latin typeface="Calibri" pitchFamily="34" charset="0"/>
              </a:rPr>
              <a:t>Pro léčitelná vzácná onemocnění jsou léky obvykle extrémně drahé. </a:t>
            </a:r>
          </a:p>
          <a:p>
            <a:pPr>
              <a:buFontTx/>
              <a:buNone/>
            </a:pPr>
            <a:endParaRPr lang="cs-CZ" sz="2400" b="1" dirty="0">
              <a:latin typeface="Comic Sans MS" pitchFamily="66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solidFill>
                  <a:srgbClr val="006600"/>
                </a:solidFill>
              </a:rPr>
              <a:t>Doporučení  ke genetickému vyšetření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b="1" dirty="0">
                <a:latin typeface="Calibri" pitchFamily="34" charset="0"/>
              </a:rPr>
              <a:t>rodiny s výskytem dědičného onemocnění, chromosomové aberace, vývojové vady</a:t>
            </a:r>
          </a:p>
          <a:p>
            <a:pPr eaLnBrk="1" hangingPunct="1"/>
            <a:r>
              <a:rPr lang="cs-CZ" sz="2800" b="1" dirty="0">
                <a:latin typeface="Calibri" pitchFamily="34" charset="0"/>
              </a:rPr>
              <a:t>páry léčené pro poruchy reprodukce</a:t>
            </a:r>
          </a:p>
          <a:p>
            <a:pPr eaLnBrk="1" hangingPunct="1"/>
            <a:r>
              <a:rPr lang="cs-CZ" sz="2800" b="1" dirty="0">
                <a:latin typeface="Calibri" pitchFamily="34" charset="0"/>
              </a:rPr>
              <a:t>těhotné ženy se zvýšeným rizikem postižení plodu</a:t>
            </a:r>
          </a:p>
          <a:p>
            <a:pPr eaLnBrk="1" hangingPunct="1"/>
            <a:r>
              <a:rPr lang="cs-CZ" sz="2800" b="1" dirty="0">
                <a:latin typeface="Calibri" pitchFamily="34" charset="0"/>
              </a:rPr>
              <a:t>příbuzenské páry</a:t>
            </a:r>
          </a:p>
          <a:p>
            <a:pPr eaLnBrk="1" hangingPunct="1"/>
            <a:r>
              <a:rPr lang="cs-CZ" sz="2800" b="1" dirty="0">
                <a:latin typeface="Calibri" pitchFamily="34" charset="0"/>
              </a:rPr>
              <a:t>osoby se zvýšeným rizikem indukovaných mutací (vliv zevního prostředí)</a:t>
            </a:r>
          </a:p>
          <a:p>
            <a:pPr eaLnBrk="1" hangingPunct="1"/>
            <a:r>
              <a:rPr lang="cs-CZ" sz="2800" b="1" dirty="0">
                <a:latin typeface="Calibri" pitchFamily="34" charset="0"/>
              </a:rPr>
              <a:t>dárci gamet</a:t>
            </a:r>
          </a:p>
          <a:p>
            <a:pPr eaLnBrk="1" hangingPunct="1"/>
            <a:r>
              <a:rPr lang="cs-CZ" sz="2800" b="1" dirty="0">
                <a:latin typeface="Calibri" pitchFamily="34" charset="0"/>
              </a:rPr>
              <a:t>pacienti s onkologickým onemocněním</a:t>
            </a:r>
            <a:endParaRPr lang="cs-CZ" sz="2800" dirty="0"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42d5fc05-1b26-4ccf-9ac9-7926295b9549.mdb"/>
  <p:tag name="ARS_RESPONSE_PERSONNUM" val="10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</TotalTime>
  <Words>532</Words>
  <Application>Microsoft Office PowerPoint</Application>
  <PresentationFormat>Předvádění na obrazovce (4:3)</PresentationFormat>
  <Paragraphs>161</Paragraphs>
  <Slides>20</Slides>
  <Notes>20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sady Office</vt:lpstr>
      <vt:lpstr>Lékařská genetika</vt:lpstr>
      <vt:lpstr>1865</vt:lpstr>
      <vt:lpstr>1967 Lékařská genetika</vt:lpstr>
      <vt:lpstr>Lékařská genetika</vt:lpstr>
      <vt:lpstr>Lékařská genetika</vt:lpstr>
      <vt:lpstr>Genetické pracoviště</vt:lpstr>
      <vt:lpstr>Genetická onemocnění</vt:lpstr>
      <vt:lpstr>Vzácná onemocnění</vt:lpstr>
      <vt:lpstr>Doporučení  ke genetickému vyšetření </vt:lpstr>
      <vt:lpstr>Genetická konzultace  Shormáždění informací</vt:lpstr>
      <vt:lpstr>Klinickogenetické vyšetření</vt:lpstr>
      <vt:lpstr>Prezentace aplikace PowerPoint</vt:lpstr>
      <vt:lpstr>Cytogenetické vyšetření</vt:lpstr>
      <vt:lpstr>Prezentace aplikace PowerPoint</vt:lpstr>
      <vt:lpstr>1869 – objev molekuly DNA - švýcarský lékař Friedrich Miescher vyizoloval DNA z bílých krvinek. Nedařilo se však vytvořit dostatečně čistý vzorek na to, aby DNA mohla být dále zkoumána.  1952 - objev dvojšroubovité struktury DNA  1953 -  poznatek byl veřejně publikován autory - objeviteli Jamesem Watsonem a Francisem Crickem  1962 - Nobelova cena </vt:lpstr>
      <vt:lpstr>DNA analýza dědičných onemocnění</vt:lpstr>
      <vt:lpstr>Genetická prevence</vt:lpstr>
      <vt:lpstr>Lékařská genetika</vt:lpstr>
      <vt:lpstr>Vyhledávání přenašečů AR a XR  dědičných nemocí</vt:lpstr>
      <vt:lpstr>Lékařská genetika</vt:lpstr>
    </vt:vector>
  </TitlesOfParts>
  <Company>ČLK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UZIVATEL</dc:creator>
  <cp:lastModifiedBy>Gaillyova Renata</cp:lastModifiedBy>
  <cp:revision>98</cp:revision>
  <dcterms:created xsi:type="dcterms:W3CDTF">2015-09-11T17:11:45Z</dcterms:created>
  <dcterms:modified xsi:type="dcterms:W3CDTF">2018-01-03T16:23:38Z</dcterms:modified>
</cp:coreProperties>
</file>