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62" r:id="rId6"/>
    <p:sldId id="27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5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26.09.2017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66BC3F-7BA4-4F2E-80A1-F5C147029C14}" type="datetimeFigureOut">
              <a:rPr lang="cs-CZ" smtClean="0"/>
              <a:t>26.09.2017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26.09.2017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66BC3F-7BA4-4F2E-80A1-F5C147029C14}" type="datetimeFigureOut">
              <a:rPr lang="cs-CZ" smtClean="0"/>
              <a:t>26.09.2017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66BC3F-7BA4-4F2E-80A1-F5C147029C14}" type="datetimeFigureOut">
              <a:rPr lang="cs-CZ" smtClean="0"/>
              <a:t>26.09.2017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2. lekce</a:t>
            </a:r>
          </a:p>
        </p:txBody>
      </p:sp>
    </p:spTree>
    <p:extLst>
      <p:ext uri="{BB962C8B-B14F-4D97-AF65-F5344CB8AC3E}">
        <p14:creationId xmlns:p14="http://schemas.microsoft.com/office/powerpoint/2010/main" val="8680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dirty="0" err="1"/>
              <a:t>musculus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4999609"/>
              </p:ext>
            </p:extLst>
          </p:nvPr>
        </p:nvGraphicFramePr>
        <p:xfrm>
          <a:off x="1357628" y="1628800"/>
          <a:ext cx="642264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nom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musculus</a:t>
                      </a:r>
                      <a:r>
                        <a:rPr lang="cs-CZ" sz="24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ak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abl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muscul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01752" y="4077072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Podle vzoru </a:t>
            </a:r>
            <a:r>
              <a:rPr lang="cs-CZ" sz="2000" dirty="0" err="1"/>
              <a:t>musculus</a:t>
            </a:r>
            <a:r>
              <a:rPr lang="cs-CZ" sz="2000" dirty="0"/>
              <a:t> se skloňují i substantiva 2. deklinace zakončena v nominativu na – </a:t>
            </a:r>
            <a:r>
              <a:rPr lang="cs-CZ" sz="2000" dirty="0" err="1"/>
              <a:t>er</a:t>
            </a:r>
            <a:r>
              <a:rPr lang="cs-CZ" sz="2000" dirty="0"/>
              <a:t>:</a:t>
            </a:r>
          </a:p>
          <a:p>
            <a:pPr>
              <a:spcAft>
                <a:spcPts val="600"/>
              </a:spcAft>
            </a:pPr>
            <a:r>
              <a:rPr lang="cs-CZ" sz="2000" dirty="0" err="1"/>
              <a:t>cancer</a:t>
            </a:r>
            <a:r>
              <a:rPr lang="cs-CZ" sz="2000" dirty="0"/>
              <a:t>, </a:t>
            </a:r>
            <a:r>
              <a:rPr lang="cs-CZ" sz="2000" dirty="0" err="1"/>
              <a:t>crī</a:t>
            </a:r>
            <a:r>
              <a:rPr lang="cs-CZ" sz="2000" dirty="0"/>
              <a:t>, m. = rakovina; </a:t>
            </a:r>
            <a:r>
              <a:rPr lang="cs-CZ" sz="2000" dirty="0" err="1"/>
              <a:t>puer</a:t>
            </a:r>
            <a:r>
              <a:rPr lang="cs-CZ" sz="2000" dirty="0"/>
              <a:t>, </a:t>
            </a:r>
            <a:r>
              <a:rPr lang="cs-CZ" sz="2000" dirty="0" err="1"/>
              <a:t>erī</a:t>
            </a:r>
            <a:r>
              <a:rPr lang="cs-CZ" sz="2000" dirty="0"/>
              <a:t>, m.    = chlapec</a:t>
            </a:r>
          </a:p>
          <a:p>
            <a:pPr>
              <a:spcAft>
                <a:spcPts val="600"/>
              </a:spcAft>
            </a:pPr>
            <a:endParaRPr lang="cs-CZ" sz="500" dirty="0"/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dirty="0"/>
              <a:t>Kmen: to co nám zůstane, když odtrhneme koncovku </a:t>
            </a:r>
            <a:r>
              <a:rPr lang="cs-CZ" sz="2000" b="1" dirty="0"/>
              <a:t>gen. </a:t>
            </a:r>
            <a:r>
              <a:rPr lang="cs-CZ" sz="2000" b="1" dirty="0" err="1"/>
              <a:t>sg</a:t>
            </a:r>
            <a:r>
              <a:rPr lang="cs-CZ" sz="2000" b="1" dirty="0"/>
              <a:t>.</a:t>
            </a:r>
            <a:r>
              <a:rPr lang="cs-CZ" sz="2000" dirty="0"/>
              <a:t>: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i="1" dirty="0"/>
              <a:t>	</a:t>
            </a:r>
            <a:r>
              <a:rPr lang="cs-CZ" sz="2000" i="1" dirty="0" err="1"/>
              <a:t>muscul</a:t>
            </a:r>
            <a:r>
              <a:rPr lang="cs-CZ" sz="2000" i="1" dirty="0"/>
              <a:t>-, </a:t>
            </a:r>
            <a:r>
              <a:rPr lang="cs-CZ" sz="2000" i="1" dirty="0" err="1"/>
              <a:t>cancr</a:t>
            </a:r>
            <a:r>
              <a:rPr lang="cs-CZ" sz="2000" i="1" dirty="0"/>
              <a:t>-, </a:t>
            </a:r>
            <a:r>
              <a:rPr lang="cs-CZ" sz="2000" i="1" dirty="0" err="1"/>
              <a:t>puer</a:t>
            </a:r>
            <a:r>
              <a:rPr lang="cs-CZ" sz="2000" i="1" dirty="0"/>
              <a:t>-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dirty="0"/>
              <a:t>Ke kmeni se připojují jednotlivé pádové koncovky.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36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dirty="0" err="1"/>
              <a:t>musculus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Podle vzoru </a:t>
            </a:r>
            <a:r>
              <a:rPr lang="cs-CZ" dirty="0" err="1"/>
              <a:t>musculus</a:t>
            </a:r>
            <a:r>
              <a:rPr lang="cs-CZ" dirty="0"/>
              <a:t> se skloňují </a:t>
            </a:r>
            <a:r>
              <a:rPr lang="cs-CZ" u="sng" dirty="0"/>
              <a:t>většinou</a:t>
            </a:r>
            <a:r>
              <a:rPr lang="cs-CZ" dirty="0"/>
              <a:t> maskulina</a:t>
            </a:r>
          </a:p>
          <a:p>
            <a:r>
              <a:rPr lang="cs-CZ" dirty="0"/>
              <a:t>Některá slova jsou rodu ženského:</a:t>
            </a:r>
          </a:p>
          <a:p>
            <a:pPr lvl="1"/>
            <a:r>
              <a:rPr lang="cs-CZ" sz="2300" dirty="0" err="1"/>
              <a:t>Diameter</a:t>
            </a:r>
            <a:r>
              <a:rPr lang="cs-CZ" sz="2300" dirty="0"/>
              <a:t>, </a:t>
            </a:r>
            <a:r>
              <a:rPr lang="cs-CZ" sz="2300" dirty="0" err="1"/>
              <a:t>trī</a:t>
            </a:r>
            <a:r>
              <a:rPr lang="cs-CZ" sz="2300" dirty="0"/>
              <a:t>, f. ; </a:t>
            </a:r>
            <a:r>
              <a:rPr lang="cs-CZ" sz="2300" dirty="0" err="1"/>
              <a:t>methodus</a:t>
            </a:r>
            <a:r>
              <a:rPr lang="cs-CZ" sz="2300" dirty="0"/>
              <a:t>, ī, f., </a:t>
            </a:r>
            <a:r>
              <a:rPr lang="cs-CZ" sz="2300" dirty="0" err="1"/>
              <a:t>periodus</a:t>
            </a:r>
            <a:r>
              <a:rPr lang="cs-CZ" sz="2300" dirty="0"/>
              <a:t>, ī, f. aj.</a:t>
            </a:r>
          </a:p>
          <a:p>
            <a:r>
              <a:rPr lang="cs-CZ" sz="2800" dirty="0"/>
              <a:t>A patří sem i jedno neutrum:</a:t>
            </a:r>
          </a:p>
          <a:p>
            <a:pPr lvl="1"/>
            <a:r>
              <a:rPr lang="cs-CZ" sz="2300" dirty="0"/>
              <a:t>virus, </a:t>
            </a:r>
            <a:r>
              <a:rPr lang="cs-CZ" sz="2400" dirty="0"/>
              <a:t>ī, n.</a:t>
            </a:r>
          </a:p>
          <a:p>
            <a:r>
              <a:rPr lang="cs-CZ" sz="2800" dirty="0"/>
              <a:t>Podle vzoru </a:t>
            </a:r>
            <a:r>
              <a:rPr lang="cs-CZ" sz="2800" dirty="0" err="1"/>
              <a:t>musculus</a:t>
            </a:r>
            <a:r>
              <a:rPr lang="cs-CZ" sz="2800" dirty="0"/>
              <a:t> se skloňují i převzatá řecká substantiva zakončena v </a:t>
            </a:r>
            <a:r>
              <a:rPr lang="cs-CZ" sz="2800" dirty="0" err="1"/>
              <a:t>nom</a:t>
            </a:r>
            <a:r>
              <a:rPr lang="cs-CZ" sz="2800" dirty="0"/>
              <a:t>. </a:t>
            </a:r>
            <a:r>
              <a:rPr lang="cs-CZ" sz="2800" dirty="0" err="1"/>
              <a:t>sg</a:t>
            </a:r>
            <a:r>
              <a:rPr lang="cs-CZ" sz="2800" dirty="0"/>
              <a:t>. na -os.</a:t>
            </a:r>
          </a:p>
          <a:p>
            <a:pPr lvl="1"/>
            <a:r>
              <a:rPr lang="cs-CZ" sz="2300" dirty="0"/>
              <a:t>V </a:t>
            </a:r>
            <a:r>
              <a:rPr lang="cs-CZ" sz="2300" dirty="0" err="1"/>
              <a:t>ak</a:t>
            </a:r>
            <a:r>
              <a:rPr lang="cs-CZ" sz="2300" dirty="0"/>
              <a:t>. </a:t>
            </a:r>
            <a:r>
              <a:rPr lang="cs-CZ" sz="2300" dirty="0" err="1"/>
              <a:t>sg</a:t>
            </a:r>
            <a:r>
              <a:rPr lang="cs-CZ" sz="2300" dirty="0"/>
              <a:t>. mají potom koncovku –on</a:t>
            </a:r>
          </a:p>
          <a:p>
            <a:pPr lvl="1"/>
            <a:r>
              <a:rPr lang="cs-CZ" sz="2300" dirty="0"/>
              <a:t>Př. </a:t>
            </a:r>
            <a:r>
              <a:rPr lang="cs-CZ" sz="2300" dirty="0" err="1"/>
              <a:t>Nephros</a:t>
            </a:r>
            <a:r>
              <a:rPr lang="cs-CZ" sz="2300" dirty="0"/>
              <a:t>, ī, m.; </a:t>
            </a:r>
            <a:r>
              <a:rPr lang="cs-CZ" sz="2300" dirty="0" err="1"/>
              <a:t>opthalmos</a:t>
            </a:r>
            <a:r>
              <a:rPr lang="cs-CZ" sz="2300" dirty="0"/>
              <a:t>, ī, m; </a:t>
            </a:r>
            <a:r>
              <a:rPr lang="cs-CZ" sz="2300" dirty="0" err="1"/>
              <a:t>stomachos</a:t>
            </a:r>
            <a:r>
              <a:rPr lang="cs-CZ" sz="2300" dirty="0"/>
              <a:t>, ī, m.</a:t>
            </a:r>
          </a:p>
        </p:txBody>
      </p:sp>
    </p:spTree>
    <p:extLst>
      <p:ext uri="{BB962C8B-B14F-4D97-AF65-F5344CB8AC3E}">
        <p14:creationId xmlns:p14="http://schemas.microsoft.com/office/powerpoint/2010/main" val="31251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dirty="0" smtClean="0"/>
              <a:t>septum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3842792"/>
            <a:ext cx="8503920" cy="2754560"/>
          </a:xfrm>
        </p:spPr>
        <p:txBody>
          <a:bodyPr>
            <a:normAutofit/>
          </a:bodyPr>
          <a:lstStyle/>
          <a:p>
            <a:r>
              <a:rPr lang="cs-CZ" dirty="0"/>
              <a:t>Podle vzoru septum se skloňují jen neutra</a:t>
            </a:r>
          </a:p>
          <a:p>
            <a:r>
              <a:rPr lang="cs-CZ" sz="2400" dirty="0"/>
              <a:t>Patří sem i převzatá řecká substantiva zakončená v </a:t>
            </a:r>
            <a:r>
              <a:rPr lang="cs-CZ" sz="2400" dirty="0" err="1"/>
              <a:t>nom</a:t>
            </a:r>
            <a:r>
              <a:rPr lang="cs-CZ" sz="2400" dirty="0"/>
              <a:t>. </a:t>
            </a:r>
            <a:r>
              <a:rPr lang="cs-CZ" sz="2400" dirty="0" err="1"/>
              <a:t>sg</a:t>
            </a:r>
            <a:r>
              <a:rPr lang="cs-CZ" sz="2400" dirty="0"/>
              <a:t>. na  </a:t>
            </a:r>
            <a:r>
              <a:rPr lang="cs-CZ" sz="2400" b="1" i="1" dirty="0"/>
              <a:t>-on</a:t>
            </a:r>
            <a:r>
              <a:rPr lang="cs-CZ" sz="2400" dirty="0"/>
              <a:t>	(</a:t>
            </a:r>
            <a:r>
              <a:rPr lang="cs-CZ" sz="2400" i="1" dirty="0" err="1"/>
              <a:t>cōlon</a:t>
            </a:r>
            <a:r>
              <a:rPr lang="cs-CZ" sz="2400" dirty="0"/>
              <a:t>, </a:t>
            </a:r>
            <a:r>
              <a:rPr lang="cs-CZ" sz="2400" i="1" dirty="0" err="1"/>
              <a:t>encephalon</a:t>
            </a:r>
            <a:r>
              <a:rPr lang="cs-CZ" sz="2400" dirty="0"/>
              <a:t>, </a:t>
            </a:r>
            <a:r>
              <a:rPr lang="cs-CZ" sz="2400" i="1" dirty="0" err="1"/>
              <a:t>enteron</a:t>
            </a:r>
            <a:r>
              <a:rPr lang="cs-CZ" sz="2400" i="1" dirty="0"/>
              <a:t>)</a:t>
            </a:r>
          </a:p>
          <a:p>
            <a:pPr lvl="1"/>
            <a:r>
              <a:rPr lang="cs-CZ" i="1" dirty="0"/>
              <a:t>Akuzativ </a:t>
            </a:r>
            <a:r>
              <a:rPr lang="cs-CZ" i="1" dirty="0" err="1"/>
              <a:t>sg</a:t>
            </a:r>
            <a:r>
              <a:rPr lang="cs-CZ" i="1" dirty="0"/>
              <a:t>. bude zakončen také na –on.</a:t>
            </a:r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767443"/>
              </p:ext>
            </p:extLst>
          </p:nvPr>
        </p:nvGraphicFramePr>
        <p:xfrm>
          <a:off x="1357628" y="1556792"/>
          <a:ext cx="642264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nom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septum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ak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smtClean="0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abl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 smtClean="0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66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Pravidla pro VŠECHNA neutra, se kterými se kdy setkáme (tzn. i u všech dalších deklinací):</a:t>
            </a:r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/>
              <a:t>Nominativ = Akuzativ</a:t>
            </a:r>
          </a:p>
          <a:p>
            <a:pPr marL="594360" lvl="2" indent="0">
              <a:lnSpc>
                <a:spcPct val="90000"/>
              </a:lnSpc>
              <a:buNone/>
            </a:pPr>
            <a:r>
              <a:rPr lang="cs-CZ" b="1" dirty="0"/>
              <a:t>c</a:t>
            </a:r>
            <a:r>
              <a:rPr lang="cs-CZ" sz="2000" b="1" dirty="0"/>
              <a:t>erebrum – cerebrum; </a:t>
            </a:r>
            <a:r>
              <a:rPr lang="cs-CZ" sz="2000" b="1" dirty="0" err="1"/>
              <a:t>encephalon</a:t>
            </a:r>
            <a:r>
              <a:rPr lang="cs-CZ" sz="2000" b="1" dirty="0"/>
              <a:t> - </a:t>
            </a:r>
            <a:r>
              <a:rPr lang="cs-CZ" sz="2000" b="1" dirty="0" err="1"/>
              <a:t>encephalon</a:t>
            </a:r>
            <a:endParaRPr lang="cs-CZ" sz="2000" b="1" dirty="0"/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err="1"/>
              <a:t>Nom</a:t>
            </a:r>
            <a:r>
              <a:rPr lang="cs-CZ" sz="2400" b="1" dirty="0"/>
              <a:t>. </a:t>
            </a:r>
            <a:r>
              <a:rPr lang="cs-CZ" sz="2400" b="1" dirty="0" err="1"/>
              <a:t>pl</a:t>
            </a:r>
            <a:r>
              <a:rPr lang="cs-CZ" sz="2400" b="1" dirty="0"/>
              <a:t>. zakončený na –a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cs-CZ" sz="2400" dirty="0"/>
              <a:t>a protože platí pravidlo 1, tak je i </a:t>
            </a:r>
            <a:r>
              <a:rPr lang="cs-CZ" sz="2400" dirty="0" err="1"/>
              <a:t>ak</a:t>
            </a:r>
            <a:r>
              <a:rPr lang="cs-CZ" sz="2400" dirty="0"/>
              <a:t>. </a:t>
            </a:r>
            <a:r>
              <a:rPr lang="cs-CZ" sz="2400" dirty="0" err="1"/>
              <a:t>pl</a:t>
            </a:r>
            <a:r>
              <a:rPr lang="cs-CZ" sz="2400" dirty="0"/>
              <a:t>. zakončen na –a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dirty="0"/>
              <a:t>Jak bude vypadat </a:t>
            </a:r>
            <a:r>
              <a:rPr lang="cs-CZ" dirty="0" err="1"/>
              <a:t>nom</a:t>
            </a:r>
            <a:r>
              <a:rPr lang="cs-CZ" dirty="0"/>
              <a:t>. (a </a:t>
            </a:r>
            <a:r>
              <a:rPr lang="cs-CZ" dirty="0" err="1"/>
              <a:t>ak</a:t>
            </a:r>
            <a:r>
              <a:rPr lang="cs-CZ" dirty="0"/>
              <a:t>.) </a:t>
            </a:r>
            <a:r>
              <a:rPr lang="cs-CZ" dirty="0" err="1"/>
              <a:t>pl</a:t>
            </a:r>
            <a:r>
              <a:rPr lang="cs-CZ" dirty="0"/>
              <a:t>. od substantiv: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	</a:t>
            </a:r>
            <a:r>
              <a:rPr lang="cs-CZ" sz="2400" dirty="0"/>
              <a:t>signum, ī, n.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corpus, </a:t>
            </a:r>
            <a:r>
              <a:rPr lang="cs-CZ" sz="2400" dirty="0" err="1"/>
              <a:t>oris</a:t>
            </a:r>
            <a:r>
              <a:rPr lang="cs-CZ" sz="2400" dirty="0"/>
              <a:t>, n.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</a:t>
            </a:r>
            <a:r>
              <a:rPr lang="cs-CZ" sz="2400" dirty="0" err="1"/>
              <a:t>cornū</a:t>
            </a:r>
            <a:r>
              <a:rPr lang="cs-CZ" sz="2400" dirty="0"/>
              <a:t>, </a:t>
            </a:r>
            <a:r>
              <a:rPr lang="cs-CZ" sz="2400" dirty="0" err="1"/>
              <a:t>ūs</a:t>
            </a:r>
            <a:r>
              <a:rPr lang="cs-CZ" sz="2400" dirty="0"/>
              <a:t>, n.		</a:t>
            </a:r>
            <a:endParaRPr lang="cs-CZ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cs-CZ" sz="29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95936" y="45091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signa</a:t>
            </a:r>
          </a:p>
          <a:p>
            <a:r>
              <a:rPr lang="cs-CZ" sz="2400" dirty="0" err="1"/>
              <a:t>corpora</a:t>
            </a:r>
            <a:endParaRPr lang="cs-CZ" sz="2400" dirty="0"/>
          </a:p>
          <a:p>
            <a:r>
              <a:rPr lang="cs-CZ" sz="2400" dirty="0" err="1"/>
              <a:t>cornua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20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1. a 2. deklinace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70528114"/>
              </p:ext>
            </p:extLst>
          </p:nvPr>
        </p:nvGraphicFramePr>
        <p:xfrm>
          <a:off x="290317" y="1572375"/>
          <a:ext cx="8504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688"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Maskulina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Feminina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Neutra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nominativ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longus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chemeClr val="accent4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ae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akuzativ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am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chemeClr val="accent4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ablativ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11235"/>
              </p:ext>
            </p:extLst>
          </p:nvPr>
        </p:nvGraphicFramePr>
        <p:xfrm>
          <a:off x="301752" y="4077072"/>
          <a:ext cx="8504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Maskulina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Feminina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Neutra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nominativ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ae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</a:t>
                      </a:r>
                      <a:r>
                        <a:rPr lang="cs-CZ" sz="24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ārum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akuzativ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</a:t>
                      </a:r>
                      <a:r>
                        <a:rPr lang="cs-CZ" sz="24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ablativ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7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1. a 2. deklinace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Adjektiva 1. a 2. deklinace jsou trojvýchodná – mají pro každý rod zvláštní tvar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sg</a:t>
            </a:r>
            <a:r>
              <a:rPr lang="cs-CZ" dirty="0"/>
              <a:t>.</a:t>
            </a:r>
          </a:p>
          <a:p>
            <a:r>
              <a:rPr lang="cs-CZ" dirty="0"/>
              <a:t>3 typy zobrazení ve slovníku:</a:t>
            </a:r>
          </a:p>
          <a:p>
            <a:pPr lvl="1"/>
            <a:r>
              <a:rPr lang="cs-CZ" sz="2300" i="1" dirty="0" err="1"/>
              <a:t>pūrus</a:t>
            </a:r>
            <a:r>
              <a:rPr lang="cs-CZ" sz="2300" i="1" dirty="0"/>
              <a:t>, -a, -um</a:t>
            </a:r>
          </a:p>
          <a:p>
            <a:pPr lvl="1"/>
            <a:r>
              <a:rPr lang="cs-CZ" sz="2300" i="1" dirty="0"/>
              <a:t>liber, -</a:t>
            </a:r>
            <a:r>
              <a:rPr lang="cs-CZ" sz="2300" i="1" dirty="0" err="1"/>
              <a:t>era</a:t>
            </a:r>
            <a:r>
              <a:rPr lang="cs-CZ" sz="2300" i="1" dirty="0"/>
              <a:t>, -</a:t>
            </a:r>
            <a:r>
              <a:rPr lang="cs-CZ" sz="2300" i="1" dirty="0" err="1"/>
              <a:t>erum</a:t>
            </a:r>
            <a:endParaRPr lang="cs-CZ" sz="2300" i="1" dirty="0"/>
          </a:p>
          <a:p>
            <a:pPr lvl="1"/>
            <a:r>
              <a:rPr lang="cs-CZ" sz="2300" i="1" dirty="0" err="1"/>
              <a:t>sinister</a:t>
            </a:r>
            <a:r>
              <a:rPr lang="cs-CZ" sz="2300" i="1" dirty="0"/>
              <a:t>, -tra, -</a:t>
            </a:r>
            <a:r>
              <a:rPr lang="cs-CZ" sz="2300" i="1" dirty="0" err="1"/>
              <a:t>trum</a:t>
            </a:r>
            <a:r>
              <a:rPr lang="cs-CZ" sz="2300" i="1" dirty="0"/>
              <a:t> (-e- vypadne u většiny </a:t>
            </a:r>
            <a:r>
              <a:rPr lang="cs-CZ" sz="2300" i="1" dirty="0" err="1"/>
              <a:t>adj</a:t>
            </a:r>
            <a:r>
              <a:rPr lang="cs-CZ" sz="2300" i="1" dirty="0"/>
              <a:t>.</a:t>
            </a:r>
            <a:r>
              <a:rPr lang="cs-CZ" sz="2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60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Vyskloňujte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dentista + </a:t>
            </a:r>
            <a:r>
              <a:rPr lang="cs-CZ" sz="2800" i="1" dirty="0"/>
              <a:t>bonus, -a, -um </a:t>
            </a:r>
            <a:r>
              <a:rPr lang="cs-CZ" sz="2800" dirty="0"/>
              <a:t>	dobrý</a:t>
            </a:r>
          </a:p>
          <a:p>
            <a:endParaRPr lang="cs-CZ" dirty="0"/>
          </a:p>
          <a:p>
            <a:r>
              <a:rPr lang="cs-CZ" dirty="0" err="1"/>
              <a:t>periodus</a:t>
            </a:r>
            <a:r>
              <a:rPr lang="cs-CZ" dirty="0"/>
              <a:t> + </a:t>
            </a:r>
            <a:r>
              <a:rPr lang="cs-CZ" sz="2800" i="1" dirty="0" err="1"/>
              <a:t>longus</a:t>
            </a:r>
            <a:r>
              <a:rPr lang="cs-CZ" sz="2800" i="1" dirty="0"/>
              <a:t>, -a, -um </a:t>
            </a:r>
            <a:r>
              <a:rPr lang="cs-CZ" sz="2800" dirty="0"/>
              <a:t>dlouhý</a:t>
            </a:r>
          </a:p>
          <a:p>
            <a:endParaRPr lang="cs-CZ" sz="2800" dirty="0"/>
          </a:p>
          <a:p>
            <a:r>
              <a:rPr lang="cs-CZ" dirty="0"/>
              <a:t>virus + </a:t>
            </a:r>
            <a:r>
              <a:rPr lang="cs-CZ" sz="2800" i="1" dirty="0" err="1"/>
              <a:t>periculosus</a:t>
            </a:r>
            <a:r>
              <a:rPr lang="cs-CZ" sz="2800" i="1" dirty="0"/>
              <a:t>, -a, -um </a:t>
            </a:r>
            <a:r>
              <a:rPr lang="cs-CZ" sz="2800" dirty="0"/>
              <a:t>nebezpečný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2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a5wf380ybs7x.cloudfront.net/var/ezwebin_site/storage/images/media/images/e-anatomy/mediastinum-anatomy-illustrations/thoracic-aorta-ascending-descending-aortic-isthmus/5904338-1-eng-GB/thoracic-aorta-ascending-descending-aortic-isthmus_imag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04663"/>
            <a:ext cx="6296954" cy="57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940152" y="1628800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051720" y="6381328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isthmus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aortae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gli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8" y="1124744"/>
            <a:ext cx="7573010" cy="473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1866" y="630932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fundus </a:t>
            </a:r>
            <a:r>
              <a:rPr lang="cs-CZ" sz="2000" b="1" dirty="0" err="1">
                <a:solidFill>
                  <a:schemeClr val="bg1"/>
                </a:solidFill>
              </a:rPr>
              <a:t>gastricus</a:t>
            </a:r>
            <a:r>
              <a:rPr lang="cs-CZ" sz="2000" b="1" dirty="0">
                <a:solidFill>
                  <a:schemeClr val="bg1"/>
                </a:solidFill>
              </a:rPr>
              <a:t> = fundus </a:t>
            </a:r>
            <a:r>
              <a:rPr lang="cs-CZ" sz="2000" b="1" dirty="0" err="1">
                <a:solidFill>
                  <a:schemeClr val="bg1"/>
                </a:solidFill>
              </a:rPr>
              <a:t>ventriculi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eyondthedish.files.wordpress.com/2014/08/thymus-locatio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8" y="368934"/>
            <a:ext cx="8319068" cy="55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24128" y="1556792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lobus</a:t>
            </a:r>
            <a:r>
              <a:rPr lang="cs-CZ" dirty="0"/>
              <a:t> </a:t>
            </a:r>
            <a:r>
              <a:rPr lang="cs-CZ" dirty="0" err="1"/>
              <a:t>dexter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92280" y="1412776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lobus</a:t>
            </a:r>
            <a:r>
              <a:rPr lang="cs-CZ" dirty="0"/>
              <a:t> </a:t>
            </a:r>
            <a:r>
              <a:rPr lang="cs-CZ" dirty="0" err="1"/>
              <a:t>sinister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6376" y="3621951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lobulus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1950" y="692696"/>
            <a:ext cx="12377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thyroidea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56376" y="2637053"/>
            <a:ext cx="783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septa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43362" y="6309320"/>
            <a:ext cx="348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</a:rPr>
              <a:t>lobus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sinister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thymi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3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92628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Jak poznám, do které deklinace patří latinské substantivum?</a:t>
            </a:r>
          </a:p>
          <a:p>
            <a:pPr lvl="1"/>
            <a:r>
              <a:rPr lang="cs-CZ" dirty="0"/>
              <a:t>Podle zakončení v genitivu singuláru.</a:t>
            </a:r>
          </a:p>
          <a:p>
            <a:r>
              <a:rPr lang="cs-CZ" dirty="0"/>
              <a:t>Do které deklinace patří tato substantiva?</a:t>
            </a:r>
          </a:p>
          <a:p>
            <a:pPr lvl="1"/>
            <a:r>
              <a:rPr lang="cs-CZ" dirty="0" err="1"/>
              <a:t>carcinoma</a:t>
            </a:r>
            <a:r>
              <a:rPr lang="cs-CZ" dirty="0"/>
              <a:t>, </a:t>
            </a:r>
            <a:r>
              <a:rPr lang="cs-CZ" dirty="0" err="1"/>
              <a:t>atis</a:t>
            </a:r>
            <a:r>
              <a:rPr lang="cs-CZ" dirty="0"/>
              <a:t>, n.; </a:t>
            </a:r>
            <a:r>
              <a:rPr lang="cs-CZ" dirty="0" err="1"/>
              <a:t>belladona</a:t>
            </a:r>
            <a:r>
              <a:rPr lang="cs-CZ" dirty="0"/>
              <a:t>, </a:t>
            </a:r>
            <a:r>
              <a:rPr lang="cs-CZ" dirty="0" err="1"/>
              <a:t>ae</a:t>
            </a:r>
            <a:r>
              <a:rPr lang="cs-CZ" dirty="0"/>
              <a:t>, f.; </a:t>
            </a:r>
            <a:r>
              <a:rPr lang="cs-CZ" dirty="0" err="1"/>
              <a:t>diameter</a:t>
            </a:r>
            <a:r>
              <a:rPr lang="cs-CZ" dirty="0"/>
              <a:t>, </a:t>
            </a:r>
            <a:r>
              <a:rPr lang="cs-CZ" dirty="0" err="1"/>
              <a:t>trī</a:t>
            </a:r>
            <a:r>
              <a:rPr lang="cs-CZ" dirty="0"/>
              <a:t>, f.</a:t>
            </a:r>
          </a:p>
          <a:p>
            <a:r>
              <a:rPr lang="cs-CZ" dirty="0"/>
              <a:t>K čemu je potřeba znát gramatický rod substantiva?</a:t>
            </a:r>
          </a:p>
          <a:p>
            <a:pPr lvl="1"/>
            <a:r>
              <a:rPr lang="cs-CZ" dirty="0"/>
              <a:t>Rod substantiva ovlivňuje tvar a způsob </a:t>
            </a:r>
            <a:r>
              <a:rPr lang="cs-CZ" dirty="0" smtClean="0"/>
              <a:t>skloňování </a:t>
            </a:r>
            <a:r>
              <a:rPr lang="cs-CZ" dirty="0"/>
              <a:t>adjektiva.</a:t>
            </a:r>
          </a:p>
          <a:p>
            <a:r>
              <a:rPr lang="cs-CZ" dirty="0"/>
              <a:t>Jak bude vypadat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sg</a:t>
            </a:r>
            <a:r>
              <a:rPr lang="cs-CZ" dirty="0"/>
              <a:t>. po spojení substantiva </a:t>
            </a:r>
            <a:r>
              <a:rPr lang="cs-CZ" dirty="0" err="1"/>
              <a:t>vertebra</a:t>
            </a:r>
            <a:r>
              <a:rPr lang="cs-CZ" dirty="0"/>
              <a:t>, </a:t>
            </a:r>
            <a:r>
              <a:rPr lang="cs-CZ" dirty="0" err="1"/>
              <a:t>ae</a:t>
            </a:r>
            <a:r>
              <a:rPr lang="cs-CZ" dirty="0"/>
              <a:t>, f. s adjektivem </a:t>
            </a:r>
            <a:r>
              <a:rPr lang="cs-CZ" dirty="0" err="1"/>
              <a:t>thoracicus</a:t>
            </a:r>
            <a:r>
              <a:rPr lang="cs-CZ" dirty="0"/>
              <a:t>, a, um?</a:t>
            </a:r>
          </a:p>
          <a:p>
            <a:pPr lvl="1"/>
            <a:r>
              <a:rPr lang="cs-CZ" dirty="0" err="1"/>
              <a:t>vertebra</a:t>
            </a:r>
            <a:r>
              <a:rPr lang="cs-CZ" dirty="0"/>
              <a:t> </a:t>
            </a:r>
            <a:r>
              <a:rPr lang="cs-CZ" dirty="0" err="1"/>
              <a:t>thoracica</a:t>
            </a:r>
            <a:r>
              <a:rPr lang="cs-CZ" dirty="0"/>
              <a:t> 	  = hrudní obratel</a:t>
            </a:r>
          </a:p>
          <a:p>
            <a:r>
              <a:rPr lang="cs-CZ" dirty="0"/>
              <a:t>Jak vypadá nominativ plurálu tohoto spojení?</a:t>
            </a:r>
          </a:p>
          <a:p>
            <a:pPr lvl="1"/>
            <a:r>
              <a:rPr lang="cs-CZ" dirty="0" err="1"/>
              <a:t>vertebrae</a:t>
            </a:r>
            <a:r>
              <a:rPr lang="cs-CZ" dirty="0"/>
              <a:t> </a:t>
            </a:r>
            <a:r>
              <a:rPr lang="cs-CZ" dirty="0" err="1"/>
              <a:t>thoracicae</a:t>
            </a:r>
            <a:r>
              <a:rPr lang="cs-CZ" dirty="0"/>
              <a:t> = hrudní obratle</a:t>
            </a:r>
          </a:p>
          <a:p>
            <a:r>
              <a:rPr lang="cs-CZ" dirty="0"/>
              <a:t>Jak vypadá genitiv singuláru tohoto spojení?</a:t>
            </a:r>
          </a:p>
          <a:p>
            <a:pPr lvl="1"/>
            <a:r>
              <a:rPr lang="cs-CZ" dirty="0"/>
              <a:t>např. po slově </a:t>
            </a:r>
            <a:r>
              <a:rPr lang="cs-CZ" dirty="0" err="1"/>
              <a:t>frāctūra</a:t>
            </a:r>
            <a:endParaRPr lang="cs-CZ" dirty="0"/>
          </a:p>
          <a:p>
            <a:pPr lvl="1"/>
            <a:r>
              <a:rPr lang="cs-CZ" dirty="0" err="1"/>
              <a:t>frāctūra</a:t>
            </a:r>
            <a:r>
              <a:rPr lang="cs-CZ" dirty="0"/>
              <a:t> </a:t>
            </a:r>
            <a:r>
              <a:rPr lang="cs-CZ" dirty="0" err="1"/>
              <a:t>vertebrae</a:t>
            </a:r>
            <a:r>
              <a:rPr lang="cs-CZ" dirty="0"/>
              <a:t> </a:t>
            </a:r>
            <a:r>
              <a:rPr lang="cs-CZ" dirty="0" err="1"/>
              <a:t>thoracicae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6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592288" cy="62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67744" y="6393145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condylus </a:t>
            </a:r>
            <a:r>
              <a:rPr lang="cs-CZ" sz="2000" b="1" dirty="0" err="1">
                <a:solidFill>
                  <a:schemeClr val="bg1"/>
                </a:solidFill>
              </a:rPr>
              <a:t>humeri</a:t>
            </a:r>
            <a:endParaRPr lang="cs-CZ" sz="2000" b="1" dirty="0">
              <a:solidFill>
                <a:schemeClr val="bg1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4067944" y="5661248"/>
            <a:ext cx="0" cy="6279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4067944" y="6289199"/>
            <a:ext cx="86409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932040" y="5813648"/>
            <a:ext cx="0" cy="5040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49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prow.jecool.net/pics/bones/radius/collum_rad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05" y="260648"/>
            <a:ext cx="741391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23728" y="6381328"/>
            <a:ext cx="47525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collum</a:t>
            </a:r>
            <a:r>
              <a:rPr lang="cs-CZ" sz="2000" b="1" dirty="0">
                <a:solidFill>
                  <a:schemeClr val="bg1"/>
                </a:solidFill>
              </a:rPr>
              <a:t> radii</a:t>
            </a:r>
          </a:p>
        </p:txBody>
      </p:sp>
    </p:spTree>
    <p:extLst>
      <p:ext uri="{BB962C8B-B14F-4D97-AF65-F5344CB8AC3E}">
        <p14:creationId xmlns:p14="http://schemas.microsoft.com/office/powerpoint/2010/main" val="2696748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 descr="44at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2982"/>
            <a:ext cx="7921074" cy="60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7308304" y="908720"/>
            <a:ext cx="12241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652120" y="692696"/>
            <a:ext cx="151216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436096" y="3068960"/>
            <a:ext cx="12241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887924" y="6325036"/>
            <a:ext cx="118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costa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3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je struktura tohoto termínu?</a:t>
            </a:r>
          </a:p>
          <a:p>
            <a:pPr lvl="1"/>
            <a:r>
              <a:rPr lang="cs-CZ" dirty="0" err="1"/>
              <a:t>Frāctūra</a:t>
            </a:r>
            <a:r>
              <a:rPr lang="cs-CZ" dirty="0"/>
              <a:t> </a:t>
            </a:r>
            <a:r>
              <a:rPr lang="cs-CZ" dirty="0" err="1"/>
              <a:t>clāviculae</a:t>
            </a:r>
            <a:r>
              <a:rPr lang="cs-CZ" dirty="0"/>
              <a:t> </a:t>
            </a:r>
            <a:r>
              <a:rPr lang="cs-CZ" dirty="0" err="1"/>
              <a:t>dextrae</a:t>
            </a:r>
            <a:r>
              <a:rPr lang="cs-CZ" dirty="0"/>
              <a:t> </a:t>
            </a:r>
            <a:r>
              <a:rPr lang="cs-CZ" dirty="0" err="1"/>
              <a:t>complicāta</a:t>
            </a: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frāctūra</a:t>
            </a:r>
            <a:r>
              <a:rPr lang="cs-CZ" dirty="0"/>
              <a:t>  </a:t>
            </a:r>
            <a:r>
              <a:rPr lang="cs-CZ" baseline="30000" dirty="0"/>
              <a:t>substantivum a adjektivum</a:t>
            </a:r>
            <a:r>
              <a:rPr lang="cs-CZ" dirty="0"/>
              <a:t>	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complicāta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aseline="-25000" dirty="0"/>
              <a:t>neshodný</a:t>
            </a:r>
          </a:p>
          <a:p>
            <a:pPr marL="0" indent="0">
              <a:buNone/>
            </a:pPr>
            <a:r>
              <a:rPr lang="cs-CZ" baseline="-25000" dirty="0"/>
              <a:t>	   </a:t>
            </a:r>
            <a:r>
              <a:rPr lang="cs-CZ" baseline="30000" dirty="0"/>
              <a:t>přívlastek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clāviculae</a:t>
            </a:r>
            <a:r>
              <a:rPr lang="cs-CZ" dirty="0"/>
              <a:t>   </a:t>
            </a:r>
            <a:r>
              <a:rPr lang="cs-CZ" sz="2600" baseline="-25000" dirty="0" err="1"/>
              <a:t>subst</a:t>
            </a:r>
            <a:r>
              <a:rPr lang="cs-CZ" sz="2600" baseline="-25000" dirty="0"/>
              <a:t>. a </a:t>
            </a:r>
            <a:r>
              <a:rPr lang="cs-CZ" sz="2600" baseline="-25000" dirty="0" err="1"/>
              <a:t>adj</a:t>
            </a:r>
            <a:r>
              <a:rPr lang="cs-CZ" sz="2600" baseline="-25000" dirty="0"/>
              <a:t>. v GEN. SG.</a:t>
            </a:r>
            <a:r>
              <a:rPr lang="cs-CZ" dirty="0"/>
              <a:t>	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dextrae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/>
              <a:t>Jak bude vypadat uvedený termín, pokud před něj dáme předložku „post“?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post</a:t>
            </a:r>
            <a:r>
              <a:rPr lang="cs-CZ" dirty="0"/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fractur</a:t>
            </a:r>
            <a:r>
              <a:rPr lang="cs-CZ" dirty="0" err="1">
                <a:solidFill>
                  <a:srgbClr val="FF0000"/>
                </a:solidFill>
              </a:rPr>
              <a:t>am</a:t>
            </a:r>
            <a:r>
              <a:rPr lang="cs-CZ" dirty="0"/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claviculae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dextrae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complicat</a:t>
            </a:r>
            <a:r>
              <a:rPr lang="cs-CZ" dirty="0" err="1">
                <a:solidFill>
                  <a:srgbClr val="FF0000"/>
                </a:solidFill>
              </a:rPr>
              <a:t>am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691680" y="2708920"/>
            <a:ext cx="32403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915816" y="4005064"/>
            <a:ext cx="29523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971600" y="2838127"/>
            <a:ext cx="504056" cy="10229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n.shram.kiev.ua/img/health/anatomy/65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8" b="1639"/>
          <a:stretch/>
        </p:blipFill>
        <p:spPr bwMode="auto">
          <a:xfrm>
            <a:off x="1979712" y="233351"/>
            <a:ext cx="5405296" cy="60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2555776" y="476672"/>
            <a:ext cx="14401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19872" y="620688"/>
            <a:ext cx="72846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995936" y="476672"/>
            <a:ext cx="36004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vesica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fellea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Dejte do správného tvaru a přeložte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err="1" smtClean="0"/>
              <a:t>fractura</a:t>
            </a:r>
            <a:r>
              <a:rPr lang="cs-CZ" sz="2400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clavicula</a:t>
            </a:r>
            <a:r>
              <a:rPr lang="cs-CZ" sz="2400" i="1" dirty="0" smtClean="0"/>
              <a:t>; </a:t>
            </a:r>
            <a:r>
              <a:rPr lang="cs-CZ" sz="2400" i="1" dirty="0" err="1" smtClean="0"/>
              <a:t>complicata</a:t>
            </a:r>
            <a:r>
              <a:rPr lang="cs-CZ" sz="2400" i="1" dirty="0" smtClean="0"/>
              <a:t>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err="1" smtClean="0"/>
              <a:t>fractura</a:t>
            </a:r>
            <a:r>
              <a:rPr lang="cs-CZ" sz="2000" dirty="0" smtClean="0"/>
              <a:t> </a:t>
            </a:r>
            <a:r>
              <a:rPr lang="cs-CZ" sz="2000" dirty="0" err="1" smtClean="0"/>
              <a:t>claviculae</a:t>
            </a:r>
            <a:r>
              <a:rPr lang="cs-CZ" sz="2000" dirty="0" smtClean="0"/>
              <a:t> </a:t>
            </a:r>
            <a:r>
              <a:rPr lang="cs-CZ" sz="2000" dirty="0" err="1" smtClean="0"/>
              <a:t>complicata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in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vena</a:t>
            </a:r>
            <a:r>
              <a:rPr lang="cs-CZ" sz="2400" i="1" dirty="0" smtClean="0"/>
              <a:t> - </a:t>
            </a:r>
            <a:r>
              <a:rPr lang="cs-CZ" sz="2400" i="1" dirty="0" err="1" smtClean="0"/>
              <a:t>pl</a:t>
            </a:r>
            <a:r>
              <a:rPr lang="cs-CZ" sz="2400" i="1" dirty="0" smtClean="0"/>
              <a:t>.; </a:t>
            </a:r>
            <a:r>
              <a:rPr lang="cs-CZ" sz="2400" i="1" dirty="0" err="1" smtClean="0"/>
              <a:t>profunda</a:t>
            </a:r>
            <a:r>
              <a:rPr lang="cs-CZ" sz="2400" i="1" dirty="0" smtClean="0"/>
              <a:t>; lingua)</a:t>
            </a:r>
            <a:endParaRPr lang="cs-CZ" sz="2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in </a:t>
            </a:r>
            <a:r>
              <a:rPr lang="cs-CZ" sz="2000" dirty="0" err="1" smtClean="0"/>
              <a:t>venis</a:t>
            </a:r>
            <a:r>
              <a:rPr lang="cs-CZ" sz="2000" dirty="0" smtClean="0"/>
              <a:t> </a:t>
            </a:r>
            <a:r>
              <a:rPr lang="cs-CZ" sz="2000" dirty="0" err="1" smtClean="0"/>
              <a:t>profundis</a:t>
            </a:r>
            <a:r>
              <a:rPr lang="cs-CZ" sz="2000" dirty="0" smtClean="0"/>
              <a:t> linguae / in </a:t>
            </a:r>
            <a:r>
              <a:rPr lang="cs-CZ" sz="2000" dirty="0" err="1" smtClean="0"/>
              <a:t>venas</a:t>
            </a:r>
            <a:r>
              <a:rPr lang="cs-CZ" sz="2000" dirty="0" smtClean="0"/>
              <a:t> </a:t>
            </a:r>
            <a:r>
              <a:rPr lang="cs-CZ" sz="2000" dirty="0" err="1" smtClean="0"/>
              <a:t>profundas</a:t>
            </a:r>
            <a:r>
              <a:rPr lang="cs-CZ" sz="2000" dirty="0" smtClean="0"/>
              <a:t> linguae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ad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aqua</a:t>
            </a:r>
            <a:r>
              <a:rPr lang="cs-CZ" sz="2400" i="1" dirty="0" smtClean="0"/>
              <a:t>; </a:t>
            </a:r>
            <a:r>
              <a:rPr lang="cs-CZ" sz="2400" i="1" dirty="0" err="1" smtClean="0"/>
              <a:t>pura</a:t>
            </a:r>
            <a:r>
              <a:rPr lang="cs-CZ" sz="2400" i="1" dirty="0" smtClean="0"/>
              <a:t>)</a:t>
            </a:r>
            <a:endParaRPr lang="cs-CZ" sz="2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ad </a:t>
            </a:r>
            <a:r>
              <a:rPr lang="cs-CZ" sz="2000" dirty="0" err="1" smtClean="0"/>
              <a:t>aquam</a:t>
            </a:r>
            <a:r>
              <a:rPr lang="cs-CZ" sz="2000" dirty="0" smtClean="0"/>
              <a:t> </a:t>
            </a:r>
            <a:r>
              <a:rPr lang="cs-CZ" sz="2000" dirty="0" err="1" smtClean="0"/>
              <a:t>puram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in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vena</a:t>
            </a:r>
            <a:r>
              <a:rPr lang="cs-CZ" sz="2400" i="1" dirty="0" smtClean="0"/>
              <a:t>; </a:t>
            </a:r>
            <a:r>
              <a:rPr lang="cs-CZ" sz="2400" i="1" dirty="0" err="1" smtClean="0"/>
              <a:t>coronaria</a:t>
            </a:r>
            <a:r>
              <a:rPr lang="cs-CZ" sz="2400" i="1" dirty="0" smtClean="0"/>
              <a:t>)</a:t>
            </a:r>
            <a:endParaRPr lang="cs-CZ" sz="2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in </a:t>
            </a:r>
            <a:r>
              <a:rPr lang="cs-CZ" sz="2000" dirty="0" err="1" smtClean="0"/>
              <a:t>vena</a:t>
            </a:r>
            <a:r>
              <a:rPr lang="cs-CZ" sz="2000" dirty="0" smtClean="0"/>
              <a:t> </a:t>
            </a:r>
            <a:r>
              <a:rPr lang="cs-CZ" sz="2000" dirty="0" err="1" smtClean="0"/>
              <a:t>coronaria</a:t>
            </a:r>
            <a:r>
              <a:rPr lang="cs-CZ" sz="2000" dirty="0" smtClean="0"/>
              <a:t> / in </a:t>
            </a:r>
            <a:r>
              <a:rPr lang="cs-CZ" sz="2000" dirty="0" err="1" smtClean="0"/>
              <a:t>venam</a:t>
            </a:r>
            <a:r>
              <a:rPr lang="cs-CZ" sz="2000" dirty="0" smtClean="0"/>
              <a:t> </a:t>
            </a:r>
            <a:r>
              <a:rPr lang="cs-CZ" sz="2000" dirty="0" err="1" smtClean="0"/>
              <a:t>coronariam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fractura</a:t>
            </a:r>
            <a:r>
              <a:rPr lang="cs-CZ" sz="2400" dirty="0" smtClean="0"/>
              <a:t> </a:t>
            </a:r>
            <a:r>
              <a:rPr lang="cs-CZ" sz="2400" i="1" dirty="0" smtClean="0"/>
              <a:t>(fibula; </a:t>
            </a:r>
            <a:r>
              <a:rPr lang="cs-CZ" sz="2400" i="1" dirty="0" err="1" smtClean="0"/>
              <a:t>dextra</a:t>
            </a:r>
            <a:r>
              <a:rPr lang="cs-CZ" sz="2400" i="1" dirty="0" smtClean="0"/>
              <a:t>; </a:t>
            </a:r>
            <a:r>
              <a:rPr lang="cs-CZ" sz="2400" i="1" dirty="0" err="1" smtClean="0"/>
              <a:t>aperta</a:t>
            </a:r>
            <a:r>
              <a:rPr lang="cs-CZ" sz="2400" i="1" dirty="0" smtClean="0"/>
              <a:t>)</a:t>
            </a:r>
            <a:endParaRPr lang="cs-CZ" sz="2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err="1" smtClean="0"/>
              <a:t>fractura</a:t>
            </a:r>
            <a:r>
              <a:rPr lang="cs-CZ" sz="2000" dirty="0" smtClean="0"/>
              <a:t> </a:t>
            </a:r>
            <a:r>
              <a:rPr lang="cs-CZ" sz="2000" dirty="0" err="1" smtClean="0"/>
              <a:t>fibulae</a:t>
            </a:r>
            <a:r>
              <a:rPr lang="cs-CZ" sz="2000" dirty="0" smtClean="0"/>
              <a:t> </a:t>
            </a:r>
            <a:r>
              <a:rPr lang="cs-CZ" sz="2000" dirty="0" err="1" smtClean="0"/>
              <a:t>dextrae</a:t>
            </a:r>
            <a:r>
              <a:rPr lang="cs-CZ" sz="2000" dirty="0" smtClean="0"/>
              <a:t> </a:t>
            </a:r>
            <a:r>
              <a:rPr lang="cs-CZ" sz="2000" dirty="0" err="1" smtClean="0"/>
              <a:t>aperta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400" dirty="0" err="1" smtClean="0"/>
              <a:t>fractura</a:t>
            </a:r>
            <a:r>
              <a:rPr lang="cs-CZ" sz="2400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costa</a:t>
            </a:r>
            <a:r>
              <a:rPr lang="cs-CZ" sz="2400" i="1" dirty="0" smtClean="0"/>
              <a:t>; vera; et; </a:t>
            </a:r>
            <a:r>
              <a:rPr lang="cs-CZ" sz="2400" i="1" dirty="0" err="1" smtClean="0"/>
              <a:t>spuria</a:t>
            </a:r>
            <a:r>
              <a:rPr lang="cs-CZ" sz="2400" i="1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err="1" smtClean="0"/>
              <a:t>fractura</a:t>
            </a:r>
            <a:r>
              <a:rPr lang="cs-CZ" sz="2000" dirty="0" smtClean="0"/>
              <a:t> </a:t>
            </a:r>
            <a:r>
              <a:rPr lang="cs-CZ" sz="2000" dirty="0" err="1" smtClean="0"/>
              <a:t>costae</a:t>
            </a:r>
            <a:r>
              <a:rPr lang="cs-CZ" sz="2000" dirty="0" smtClean="0"/>
              <a:t> </a:t>
            </a:r>
            <a:r>
              <a:rPr lang="cs-CZ" sz="2000" dirty="0" err="1" smtClean="0"/>
              <a:t>verae</a:t>
            </a:r>
            <a:r>
              <a:rPr lang="cs-CZ" sz="2000" dirty="0" smtClean="0"/>
              <a:t> et </a:t>
            </a:r>
            <a:r>
              <a:rPr lang="cs-CZ" sz="2000" dirty="0" err="1" smtClean="0"/>
              <a:t>spuriae</a:t>
            </a:r>
            <a:endParaRPr lang="cs-CZ" sz="2000" dirty="0" smtClean="0"/>
          </a:p>
          <a:p>
            <a:pPr>
              <a:lnSpc>
                <a:spcPct val="80000"/>
              </a:lnSpc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6097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4416"/>
            <a:ext cx="5760640" cy="61611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75656" y="63555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arteria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thoracica</a:t>
            </a:r>
            <a:r>
              <a:rPr lang="cs-CZ" sz="2000" b="1" dirty="0">
                <a:solidFill>
                  <a:schemeClr val="bg1"/>
                </a:solidFill>
              </a:rPr>
              <a:t> interna</a:t>
            </a:r>
          </a:p>
        </p:txBody>
      </p:sp>
    </p:spTree>
    <p:extLst>
      <p:ext uri="{BB962C8B-B14F-4D97-AF65-F5344CB8AC3E}">
        <p14:creationId xmlns:p14="http://schemas.microsoft.com/office/powerpoint/2010/main" val="20455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698168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dirty="0"/>
              <a:t>Vyskloňujte v singuláru spojení: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400" i="1" dirty="0"/>
              <a:t>		</a:t>
            </a:r>
            <a:r>
              <a:rPr lang="cs-CZ" altLang="cs-CZ" sz="2400" i="1" dirty="0" err="1"/>
              <a:t>cholē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ēs</a:t>
            </a:r>
            <a:r>
              <a:rPr lang="cs-CZ" altLang="cs-CZ" sz="2400" i="1" dirty="0"/>
              <a:t>, f. + </a:t>
            </a:r>
            <a:r>
              <a:rPr lang="cs-CZ" altLang="cs-CZ" sz="2400" i="1" dirty="0" err="1"/>
              <a:t>pūrus</a:t>
            </a:r>
            <a:r>
              <a:rPr lang="cs-CZ" altLang="cs-CZ" sz="2400" i="1" dirty="0"/>
              <a:t>, a, um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>
              <a:spcBef>
                <a:spcPts val="0"/>
              </a:spcBef>
            </a:pPr>
            <a:r>
              <a:rPr lang="cs-CZ" sz="2400" dirty="0"/>
              <a:t>Vyskloňujte v singuláru slovo </a:t>
            </a:r>
            <a:r>
              <a:rPr lang="cs-CZ" altLang="cs-CZ" sz="2400" i="1" dirty="0" err="1"/>
              <a:t>ascitēs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ae</a:t>
            </a:r>
            <a:r>
              <a:rPr lang="cs-CZ" altLang="cs-CZ" sz="2400" i="1" dirty="0"/>
              <a:t>, m.</a:t>
            </a:r>
            <a:r>
              <a:rPr lang="cs-CZ" sz="24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900" dirty="0">
                <a:solidFill>
                  <a:schemeClr val="tx1"/>
                </a:solidFill>
              </a:rPr>
              <a:t>Jak bude vypadat 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</a:t>
            </a:r>
            <a:r>
              <a:rPr lang="cs-CZ" altLang="cs-CZ" sz="1900" dirty="0" err="1"/>
              <a:t>s</a:t>
            </a:r>
            <a:r>
              <a:rPr lang="cs-CZ" altLang="cs-CZ" sz="1900" dirty="0" err="1">
                <a:solidFill>
                  <a:schemeClr val="tx1"/>
                </a:solidFill>
              </a:rPr>
              <a:t>g</a:t>
            </a:r>
            <a:r>
              <a:rPr lang="cs-CZ" altLang="cs-CZ" sz="1900" dirty="0">
                <a:solidFill>
                  <a:schemeClr val="tx1"/>
                </a:solidFill>
              </a:rPr>
              <a:t>. při spojení s adjektivem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hemorrhagicus</a:t>
            </a:r>
            <a:r>
              <a:rPr lang="cs-CZ" altLang="cs-CZ" sz="1900" i="1" dirty="0">
                <a:solidFill>
                  <a:schemeClr val="tx1"/>
                </a:solidFill>
                <a:cs typeface="Arial" charset="0"/>
              </a:rPr>
              <a:t>, a, um 						            </a:t>
            </a: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(krvavý, krvácivý)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03648" y="2276872"/>
            <a:ext cx="576064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cs-CZ" sz="2400" dirty="0"/>
              <a:t>Nominativ</a:t>
            </a:r>
          </a:p>
          <a:p>
            <a:pPr lvl="1"/>
            <a:r>
              <a:rPr lang="cs-CZ" sz="2400" dirty="0"/>
              <a:t>Genitiv</a:t>
            </a:r>
          </a:p>
          <a:p>
            <a:pPr lvl="1"/>
            <a:r>
              <a:rPr lang="cs-CZ" sz="2400" dirty="0"/>
              <a:t>Akuzativ</a:t>
            </a:r>
          </a:p>
          <a:p>
            <a:pPr lvl="1"/>
            <a:r>
              <a:rPr lang="cs-CZ" sz="2400" dirty="0"/>
              <a:t>Ablativ</a:t>
            </a:r>
          </a:p>
          <a:p>
            <a:pPr lvl="1"/>
            <a:endParaRPr lang="cs-CZ" altLang="cs-CZ" sz="2400" i="1" dirty="0"/>
          </a:p>
          <a:p>
            <a:pPr lvl="1"/>
            <a:r>
              <a:rPr lang="cs-CZ" altLang="cs-CZ" sz="2400" i="1" dirty="0" err="1"/>
              <a:t>cholē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pūra</a:t>
            </a:r>
            <a:r>
              <a:rPr lang="cs-CZ" altLang="cs-CZ" sz="2400" dirty="0"/>
              <a:t> </a:t>
            </a:r>
          </a:p>
          <a:p>
            <a:pPr lvl="1"/>
            <a:r>
              <a:rPr lang="cs-CZ" altLang="cs-CZ" sz="2400" i="1" dirty="0" err="1"/>
              <a:t>cholēs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pūrae</a:t>
            </a:r>
            <a:endParaRPr lang="cs-CZ" altLang="cs-CZ" sz="2400" i="1" dirty="0"/>
          </a:p>
          <a:p>
            <a:pPr lvl="1"/>
            <a:r>
              <a:rPr lang="cs-CZ" altLang="cs-CZ" sz="2400" i="1" dirty="0" err="1"/>
              <a:t>cholēn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pūram</a:t>
            </a:r>
            <a:endParaRPr lang="cs-CZ" altLang="cs-CZ" sz="2400" i="1" dirty="0"/>
          </a:p>
          <a:p>
            <a:pPr lvl="1"/>
            <a:r>
              <a:rPr lang="cs-CZ" altLang="cs-CZ" sz="2400" i="1" dirty="0" err="1"/>
              <a:t>cholē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pūrā</a:t>
            </a:r>
            <a:r>
              <a:rPr lang="cs-CZ" altLang="cs-CZ" sz="2400" dirty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4900813"/>
            <a:ext cx="7272808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cs-CZ" sz="2400" dirty="0"/>
              <a:t>Nominativ</a:t>
            </a:r>
          </a:p>
          <a:p>
            <a:pPr lvl="1"/>
            <a:r>
              <a:rPr lang="cs-CZ" sz="2400" dirty="0"/>
              <a:t>Genitiv</a:t>
            </a:r>
          </a:p>
          <a:p>
            <a:pPr lvl="1"/>
            <a:r>
              <a:rPr lang="cs-CZ" sz="2400" dirty="0"/>
              <a:t>Akuzativ</a:t>
            </a:r>
          </a:p>
          <a:p>
            <a:pPr lvl="1"/>
            <a:r>
              <a:rPr lang="cs-CZ" sz="2400" dirty="0"/>
              <a:t>Ablativ</a:t>
            </a:r>
          </a:p>
          <a:p>
            <a:pPr lvl="1"/>
            <a:endParaRPr lang="cs-CZ" altLang="cs-CZ" sz="2400" i="1" dirty="0"/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ascitēs</a:t>
            </a:r>
            <a:r>
              <a:rPr lang="cs-CZ" altLang="cs-CZ" sz="24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  <a:cs typeface="Arial" charset="0"/>
              </a:rPr>
              <a:t>hemorrhagicus</a:t>
            </a:r>
            <a:r>
              <a:rPr lang="cs-CZ" altLang="cs-CZ" sz="2400" i="1" dirty="0"/>
              <a:t> </a:t>
            </a:r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ascitae</a:t>
            </a:r>
            <a:r>
              <a:rPr lang="cs-CZ" altLang="cs-CZ" sz="2400" i="1" dirty="0"/>
              <a:t> </a:t>
            </a:r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ascitēn</a:t>
            </a:r>
            <a:r>
              <a:rPr lang="cs-CZ" altLang="cs-CZ" sz="2400" i="1" dirty="0"/>
              <a:t> / </a:t>
            </a:r>
            <a:r>
              <a:rPr lang="cs-CZ" altLang="cs-CZ" sz="2400" i="1" dirty="0" err="1"/>
              <a:t>ascitam</a:t>
            </a:r>
            <a:endParaRPr lang="cs-CZ" altLang="cs-CZ" sz="2400" i="1" dirty="0"/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ascitē</a:t>
            </a:r>
            <a:r>
              <a:rPr lang="cs-CZ" altLang="cs-CZ" sz="2400" i="1" dirty="0">
                <a:solidFill>
                  <a:schemeClr val="tx1"/>
                </a:solidFill>
              </a:rPr>
              <a:t> / </a:t>
            </a:r>
            <a:r>
              <a:rPr lang="cs-CZ" altLang="cs-CZ" sz="2400" i="1" dirty="0" err="1">
                <a:solidFill>
                  <a:schemeClr val="tx1"/>
                </a:solidFill>
              </a:rPr>
              <a:t>ascit</a:t>
            </a:r>
            <a:r>
              <a:rPr lang="cs-CZ" altLang="cs-CZ" sz="2400" i="1" dirty="0" err="1"/>
              <a:t>ā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88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2. deklinace</a:t>
            </a:r>
          </a:p>
        </p:txBody>
      </p:sp>
    </p:spTree>
    <p:extLst>
      <p:ext uri="{BB962C8B-B14F-4D97-AF65-F5344CB8AC3E}">
        <p14:creationId xmlns:p14="http://schemas.microsoft.com/office/powerpoint/2010/main" val="10499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Patří sem substantiva v genitivu singuláru zakončena na: ī</a:t>
            </a:r>
          </a:p>
          <a:p>
            <a:r>
              <a:rPr lang="cs-CZ" dirty="0"/>
              <a:t>ō-kmenová</a:t>
            </a:r>
          </a:p>
          <a:p>
            <a:r>
              <a:rPr lang="cs-CZ" dirty="0"/>
              <a:t>vzory: </a:t>
            </a:r>
            <a:r>
              <a:rPr lang="cs-CZ" dirty="0" err="1"/>
              <a:t>musculus</a:t>
            </a:r>
            <a:r>
              <a:rPr lang="cs-CZ" dirty="0"/>
              <a:t>, ī, m. = sval</a:t>
            </a:r>
          </a:p>
          <a:p>
            <a:pPr marL="0" indent="0">
              <a:buNone/>
            </a:pPr>
            <a:r>
              <a:rPr lang="cs-CZ" dirty="0"/>
              <a:t>	     </a:t>
            </a:r>
            <a:r>
              <a:rPr lang="cs-CZ" sz="2800" dirty="0">
                <a:solidFill>
                  <a:schemeClr val="dk1"/>
                </a:solidFill>
              </a:rPr>
              <a:t>sept</a:t>
            </a:r>
            <a:r>
              <a:rPr lang="cs-CZ" dirty="0" smtClean="0"/>
              <a:t>um</a:t>
            </a:r>
            <a:r>
              <a:rPr lang="cs-CZ" dirty="0"/>
              <a:t>, ī, n. = </a:t>
            </a:r>
            <a:r>
              <a:rPr lang="cs-CZ" dirty="0" smtClean="0"/>
              <a:t>přepážka</a:t>
            </a:r>
            <a:endParaRPr lang="cs-CZ" dirty="0"/>
          </a:p>
          <a:p>
            <a:pPr lvl="1"/>
            <a:r>
              <a:rPr lang="cs-CZ" dirty="0"/>
              <a:t>Podle těchto vzorů se skloňují i adjektiva 1. a 2. deklinace pro mužský a střední rod</a:t>
            </a:r>
          </a:p>
        </p:txBody>
      </p:sp>
    </p:spTree>
    <p:extLst>
      <p:ext uri="{BB962C8B-B14F-4D97-AF65-F5344CB8AC3E}">
        <p14:creationId xmlns:p14="http://schemas.microsoft.com/office/powerpoint/2010/main" val="10180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601</TotalTime>
  <Words>685</Words>
  <Application>Microsoft Office PowerPoint</Application>
  <PresentationFormat>Předvádění na obrazovce (4:3)</PresentationFormat>
  <Paragraphs>201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Century Schoolbook</vt:lpstr>
      <vt:lpstr>Wingdings</vt:lpstr>
      <vt:lpstr>Wingdings 2</vt:lpstr>
      <vt:lpstr>Administrativní</vt:lpstr>
      <vt:lpstr>2. lekce</vt:lpstr>
      <vt:lpstr>Opakování</vt:lpstr>
      <vt:lpstr>Opakování</vt:lpstr>
      <vt:lpstr>Prezentace aplikace PowerPoint</vt:lpstr>
      <vt:lpstr>Dejte do správného tvaru a přeložte</vt:lpstr>
      <vt:lpstr>Prezentace aplikace PowerPoint</vt:lpstr>
      <vt:lpstr>Cvičení</vt:lpstr>
      <vt:lpstr>2. deklinace</vt:lpstr>
      <vt:lpstr>2. deklinace</vt:lpstr>
      <vt:lpstr>2. deklinace – vzor musculus</vt:lpstr>
      <vt:lpstr>2. deklinace – vzor musculus</vt:lpstr>
      <vt:lpstr>2. deklinace – vzor septum</vt:lpstr>
      <vt:lpstr>Neutra</vt:lpstr>
      <vt:lpstr>Adjektiva 1. a 2. deklinace</vt:lpstr>
      <vt:lpstr>Adjektiva 1. a 2. deklinace</vt:lpstr>
      <vt:lpstr>Vyskloňujte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lekce</dc:title>
  <dc:creator>Ševčíková Tereza</dc:creator>
  <cp:lastModifiedBy>ucitel</cp:lastModifiedBy>
  <cp:revision>36</cp:revision>
  <dcterms:created xsi:type="dcterms:W3CDTF">2015-09-24T07:42:48Z</dcterms:created>
  <dcterms:modified xsi:type="dcterms:W3CDTF">2017-09-26T06:57:25Z</dcterms:modified>
</cp:coreProperties>
</file>