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>
      <p:cViewPr varScale="1">
        <p:scale>
          <a:sx n="77" d="100"/>
          <a:sy n="77" d="100"/>
        </p:scale>
        <p:origin x="8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30.10.2017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30.10.2017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9CCF3E9-B376-429A-9178-8B6DCC34C063}" type="datetimeFigureOut">
              <a:rPr lang="cs-CZ" smtClean="0"/>
              <a:pPr/>
              <a:t>30.10.2017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30.10.2017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30.10.2017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30.10.2017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30.10.2017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9CCF3E9-B376-429A-9178-8B6DCC34C063}" type="datetimeFigureOut">
              <a:rPr lang="cs-CZ" smtClean="0"/>
              <a:pPr/>
              <a:t>30.10.2017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9CCF3E9-B376-429A-9178-8B6DCC34C063}" type="datetimeFigureOut">
              <a:rPr lang="cs-CZ" smtClean="0"/>
              <a:pPr/>
              <a:t>30.10.2017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Adjektiva 3. deklinace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58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Doplňte koncovky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179388" y="1600200"/>
            <a:ext cx="8785225" cy="452596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altLang="cs-CZ" sz="2800" dirty="0" err="1" smtClean="0"/>
              <a:t>Phalanx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distal</a:t>
            </a:r>
            <a:r>
              <a:rPr lang="cs-CZ" altLang="cs-CZ" sz="2800" dirty="0" smtClean="0"/>
              <a:t>… et </a:t>
            </a:r>
            <a:r>
              <a:rPr lang="cs-CZ" altLang="cs-CZ" sz="2800" dirty="0" err="1" smtClean="0"/>
              <a:t>medi</a:t>
            </a:r>
            <a:r>
              <a:rPr lang="cs-CZ" altLang="cs-CZ" sz="2800" dirty="0" smtClean="0"/>
              <a:t>… </a:t>
            </a:r>
            <a:r>
              <a:rPr lang="cs-CZ" altLang="cs-CZ" sz="2800" dirty="0" err="1" smtClean="0"/>
              <a:t>digit</a:t>
            </a:r>
            <a:r>
              <a:rPr lang="cs-CZ" altLang="cs-CZ" sz="2800" dirty="0" smtClean="0"/>
              <a:t>… </a:t>
            </a:r>
            <a:r>
              <a:rPr lang="cs-CZ" altLang="cs-CZ" sz="2800" dirty="0" err="1" smtClean="0"/>
              <a:t>ped</a:t>
            </a:r>
            <a:r>
              <a:rPr lang="cs-CZ" altLang="cs-CZ" sz="2800" dirty="0" smtClean="0"/>
              <a:t>…</a:t>
            </a:r>
          </a:p>
          <a:p>
            <a:pPr>
              <a:lnSpc>
                <a:spcPct val="150000"/>
              </a:lnSpc>
            </a:pPr>
            <a:r>
              <a:rPr lang="cs-CZ" altLang="cs-CZ" sz="2800" dirty="0" err="1" smtClean="0"/>
              <a:t>Pars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ascend</a:t>
            </a:r>
            <a:r>
              <a:rPr lang="cs-CZ" altLang="cs-CZ" sz="2800" dirty="0" smtClean="0"/>
              <a:t>… </a:t>
            </a:r>
            <a:r>
              <a:rPr lang="cs-CZ" altLang="cs-CZ" sz="2800" dirty="0" smtClean="0"/>
              <a:t> aort</a:t>
            </a:r>
            <a:r>
              <a:rPr lang="cs-CZ" altLang="cs-CZ" sz="2800" dirty="0" smtClean="0"/>
              <a:t>…</a:t>
            </a:r>
          </a:p>
          <a:p>
            <a:pPr>
              <a:lnSpc>
                <a:spcPct val="150000"/>
              </a:lnSpc>
            </a:pPr>
            <a:r>
              <a:rPr lang="cs-CZ" altLang="cs-CZ" sz="2800" dirty="0" err="1" smtClean="0"/>
              <a:t>Sepsis</a:t>
            </a:r>
            <a:r>
              <a:rPr lang="cs-CZ" altLang="cs-CZ" sz="2800" dirty="0" smtClean="0"/>
              <a:t> post </a:t>
            </a:r>
            <a:r>
              <a:rPr lang="cs-CZ" altLang="cs-CZ" sz="2800" dirty="0" err="1" smtClean="0"/>
              <a:t>vuln</a:t>
            </a:r>
            <a:r>
              <a:rPr lang="cs-CZ" altLang="cs-CZ" sz="2800" dirty="0" smtClean="0"/>
              <a:t>… </a:t>
            </a:r>
            <a:r>
              <a:rPr lang="cs-CZ" altLang="cs-CZ" sz="2800" dirty="0" err="1" smtClean="0"/>
              <a:t>punct</a:t>
            </a:r>
            <a:r>
              <a:rPr lang="cs-CZ" altLang="cs-CZ" sz="2800" dirty="0" smtClean="0"/>
              <a:t>…</a:t>
            </a:r>
          </a:p>
          <a:p>
            <a:pPr>
              <a:lnSpc>
                <a:spcPct val="150000"/>
              </a:lnSpc>
            </a:pPr>
            <a:r>
              <a:rPr lang="cs-CZ" altLang="cs-CZ" sz="2800" dirty="0" err="1" smtClean="0"/>
              <a:t>Aether</a:t>
            </a:r>
            <a:r>
              <a:rPr lang="cs-CZ" altLang="cs-CZ" sz="2800" dirty="0" smtClean="0"/>
              <a:t> pro </a:t>
            </a:r>
            <a:r>
              <a:rPr lang="cs-CZ" altLang="cs-CZ" sz="2800" dirty="0" err="1" smtClean="0"/>
              <a:t>narcos</a:t>
            </a:r>
            <a:r>
              <a:rPr lang="cs-CZ" altLang="cs-CZ" sz="2800" dirty="0" smtClean="0"/>
              <a:t>…</a:t>
            </a:r>
          </a:p>
          <a:p>
            <a:pPr>
              <a:lnSpc>
                <a:spcPct val="150000"/>
              </a:lnSpc>
            </a:pPr>
            <a:r>
              <a:rPr lang="cs-CZ" altLang="cs-CZ" sz="2800" dirty="0" err="1" smtClean="0"/>
              <a:t>Amputatio</a:t>
            </a:r>
            <a:r>
              <a:rPr lang="cs-CZ" altLang="cs-CZ" sz="2800" dirty="0" smtClean="0"/>
              <a:t> lob… </a:t>
            </a:r>
            <a:r>
              <a:rPr lang="cs-CZ" altLang="cs-CZ" sz="2800" dirty="0" err="1" smtClean="0"/>
              <a:t>pulmon</a:t>
            </a:r>
            <a:r>
              <a:rPr lang="cs-CZ" altLang="cs-CZ" sz="2800" dirty="0" smtClean="0"/>
              <a:t>… </a:t>
            </a:r>
            <a:r>
              <a:rPr lang="cs-CZ" altLang="cs-CZ" sz="2800" dirty="0" err="1" smtClean="0"/>
              <a:t>propter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tuberculos</a:t>
            </a:r>
            <a:r>
              <a:rPr lang="cs-CZ" altLang="cs-CZ" sz="2800" dirty="0" smtClean="0"/>
              <a:t>…</a:t>
            </a:r>
          </a:p>
          <a:p>
            <a:pPr>
              <a:lnSpc>
                <a:spcPct val="150000"/>
              </a:lnSpc>
            </a:pPr>
            <a:r>
              <a:rPr lang="cs-CZ" altLang="cs-CZ" sz="2800" dirty="0" smtClean="0"/>
              <a:t>Radix </a:t>
            </a:r>
            <a:r>
              <a:rPr lang="cs-CZ" altLang="cs-CZ" sz="2800" dirty="0" err="1" smtClean="0"/>
              <a:t>dent</a:t>
            </a:r>
            <a:r>
              <a:rPr lang="cs-CZ" altLang="cs-CZ" sz="2800" dirty="0" smtClean="0"/>
              <a:t>… </a:t>
            </a:r>
            <a:r>
              <a:rPr lang="cs-CZ" altLang="cs-CZ" sz="2800" dirty="0" err="1" smtClean="0"/>
              <a:t>canin</a:t>
            </a:r>
            <a:r>
              <a:rPr lang="cs-CZ" altLang="cs-CZ" sz="2800" dirty="0" smtClean="0"/>
              <a:t>… </a:t>
            </a:r>
            <a:r>
              <a:rPr lang="cs-CZ" altLang="cs-CZ" sz="2800" dirty="0" err="1" smtClean="0"/>
              <a:t>dextr</a:t>
            </a:r>
            <a:r>
              <a:rPr lang="cs-CZ" altLang="cs-CZ" sz="2800" dirty="0" smtClean="0"/>
              <a:t>… permanent… </a:t>
            </a:r>
            <a:r>
              <a:rPr lang="cs-CZ" altLang="cs-CZ" sz="2800" dirty="0" err="1" smtClean="0"/>
              <a:t>maxill</a:t>
            </a:r>
            <a:r>
              <a:rPr lang="cs-CZ" altLang="cs-CZ" sz="2800" dirty="0" smtClean="0"/>
              <a:t>…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699792" y="1628750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 smtClean="0">
                <a:solidFill>
                  <a:srgbClr val="FF0000"/>
                </a:solidFill>
              </a:rPr>
              <a:t>is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280920" y="1635396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a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436096" y="1635396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i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372200" y="1607612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 smtClean="0">
                <a:solidFill>
                  <a:srgbClr val="FF0000"/>
                </a:solidFill>
              </a:rPr>
              <a:t>is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307940" y="2348880"/>
            <a:ext cx="7837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dirty="0" smtClean="0">
                <a:solidFill>
                  <a:srgbClr val="FF0000"/>
                </a:solidFill>
              </a:rPr>
              <a:t>ens</a:t>
            </a:r>
            <a:endParaRPr lang="cs-CZ" sz="2500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419872" y="2331468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 smtClean="0">
                <a:solidFill>
                  <a:srgbClr val="FF0000"/>
                </a:solidFill>
              </a:rPr>
              <a:t>ae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944283" y="3024948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>
                <a:solidFill>
                  <a:srgbClr val="FF0000"/>
                </a:solidFill>
              </a:rPr>
              <a:t>u</a:t>
            </a:r>
            <a:r>
              <a:rPr lang="cs-CZ" sz="2600" dirty="0" err="1" smtClean="0">
                <a:solidFill>
                  <a:srgbClr val="FF0000"/>
                </a:solidFill>
              </a:rPr>
              <a:t>s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274956" y="3007536"/>
            <a:ext cx="8010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um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01300" y="3669294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i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650288" y="4329333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i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268993" y="4379676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 smtClean="0">
                <a:solidFill>
                  <a:srgbClr val="FF0000"/>
                </a:solidFill>
              </a:rPr>
              <a:t>is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452320" y="4362264"/>
            <a:ext cx="8640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 smtClean="0">
                <a:solidFill>
                  <a:srgbClr val="FF0000"/>
                </a:solidFill>
              </a:rPr>
              <a:t>im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123728" y="4989372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 smtClean="0">
                <a:solidFill>
                  <a:srgbClr val="FF0000"/>
                </a:solidFill>
              </a:rPr>
              <a:t>is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419872" y="5019873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i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644132" y="5019873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i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760831" y="5024986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 smtClean="0">
                <a:solidFill>
                  <a:srgbClr val="FF0000"/>
                </a:solidFill>
              </a:rPr>
              <a:t>is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8100392" y="5019873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 smtClean="0">
                <a:solidFill>
                  <a:srgbClr val="FF0000"/>
                </a:solidFill>
              </a:rPr>
              <a:t>ae</a:t>
            </a:r>
            <a:endParaRPr lang="cs-CZ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0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 anchor="ctr">
            <a:noAutofit/>
          </a:bodyPr>
          <a:lstStyle/>
          <a:p>
            <a:r>
              <a:rPr lang="cs-CZ" altLang="cs-CZ" sz="3100" dirty="0" smtClean="0"/>
              <a:t>Dejte do závislosti na slovech před závorkou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0825" y="1484313"/>
            <a:ext cx="8642350" cy="5040312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 err="1" smtClean="0"/>
              <a:t>laesio</a:t>
            </a:r>
            <a:r>
              <a:rPr lang="cs-CZ" altLang="cs-CZ" sz="2800" b="1" dirty="0" smtClean="0"/>
              <a:t> </a:t>
            </a:r>
            <a:r>
              <a:rPr lang="cs-CZ" altLang="cs-CZ" sz="2800" dirty="0" smtClean="0"/>
              <a:t>(</a:t>
            </a:r>
            <a:r>
              <a:rPr lang="cs-CZ" altLang="cs-CZ" sz="2800" dirty="0" err="1" smtClean="0"/>
              <a:t>medulla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spinalis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nervus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cranialis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caput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laterale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musculi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tricipitis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brachii</a:t>
            </a:r>
            <a:r>
              <a:rPr lang="cs-CZ" altLang="cs-CZ" sz="2800" dirty="0" smtClean="0"/>
              <a:t>)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 smtClean="0"/>
              <a:t>causa </a:t>
            </a:r>
            <a:r>
              <a:rPr lang="cs-CZ" altLang="cs-CZ" sz="2800" dirty="0" smtClean="0"/>
              <a:t>(delirium tremens, </a:t>
            </a:r>
            <a:r>
              <a:rPr lang="cs-CZ" altLang="cs-CZ" sz="2800" dirty="0" err="1" smtClean="0"/>
              <a:t>senilitas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praecox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spondylitis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deformans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sclerosis</a:t>
            </a:r>
            <a:r>
              <a:rPr lang="cs-CZ" altLang="cs-CZ" sz="2800" dirty="0" smtClean="0"/>
              <a:t> multiplex, </a:t>
            </a:r>
            <a:r>
              <a:rPr lang="cs-CZ" altLang="cs-CZ" sz="2800" dirty="0" err="1" smtClean="0"/>
              <a:t>icterus</a:t>
            </a:r>
            <a:r>
              <a:rPr lang="cs-CZ" altLang="cs-CZ" sz="2800" dirty="0" smtClean="0"/>
              <a:t> gravis, </a:t>
            </a:r>
            <a:r>
              <a:rPr lang="cs-CZ" altLang="cs-CZ" sz="2800" dirty="0" err="1" smtClean="0"/>
              <a:t>dolor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acutus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thrombosis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venae</a:t>
            </a:r>
            <a:r>
              <a:rPr lang="cs-CZ" altLang="cs-CZ" sz="2800" dirty="0" smtClean="0"/>
              <a:t>)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 err="1" smtClean="0"/>
              <a:t>mors</a:t>
            </a:r>
            <a:r>
              <a:rPr lang="cs-CZ" altLang="cs-CZ" sz="2800" b="1" dirty="0" smtClean="0"/>
              <a:t> post </a:t>
            </a:r>
            <a:r>
              <a:rPr lang="cs-CZ" altLang="cs-CZ" sz="2800" dirty="0" smtClean="0"/>
              <a:t>(</a:t>
            </a:r>
            <a:r>
              <a:rPr lang="cs-CZ" altLang="cs-CZ" sz="2800" dirty="0" err="1" smtClean="0"/>
              <a:t>spondylitis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deformans</a:t>
            </a:r>
            <a:r>
              <a:rPr lang="cs-CZ" altLang="cs-CZ" sz="2800" dirty="0" smtClean="0"/>
              <a:t>, trauma </a:t>
            </a:r>
            <a:r>
              <a:rPr lang="cs-CZ" altLang="cs-CZ" sz="2800" dirty="0" err="1" smtClean="0"/>
              <a:t>grave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vulnus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perforans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sclerae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carcinoma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latens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febris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subita</a:t>
            </a:r>
            <a:r>
              <a:rPr lang="cs-CZ" altLang="cs-CZ" sz="2800" dirty="0" smtClean="0"/>
              <a:t>)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 smtClean="0"/>
              <a:t>sine </a:t>
            </a:r>
            <a:r>
              <a:rPr lang="cs-CZ" altLang="cs-CZ" sz="2800" dirty="0" smtClean="0"/>
              <a:t>(</a:t>
            </a:r>
            <a:r>
              <a:rPr lang="cs-CZ" altLang="cs-CZ" sz="2800" dirty="0" err="1" smtClean="0"/>
              <a:t>dolor</a:t>
            </a:r>
            <a:r>
              <a:rPr lang="cs-CZ" altLang="cs-CZ" sz="2800" dirty="0" smtClean="0"/>
              <a:t> acer, trauma </a:t>
            </a:r>
            <a:r>
              <a:rPr lang="cs-CZ" altLang="cs-CZ" sz="2800" dirty="0" err="1" smtClean="0"/>
              <a:t>grave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febris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auxilium</a:t>
            </a:r>
            <a:r>
              <a:rPr lang="cs-CZ" altLang="cs-CZ" sz="2800" dirty="0" smtClean="0"/>
              <a:t> celere, </a:t>
            </a:r>
            <a:r>
              <a:rPr lang="cs-CZ" altLang="cs-CZ" sz="2800" dirty="0" err="1" smtClean="0"/>
              <a:t>fractura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complicata</a:t>
            </a:r>
            <a:r>
              <a:rPr lang="cs-CZ" altLang="cs-CZ" sz="2800" dirty="0" smtClean="0"/>
              <a:t>)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3928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Adjektiva 3. deklinace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572000"/>
          </a:xfrm>
        </p:spPr>
        <p:txBody>
          <a:bodyPr>
            <a:normAutofit/>
          </a:bodyPr>
          <a:lstStyle/>
          <a:p>
            <a:r>
              <a:rPr lang="cs-CZ" dirty="0" smtClean="0"/>
              <a:t>trojvýchodná</a:t>
            </a:r>
            <a:r>
              <a:rPr lang="cs-CZ" dirty="0"/>
              <a:t>: </a:t>
            </a:r>
            <a:r>
              <a:rPr lang="cs-CZ" i="1" dirty="0"/>
              <a:t>ācer, </a:t>
            </a:r>
            <a:r>
              <a:rPr lang="cs-CZ" i="1" dirty="0" err="1"/>
              <a:t>ācris</a:t>
            </a:r>
            <a:r>
              <a:rPr lang="cs-CZ" i="1" dirty="0"/>
              <a:t>, </a:t>
            </a:r>
            <a:r>
              <a:rPr lang="cs-CZ" i="1" dirty="0" err="1" smtClean="0"/>
              <a:t>ācre</a:t>
            </a:r>
            <a:r>
              <a:rPr lang="cs-CZ" i="1" dirty="0" smtClean="0"/>
              <a:t> (celer, </a:t>
            </a:r>
            <a:r>
              <a:rPr lang="cs-CZ" i="1" dirty="0" err="1" smtClean="0"/>
              <a:t>celeris</a:t>
            </a:r>
            <a:r>
              <a:rPr lang="cs-CZ" i="1" dirty="0" smtClean="0"/>
              <a:t>, celere)</a:t>
            </a:r>
          </a:p>
          <a:p>
            <a:pPr lvl="1"/>
            <a:r>
              <a:rPr lang="cs-CZ" altLang="cs-CZ" dirty="0" smtClean="0"/>
              <a:t>každý </a:t>
            </a:r>
            <a:r>
              <a:rPr lang="cs-CZ" altLang="cs-CZ" dirty="0"/>
              <a:t>rod má vlastní tvar </a:t>
            </a:r>
            <a:r>
              <a:rPr lang="cs-CZ" altLang="cs-CZ" dirty="0" err="1"/>
              <a:t>nom</a:t>
            </a:r>
            <a:r>
              <a:rPr lang="cs-CZ" altLang="cs-CZ" dirty="0"/>
              <a:t>. </a:t>
            </a:r>
            <a:r>
              <a:rPr lang="cs-CZ" altLang="cs-CZ" dirty="0" err="1"/>
              <a:t>sg</a:t>
            </a:r>
            <a:r>
              <a:rPr lang="cs-CZ" altLang="cs-CZ" dirty="0"/>
              <a:t>.</a:t>
            </a:r>
          </a:p>
          <a:p>
            <a:r>
              <a:rPr lang="cs-CZ" dirty="0" err="1" smtClean="0"/>
              <a:t>dvojvýchodná</a:t>
            </a:r>
            <a:r>
              <a:rPr lang="cs-CZ" dirty="0"/>
              <a:t>: </a:t>
            </a:r>
            <a:r>
              <a:rPr lang="cs-CZ" i="1" dirty="0" err="1"/>
              <a:t>nāsālis</a:t>
            </a:r>
            <a:r>
              <a:rPr lang="cs-CZ" i="1" dirty="0"/>
              <a:t>, </a:t>
            </a:r>
            <a:r>
              <a:rPr lang="cs-CZ" i="1" dirty="0" err="1" smtClean="0"/>
              <a:t>nāsale</a:t>
            </a:r>
            <a:endParaRPr lang="cs-CZ" i="1" dirty="0" smtClean="0"/>
          </a:p>
          <a:p>
            <a:pPr lvl="1"/>
            <a:r>
              <a:rPr lang="cs-CZ" altLang="cs-CZ" dirty="0"/>
              <a:t>maskulina a feminina mají stejný tvar </a:t>
            </a:r>
            <a:r>
              <a:rPr lang="cs-CZ" altLang="cs-CZ" dirty="0" err="1"/>
              <a:t>nom</a:t>
            </a:r>
            <a:r>
              <a:rPr lang="cs-CZ" altLang="cs-CZ" dirty="0"/>
              <a:t>. </a:t>
            </a:r>
            <a:r>
              <a:rPr lang="cs-CZ" altLang="cs-CZ" dirty="0" err="1"/>
              <a:t>sg</a:t>
            </a:r>
            <a:r>
              <a:rPr lang="cs-CZ" altLang="cs-CZ" dirty="0" smtClean="0"/>
              <a:t>.</a:t>
            </a:r>
            <a:endParaRPr lang="cs-CZ" dirty="0" smtClean="0"/>
          </a:p>
          <a:p>
            <a:r>
              <a:rPr lang="cs-CZ" dirty="0" smtClean="0"/>
              <a:t>jednovýchodná: </a:t>
            </a:r>
            <a:r>
              <a:rPr lang="cs-CZ" i="1" dirty="0" smtClean="0"/>
              <a:t>simplex, </a:t>
            </a:r>
            <a:r>
              <a:rPr lang="cs-CZ" i="1" dirty="0" err="1" smtClean="0"/>
              <a:t>simplicis</a:t>
            </a:r>
            <a:endParaRPr lang="cs-CZ" i="1" dirty="0"/>
          </a:p>
          <a:p>
            <a:pPr lvl="1"/>
            <a:r>
              <a:rPr lang="cs-CZ" altLang="cs-CZ" dirty="0" smtClean="0"/>
              <a:t>všechny </a:t>
            </a:r>
            <a:r>
              <a:rPr lang="cs-CZ" altLang="cs-CZ" dirty="0"/>
              <a:t>tři rody mají společný tvar </a:t>
            </a:r>
            <a:r>
              <a:rPr lang="cs-CZ" altLang="cs-CZ" dirty="0" err="1"/>
              <a:t>nom</a:t>
            </a:r>
            <a:r>
              <a:rPr lang="cs-CZ" altLang="cs-CZ" dirty="0"/>
              <a:t>. </a:t>
            </a:r>
            <a:r>
              <a:rPr lang="cs-CZ" altLang="cs-CZ" dirty="0" err="1" smtClean="0"/>
              <a:t>sg</a:t>
            </a:r>
            <a:r>
              <a:rPr lang="cs-CZ" altLang="cs-CZ" dirty="0" smtClean="0"/>
              <a:t>.</a:t>
            </a:r>
          </a:p>
          <a:p>
            <a:pPr lvl="1"/>
            <a:r>
              <a:rPr lang="cs-CZ" altLang="cs-CZ" dirty="0" smtClean="0"/>
              <a:t>je </a:t>
            </a:r>
            <a:r>
              <a:rPr lang="cs-CZ" altLang="cs-CZ" dirty="0"/>
              <a:t>nutné učit se i jejich genitiv (ve slovníku</a:t>
            </a:r>
            <a:r>
              <a:rPr lang="cs-CZ" altLang="cs-CZ" dirty="0" smtClean="0"/>
              <a:t>)</a:t>
            </a:r>
          </a:p>
          <a:p>
            <a:pPr lvl="1"/>
            <a:endParaRPr lang="cs-CZ" altLang="cs-CZ" dirty="0"/>
          </a:p>
          <a:p>
            <a:pPr lvl="1"/>
            <a:endParaRPr lang="cs-CZ" altLang="cs-CZ" dirty="0" smtClean="0"/>
          </a:p>
          <a:p>
            <a:r>
              <a:rPr lang="cs-CZ" altLang="cs-CZ" sz="2400" dirty="0"/>
              <a:t>je </a:t>
            </a:r>
            <a:r>
              <a:rPr lang="cs-CZ" altLang="cs-CZ" sz="2400" dirty="0" smtClean="0"/>
              <a:t>třeba </a:t>
            </a:r>
            <a:r>
              <a:rPr lang="cs-CZ" altLang="cs-CZ" sz="2400" dirty="0"/>
              <a:t>pamatovat si všechny tvary </a:t>
            </a:r>
            <a:r>
              <a:rPr lang="cs-CZ" altLang="cs-CZ" sz="2400" dirty="0" err="1"/>
              <a:t>nom</a:t>
            </a:r>
            <a:r>
              <a:rPr lang="cs-CZ" altLang="cs-CZ" sz="2400" dirty="0"/>
              <a:t>. </a:t>
            </a:r>
            <a:r>
              <a:rPr lang="cs-CZ" altLang="cs-CZ" sz="2400" dirty="0" err="1"/>
              <a:t>sg</a:t>
            </a:r>
            <a:r>
              <a:rPr lang="cs-CZ" altLang="cs-CZ" sz="2400" dirty="0"/>
              <a:t>.</a:t>
            </a:r>
          </a:p>
          <a:p>
            <a:endParaRPr lang="cs-CZ" alt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0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Trojvýchodná adjektiva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14904671"/>
              </p:ext>
            </p:extLst>
          </p:nvPr>
        </p:nvGraphicFramePr>
        <p:xfrm>
          <a:off x="331912" y="1988840"/>
          <a:ext cx="850424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59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singulár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plurál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2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ācer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ācris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ācre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ācr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ācr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ācr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ācr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ācr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-em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ācre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ācr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ācr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ācr</a:t>
                      </a:r>
                      <a:r>
                        <a:rPr lang="cs-CZ" sz="2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acr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24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54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Dvojvýchodná</a:t>
            </a:r>
            <a:r>
              <a:rPr lang="cs-CZ" dirty="0" smtClean="0"/>
              <a:t> adjektiva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42883939"/>
              </p:ext>
            </p:extLst>
          </p:nvPr>
        </p:nvGraphicFramePr>
        <p:xfrm>
          <a:off x="331912" y="1988840"/>
          <a:ext cx="850424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1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59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singulár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plurál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2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nāsālis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nāsāle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nāsāl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nāsāl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nāsāl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nāsāl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nāsāl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-em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nāsāle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nāsāl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nāsāl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nāsāl</a:t>
                      </a:r>
                      <a:r>
                        <a:rPr lang="cs-CZ" sz="2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nāsāl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24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5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Jednovýchodná adjektiva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34239400"/>
              </p:ext>
            </p:extLst>
          </p:nvPr>
        </p:nvGraphicFramePr>
        <p:xfrm>
          <a:off x="331912" y="1988840"/>
          <a:ext cx="850424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1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59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singulár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plurál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2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simplex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simplic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simplic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simplic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simplic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simplic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-em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simplex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simplic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simplic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simplic</a:t>
                      </a:r>
                      <a:r>
                        <a:rPr lang="cs-CZ" sz="2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simplic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24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7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Všechny tři typy adjektiv 3. deklinace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36238189"/>
              </p:ext>
            </p:extLst>
          </p:nvPr>
        </p:nvGraphicFramePr>
        <p:xfrm>
          <a:off x="301752" y="4869160"/>
          <a:ext cx="850424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1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002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singulár</a:t>
                      </a:r>
                      <a:endParaRPr lang="cs-CZ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plurál</a:t>
                      </a:r>
                      <a:endParaRPr lang="cs-CZ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305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simplex</a:t>
                      </a:r>
                      <a:endParaRPr lang="cs-CZ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simplic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simplic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305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simplic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simplic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305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simplic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-em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simplex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simplic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simplic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305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simplic</a:t>
                      </a:r>
                      <a:r>
                        <a:rPr lang="cs-CZ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simplic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18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1758229"/>
              </p:ext>
            </p:extLst>
          </p:nvPr>
        </p:nvGraphicFramePr>
        <p:xfrm>
          <a:off x="301752" y="1112704"/>
          <a:ext cx="850424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8674">
                <a:tc gridSpan="3"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singulár</a:t>
                      </a:r>
                      <a:endParaRPr lang="cs-CZ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plurál</a:t>
                      </a:r>
                      <a:endParaRPr lang="cs-CZ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7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ācer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ācris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ācre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ācr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ācr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674">
                <a:tc gridSpan="3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ācr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ācr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674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ācr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-em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ācre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ācr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ācr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674">
                <a:tc gridSpan="3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ācr</a:t>
                      </a:r>
                      <a:r>
                        <a:rPr lang="cs-CZ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acr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18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770970"/>
              </p:ext>
            </p:extLst>
          </p:nvPr>
        </p:nvGraphicFramePr>
        <p:xfrm>
          <a:off x="302401" y="2990356"/>
          <a:ext cx="850424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1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432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singulár</a:t>
                      </a:r>
                      <a:endParaRPr lang="cs-CZ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plurál</a:t>
                      </a:r>
                      <a:endParaRPr lang="cs-CZ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432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nāsālis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nāsāle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nāsāl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nāsāl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432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nāsāl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nāsāl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432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nāsāl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-em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nāsāle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nāsāl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nāsāl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432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nāsāl</a:t>
                      </a:r>
                      <a:r>
                        <a:rPr lang="cs-CZ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nāsāl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18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98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Adjektiva 3.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/>
          </a:bodyPr>
          <a:lstStyle/>
          <a:p>
            <a:r>
              <a:rPr lang="cs-CZ" altLang="cs-CZ" dirty="0"/>
              <a:t>maskulina a feminina se skloňují podle </a:t>
            </a:r>
            <a:r>
              <a:rPr lang="cs-CZ" altLang="cs-CZ" i="1" dirty="0" err="1" smtClean="0"/>
              <a:t>auris</a:t>
            </a:r>
            <a:endParaRPr lang="cs-CZ" altLang="cs-CZ" dirty="0"/>
          </a:p>
          <a:p>
            <a:pPr lvl="1"/>
            <a:r>
              <a:rPr lang="cs-CZ" altLang="cs-CZ" dirty="0" smtClean="0"/>
              <a:t>!ale </a:t>
            </a:r>
            <a:r>
              <a:rPr lang="cs-CZ" altLang="cs-CZ" dirty="0" err="1"/>
              <a:t>abl</a:t>
            </a:r>
            <a:r>
              <a:rPr lang="cs-CZ" altLang="cs-CZ" dirty="0"/>
              <a:t>. </a:t>
            </a:r>
            <a:r>
              <a:rPr lang="cs-CZ" altLang="cs-CZ" dirty="0" err="1"/>
              <a:t>sg</a:t>
            </a:r>
            <a:r>
              <a:rPr lang="cs-CZ" altLang="cs-CZ" dirty="0"/>
              <a:t>.: </a:t>
            </a:r>
            <a:r>
              <a:rPr lang="cs-CZ" altLang="cs-CZ" i="1" dirty="0"/>
              <a:t>-</a:t>
            </a:r>
            <a:r>
              <a:rPr lang="cs-CZ" altLang="cs-CZ" i="1" dirty="0" smtClean="0"/>
              <a:t>ī</a:t>
            </a:r>
            <a:r>
              <a:rPr lang="cs-CZ" altLang="cs-CZ" dirty="0" smtClean="0"/>
              <a:t>!</a:t>
            </a:r>
            <a:endParaRPr lang="cs-CZ" altLang="cs-CZ" dirty="0"/>
          </a:p>
          <a:p>
            <a:r>
              <a:rPr lang="cs-CZ" altLang="cs-CZ" dirty="0"/>
              <a:t>neutra podle </a:t>
            </a:r>
            <a:r>
              <a:rPr lang="cs-CZ" altLang="cs-CZ" i="1" dirty="0" smtClean="0"/>
              <a:t>rete</a:t>
            </a:r>
            <a:endParaRPr lang="cs-CZ" altLang="cs-CZ" dirty="0"/>
          </a:p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r>
              <a:rPr lang="cs-CZ" altLang="cs-CZ" dirty="0"/>
              <a:t>	</a:t>
            </a:r>
            <a:r>
              <a:rPr lang="cs-CZ" altLang="cs-CZ" dirty="0" err="1"/>
              <a:t>Abl</a:t>
            </a:r>
            <a:r>
              <a:rPr lang="cs-CZ" altLang="cs-CZ" dirty="0"/>
              <a:t>. </a:t>
            </a:r>
            <a:r>
              <a:rPr lang="cs-CZ" altLang="cs-CZ" dirty="0" err="1"/>
              <a:t>sg</a:t>
            </a:r>
            <a:r>
              <a:rPr lang="cs-CZ" altLang="cs-CZ" dirty="0"/>
              <a:t>. 		</a:t>
            </a:r>
            <a:r>
              <a:rPr lang="cs-CZ" altLang="cs-CZ" b="1" dirty="0"/>
              <a:t>-ī</a:t>
            </a:r>
          </a:p>
          <a:p>
            <a:pPr>
              <a:buFontTx/>
              <a:buNone/>
            </a:pPr>
            <a:r>
              <a:rPr lang="cs-CZ" altLang="cs-CZ" dirty="0"/>
              <a:t>	Gen. </a:t>
            </a:r>
            <a:r>
              <a:rPr lang="cs-CZ" altLang="cs-CZ" dirty="0" err="1"/>
              <a:t>pl</a:t>
            </a:r>
            <a:r>
              <a:rPr lang="cs-CZ" altLang="cs-CZ" dirty="0"/>
              <a:t>. 		</a:t>
            </a:r>
            <a:r>
              <a:rPr lang="cs-CZ" altLang="cs-CZ" b="1" dirty="0"/>
              <a:t>-</a:t>
            </a:r>
            <a:r>
              <a:rPr lang="cs-CZ" altLang="cs-CZ" b="1" dirty="0" err="1"/>
              <a:t>ium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dirty="0"/>
              <a:t>	</a:t>
            </a:r>
            <a:r>
              <a:rPr lang="cs-CZ" altLang="cs-CZ" dirty="0" err="1"/>
              <a:t>Nom</a:t>
            </a:r>
            <a:r>
              <a:rPr lang="cs-CZ" altLang="cs-CZ" dirty="0"/>
              <a:t>. a </a:t>
            </a:r>
            <a:r>
              <a:rPr lang="cs-CZ" altLang="cs-CZ" dirty="0" err="1"/>
              <a:t>Ak</a:t>
            </a:r>
            <a:r>
              <a:rPr lang="cs-CZ" altLang="cs-CZ" dirty="0"/>
              <a:t>. </a:t>
            </a:r>
            <a:r>
              <a:rPr lang="cs-CZ" altLang="cs-CZ" dirty="0" err="1"/>
              <a:t>pl</a:t>
            </a:r>
            <a:r>
              <a:rPr lang="cs-CZ" altLang="cs-CZ" dirty="0"/>
              <a:t>.	</a:t>
            </a:r>
            <a:r>
              <a:rPr lang="cs-CZ" altLang="cs-CZ" b="1" dirty="0"/>
              <a:t>-</a:t>
            </a:r>
            <a:r>
              <a:rPr lang="cs-CZ" altLang="cs-CZ" b="1" dirty="0" err="1"/>
              <a:t>ia</a:t>
            </a:r>
            <a:r>
              <a:rPr lang="cs-CZ" altLang="cs-CZ" b="1" dirty="0"/>
              <a:t>	</a:t>
            </a:r>
            <a:r>
              <a:rPr lang="cs-CZ" altLang="cs-CZ" dirty="0" smtClean="0"/>
              <a:t>(neutra)</a:t>
            </a:r>
          </a:p>
          <a:p>
            <a:pPr>
              <a:buFontTx/>
              <a:buNone/>
            </a:pPr>
            <a:endParaRPr lang="cs-CZ" dirty="0"/>
          </a:p>
          <a:p>
            <a:pPr>
              <a:buFontTx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791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93043" y="1412776"/>
            <a:ext cx="8503920" cy="525658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Některá adjektiva se skloňují jako souhláskové kmeny:</a:t>
            </a:r>
          </a:p>
          <a:p>
            <a:pPr lvl="1"/>
            <a:r>
              <a:rPr lang="cs-CZ" dirty="0" err="1" smtClean="0"/>
              <a:t>Dvojvýchodná</a:t>
            </a:r>
            <a:r>
              <a:rPr lang="cs-CZ" dirty="0" smtClean="0"/>
              <a:t> </a:t>
            </a:r>
            <a:r>
              <a:rPr lang="cs-CZ" dirty="0" smtClean="0"/>
              <a:t>řecká </a:t>
            </a:r>
            <a:r>
              <a:rPr lang="cs-CZ" dirty="0" smtClean="0"/>
              <a:t>adjektiva</a:t>
            </a:r>
            <a:endParaRPr lang="cs-CZ" dirty="0" smtClean="0"/>
          </a:p>
          <a:p>
            <a:pPr lvl="2"/>
            <a:r>
              <a:rPr lang="cs-CZ" dirty="0" smtClean="0"/>
              <a:t>přípona </a:t>
            </a:r>
            <a:r>
              <a:rPr lang="cs-CZ" dirty="0"/>
              <a:t>-</a:t>
            </a:r>
            <a:r>
              <a:rPr lang="cs-CZ" dirty="0" err="1"/>
              <a:t>gen</a:t>
            </a:r>
            <a:r>
              <a:rPr lang="cs-CZ" sz="2100" dirty="0" err="1"/>
              <a:t>ē</a:t>
            </a:r>
            <a:r>
              <a:rPr lang="cs-CZ" dirty="0" err="1"/>
              <a:t>s</a:t>
            </a:r>
            <a:r>
              <a:rPr lang="cs-CZ" dirty="0"/>
              <a:t>, -</a:t>
            </a:r>
            <a:r>
              <a:rPr lang="cs-CZ" dirty="0" err="1"/>
              <a:t>genes</a:t>
            </a:r>
            <a:r>
              <a:rPr lang="cs-CZ" dirty="0"/>
              <a:t>	- označuje původ</a:t>
            </a:r>
          </a:p>
          <a:p>
            <a:pPr lvl="2"/>
            <a:r>
              <a:rPr lang="cs-CZ" dirty="0"/>
              <a:t>přípona -</a:t>
            </a:r>
            <a:r>
              <a:rPr lang="cs-CZ" dirty="0" err="1"/>
              <a:t>id</a:t>
            </a:r>
            <a:r>
              <a:rPr lang="cs-CZ" sz="1700" dirty="0" err="1"/>
              <a:t>ē</a:t>
            </a:r>
            <a:r>
              <a:rPr lang="cs-CZ" dirty="0" err="1"/>
              <a:t>s</a:t>
            </a:r>
            <a:r>
              <a:rPr lang="cs-CZ" dirty="0"/>
              <a:t>, -</a:t>
            </a:r>
            <a:r>
              <a:rPr lang="cs-CZ" dirty="0" err="1"/>
              <a:t>ides</a:t>
            </a:r>
            <a:r>
              <a:rPr lang="cs-CZ" dirty="0"/>
              <a:t>	</a:t>
            </a:r>
            <a:r>
              <a:rPr lang="cs-CZ" dirty="0" smtClean="0"/>
              <a:t>-</a:t>
            </a:r>
            <a:r>
              <a:rPr lang="cs-CZ" dirty="0"/>
              <a:t>označuje </a:t>
            </a:r>
            <a:r>
              <a:rPr lang="cs-CZ" dirty="0" smtClean="0"/>
              <a:t>podobu</a:t>
            </a:r>
          </a:p>
          <a:p>
            <a:pPr lvl="1"/>
            <a:r>
              <a:rPr lang="cs-CZ" dirty="0"/>
              <a:t>Jednovýchodná </a:t>
            </a:r>
            <a:r>
              <a:rPr lang="cs-CZ" dirty="0" smtClean="0"/>
              <a:t>adjektiva</a:t>
            </a:r>
          </a:p>
          <a:p>
            <a:pPr lvl="2"/>
            <a:r>
              <a:rPr lang="cs-CZ" dirty="0" smtClean="0"/>
              <a:t>se </a:t>
            </a:r>
            <a:r>
              <a:rPr lang="cs-CZ" dirty="0"/>
              <a:t>slovním základem </a:t>
            </a:r>
            <a:r>
              <a:rPr lang="cs-CZ" b="1" dirty="0"/>
              <a:t>-</a:t>
            </a:r>
            <a:r>
              <a:rPr lang="cs-CZ" b="1" dirty="0" err="1"/>
              <a:t>ceps</a:t>
            </a:r>
            <a:endParaRPr lang="cs-CZ" b="1" dirty="0"/>
          </a:p>
          <a:p>
            <a:pPr lvl="2"/>
            <a:r>
              <a:rPr lang="cs-CZ" dirty="0" err="1" smtClean="0"/>
              <a:t>teres</a:t>
            </a:r>
            <a:r>
              <a:rPr lang="cs-CZ" dirty="0" smtClean="0"/>
              <a:t>, </a:t>
            </a:r>
            <a:r>
              <a:rPr lang="cs-CZ" dirty="0" err="1" smtClean="0"/>
              <a:t>teretis</a:t>
            </a:r>
            <a:r>
              <a:rPr lang="cs-CZ" dirty="0" smtClean="0"/>
              <a:t> (oblý)</a:t>
            </a:r>
          </a:p>
          <a:p>
            <a:pPr lvl="2"/>
            <a:r>
              <a:rPr lang="cs-CZ" dirty="0" err="1" smtClean="0"/>
              <a:t>degener</a:t>
            </a:r>
            <a:r>
              <a:rPr lang="cs-CZ" dirty="0" smtClean="0"/>
              <a:t>, </a:t>
            </a:r>
            <a:r>
              <a:rPr lang="cs-CZ" dirty="0" err="1" smtClean="0"/>
              <a:t>eris</a:t>
            </a:r>
            <a:r>
              <a:rPr lang="cs-CZ" dirty="0" smtClean="0"/>
              <a:t> (degenerovaný)</a:t>
            </a:r>
          </a:p>
          <a:p>
            <a:pPr lvl="2"/>
            <a:r>
              <a:rPr lang="cs-CZ" dirty="0" err="1" smtClean="0"/>
              <a:t>decolor</a:t>
            </a:r>
            <a:r>
              <a:rPr lang="cs-CZ" dirty="0" smtClean="0"/>
              <a:t>, </a:t>
            </a:r>
            <a:r>
              <a:rPr lang="cs-CZ" dirty="0" err="1" smtClean="0"/>
              <a:t>decoloris</a:t>
            </a:r>
            <a:r>
              <a:rPr lang="cs-CZ" dirty="0" smtClean="0"/>
              <a:t> (bezbarvý)</a:t>
            </a:r>
          </a:p>
          <a:p>
            <a:pPr lvl="2"/>
            <a:r>
              <a:rPr lang="cs-CZ" dirty="0" err="1" smtClean="0"/>
              <a:t>versicolor</a:t>
            </a:r>
            <a:r>
              <a:rPr lang="cs-CZ" dirty="0" smtClean="0"/>
              <a:t>, </a:t>
            </a:r>
            <a:r>
              <a:rPr lang="cs-CZ" dirty="0" err="1" smtClean="0"/>
              <a:t>versicoloris</a:t>
            </a:r>
            <a:r>
              <a:rPr lang="cs-CZ" dirty="0" smtClean="0"/>
              <a:t> (různobarevný)</a:t>
            </a:r>
            <a:endParaRPr lang="cs-CZ" dirty="0" smtClean="0"/>
          </a:p>
          <a:p>
            <a:pPr>
              <a:buFontTx/>
              <a:buNone/>
            </a:pPr>
            <a:r>
              <a:rPr lang="cs-CZ" altLang="cs-CZ" dirty="0" smtClean="0"/>
              <a:t>	</a:t>
            </a:r>
            <a:r>
              <a:rPr lang="cs-CZ" altLang="cs-CZ" dirty="0" smtClean="0"/>
              <a:t>	</a:t>
            </a:r>
            <a:r>
              <a:rPr lang="cs-CZ" altLang="cs-CZ" sz="2500" dirty="0" err="1" smtClean="0"/>
              <a:t>Abl</a:t>
            </a:r>
            <a:r>
              <a:rPr lang="cs-CZ" altLang="cs-CZ" sz="2500" dirty="0"/>
              <a:t>. </a:t>
            </a:r>
            <a:r>
              <a:rPr lang="cs-CZ" altLang="cs-CZ" sz="2500" dirty="0" err="1"/>
              <a:t>sg</a:t>
            </a:r>
            <a:r>
              <a:rPr lang="cs-CZ" altLang="cs-CZ" sz="2500" dirty="0"/>
              <a:t>. 		</a:t>
            </a:r>
            <a:r>
              <a:rPr lang="cs-CZ" altLang="cs-CZ" sz="2500" b="1" dirty="0"/>
              <a:t>-e</a:t>
            </a:r>
          </a:p>
          <a:p>
            <a:pPr>
              <a:buFontTx/>
              <a:buNone/>
            </a:pPr>
            <a:r>
              <a:rPr lang="cs-CZ" altLang="cs-CZ" sz="2500" dirty="0" smtClean="0"/>
              <a:t>	</a:t>
            </a:r>
            <a:r>
              <a:rPr lang="cs-CZ" altLang="cs-CZ" sz="2500" dirty="0" smtClean="0"/>
              <a:t>	Gen</a:t>
            </a:r>
            <a:r>
              <a:rPr lang="cs-CZ" altLang="cs-CZ" sz="2500" dirty="0"/>
              <a:t>. </a:t>
            </a:r>
            <a:r>
              <a:rPr lang="cs-CZ" altLang="cs-CZ" sz="2500" dirty="0" err="1"/>
              <a:t>pl</a:t>
            </a:r>
            <a:r>
              <a:rPr lang="cs-CZ" altLang="cs-CZ" sz="2500" dirty="0"/>
              <a:t>. 		</a:t>
            </a:r>
            <a:r>
              <a:rPr lang="cs-CZ" altLang="cs-CZ" sz="2500" b="1" dirty="0"/>
              <a:t>-um</a:t>
            </a:r>
          </a:p>
          <a:p>
            <a:pPr>
              <a:buFontTx/>
              <a:buNone/>
            </a:pPr>
            <a:r>
              <a:rPr lang="cs-CZ" altLang="cs-CZ" sz="2500" dirty="0"/>
              <a:t>	</a:t>
            </a:r>
            <a:r>
              <a:rPr lang="cs-CZ" altLang="cs-CZ" sz="2500" dirty="0" smtClean="0"/>
              <a:t>	</a:t>
            </a:r>
            <a:r>
              <a:rPr lang="cs-CZ" altLang="cs-CZ" sz="2500" dirty="0" err="1" smtClean="0"/>
              <a:t>Nom</a:t>
            </a:r>
            <a:r>
              <a:rPr lang="cs-CZ" altLang="cs-CZ" sz="2500" dirty="0"/>
              <a:t>. a </a:t>
            </a:r>
            <a:r>
              <a:rPr lang="cs-CZ" altLang="cs-CZ" sz="2500" dirty="0" err="1"/>
              <a:t>Ak</a:t>
            </a:r>
            <a:r>
              <a:rPr lang="cs-CZ" altLang="cs-CZ" sz="2500" dirty="0"/>
              <a:t>. </a:t>
            </a:r>
            <a:r>
              <a:rPr lang="cs-CZ" altLang="cs-CZ" sz="2500" dirty="0" err="1"/>
              <a:t>pl</a:t>
            </a:r>
            <a:r>
              <a:rPr lang="cs-CZ" altLang="cs-CZ" sz="2500" dirty="0"/>
              <a:t>.	</a:t>
            </a:r>
            <a:r>
              <a:rPr lang="cs-CZ" altLang="cs-CZ" sz="2500" b="1" dirty="0"/>
              <a:t>-a	</a:t>
            </a:r>
            <a:r>
              <a:rPr lang="cs-CZ" altLang="cs-CZ" sz="2500" dirty="0"/>
              <a:t>(neutra)</a:t>
            </a:r>
          </a:p>
          <a:p>
            <a:pPr>
              <a:buFontTx/>
              <a:buNone/>
            </a:pPr>
            <a:r>
              <a:rPr lang="cs-CZ" altLang="cs-CZ" sz="2400" b="1" dirty="0" smtClean="0"/>
              <a:t>	</a:t>
            </a:r>
            <a:endParaRPr lang="cs-CZ" alt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8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Skloňujte</a:t>
            </a:r>
            <a:r>
              <a:rPr lang="cs-CZ" alt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i="1" dirty="0" err="1" smtClean="0"/>
              <a:t>dolor</a:t>
            </a:r>
            <a:r>
              <a:rPr lang="cs-CZ" altLang="cs-CZ" i="1" dirty="0" smtClean="0"/>
              <a:t> </a:t>
            </a:r>
            <a:r>
              <a:rPr lang="cs-CZ" altLang="cs-CZ" i="1" dirty="0"/>
              <a:t>acer (prudká bolest)</a:t>
            </a:r>
          </a:p>
          <a:p>
            <a:r>
              <a:rPr lang="cs-CZ" altLang="cs-CZ" i="1" dirty="0" err="1"/>
              <a:t>nervus</a:t>
            </a:r>
            <a:r>
              <a:rPr lang="cs-CZ" altLang="cs-CZ" i="1" dirty="0"/>
              <a:t> </a:t>
            </a:r>
            <a:r>
              <a:rPr lang="cs-CZ" altLang="cs-CZ" i="1" dirty="0" err="1"/>
              <a:t>cranialis</a:t>
            </a:r>
            <a:r>
              <a:rPr lang="cs-CZ" altLang="cs-CZ" i="1" dirty="0"/>
              <a:t> (lebeční nerv)</a:t>
            </a:r>
          </a:p>
          <a:p>
            <a:r>
              <a:rPr lang="cs-CZ" altLang="cs-CZ" i="1" dirty="0" err="1"/>
              <a:t>vertebra</a:t>
            </a:r>
            <a:r>
              <a:rPr lang="cs-CZ" altLang="cs-CZ" i="1" dirty="0"/>
              <a:t> </a:t>
            </a:r>
            <a:r>
              <a:rPr lang="cs-CZ" altLang="cs-CZ" i="1" dirty="0" err="1"/>
              <a:t>cervicalis</a:t>
            </a:r>
            <a:r>
              <a:rPr lang="cs-CZ" altLang="cs-CZ" i="1" dirty="0"/>
              <a:t> (krční obratel)</a:t>
            </a:r>
          </a:p>
          <a:p>
            <a:r>
              <a:rPr lang="cs-CZ" altLang="cs-CZ" i="1" dirty="0" err="1"/>
              <a:t>caput</a:t>
            </a:r>
            <a:r>
              <a:rPr lang="cs-CZ" altLang="cs-CZ" i="1" dirty="0"/>
              <a:t> breve</a:t>
            </a:r>
          </a:p>
          <a:p>
            <a:r>
              <a:rPr lang="cs-CZ" altLang="cs-CZ" i="1" dirty="0"/>
              <a:t>os </a:t>
            </a:r>
            <a:r>
              <a:rPr lang="cs-CZ" altLang="cs-CZ" i="1" dirty="0" err="1"/>
              <a:t>ethmoides</a:t>
            </a:r>
            <a:r>
              <a:rPr lang="cs-CZ" altLang="cs-CZ" i="1" dirty="0"/>
              <a:t> </a:t>
            </a:r>
            <a:r>
              <a:rPr lang="cs-CZ" altLang="cs-CZ" dirty="0"/>
              <a:t>(čichová kost)</a:t>
            </a:r>
          </a:p>
          <a:p>
            <a:r>
              <a:rPr lang="cs-CZ" altLang="cs-CZ" i="1" dirty="0" err="1"/>
              <a:t>musculus</a:t>
            </a:r>
            <a:r>
              <a:rPr lang="cs-CZ" altLang="cs-CZ" i="1" dirty="0"/>
              <a:t> biceps (dvouhlavý sval)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23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7" id="{7B450C71-CB2C-42BA-A52E-03A368022182}" vid="{51BD023E-DB09-4319-B38B-F18A888694A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administrativní</Template>
  <TotalTime>110</TotalTime>
  <Words>397</Words>
  <Application>Microsoft Office PowerPoint</Application>
  <PresentationFormat>Předvádění na obrazovce (4:3)</PresentationFormat>
  <Paragraphs>159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Century Schoolbook</vt:lpstr>
      <vt:lpstr>Wingdings</vt:lpstr>
      <vt:lpstr>Wingdings 2</vt:lpstr>
      <vt:lpstr>Administrativní</vt:lpstr>
      <vt:lpstr>Adjektiva 3. deklinace</vt:lpstr>
      <vt:lpstr>Adjektiva 3. deklinace</vt:lpstr>
      <vt:lpstr>Trojvýchodná adjektiva</vt:lpstr>
      <vt:lpstr>Dvojvýchodná adjektiva</vt:lpstr>
      <vt:lpstr>Jednovýchodná adjektiva</vt:lpstr>
      <vt:lpstr>Všechny tři typy adjektiv 3. deklinace</vt:lpstr>
      <vt:lpstr>Adjektiva 3. deklinace</vt:lpstr>
      <vt:lpstr>Pozor!</vt:lpstr>
      <vt:lpstr>Skloňujte:</vt:lpstr>
      <vt:lpstr>Doplňte koncovky</vt:lpstr>
      <vt:lpstr>Dejte do závislosti na slovech před závorkou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Adjektiva 3. deklinace</dc:title>
  <dc:creator>Pavel Ševčík</dc:creator>
  <cp:lastModifiedBy>Martin Punčochář</cp:lastModifiedBy>
  <cp:revision>7</cp:revision>
  <dcterms:created xsi:type="dcterms:W3CDTF">2015-11-02T20:10:44Z</dcterms:created>
  <dcterms:modified xsi:type="dcterms:W3CDTF">2017-10-30T12:17:12Z</dcterms:modified>
</cp:coreProperties>
</file>