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2" r:id="rId1"/>
  </p:sldMasterIdLst>
  <p:notesMasterIdLst>
    <p:notesMasterId r:id="rId25"/>
  </p:notesMasterIdLst>
  <p:handoutMasterIdLst>
    <p:handoutMasterId r:id="rId26"/>
  </p:handoutMasterIdLst>
  <p:sldIdLst>
    <p:sldId id="299" r:id="rId2"/>
    <p:sldId id="300" r:id="rId3"/>
    <p:sldId id="280" r:id="rId4"/>
    <p:sldId id="281" r:id="rId5"/>
    <p:sldId id="282" r:id="rId6"/>
    <p:sldId id="284" r:id="rId7"/>
    <p:sldId id="285" r:id="rId8"/>
    <p:sldId id="286" r:id="rId9"/>
    <p:sldId id="287" r:id="rId10"/>
    <p:sldId id="288" r:id="rId11"/>
    <p:sldId id="289" r:id="rId12"/>
    <p:sldId id="296" r:id="rId13"/>
    <p:sldId id="290" r:id="rId14"/>
    <p:sldId id="291" r:id="rId15"/>
    <p:sldId id="297" r:id="rId16"/>
    <p:sldId id="270" r:id="rId17"/>
    <p:sldId id="271" r:id="rId18"/>
    <p:sldId id="274" r:id="rId19"/>
    <p:sldId id="298" r:id="rId20"/>
    <p:sldId id="275" r:id="rId21"/>
    <p:sldId id="277" r:id="rId22"/>
    <p:sldId id="278" r:id="rId23"/>
    <p:sldId id="279" r:id="rId24"/>
  </p:sldIdLst>
  <p:sldSz cx="10080625" cy="7559675"/>
  <p:notesSz cx="6669088" cy="9926638"/>
  <p:custDataLst>
    <p:tags r:id="rId27"/>
  </p:custDataLst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4" userDrawn="1">
          <p15:clr>
            <a:srgbClr val="A4A3A4"/>
          </p15:clr>
        </p15:guide>
        <p15:guide id="2" pos="19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6" autoAdjust="0"/>
    <p:restoredTop sz="96242" autoAdjust="0"/>
  </p:normalViewPr>
  <p:slideViewPr>
    <p:cSldViewPr>
      <p:cViewPr varScale="1">
        <p:scale>
          <a:sx n="97" d="100"/>
          <a:sy n="97" d="100"/>
        </p:scale>
        <p:origin x="1338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44339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05CEA-706C-4B79-996B-1C7995072683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6866" y="942975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BE07C-1001-4910-9B5F-F08088581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40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1"/>
          <p:cNvSpPr>
            <a:spLocks noChangeArrowheads="1"/>
          </p:cNvSpPr>
          <p:nvPr/>
        </p:nvSpPr>
        <p:spPr bwMode="auto">
          <a:xfrm>
            <a:off x="0" y="0"/>
            <a:ext cx="6669088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28675" name="AutoShape 2"/>
          <p:cNvSpPr>
            <a:spLocks noChangeArrowheads="1"/>
          </p:cNvSpPr>
          <p:nvPr/>
        </p:nvSpPr>
        <p:spPr bwMode="auto">
          <a:xfrm>
            <a:off x="0" y="0"/>
            <a:ext cx="6669088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786" tIns="41893" rIns="83786" bIns="41893" anchor="ctr"/>
          <a:lstStyle/>
          <a:p>
            <a:endParaRPr lang="cs-CZ" altLang="cs-CZ"/>
          </a:p>
        </p:txBody>
      </p:sp>
      <p:sp>
        <p:nvSpPr>
          <p:cNvPr id="28676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54075" y="754063"/>
            <a:ext cx="4956175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66629" y="4714969"/>
            <a:ext cx="5331630" cy="44629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1" y="1"/>
            <a:ext cx="2890591" cy="4922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3774296" y="1"/>
            <a:ext cx="2890591" cy="4922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1" y="9429938"/>
            <a:ext cx="2890591" cy="4922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SimSun" charset="-122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774296" y="9429938"/>
            <a:ext cx="2890591" cy="4922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10205" algn="l"/>
                <a:tab pos="821864" algn="l"/>
                <a:tab pos="1233523" algn="l"/>
                <a:tab pos="1645183" algn="l"/>
                <a:tab pos="2056842" algn="l"/>
                <a:tab pos="2468501" algn="l"/>
                <a:tab pos="2880160" algn="l"/>
                <a:tab pos="3291820" algn="l"/>
                <a:tab pos="3703478" algn="l"/>
                <a:tab pos="4115138" algn="l"/>
                <a:tab pos="4526797" algn="l"/>
                <a:tab pos="4938457" algn="l"/>
                <a:tab pos="5350115" algn="l"/>
                <a:tab pos="5761775" algn="l"/>
                <a:tab pos="6173434" algn="l"/>
                <a:tab pos="6585093" algn="l"/>
                <a:tab pos="6996752" algn="l"/>
                <a:tab pos="7408412" algn="l"/>
                <a:tab pos="7820071" algn="l"/>
                <a:tab pos="823173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6B5428A1-45F9-4BD2-8D83-5FAC8AF454F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1333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CFCA0F6D-1982-471D-BC6C-359188B9E36B}" type="slidenum">
              <a:rPr lang="cs-CZ" altLang="cs-CZ" sz="1300"/>
              <a:pPr eaLnBrk="1">
                <a:spcBef>
                  <a:spcPct val="0"/>
                </a:spcBef>
              </a:pPr>
              <a:t>2</a:t>
            </a:fld>
            <a:endParaRPr lang="cs-CZ" altLang="cs-CZ" sz="130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082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8B386506-FC9D-4F15-B2B6-013E11760114}" type="slidenum">
              <a:rPr lang="cs-CZ" altLang="cs-CZ" sz="1300"/>
              <a:pPr eaLnBrk="1">
                <a:spcBef>
                  <a:spcPct val="0"/>
                </a:spcBef>
              </a:pPr>
              <a:t>11</a:t>
            </a:fld>
            <a:endParaRPr lang="cs-CZ" altLang="cs-CZ" sz="1300"/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225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26D9B0CB-11E7-4B7F-908D-77CD420A4905}" type="slidenum">
              <a:rPr lang="cs-CZ" altLang="cs-CZ" sz="1300"/>
              <a:pPr eaLnBrk="1">
                <a:spcBef>
                  <a:spcPct val="0"/>
                </a:spcBef>
              </a:pPr>
              <a:t>13</a:t>
            </a:fld>
            <a:endParaRPr lang="cs-CZ" altLang="cs-CZ" sz="1300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10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8E1D2E75-1B7D-4318-9AC1-A05920A81025}" type="slidenum">
              <a:rPr lang="cs-CZ" altLang="cs-CZ" sz="1300"/>
              <a:pPr eaLnBrk="1">
                <a:spcBef>
                  <a:spcPct val="0"/>
                </a:spcBef>
              </a:pPr>
              <a:t>14</a:t>
            </a:fld>
            <a:endParaRPr lang="cs-CZ" altLang="cs-CZ" sz="1300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341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EBED6671-3495-47F0-AA15-390D1D632F4C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16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cs-CZ" altLang="cs-CZ" smtClean="0">
                <a:latin typeface="Times New Roman" panose="02020603050405020304" pitchFamily="18" charset="0"/>
              </a:rPr>
              <a:t>Jdi na web SÚKLu a ukaž vyhledávání</a:t>
            </a:r>
          </a:p>
          <a:p>
            <a:r>
              <a:rPr lang="cs-CZ" altLang="cs-CZ" smtClean="0">
                <a:latin typeface="Times New Roman" panose="02020603050405020304" pitchFamily="18" charset="0"/>
              </a:rPr>
              <a:t>Jdi na web EMA a ukaž vyhledávání www.ema.europa.eu &gt; Find medicine &gt;Human &gt;Product information</a:t>
            </a:r>
          </a:p>
          <a:p>
            <a:r>
              <a:rPr lang="cs-CZ" altLang="cs-CZ" smtClean="0">
                <a:latin typeface="Times New Roman" panose="02020603050405020304" pitchFamily="18" charset="0"/>
              </a:rPr>
              <a:t>Ukaž AISLP</a:t>
            </a:r>
          </a:p>
        </p:txBody>
      </p:sp>
    </p:spTree>
    <p:extLst>
      <p:ext uri="{BB962C8B-B14F-4D97-AF65-F5344CB8AC3E}">
        <p14:creationId xmlns:p14="http://schemas.microsoft.com/office/powerpoint/2010/main" val="1878244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F3A1C38B-1A50-46DF-8828-2B430C06D07E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17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cs-CZ" altLang="cs-CZ" smtClean="0">
                <a:latin typeface="Times New Roman" panose="02020603050405020304" pitchFamily="18" charset="0"/>
              </a:rPr>
              <a:t>Rozdej monografie</a:t>
            </a:r>
          </a:p>
        </p:txBody>
      </p:sp>
    </p:spTree>
    <p:extLst>
      <p:ext uri="{BB962C8B-B14F-4D97-AF65-F5344CB8AC3E}">
        <p14:creationId xmlns:p14="http://schemas.microsoft.com/office/powerpoint/2010/main" val="1497684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A06192F2-1061-4D22-B376-3C550C6EE547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18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657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98F05463-E0FA-4184-8234-44EAB7087A71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19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238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C7E4D143-7CD4-4771-847E-A199E520A098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20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193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32C7A4CB-C178-4C6A-804C-FC77E1D9D0FA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21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341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304128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723060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141993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560925" indent="-209466" defTabSz="41166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/>
            <a:fld id="{955829CE-A328-4A43-9F30-76252134D40C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22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01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94DDB1BE-D9C2-4944-895E-3DF27CD7E726}" type="slidenum">
              <a:rPr lang="cs-CZ" altLang="cs-CZ" sz="1300"/>
              <a:pPr eaLnBrk="1">
                <a:spcBef>
                  <a:spcPct val="0"/>
                </a:spcBef>
              </a:pPr>
              <a:t>3</a:t>
            </a:fld>
            <a:endParaRPr lang="cs-CZ" altLang="cs-CZ" sz="1300"/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873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553B71A2-2981-462F-A482-0A5C78BFD638}" type="slidenum">
              <a:rPr lang="cs-CZ" altLang="cs-CZ" sz="1300"/>
              <a:pPr eaLnBrk="1">
                <a:spcBef>
                  <a:spcPct val="0"/>
                </a:spcBef>
              </a:pPr>
              <a:t>4</a:t>
            </a:fld>
            <a:endParaRPr lang="cs-CZ" altLang="cs-CZ" sz="130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064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B9AC8D8A-EEFA-45BD-B02B-008013E45C3B}" type="slidenum">
              <a:rPr lang="cs-CZ" altLang="cs-CZ" sz="1300"/>
              <a:pPr eaLnBrk="1">
                <a:spcBef>
                  <a:spcPct val="0"/>
                </a:spcBef>
              </a:pPr>
              <a:t>5</a:t>
            </a:fld>
            <a:endParaRPr lang="cs-CZ" altLang="cs-CZ" sz="1300"/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280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E3CF93D6-1FB3-41A2-BCA0-831F8C0B1F04}" type="slidenum">
              <a:rPr lang="cs-CZ" altLang="cs-CZ" sz="1300"/>
              <a:pPr eaLnBrk="1">
                <a:spcBef>
                  <a:spcPct val="0"/>
                </a:spcBef>
              </a:pPr>
              <a:t>6</a:t>
            </a:fld>
            <a:endParaRPr lang="cs-CZ" altLang="cs-CZ" sz="130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321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01225B0E-A9FB-403D-88D9-5E2D5C2CA4D6}" type="slidenum">
              <a:rPr lang="cs-CZ" altLang="cs-CZ" sz="1300"/>
              <a:pPr eaLnBrk="1">
                <a:spcBef>
                  <a:spcPct val="0"/>
                </a:spcBef>
              </a:pPr>
              <a:t>7</a:t>
            </a:fld>
            <a:endParaRPr lang="cs-CZ" altLang="cs-CZ" sz="130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54063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789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6A9021C4-6159-4CE9-AA0F-BCEAE355813D}" type="slidenum">
              <a:rPr lang="cs-CZ" altLang="cs-CZ" sz="1300"/>
              <a:pPr eaLnBrk="1">
                <a:spcBef>
                  <a:spcPct val="0"/>
                </a:spcBef>
              </a:pPr>
              <a:t>8</a:t>
            </a:fld>
            <a:endParaRPr lang="cs-CZ" altLang="cs-CZ" sz="1300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87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50DBCBA6-AC19-450B-81F0-A2D4DB564D54}" type="slidenum">
              <a:rPr lang="cs-CZ" altLang="cs-CZ" sz="1300"/>
              <a:pPr eaLnBrk="1">
                <a:spcBef>
                  <a:spcPct val="0"/>
                </a:spcBef>
              </a:pPr>
              <a:t>9</a:t>
            </a:fld>
            <a:endParaRPr lang="cs-CZ" altLang="cs-CZ" sz="1300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410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>
              <a:spcBef>
                <a:spcPct val="30000"/>
              </a:spcBef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08750" algn="l"/>
                <a:tab pos="820409" algn="l"/>
                <a:tab pos="1232069" algn="l"/>
                <a:tab pos="1643728" algn="l"/>
                <a:tab pos="2055387" algn="l"/>
                <a:tab pos="2467046" algn="l"/>
                <a:tab pos="2878706" algn="l"/>
                <a:tab pos="3290365" algn="l"/>
                <a:tab pos="3702024" algn="l"/>
                <a:tab pos="4113683" algn="l"/>
                <a:tab pos="4525343" algn="l"/>
                <a:tab pos="4937001" algn="l"/>
                <a:tab pos="5348661" algn="l"/>
                <a:tab pos="5760320" algn="l"/>
                <a:tab pos="6171980" algn="l"/>
                <a:tab pos="6583638" algn="l"/>
                <a:tab pos="6995298" algn="l"/>
                <a:tab pos="7406957" algn="l"/>
                <a:tab pos="7818617" algn="l"/>
                <a:tab pos="823027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9FC33944-6E69-4BFC-9C28-23413BDE28ED}" type="slidenum">
              <a:rPr lang="cs-CZ" altLang="cs-CZ" sz="1300"/>
              <a:pPr eaLnBrk="1">
                <a:spcBef>
                  <a:spcPct val="0"/>
                </a:spcBef>
              </a:pPr>
              <a:t>10</a:t>
            </a:fld>
            <a:endParaRPr lang="cs-CZ" altLang="cs-CZ" sz="130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54063"/>
            <a:ext cx="4959350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6629" y="4714971"/>
            <a:ext cx="5333030" cy="446440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878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6DF8C3-8352-4091-945C-237509DBDD5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2575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52466-B00C-4866-A485-71EE1BE1953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257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6D0AFD-0AF4-4DEF-A13F-D7D5FB7FEEA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9726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6212" cy="12573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4456112" cy="4984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9847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61AA71-502E-461E-B6D9-405E5137E2C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149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EF34E-D2A0-4A95-8A1D-13AA41CD2C3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0363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</p:spPr>
        <p:txBody>
          <a:bodyPr anchor="b"/>
          <a:lstStyle>
            <a:lvl1pPr marL="0" indent="0">
              <a:buNone/>
              <a:defRPr sz="2200"/>
            </a:lvl1pPr>
            <a:lvl2pPr marL="503972" indent="0">
              <a:buNone/>
              <a:defRPr sz="2000"/>
            </a:lvl2pPr>
            <a:lvl3pPr marL="1007943" indent="0">
              <a:buNone/>
              <a:defRPr sz="1800"/>
            </a:lvl3pPr>
            <a:lvl4pPr marL="1511915" indent="0">
              <a:buNone/>
              <a:defRPr sz="1500"/>
            </a:lvl4pPr>
            <a:lvl5pPr marL="2015886" indent="0">
              <a:buNone/>
              <a:defRPr sz="1500"/>
            </a:lvl5pPr>
            <a:lvl6pPr marL="2519858" indent="0">
              <a:buNone/>
              <a:defRPr sz="1500"/>
            </a:lvl6pPr>
            <a:lvl7pPr marL="3023829" indent="0">
              <a:buNone/>
              <a:defRPr sz="1500"/>
            </a:lvl7pPr>
            <a:lvl8pPr marL="3527801" indent="0">
              <a:buNone/>
              <a:defRPr sz="1500"/>
            </a:lvl8pPr>
            <a:lvl9pPr marL="4031772" indent="0">
              <a:buNone/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6DF3CB-8182-4914-908F-EE8F94EF2D7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180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31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24318" y="1763925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88388D-2658-469C-B6D1-8916B5ADF6A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9396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0818" y="1692178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F0D90C-D033-4907-8083-7A6FCA3622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279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245CBC-F83B-4036-BB5B-27798D5D97D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6019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5D8B64-794B-4958-B7AE-9E49603AC3C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7720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245" y="300988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032" y="1581933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CC2E7-A6E2-4065-B7D5-0BC04FC3649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225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24D03-DE6D-47D5-BA22-FCC4D039531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797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3213"/>
            <a:ext cx="9074150" cy="12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s-CZ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3713"/>
            <a:ext cx="9074150" cy="498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s-CZ" smtClean="0"/>
              <a:t>Haga clic para modificar el estilo de texto del patrón</a:t>
            </a:r>
          </a:p>
          <a:p>
            <a:pPr lvl="1"/>
            <a:r>
              <a:rPr lang="es-ES" altLang="cs-CZ" smtClean="0"/>
              <a:t>Segundo nivel</a:t>
            </a:r>
          </a:p>
          <a:p>
            <a:pPr lvl="2"/>
            <a:r>
              <a:rPr lang="es-ES" altLang="cs-CZ" smtClean="0"/>
              <a:t>Tercer nivel</a:t>
            </a:r>
          </a:p>
          <a:p>
            <a:pPr lvl="3"/>
            <a:r>
              <a:rPr lang="es-ES" altLang="cs-CZ" smtClean="0"/>
              <a:t>Cuarto nivel</a:t>
            </a:r>
          </a:p>
          <a:p>
            <a:pPr lvl="4"/>
            <a:r>
              <a:rPr lang="es-ES" altLang="cs-CZ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238" y="6884988"/>
            <a:ext cx="2352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defRPr sz="1500"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4875" y="6884988"/>
            <a:ext cx="31908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defRPr sz="1500">
                <a:latin typeface="Arial" charset="0"/>
                <a:ea typeface="SimSun" charset="-122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4713" y="6884988"/>
            <a:ext cx="23526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9A5C8AE3-73E7-412E-8AB7-3D4BA94D104B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5pPr>
      <a:lvl6pPr marL="503972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6pPr>
      <a:lvl7pPr marL="1007943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7pPr>
      <a:lvl8pPr marL="1511915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8pPr>
      <a:lvl9pPr marL="2015886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</a:defRPr>
      </a:lvl9pPr>
    </p:titleStyle>
    <p:bodyStyle>
      <a:lvl1pPr marL="377825" indent="-377825" algn="l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432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58888" indent="-250825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</a:defRPr>
      </a:lvl3pPr>
      <a:lvl4pPr marL="1763713" indent="-250825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66950" indent="-250825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71844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75815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79787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83758" indent="-251986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4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708825" y="229659"/>
            <a:ext cx="6228032" cy="3228041"/>
          </a:xfrm>
        </p:spPr>
        <p:txBody>
          <a:bodyPr anchor="ctr">
            <a:normAutofit fontScale="90000"/>
          </a:bodyPr>
          <a:lstStyle/>
          <a:p>
            <a:r>
              <a:rPr lang="cs-CZ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1. </a:t>
            </a:r>
            <a:r>
              <a:rPr lang="cs-CZ" sz="3858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Drug</a:t>
            </a:r>
            <a:r>
              <a:rPr lang="cs-CZ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3858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dosage</a:t>
            </a:r>
            <a:r>
              <a:rPr lang="cs-CZ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3858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forms</a:t>
            </a:r>
            <a:r>
              <a:rPr lang="cs-CZ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and </a:t>
            </a:r>
            <a:br>
              <a:rPr lang="cs-CZ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cs-CZ" sz="3858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routes</a:t>
            </a:r>
            <a:r>
              <a:rPr lang="cs-CZ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3858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of</a:t>
            </a:r>
            <a:r>
              <a:rPr lang="cs-CZ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3858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administration</a:t>
            </a:r>
            <a:r>
              <a:rPr lang="cs-CZ" sz="3858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cs-CZ" sz="3858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cs-CZ" sz="11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cs-CZ" sz="11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cs-CZ" sz="3858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2</a:t>
            </a:r>
            <a:r>
              <a:rPr lang="cs-CZ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. </a:t>
            </a:r>
            <a:r>
              <a:rPr lang="cs-CZ" sz="3858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3858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about</a:t>
            </a:r>
            <a:r>
              <a:rPr lang="cs-CZ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3858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drugs</a:t>
            </a:r>
            <a:r>
              <a:rPr lang="cs-CZ" sz="3858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cs-CZ" sz="3858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cs-CZ" sz="11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cs-CZ" sz="11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cs-CZ" sz="3858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3</a:t>
            </a:r>
            <a:r>
              <a:rPr lang="cs-CZ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. </a:t>
            </a:r>
            <a:r>
              <a:rPr lang="cs-CZ" sz="3858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Drug</a:t>
            </a:r>
            <a:r>
              <a:rPr lang="cs-CZ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3858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legislation</a:t>
            </a:r>
            <a:r>
              <a:rPr lang="cs-CZ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 in CZ</a:t>
            </a:r>
            <a:r>
              <a:rPr lang="en-US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/>
            </a:r>
            <a:br>
              <a:rPr lang="en-US" sz="3858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en-US" sz="3858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43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76263" y="3328988"/>
            <a:ext cx="9070975" cy="73818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Routes</a:t>
            </a:r>
            <a:r>
              <a:rPr lang="cs-CZ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of</a:t>
            </a:r>
            <a:r>
              <a:rPr lang="cs-CZ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administration</a:t>
            </a:r>
            <a:endParaRPr lang="cs-CZ" sz="36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198438" y="4140200"/>
            <a:ext cx="4845050" cy="3311525"/>
          </a:xfrm>
        </p:spPr>
        <p:txBody>
          <a:bodyPr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Systemic</a:t>
            </a:r>
            <a:r>
              <a:rPr lang="cs-CZ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administration</a:t>
            </a:r>
            <a:endParaRPr lang="cs-CZ" sz="2600" b="1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dirty="0" smtClean="0">
                <a:cs typeface="Arial" pitchFamily="34" charset="0"/>
              </a:rPr>
              <a:t>= </a:t>
            </a:r>
            <a:r>
              <a:rPr lang="cs-CZ" sz="2600" dirty="0" err="1" smtClean="0">
                <a:cs typeface="Arial" pitchFamily="34" charset="0"/>
              </a:rPr>
              <a:t>drug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is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absorbed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into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the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circulation</a:t>
            </a: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dirty="0" smtClean="0">
                <a:cs typeface="Arial" pitchFamily="34" charset="0"/>
              </a:rPr>
              <a:t>→ </a:t>
            </a:r>
            <a:r>
              <a:rPr lang="cs-CZ" sz="2600" dirty="0" err="1" smtClean="0">
                <a:cs typeface="Arial" pitchFamily="34" charset="0"/>
              </a:rPr>
              <a:t>it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influences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all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the</a:t>
            </a:r>
            <a:r>
              <a:rPr lang="cs-CZ" sz="2600" dirty="0" smtClean="0">
                <a:cs typeface="Arial" pitchFamily="34" charset="0"/>
              </a:rPr>
              <a:t> body </a:t>
            </a:r>
            <a:endParaRPr lang="cs-CZ" sz="2600" dirty="0"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0"/>
              </a:spcBef>
              <a:spcAft>
                <a:spcPts val="0"/>
              </a:spcAft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b="1" dirty="0">
                <a:solidFill>
                  <a:schemeClr val="accent3"/>
                </a:solidFill>
                <a:cs typeface="Arial" pitchFamily="34" charset="0"/>
              </a:rPr>
              <a:t>Enterální aplikace:</a:t>
            </a:r>
          </a:p>
          <a:p>
            <a:pPr marL="700486" lvl="1" indent="-377979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dirty="0" err="1" smtClean="0">
                <a:cs typeface="Arial" pitchFamily="34" charset="0"/>
              </a:rPr>
              <a:t>enteral</a:t>
            </a:r>
            <a:r>
              <a:rPr lang="cs-CZ" dirty="0" smtClean="0">
                <a:cs typeface="Arial" pitchFamily="34" charset="0"/>
              </a:rPr>
              <a:t> </a:t>
            </a:r>
          </a:p>
          <a:p>
            <a:pPr marL="700486" lvl="1" indent="-377979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dirty="0" err="1" smtClean="0">
                <a:cs typeface="Arial" pitchFamily="34" charset="0"/>
              </a:rPr>
              <a:t>parenteral</a:t>
            </a:r>
            <a:r>
              <a:rPr lang="cs-CZ" dirty="0" smtClean="0">
                <a:cs typeface="Arial" pitchFamily="34" charset="0"/>
              </a:rPr>
              <a:t> </a:t>
            </a:r>
            <a:endParaRPr lang="cs-CZ" dirty="0">
              <a:cs typeface="Arial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973806" y="4137025"/>
            <a:ext cx="5106818" cy="3311525"/>
          </a:xfrm>
        </p:spPr>
        <p:txBody>
          <a:bodyPr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Local</a:t>
            </a:r>
            <a:r>
              <a:rPr lang="cs-CZ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(</a:t>
            </a:r>
            <a:r>
              <a:rPr lang="cs-CZ" sz="2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topical</a:t>
            </a:r>
            <a:r>
              <a:rPr lang="cs-CZ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) </a:t>
            </a:r>
            <a:r>
              <a:rPr lang="cs-CZ" sz="2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administration</a:t>
            </a:r>
            <a:endParaRPr lang="cs-CZ" sz="2600" b="1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dirty="0" smtClean="0">
                <a:cs typeface="Arial" pitchFamily="34" charset="0"/>
              </a:rPr>
              <a:t>= </a:t>
            </a:r>
            <a:r>
              <a:rPr lang="cs-CZ" sz="2600" dirty="0" err="1" smtClean="0">
                <a:cs typeface="Arial" pitchFamily="34" charset="0"/>
              </a:rPr>
              <a:t>drug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is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NOT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absorbed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into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the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circulation</a:t>
            </a:r>
            <a:r>
              <a:rPr lang="cs-CZ" sz="2600" dirty="0" smtClean="0">
                <a:cs typeface="Arial" pitchFamily="34" charset="0"/>
              </a:rPr>
              <a:t> → </a:t>
            </a:r>
            <a:r>
              <a:rPr lang="cs-CZ" sz="2600" dirty="0" err="1" smtClean="0">
                <a:cs typeface="Arial" pitchFamily="34" charset="0"/>
              </a:rPr>
              <a:t>it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affects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only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the</a:t>
            </a:r>
            <a:r>
              <a:rPr lang="cs-CZ" sz="2600" dirty="0" smtClean="0">
                <a:cs typeface="Arial" pitchFamily="34" charset="0"/>
              </a:rPr>
              <a:t> place </a:t>
            </a:r>
            <a:r>
              <a:rPr lang="cs-CZ" sz="2600" dirty="0" err="1" smtClean="0">
                <a:cs typeface="Arial" pitchFamily="34" charset="0"/>
              </a:rPr>
              <a:t>of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application</a:t>
            </a:r>
            <a:endParaRPr lang="cs-CZ" sz="2600" b="1" dirty="0" smtClean="0">
              <a:solidFill>
                <a:schemeClr val="accent3"/>
              </a:solidFill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0"/>
              </a:spcBef>
              <a:spcAft>
                <a:spcPts val="0"/>
              </a:spcAft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b="1" dirty="0" smtClean="0">
                <a:solidFill>
                  <a:schemeClr val="accent3"/>
                </a:solidFill>
                <a:cs typeface="Arial" pitchFamily="34" charset="0"/>
              </a:rPr>
              <a:t>:</a:t>
            </a:r>
            <a:endParaRPr lang="cs-CZ" sz="2600" b="1" dirty="0">
              <a:solidFill>
                <a:schemeClr val="accent3"/>
              </a:solidFill>
              <a:cs typeface="Arial" pitchFamily="34" charset="0"/>
            </a:endParaRPr>
          </a:p>
          <a:p>
            <a:pPr marL="700486" lvl="1" indent="-377979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400" dirty="0" smtClean="0">
                <a:cs typeface="Arial" pitchFamily="34" charset="0"/>
              </a:rPr>
              <a:t>skin, </a:t>
            </a:r>
            <a:r>
              <a:rPr lang="cs-CZ" sz="2400" dirty="0" err="1" smtClean="0">
                <a:cs typeface="Arial" pitchFamily="34" charset="0"/>
              </a:rPr>
              <a:t>mucosa</a:t>
            </a:r>
            <a:r>
              <a:rPr lang="cs-CZ" sz="2400" dirty="0" smtClean="0">
                <a:cs typeface="Arial" pitchFamily="34" charset="0"/>
              </a:rPr>
              <a:t>, </a:t>
            </a:r>
            <a:r>
              <a:rPr lang="cs-CZ" sz="2400" dirty="0" err="1" smtClean="0">
                <a:cs typeface="Arial" pitchFamily="34" charset="0"/>
              </a:rPr>
              <a:t>e.g</a:t>
            </a:r>
            <a:r>
              <a:rPr lang="cs-CZ" sz="2400" dirty="0" smtClean="0">
                <a:cs typeface="Arial" pitchFamily="34" charset="0"/>
              </a:rPr>
              <a:t>. </a:t>
            </a:r>
            <a:r>
              <a:rPr lang="cs-CZ" sz="2400" dirty="0" err="1" smtClean="0">
                <a:cs typeface="Arial" pitchFamily="34" charset="0"/>
              </a:rPr>
              <a:t>conjunctiva</a:t>
            </a:r>
            <a:r>
              <a:rPr lang="cs-CZ" sz="2400" b="1" dirty="0" smtClean="0">
                <a:solidFill>
                  <a:schemeClr val="accent3"/>
                </a:solidFill>
                <a:cs typeface="Arial" pitchFamily="34" charset="0"/>
              </a:rPr>
              <a:t>:</a:t>
            </a:r>
            <a:endParaRPr lang="cs-CZ" sz="2400" b="1" dirty="0">
              <a:solidFill>
                <a:schemeClr val="accent3"/>
              </a:solidFill>
              <a:cs typeface="Arial" pitchFamily="34" charset="0"/>
            </a:endParaRPr>
          </a:p>
          <a:p>
            <a:pPr marL="700486" lvl="1" indent="-377979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400" dirty="0" smtClean="0">
                <a:cs typeface="Arial" pitchFamily="34" charset="0"/>
              </a:rPr>
              <a:t>GIT</a:t>
            </a:r>
            <a:r>
              <a:rPr lang="cs-CZ" sz="2400" dirty="0">
                <a:cs typeface="Arial" pitchFamily="34" charset="0"/>
              </a:rPr>
              <a:t>, </a:t>
            </a:r>
            <a:r>
              <a:rPr lang="cs-CZ" sz="2400" dirty="0" smtClean="0">
                <a:cs typeface="Arial" pitchFamily="34" charset="0"/>
              </a:rPr>
              <a:t>but </a:t>
            </a:r>
            <a:r>
              <a:rPr lang="cs-CZ" sz="2400" dirty="0" err="1" smtClean="0">
                <a:cs typeface="Arial" pitchFamily="34" charset="0"/>
              </a:rPr>
              <a:t>the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drug</a:t>
            </a:r>
            <a:r>
              <a:rPr lang="cs-CZ" sz="2400" dirty="0" smtClean="0">
                <a:cs typeface="Arial" pitchFamily="34" charset="0"/>
              </a:rPr>
              <a:t> in not </a:t>
            </a:r>
            <a:r>
              <a:rPr lang="cs-CZ" sz="2400" dirty="0" err="1" smtClean="0">
                <a:cs typeface="Arial" pitchFamily="34" charset="0"/>
              </a:rPr>
              <a:t>absorbed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from</a:t>
            </a:r>
            <a:r>
              <a:rPr lang="cs-CZ" sz="2400" dirty="0" smtClean="0">
                <a:cs typeface="Arial" pitchFamily="34" charset="0"/>
              </a:rPr>
              <a:t> GIT</a:t>
            </a:r>
            <a:endParaRPr lang="cs-CZ" sz="2400" dirty="0">
              <a:cs typeface="Arial" pitchFamily="34" charset="0"/>
            </a:endParaRPr>
          </a:p>
        </p:txBody>
      </p:sp>
      <p:pic>
        <p:nvPicPr>
          <p:cNvPr id="11269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139825"/>
            <a:ext cx="2192337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1139825"/>
            <a:ext cx="273685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1139825"/>
            <a:ext cx="274955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Obráze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1139825"/>
            <a:ext cx="2189163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-1" y="-120650"/>
            <a:ext cx="1008062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0794" tIns="50397" rIns="100794" bIns="50397" anchor="ctr"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5pPr>
            <a:lvl6pPr marL="503972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6pPr>
            <a:lvl7pPr marL="1007943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7pPr>
            <a:lvl8pPr marL="1511915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8pPr>
            <a:lvl9pPr marL="2015886" algn="ctr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4400" fontAlgn="auto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4300" b="1" kern="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How</a:t>
            </a:r>
            <a:r>
              <a:rPr lang="cs-CZ" sz="4300" b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sz="4300" b="1" kern="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could</a:t>
            </a:r>
            <a:r>
              <a:rPr lang="cs-CZ" sz="4300" b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a </a:t>
            </a:r>
            <a:r>
              <a:rPr lang="cs-CZ" sz="4300" b="1" kern="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drug</a:t>
            </a:r>
            <a:r>
              <a:rPr lang="cs-CZ" sz="4300" b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sz="4300" b="1" kern="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be</a:t>
            </a:r>
            <a:r>
              <a:rPr lang="cs-CZ" sz="4300" b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sz="4300" b="1" kern="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administered</a:t>
            </a:r>
            <a:r>
              <a:rPr lang="cs-CZ" sz="4300" b="1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?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2222500" y="3328988"/>
            <a:ext cx="0" cy="882650"/>
          </a:xfrm>
          <a:prstGeom prst="straightConnector1">
            <a:avLst/>
          </a:prstGeom>
          <a:ln w="50800" cap="flat">
            <a:solidFill>
              <a:srgbClr val="00B05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7861300" y="3332163"/>
            <a:ext cx="0" cy="879475"/>
          </a:xfrm>
          <a:prstGeom prst="straightConnector1">
            <a:avLst/>
          </a:prstGeom>
          <a:ln w="50800" cap="flat">
            <a:solidFill>
              <a:srgbClr val="00B050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  <p:bldP spid="12290" grpId="0"/>
      <p:bldP spid="122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77813" y="0"/>
            <a:ext cx="9525000" cy="12604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Systemic</a:t>
            </a:r>
            <a:r>
              <a:rPr lang="cs-CZ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administration</a:t>
            </a:r>
            <a:r>
              <a:rPr lang="cs-CZ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– </a:t>
            </a:r>
            <a:r>
              <a:rPr lang="cs-CZ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enteral</a:t>
            </a:r>
            <a:endParaRPr lang="cs-CZ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>
          <a:xfrm>
            <a:off x="360363" y="1106488"/>
            <a:ext cx="9359900" cy="6345237"/>
          </a:xfrm>
        </p:spPr>
        <p:txBody>
          <a:bodyPr>
            <a:normAutofit/>
          </a:bodyPr>
          <a:lstStyle/>
          <a:p>
            <a:pPr marL="403135" indent="-341278" algn="just" eaLnBrk="1" fontAlgn="auto" hangingPunct="1">
              <a:spcBef>
                <a:spcPts val="700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(Per)oral</a:t>
            </a:r>
            <a:r>
              <a:rPr lang="cs-CZ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6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(</a:t>
            </a:r>
            <a:r>
              <a:rPr lang="cs-CZ" sz="2600" i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per os</a:t>
            </a:r>
            <a:r>
              <a:rPr lang="cs-CZ" sz="26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, p.o.)</a:t>
            </a:r>
            <a:r>
              <a:rPr lang="cs-CZ" sz="2600" dirty="0">
                <a:cs typeface="Arial" pitchFamily="34" charset="0"/>
              </a:rPr>
              <a:t> 			</a:t>
            </a:r>
            <a:r>
              <a:rPr lang="cs-CZ" sz="2200" i="1" dirty="0" err="1" smtClean="0">
                <a:cs typeface="Arial" pitchFamily="34" charset="0"/>
              </a:rPr>
              <a:t>Enteron</a:t>
            </a:r>
            <a:r>
              <a:rPr lang="cs-CZ" sz="2200" i="1" dirty="0" smtClean="0">
                <a:cs typeface="Arial" pitchFamily="34" charset="0"/>
              </a:rPr>
              <a:t> (</a:t>
            </a:r>
            <a:r>
              <a:rPr lang="cs-CZ" sz="2200" i="1" dirty="0" err="1" smtClean="0">
                <a:cs typeface="Arial" pitchFamily="34" charset="0"/>
              </a:rPr>
              <a:t>ancient</a:t>
            </a:r>
            <a:r>
              <a:rPr lang="cs-CZ" sz="2200" i="1" dirty="0" smtClean="0">
                <a:cs typeface="Arial" pitchFamily="34" charset="0"/>
              </a:rPr>
              <a:t> </a:t>
            </a:r>
            <a:r>
              <a:rPr lang="cs-CZ" sz="2200" i="1" dirty="0" err="1" smtClean="0">
                <a:cs typeface="Arial" pitchFamily="34" charset="0"/>
              </a:rPr>
              <a:t>greek</a:t>
            </a:r>
            <a:r>
              <a:rPr lang="cs-CZ" sz="2200" i="1" dirty="0" smtClean="0">
                <a:cs typeface="Arial" pitchFamily="34" charset="0"/>
              </a:rPr>
              <a:t>) </a:t>
            </a:r>
            <a:r>
              <a:rPr lang="cs-CZ" sz="2200" i="1" dirty="0">
                <a:cs typeface="Arial" pitchFamily="34" charset="0"/>
              </a:rPr>
              <a:t>= </a:t>
            </a:r>
            <a:r>
              <a:rPr lang="cs-CZ" sz="2200" i="1" dirty="0" err="1" smtClean="0">
                <a:cs typeface="Arial" pitchFamily="34" charset="0"/>
              </a:rPr>
              <a:t>intestine</a:t>
            </a:r>
            <a:endParaRPr lang="cs-CZ" sz="2200" i="1" dirty="0">
              <a:cs typeface="Arial" pitchFamily="34" charset="0"/>
            </a:endParaRPr>
          </a:p>
          <a:p>
            <a:pPr marL="519010" indent="-457152" algn="just" eaLnBrk="1" fontAlgn="auto" hangingPunct="1">
              <a:spcBef>
                <a:spcPts val="0"/>
              </a:spcBef>
              <a:spcAft>
                <a:spcPts val="0"/>
              </a:spcAft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Onset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of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effect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depends</a:t>
            </a:r>
            <a:r>
              <a:rPr lang="cs-CZ" sz="2600" dirty="0" smtClean="0">
                <a:cs typeface="Arial" pitchFamily="34" charset="0"/>
              </a:rPr>
              <a:t> on </a:t>
            </a:r>
            <a:r>
              <a:rPr lang="cs-CZ" sz="2600" dirty="0" err="1" smtClean="0">
                <a:cs typeface="Arial" pitchFamily="34" charset="0"/>
              </a:rPr>
              <a:t>phys-chem</a:t>
            </a:r>
            <a:r>
              <a:rPr lang="cs-CZ" sz="2600" dirty="0" smtClean="0">
                <a:cs typeface="Arial" pitchFamily="34" charset="0"/>
              </a:rPr>
              <a:t>. </a:t>
            </a:r>
            <a:r>
              <a:rPr lang="cs-CZ" sz="2600" dirty="0" err="1" smtClean="0">
                <a:cs typeface="Arial" pitchFamily="34" charset="0"/>
              </a:rPr>
              <a:t>properties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of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the</a:t>
            </a:r>
            <a:r>
              <a:rPr lang="cs-CZ" sz="2600" dirty="0" smtClean="0">
                <a:cs typeface="Arial" pitchFamily="34" charset="0"/>
              </a:rPr>
              <a:t>  </a:t>
            </a:r>
            <a:r>
              <a:rPr lang="cs-CZ" sz="2600" dirty="0" err="1" smtClean="0">
                <a:cs typeface="Arial" pitchFamily="34" charset="0"/>
              </a:rPr>
              <a:t>medical</a:t>
            </a:r>
            <a:r>
              <a:rPr lang="cs-CZ" sz="2600" dirty="0" smtClean="0">
                <a:cs typeface="Arial" pitchFamily="34" charset="0"/>
              </a:rPr>
              <a:t> substance and </a:t>
            </a:r>
            <a:r>
              <a:rPr lang="cs-CZ" sz="2600" dirty="0" err="1" smtClean="0">
                <a:cs typeface="Arial" pitchFamily="34" charset="0"/>
              </a:rPr>
              <a:t>excipients</a:t>
            </a:r>
            <a:endParaRPr lang="cs-CZ" sz="2600" dirty="0">
              <a:cs typeface="Arial" pitchFamily="34" charset="0"/>
            </a:endParaRPr>
          </a:p>
          <a:p>
            <a:pPr marL="519010" indent="-457152" algn="just" eaLnBrk="1" fontAlgn="auto" hangingPunct="1">
              <a:spcBef>
                <a:spcPts val="0"/>
              </a:spcBef>
              <a:spcAft>
                <a:spcPts val="0"/>
              </a:spcAft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Possibility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of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lower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bioavailability</a:t>
            </a:r>
            <a:r>
              <a:rPr lang="cs-CZ" sz="2600" dirty="0" smtClean="0">
                <a:cs typeface="Arial" pitchFamily="34" charset="0"/>
              </a:rPr>
              <a:t>: </a:t>
            </a:r>
            <a:r>
              <a:rPr lang="cs-CZ" sz="2600" dirty="0" err="1">
                <a:cs typeface="Arial" pitchFamily="34" charset="0"/>
              </a:rPr>
              <a:t>first-pass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effect</a:t>
            </a:r>
            <a:r>
              <a:rPr lang="cs-CZ" sz="2600" dirty="0" smtClean="0">
                <a:cs typeface="Arial" pitchFamily="34" charset="0"/>
              </a:rPr>
              <a:t> (liver)</a:t>
            </a:r>
            <a:endParaRPr lang="cs-CZ" sz="2600" dirty="0">
              <a:cs typeface="Arial" pitchFamily="34" charset="0"/>
            </a:endParaRPr>
          </a:p>
          <a:p>
            <a:pPr marL="403135" indent="-341278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endParaRPr lang="cs-CZ" sz="2600" dirty="0">
              <a:cs typeface="Arial" pitchFamily="34" charset="0"/>
            </a:endParaRPr>
          </a:p>
          <a:p>
            <a:pPr marL="403135" indent="-341278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endParaRPr lang="cs-CZ" sz="2600" dirty="0">
              <a:cs typeface="Arial" pitchFamily="34" charset="0"/>
            </a:endParaRPr>
          </a:p>
          <a:p>
            <a:pPr marL="403135" indent="-341278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endParaRPr lang="cs-CZ" sz="2600" dirty="0">
              <a:cs typeface="Arial" pitchFamily="34" charset="0"/>
            </a:endParaRPr>
          </a:p>
          <a:p>
            <a:pPr marL="403135" indent="-341278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endParaRPr lang="cs-CZ" sz="2600" dirty="0">
              <a:cs typeface="Arial" pitchFamily="34" charset="0"/>
            </a:endParaRPr>
          </a:p>
          <a:p>
            <a:pPr marL="403135" indent="-341278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endParaRPr lang="cs-CZ" sz="2600" dirty="0">
              <a:cs typeface="Arial" pitchFamily="34" charset="0"/>
            </a:endParaRPr>
          </a:p>
          <a:p>
            <a:pPr marL="403135" indent="-341278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Rectal</a:t>
            </a:r>
            <a:r>
              <a:rPr lang="cs-CZ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6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(</a:t>
            </a:r>
            <a:r>
              <a:rPr lang="cs-CZ" sz="2600" i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per </a:t>
            </a:r>
            <a:r>
              <a:rPr lang="cs-CZ" sz="2600" i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rectum</a:t>
            </a:r>
            <a:r>
              <a:rPr lang="cs-CZ" sz="26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)</a:t>
            </a:r>
          </a:p>
          <a:p>
            <a:pPr marL="519010" indent="-457152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smtClean="0">
                <a:cs typeface="Arial" pitchFamily="34" charset="0"/>
              </a:rPr>
              <a:t>Do not </a:t>
            </a:r>
            <a:r>
              <a:rPr lang="cs-CZ" sz="2600" dirty="0" err="1" smtClean="0">
                <a:cs typeface="Arial" pitchFamily="34" charset="0"/>
              </a:rPr>
              <a:t>irritate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stomach</a:t>
            </a:r>
            <a:r>
              <a:rPr lang="cs-CZ" sz="2600" dirty="0" smtClean="0">
                <a:cs typeface="Arial" pitchFamily="34" charset="0"/>
              </a:rPr>
              <a:t>, do not cause </a:t>
            </a:r>
            <a:r>
              <a:rPr lang="cs-CZ" sz="2600" dirty="0" err="1" smtClean="0">
                <a:cs typeface="Arial" pitchFamily="34" charset="0"/>
              </a:rPr>
              <a:t>nausea</a:t>
            </a:r>
            <a:endParaRPr lang="cs-CZ" sz="2600" dirty="0">
              <a:cs typeface="Arial" pitchFamily="34" charset="0"/>
            </a:endParaRPr>
          </a:p>
          <a:p>
            <a:pPr marL="519010" indent="-457152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Lower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bioavailability</a:t>
            </a:r>
            <a:r>
              <a:rPr lang="cs-CZ" sz="2600" dirty="0" smtClean="0">
                <a:cs typeface="Arial" pitchFamily="34" charset="0"/>
              </a:rPr>
              <a:t> – </a:t>
            </a:r>
            <a:r>
              <a:rPr lang="cs-CZ" sz="2600" dirty="0" err="1" smtClean="0">
                <a:cs typeface="Arial" pitchFamily="34" charset="0"/>
              </a:rPr>
              <a:t>lesser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surface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of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rectum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walls</a:t>
            </a:r>
            <a:endParaRPr lang="cs-CZ" sz="2600" dirty="0">
              <a:cs typeface="Arial" pitchFamily="34" charset="0"/>
            </a:endParaRPr>
          </a:p>
          <a:p>
            <a:pPr marL="519010" indent="-457152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Sooner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onset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of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effect</a:t>
            </a:r>
            <a:r>
              <a:rPr lang="cs-CZ" sz="2600" dirty="0" smtClean="0">
                <a:cs typeface="Arial" pitchFamily="34" charset="0"/>
              </a:rPr>
              <a:t> – </a:t>
            </a:r>
            <a:r>
              <a:rPr lang="cs-CZ" sz="2600" i="1" dirty="0">
                <a:cs typeface="Arial" pitchFamily="34" charset="0"/>
              </a:rPr>
              <a:t>plexus </a:t>
            </a:r>
            <a:r>
              <a:rPr lang="cs-CZ" sz="2600" i="1" dirty="0" err="1">
                <a:cs typeface="Arial" pitchFamily="34" charset="0"/>
              </a:rPr>
              <a:t>venosus</a:t>
            </a:r>
            <a:r>
              <a:rPr lang="cs-CZ" sz="2600" i="1" dirty="0">
                <a:cs typeface="Arial" pitchFamily="34" charset="0"/>
              </a:rPr>
              <a:t> </a:t>
            </a:r>
            <a:r>
              <a:rPr lang="cs-CZ" sz="2600" i="1" dirty="0" err="1">
                <a:cs typeface="Arial" pitchFamily="34" charset="0"/>
              </a:rPr>
              <a:t>rectalis</a:t>
            </a:r>
            <a:r>
              <a:rPr lang="cs-CZ" sz="2600" dirty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flows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into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i="1" dirty="0" err="1" smtClean="0">
                <a:cs typeface="Arial" pitchFamily="34" charset="0"/>
              </a:rPr>
              <a:t>vena</a:t>
            </a:r>
            <a:r>
              <a:rPr lang="cs-CZ" sz="2600" i="1" dirty="0" smtClean="0">
                <a:cs typeface="Arial" pitchFamily="34" charset="0"/>
              </a:rPr>
              <a:t> </a:t>
            </a:r>
            <a:r>
              <a:rPr lang="cs-CZ" sz="2600" i="1" dirty="0" err="1" smtClean="0">
                <a:cs typeface="Arial" pitchFamily="34" charset="0"/>
              </a:rPr>
              <a:t>cava</a:t>
            </a:r>
            <a:r>
              <a:rPr lang="cs-CZ" sz="2600" i="1" dirty="0" smtClean="0">
                <a:cs typeface="Arial" pitchFamily="34" charset="0"/>
              </a:rPr>
              <a:t> </a:t>
            </a:r>
            <a:r>
              <a:rPr lang="cs-CZ" sz="2600" i="1" dirty="0" err="1" smtClean="0">
                <a:cs typeface="Arial" pitchFamily="34" charset="0"/>
              </a:rPr>
              <a:t>inferior</a:t>
            </a:r>
            <a:r>
              <a:rPr lang="cs-CZ" sz="2600" i="1" dirty="0" smtClean="0">
                <a:cs typeface="Arial" pitchFamily="34" charset="0"/>
              </a:rPr>
              <a:t> </a:t>
            </a:r>
            <a:r>
              <a:rPr lang="cs-CZ" sz="2600" dirty="0" smtClean="0">
                <a:cs typeface="Arial" pitchFamily="34" charset="0"/>
              </a:rPr>
              <a:t>(„bypass </a:t>
            </a:r>
            <a:r>
              <a:rPr lang="cs-CZ" sz="2600" dirty="0" err="1" smtClean="0">
                <a:cs typeface="Arial" pitchFamily="34" charset="0"/>
              </a:rPr>
              <a:t>of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the</a:t>
            </a:r>
            <a:r>
              <a:rPr lang="cs-CZ" sz="2600" dirty="0" smtClean="0">
                <a:cs typeface="Arial" pitchFamily="34" charset="0"/>
              </a:rPr>
              <a:t> liver“)</a:t>
            </a:r>
            <a:endParaRPr lang="cs-CZ" sz="2600" dirty="0">
              <a:cs typeface="Arial" pitchFamily="34" charset="0"/>
            </a:endParaRPr>
          </a:p>
          <a:p>
            <a:pPr marL="403135" indent="-341278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endParaRPr lang="cs-CZ" sz="2600" dirty="0">
              <a:cs typeface="Arial" pitchFamily="34" charset="0"/>
            </a:endParaRPr>
          </a:p>
        </p:txBody>
      </p:sp>
      <p:pic>
        <p:nvPicPr>
          <p:cNvPr id="13316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843213"/>
            <a:ext cx="2581275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843213"/>
            <a:ext cx="22574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2924175"/>
            <a:ext cx="2514600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2988"/>
            <a:ext cx="10058400" cy="63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277813" y="0"/>
            <a:ext cx="9525000" cy="10429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„</a:t>
            </a:r>
            <a:r>
              <a:rPr lang="cs-CZ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First</a:t>
            </a:r>
            <a:r>
              <a:rPr lang="cs-CZ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pass</a:t>
            </a:r>
            <a:r>
              <a:rPr lang="cs-CZ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“ </a:t>
            </a:r>
            <a:r>
              <a:rPr lang="cs-CZ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effect</a:t>
            </a:r>
            <a:endParaRPr lang="cs-CZ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552" y="3275781"/>
            <a:ext cx="2074862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98438" y="3175"/>
            <a:ext cx="9683750" cy="1041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42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Systemic</a:t>
            </a:r>
            <a:r>
              <a:rPr lang="cs-CZ" sz="4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sz="42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administration</a:t>
            </a:r>
            <a:r>
              <a:rPr lang="cs-CZ" sz="4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– </a:t>
            </a:r>
            <a:r>
              <a:rPr lang="cs-CZ" sz="42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parenteral</a:t>
            </a:r>
            <a:endParaRPr lang="cs-CZ" sz="42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144463" y="919163"/>
            <a:ext cx="9575800" cy="6640512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200" i="1" dirty="0">
                <a:cs typeface="Arial" pitchFamily="34" charset="0"/>
              </a:rPr>
              <a:t>Para </a:t>
            </a:r>
            <a:r>
              <a:rPr lang="cs-CZ" sz="2200" i="1" dirty="0" err="1">
                <a:cs typeface="Arial" pitchFamily="34" charset="0"/>
              </a:rPr>
              <a:t>enteron</a:t>
            </a:r>
            <a:r>
              <a:rPr lang="cs-CZ" sz="2200" i="1" dirty="0">
                <a:cs typeface="Arial" pitchFamily="34" charset="0"/>
              </a:rPr>
              <a:t> </a:t>
            </a:r>
            <a:r>
              <a:rPr lang="cs-CZ" sz="2200" i="1" dirty="0" smtClean="0">
                <a:cs typeface="Arial" pitchFamily="34" charset="0"/>
              </a:rPr>
              <a:t>(</a:t>
            </a:r>
            <a:r>
              <a:rPr lang="cs-CZ" sz="2200" i="1" dirty="0" err="1" smtClean="0">
                <a:cs typeface="Arial" pitchFamily="34" charset="0"/>
              </a:rPr>
              <a:t>ancient</a:t>
            </a:r>
            <a:r>
              <a:rPr lang="cs-CZ" sz="2200" i="1" dirty="0" smtClean="0">
                <a:cs typeface="Arial" pitchFamily="34" charset="0"/>
              </a:rPr>
              <a:t> </a:t>
            </a:r>
            <a:r>
              <a:rPr lang="cs-CZ" sz="2200" i="1" dirty="0" err="1" smtClean="0">
                <a:cs typeface="Arial" pitchFamily="34" charset="0"/>
              </a:rPr>
              <a:t>greek</a:t>
            </a:r>
            <a:r>
              <a:rPr lang="cs-CZ" sz="2200" i="1" dirty="0" smtClean="0">
                <a:cs typeface="Arial" pitchFamily="34" charset="0"/>
              </a:rPr>
              <a:t>) </a:t>
            </a:r>
            <a:r>
              <a:rPr lang="cs-CZ" sz="2200" i="1" dirty="0">
                <a:cs typeface="Arial" pitchFamily="34" charset="0"/>
              </a:rPr>
              <a:t>= </a:t>
            </a:r>
            <a:r>
              <a:rPr lang="cs-CZ" sz="2200" i="1" dirty="0" err="1" smtClean="0">
                <a:cs typeface="Arial" pitchFamily="34" charset="0"/>
              </a:rPr>
              <a:t>out</a:t>
            </a:r>
            <a:r>
              <a:rPr lang="cs-CZ" sz="2200" i="1" dirty="0" smtClean="0">
                <a:cs typeface="Arial" pitchFamily="34" charset="0"/>
              </a:rPr>
              <a:t> </a:t>
            </a:r>
            <a:r>
              <a:rPr lang="cs-CZ" sz="2200" i="1" dirty="0" err="1" smtClean="0">
                <a:cs typeface="Arial" pitchFamily="34" charset="0"/>
              </a:rPr>
              <a:t>of</a:t>
            </a:r>
            <a:r>
              <a:rPr lang="cs-CZ" sz="2200" i="1" dirty="0" smtClean="0">
                <a:cs typeface="Arial" pitchFamily="34" charset="0"/>
              </a:rPr>
              <a:t> </a:t>
            </a:r>
            <a:r>
              <a:rPr lang="cs-CZ" sz="2200" i="1" dirty="0" err="1" smtClean="0">
                <a:cs typeface="Arial" pitchFamily="34" charset="0"/>
              </a:rPr>
              <a:t>the</a:t>
            </a:r>
            <a:r>
              <a:rPr lang="cs-CZ" sz="2200" i="1" dirty="0" smtClean="0">
                <a:cs typeface="Arial" pitchFamily="34" charset="0"/>
              </a:rPr>
              <a:t> </a:t>
            </a:r>
            <a:r>
              <a:rPr lang="cs-CZ" sz="2200" i="1" dirty="0" err="1" smtClean="0">
                <a:cs typeface="Arial" pitchFamily="34" charset="0"/>
              </a:rPr>
              <a:t>intestine</a:t>
            </a:r>
            <a:endParaRPr lang="cs-CZ" sz="2200" i="1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700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1. </a:t>
            </a:r>
            <a:r>
              <a:rPr lang="cs-CZ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Non-</a:t>
            </a:r>
            <a:r>
              <a:rPr lang="cs-CZ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injection</a:t>
            </a:r>
            <a:r>
              <a:rPr lang="cs-CZ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(non-</a:t>
            </a:r>
            <a:r>
              <a:rPr lang="cs-CZ" sz="2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invasive</a:t>
            </a:r>
            <a:r>
              <a:rPr lang="cs-CZ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</a:t>
            </a:r>
            <a:endParaRPr lang="cs-CZ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881063" lvl="2" indent="0" eaLnBrk="1" fontAlgn="auto" hangingPunct="1">
              <a:spcBef>
                <a:spcPts val="700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a)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oral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700"/>
              </a:spcBef>
              <a:spcAft>
                <a:spcPts val="0"/>
              </a:spcAft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Absorption</a:t>
            </a:r>
            <a:r>
              <a:rPr lang="cs-CZ" sz="2400" dirty="0" smtClean="0">
                <a:cs typeface="Arial" pitchFamily="34" charset="0"/>
              </a:rPr>
              <a:t> by oral </a:t>
            </a:r>
            <a:r>
              <a:rPr lang="cs-CZ" sz="2400" dirty="0" err="1" smtClean="0">
                <a:cs typeface="Arial" pitchFamily="34" charset="0"/>
              </a:rPr>
              <a:t>mucosa</a:t>
            </a:r>
            <a:r>
              <a:rPr lang="cs-CZ" sz="2400" dirty="0" smtClean="0">
                <a:cs typeface="Arial" pitchFamily="34" charset="0"/>
              </a:rPr>
              <a:t> (</a:t>
            </a:r>
            <a:r>
              <a:rPr lang="cs-CZ" sz="2400" dirty="0" err="1" smtClean="0">
                <a:cs typeface="Arial" pitchFamily="34" charset="0"/>
              </a:rPr>
              <a:t>e.g</a:t>
            </a:r>
            <a:r>
              <a:rPr lang="cs-CZ" sz="2400" dirty="0" smtClean="0">
                <a:cs typeface="Arial" pitchFamily="34" charset="0"/>
              </a:rPr>
              <a:t>. </a:t>
            </a:r>
            <a:r>
              <a:rPr lang="cs-CZ" sz="2400" dirty="0" err="1" smtClean="0">
                <a:cs typeface="Arial" pitchFamily="34" charset="0"/>
              </a:rPr>
              <a:t>subligual</a:t>
            </a:r>
            <a:r>
              <a:rPr lang="cs-CZ" sz="2400" dirty="0" smtClean="0">
                <a:cs typeface="Arial" pitchFamily="34" charset="0"/>
              </a:rPr>
              <a:t>)</a:t>
            </a:r>
            <a:endParaRPr lang="cs-CZ" sz="2400" dirty="0"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Lipophilic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substances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>
                <a:cs typeface="Arial" pitchFamily="34" charset="0"/>
              </a:rPr>
              <a:t>– </a:t>
            </a:r>
            <a:r>
              <a:rPr lang="cs-CZ" sz="2400" dirty="0" err="1" smtClean="0">
                <a:cs typeface="Arial" pitchFamily="34" charset="0"/>
              </a:rPr>
              <a:t>quick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absorption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>
                <a:cs typeface="Arial" pitchFamily="34" charset="0"/>
              </a:rPr>
              <a:t>(2 </a:t>
            </a:r>
            <a:r>
              <a:rPr lang="cs-CZ" sz="2400" dirty="0" err="1" smtClean="0">
                <a:cs typeface="Arial" pitchFamily="34" charset="0"/>
              </a:rPr>
              <a:t>mins</a:t>
            </a:r>
            <a:r>
              <a:rPr lang="cs-CZ" sz="2400" dirty="0" smtClean="0">
                <a:cs typeface="Arial" pitchFamily="34" charset="0"/>
              </a:rPr>
              <a:t>), </a:t>
            </a:r>
            <a:r>
              <a:rPr lang="cs-CZ" sz="2400" dirty="0" err="1" smtClean="0">
                <a:cs typeface="Arial" pitchFamily="34" charset="0"/>
              </a:rPr>
              <a:t>e.g</a:t>
            </a:r>
            <a:r>
              <a:rPr lang="cs-CZ" sz="2400" dirty="0" smtClean="0">
                <a:cs typeface="Arial" pitchFamily="34" charset="0"/>
              </a:rPr>
              <a:t>. nitroglycerin</a:t>
            </a:r>
            <a:endParaRPr lang="cs-CZ" sz="2400" dirty="0">
              <a:cs typeface="Arial" pitchFamily="34" charset="0"/>
            </a:endParaRPr>
          </a:p>
          <a:p>
            <a:pPr marL="881063" lvl="2" indent="0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b)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inhalation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Gases</a:t>
            </a:r>
            <a:r>
              <a:rPr lang="cs-CZ" sz="2400" dirty="0" smtClean="0">
                <a:cs typeface="Arial" pitchFamily="34" charset="0"/>
              </a:rPr>
              <a:t>, </a:t>
            </a:r>
            <a:r>
              <a:rPr lang="cs-CZ" sz="2400" dirty="0" err="1" smtClean="0">
                <a:cs typeface="Arial" pitchFamily="34" charset="0"/>
              </a:rPr>
              <a:t>vapours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>
                <a:cs typeface="Arial" pitchFamily="34" charset="0"/>
              </a:rPr>
              <a:t>nebo </a:t>
            </a:r>
            <a:r>
              <a:rPr lang="cs-CZ" sz="2400" dirty="0" err="1" smtClean="0">
                <a:cs typeface="Arial" pitchFamily="34" charset="0"/>
              </a:rPr>
              <a:t>small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particles</a:t>
            </a:r>
            <a:endParaRPr lang="cs-CZ" sz="2400" dirty="0"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Respiratory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diseases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>
                <a:cs typeface="Arial" pitchFamily="34" charset="0"/>
              </a:rPr>
              <a:t>(</a:t>
            </a:r>
            <a:r>
              <a:rPr lang="cs-CZ" sz="2400" dirty="0" err="1" smtClean="0">
                <a:cs typeface="Arial" pitchFamily="34" charset="0"/>
              </a:rPr>
              <a:t>asthma</a:t>
            </a:r>
            <a:r>
              <a:rPr lang="cs-CZ" sz="2400" dirty="0">
                <a:cs typeface="Arial" pitchFamily="34" charset="0"/>
              </a:rPr>
              <a:t>, </a:t>
            </a:r>
            <a:r>
              <a:rPr lang="cs-CZ" sz="2400" dirty="0" smtClean="0">
                <a:cs typeface="Arial" pitchFamily="34" charset="0"/>
              </a:rPr>
              <a:t>COPD...) </a:t>
            </a:r>
            <a:endParaRPr lang="cs-CZ" sz="2400" dirty="0">
              <a:cs typeface="Arial" pitchFamily="34" charset="0"/>
            </a:endParaRPr>
          </a:p>
          <a:p>
            <a:pPr marL="881063" lvl="2" indent="0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c)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transdermal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smtClean="0">
                <a:cs typeface="Arial" pitchFamily="34" charset="0"/>
              </a:rPr>
              <a:t>TTS = </a:t>
            </a:r>
            <a:r>
              <a:rPr lang="cs-CZ" sz="2400" dirty="0" err="1" smtClean="0">
                <a:cs typeface="Arial" pitchFamily="34" charset="0"/>
              </a:rPr>
              <a:t>transdermal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therapeutic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system</a:t>
            </a:r>
            <a:r>
              <a:rPr lang="cs-CZ" sz="2400" dirty="0" smtClean="0">
                <a:cs typeface="Arial" pitchFamily="34" charset="0"/>
              </a:rPr>
              <a:t> (</a:t>
            </a:r>
            <a:r>
              <a:rPr lang="cs-CZ" sz="2400" dirty="0" err="1" smtClean="0">
                <a:cs typeface="Arial" pitchFamily="34" charset="0"/>
              </a:rPr>
              <a:t>controlled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release</a:t>
            </a:r>
            <a:r>
              <a:rPr lang="cs-CZ" sz="2400" dirty="0" smtClean="0">
                <a:cs typeface="Arial" pitchFamily="34" charset="0"/>
              </a:rPr>
              <a:t>)</a:t>
            </a:r>
            <a:endParaRPr lang="cs-CZ" sz="2400" dirty="0"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E.g</a:t>
            </a:r>
            <a:r>
              <a:rPr lang="cs-CZ" sz="2400" dirty="0" smtClean="0">
                <a:cs typeface="Arial" pitchFamily="34" charset="0"/>
              </a:rPr>
              <a:t>. </a:t>
            </a:r>
            <a:r>
              <a:rPr lang="cs-CZ" sz="2400" dirty="0" err="1" smtClean="0">
                <a:cs typeface="Arial" pitchFamily="34" charset="0"/>
              </a:rPr>
              <a:t>hormonal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contraception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patch</a:t>
            </a:r>
            <a:r>
              <a:rPr lang="cs-CZ" sz="2400" dirty="0" smtClean="0">
                <a:cs typeface="Arial" pitchFamily="34" charset="0"/>
              </a:rPr>
              <a:t>, </a:t>
            </a:r>
            <a:r>
              <a:rPr lang="cs-CZ" sz="2400" dirty="0" err="1" smtClean="0">
                <a:cs typeface="Arial" pitchFamily="34" charset="0"/>
              </a:rPr>
              <a:t>nicotine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patch</a:t>
            </a:r>
            <a:r>
              <a:rPr lang="cs-CZ" sz="2400" dirty="0" smtClean="0">
                <a:cs typeface="Arial" pitchFamily="34" charset="0"/>
              </a:rPr>
              <a:t>, </a:t>
            </a:r>
            <a:r>
              <a:rPr lang="cs-CZ" sz="2400" dirty="0" err="1" smtClean="0">
                <a:cs typeface="Arial" pitchFamily="34" charset="0"/>
              </a:rPr>
              <a:t>analgesic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patch</a:t>
            </a:r>
            <a:endParaRPr lang="cs-CZ" sz="2400" dirty="0">
              <a:cs typeface="Arial" pitchFamily="34" charset="0"/>
            </a:endParaRPr>
          </a:p>
          <a:p>
            <a:pPr marL="881063" lvl="2" indent="0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d)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transnasal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Good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perfusion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of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nasal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mucosa</a:t>
            </a:r>
            <a:endParaRPr lang="cs-CZ" sz="2400" dirty="0" smtClean="0"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Substances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could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irritate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it</a:t>
            </a:r>
            <a:r>
              <a:rPr lang="cs-CZ" sz="2400" dirty="0" smtClean="0">
                <a:cs typeface="Arial" pitchFamily="34" charset="0"/>
              </a:rPr>
              <a:t>, </a:t>
            </a:r>
            <a:r>
              <a:rPr lang="cs-CZ" sz="2400" dirty="0" err="1" smtClean="0">
                <a:cs typeface="Arial" pitchFamily="34" charset="0"/>
              </a:rPr>
              <a:t>or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impair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cilia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function</a:t>
            </a:r>
            <a:endParaRPr lang="cs-CZ" sz="2400" dirty="0" smtClean="0"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E.g</a:t>
            </a:r>
            <a:r>
              <a:rPr lang="cs-CZ" sz="2400" dirty="0" smtClean="0">
                <a:cs typeface="Arial" pitchFamily="34" charset="0"/>
              </a:rPr>
              <a:t>. </a:t>
            </a:r>
            <a:r>
              <a:rPr lang="cs-CZ" sz="2400" dirty="0" err="1" smtClean="0">
                <a:cs typeface="Arial" pitchFamily="34" charset="0"/>
              </a:rPr>
              <a:t>calcitonin</a:t>
            </a:r>
            <a:r>
              <a:rPr lang="cs-CZ" sz="2400" dirty="0" smtClean="0">
                <a:cs typeface="Arial" pitchFamily="34" charset="0"/>
              </a:rPr>
              <a:t>, </a:t>
            </a:r>
            <a:r>
              <a:rPr lang="cs-CZ" sz="2400" dirty="0" err="1" smtClean="0">
                <a:cs typeface="Arial" pitchFamily="34" charset="0"/>
              </a:rPr>
              <a:t>antimigraine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drugs</a:t>
            </a:r>
            <a:endParaRPr lang="cs-CZ" sz="2400" dirty="0">
              <a:cs typeface="Arial" pitchFamily="34" charset="0"/>
            </a:endParaRPr>
          </a:p>
          <a:p>
            <a:pPr marL="881063" lvl="2" indent="0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e)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vaginal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dirty="0">
                <a:cs typeface="Arial" pitchFamily="34" charset="0"/>
              </a:rPr>
              <a:t>– </a:t>
            </a:r>
            <a:r>
              <a:rPr lang="cs-CZ" sz="2400" dirty="0" err="1" smtClean="0">
                <a:cs typeface="Arial" pitchFamily="34" charset="0"/>
              </a:rPr>
              <a:t>e.g</a:t>
            </a:r>
            <a:r>
              <a:rPr lang="cs-CZ" sz="2400" dirty="0" smtClean="0">
                <a:cs typeface="Arial" pitchFamily="34" charset="0"/>
              </a:rPr>
              <a:t>. </a:t>
            </a:r>
            <a:r>
              <a:rPr lang="cs-CZ" sz="2400" dirty="0" err="1" smtClean="0">
                <a:cs typeface="Arial" pitchFamily="34" charset="0"/>
              </a:rPr>
              <a:t>hormonal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contraception</a:t>
            </a:r>
            <a:r>
              <a:rPr lang="cs-CZ" sz="2400" dirty="0" smtClean="0">
                <a:cs typeface="Arial" pitchFamily="34" charset="0"/>
              </a:rPr>
              <a:t> ring</a:t>
            </a:r>
            <a:endParaRPr lang="cs-CZ" sz="2400" dirty="0">
              <a:cs typeface="Arial" pitchFamily="34" charset="0"/>
            </a:endParaRPr>
          </a:p>
        </p:txBody>
      </p:sp>
      <p:pic>
        <p:nvPicPr>
          <p:cNvPr id="15365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063" y="919163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752" y="5724053"/>
            <a:ext cx="2316776" cy="161959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198438" y="0"/>
            <a:ext cx="9772650" cy="11699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42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Systemic</a:t>
            </a:r>
            <a:r>
              <a:rPr lang="cs-CZ" sz="4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sz="42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administration</a:t>
            </a:r>
            <a:r>
              <a:rPr lang="cs-CZ" sz="4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– </a:t>
            </a:r>
            <a:r>
              <a:rPr lang="cs-CZ" sz="42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parenteral</a:t>
            </a:r>
            <a:endParaRPr lang="cs-CZ" sz="42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360363" y="1260475"/>
            <a:ext cx="9359900" cy="6221413"/>
          </a:xfrm>
        </p:spPr>
        <p:txBody>
          <a:bodyPr>
            <a:normAutofit/>
          </a:bodyPr>
          <a:lstStyle/>
          <a:p>
            <a:pPr marL="403135" indent="-341278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b="1" u="sng" dirty="0" smtClean="0">
                <a:cs typeface="Arial" pitchFamily="34" charset="0"/>
              </a:rPr>
              <a:t>2</a:t>
            </a:r>
            <a:r>
              <a:rPr lang="cs-CZ" sz="2600" b="1" u="sng" dirty="0">
                <a:cs typeface="Arial" pitchFamily="34" charset="0"/>
              </a:rPr>
              <a:t>. </a:t>
            </a:r>
            <a:r>
              <a:rPr lang="cs-CZ" sz="2600" b="1" u="sng" dirty="0" err="1" smtClean="0">
                <a:cs typeface="Arial" pitchFamily="34" charset="0"/>
              </a:rPr>
              <a:t>Injection</a:t>
            </a:r>
            <a:r>
              <a:rPr lang="cs-CZ" sz="2600" b="1" u="sng" dirty="0" smtClean="0">
                <a:cs typeface="Arial" pitchFamily="34" charset="0"/>
              </a:rPr>
              <a:t> (</a:t>
            </a:r>
            <a:r>
              <a:rPr lang="cs-CZ" sz="2600" b="1" u="sng" dirty="0" err="1" smtClean="0">
                <a:cs typeface="Arial" pitchFamily="34" charset="0"/>
              </a:rPr>
              <a:t>invasive</a:t>
            </a:r>
            <a:r>
              <a:rPr lang="cs-CZ" sz="2600" b="1" u="sng" dirty="0" smtClean="0">
                <a:cs typeface="Arial" pitchFamily="34" charset="0"/>
              </a:rPr>
              <a:t>)</a:t>
            </a:r>
            <a:endParaRPr lang="cs-CZ" sz="2600" b="1" u="sng" dirty="0">
              <a:cs typeface="Arial" pitchFamily="34" charset="0"/>
            </a:endParaRPr>
          </a:p>
          <a:p>
            <a:pPr marL="403135" indent="-341278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>
                <a:cs typeface="Arial" pitchFamily="34" charset="0"/>
              </a:rPr>
              <a:t>- </a:t>
            </a:r>
            <a:r>
              <a:rPr lang="cs-CZ" sz="2600" dirty="0" smtClean="0">
                <a:cs typeface="Arial" pitchFamily="34" charset="0"/>
              </a:rPr>
              <a:t>non-</a:t>
            </a:r>
            <a:r>
              <a:rPr lang="cs-CZ" sz="2600" dirty="0" err="1" smtClean="0">
                <a:cs typeface="Arial" pitchFamily="34" charset="0"/>
              </a:rPr>
              <a:t>physiological</a:t>
            </a:r>
            <a:endParaRPr lang="cs-CZ" sz="2600" dirty="0">
              <a:cs typeface="Arial" pitchFamily="34" charset="0"/>
            </a:endParaRPr>
          </a:p>
          <a:p>
            <a:pPr marL="403135" indent="-341278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endParaRPr lang="cs-CZ" sz="2600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403135" indent="-341278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a) </a:t>
            </a:r>
            <a:r>
              <a:rPr lang="cs-CZ" sz="2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injection</a:t>
            </a:r>
            <a:endParaRPr lang="cs-CZ" sz="2600" b="1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519057" indent="-457200" eaLnBrk="1" fontAlgn="auto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small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volume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of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liquid</a:t>
            </a:r>
            <a:endParaRPr lang="cs-CZ" sz="2600" dirty="0">
              <a:cs typeface="Arial" pitchFamily="34" charset="0"/>
            </a:endParaRPr>
          </a:p>
          <a:p>
            <a:pPr marL="519057" indent="-457200" eaLnBrk="1" fontAlgn="auto" hangingPunct="1">
              <a:spcBef>
                <a:spcPts val="331"/>
              </a:spcBef>
              <a:spcAft>
                <a:spcPts val="0"/>
              </a:spcAft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smtClean="0">
                <a:cs typeface="Arial" pitchFamily="34" charset="0"/>
              </a:rPr>
              <a:t>i.v</a:t>
            </a:r>
            <a:r>
              <a:rPr lang="cs-CZ" sz="2600" dirty="0">
                <a:cs typeface="Arial" pitchFamily="34" charset="0"/>
              </a:rPr>
              <a:t>. </a:t>
            </a:r>
            <a:r>
              <a:rPr lang="cs-CZ" sz="2600" dirty="0" err="1" smtClean="0">
                <a:cs typeface="Arial" pitchFamily="34" charset="0"/>
              </a:rPr>
              <a:t>administration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>
                <a:cs typeface="Arial" pitchFamily="34" charset="0"/>
              </a:rPr>
              <a:t>– </a:t>
            </a:r>
            <a:r>
              <a:rPr lang="cs-CZ" sz="2600" dirty="0" err="1" smtClean="0">
                <a:cs typeface="Arial" pitchFamily="34" charset="0"/>
              </a:rPr>
              <a:t>quick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onset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of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effect</a:t>
            </a:r>
            <a:endParaRPr lang="cs-CZ" sz="2600" dirty="0" smtClean="0">
              <a:cs typeface="Arial" pitchFamily="34" charset="0"/>
            </a:endParaRPr>
          </a:p>
          <a:p>
            <a:pPr marL="519057" indent="-457200" eaLnBrk="1" fontAlgn="auto" hangingPunct="1">
              <a:spcBef>
                <a:spcPts val="331"/>
              </a:spcBef>
              <a:spcAft>
                <a:spcPts val="0"/>
              </a:spcAft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i.m</a:t>
            </a:r>
            <a:r>
              <a:rPr lang="cs-CZ" sz="2600" dirty="0">
                <a:cs typeface="Arial" pitchFamily="34" charset="0"/>
              </a:rPr>
              <a:t>., s.c. </a:t>
            </a:r>
            <a:r>
              <a:rPr lang="cs-CZ" sz="2600" dirty="0" smtClean="0">
                <a:cs typeface="Arial" pitchFamily="34" charset="0"/>
              </a:rPr>
              <a:t>– </a:t>
            </a:r>
            <a:r>
              <a:rPr lang="cs-CZ" sz="2600" dirty="0" err="1" smtClean="0">
                <a:cs typeface="Arial" pitchFamily="34" charset="0"/>
              </a:rPr>
              <a:t>gradual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absorption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into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circulation</a:t>
            </a:r>
            <a:endParaRPr lang="cs-CZ" sz="2600" dirty="0">
              <a:cs typeface="Arial" pitchFamily="34" charset="0"/>
            </a:endParaRPr>
          </a:p>
          <a:p>
            <a:pPr marL="403135" indent="-341278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b) </a:t>
            </a:r>
            <a:r>
              <a:rPr lang="cs-CZ" sz="2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infusion</a:t>
            </a:r>
            <a:endParaRPr lang="cs-CZ" sz="2600" b="1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519057" indent="-457200" eaLnBrk="1" fontAlgn="auto" hangingPunct="1">
              <a:spcBef>
                <a:spcPts val="331"/>
              </a:spcBef>
              <a:spcAft>
                <a:spcPts val="0"/>
              </a:spcAft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larger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volume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of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liquid</a:t>
            </a:r>
            <a:endParaRPr lang="cs-CZ" sz="2600" dirty="0">
              <a:cs typeface="Arial" pitchFamily="34" charset="0"/>
            </a:endParaRPr>
          </a:p>
          <a:p>
            <a:pPr marL="519057" indent="-457200" eaLnBrk="1" fontAlgn="auto" hangingPunct="1">
              <a:spcBef>
                <a:spcPts val="331"/>
              </a:spcBef>
              <a:spcAft>
                <a:spcPts val="0"/>
              </a:spcAft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parenteral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nutrition</a:t>
            </a:r>
            <a:r>
              <a:rPr lang="cs-CZ" sz="2600" dirty="0" smtClean="0">
                <a:cs typeface="Arial" pitchFamily="34" charset="0"/>
              </a:rPr>
              <a:t>, </a:t>
            </a:r>
            <a:r>
              <a:rPr lang="cs-CZ" sz="2600" dirty="0" err="1" smtClean="0">
                <a:cs typeface="Arial" pitchFamily="34" charset="0"/>
              </a:rPr>
              <a:t>minerals</a:t>
            </a:r>
            <a:r>
              <a:rPr lang="cs-CZ" sz="2600" dirty="0" smtClean="0">
                <a:cs typeface="Arial" pitchFamily="34" charset="0"/>
              </a:rPr>
              <a:t>, </a:t>
            </a:r>
            <a:r>
              <a:rPr lang="cs-CZ" sz="2600" dirty="0">
                <a:cs typeface="Arial" pitchFamily="34" charset="0"/>
              </a:rPr>
              <a:t/>
            </a:r>
            <a:br>
              <a:rPr lang="cs-CZ" sz="2600" dirty="0">
                <a:cs typeface="Arial" pitchFamily="34" charset="0"/>
              </a:rPr>
            </a:br>
            <a:r>
              <a:rPr lang="cs-CZ" sz="2600" dirty="0" err="1" smtClean="0">
                <a:cs typeface="Arial" pitchFamily="34" charset="0"/>
              </a:rPr>
              <a:t>glucose</a:t>
            </a:r>
            <a:r>
              <a:rPr lang="cs-CZ" sz="2600" dirty="0" smtClean="0">
                <a:cs typeface="Arial" pitchFamily="34" charset="0"/>
              </a:rPr>
              <a:t>, </a:t>
            </a:r>
            <a:r>
              <a:rPr lang="cs-CZ" sz="2600" dirty="0" err="1" smtClean="0">
                <a:cs typeface="Arial" pitchFamily="34" charset="0"/>
              </a:rPr>
              <a:t>ATBs</a:t>
            </a:r>
            <a:r>
              <a:rPr lang="cs-CZ" sz="2600" dirty="0" smtClean="0">
                <a:cs typeface="Arial" pitchFamily="34" charset="0"/>
              </a:rPr>
              <a:t>, </a:t>
            </a:r>
            <a:r>
              <a:rPr lang="cs-CZ" sz="2600" dirty="0" err="1" smtClean="0">
                <a:cs typeface="Arial" pitchFamily="34" charset="0"/>
              </a:rPr>
              <a:t>cytostatics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etc</a:t>
            </a:r>
            <a:r>
              <a:rPr lang="cs-CZ" sz="2600" dirty="0" smtClean="0">
                <a:cs typeface="Arial" pitchFamily="34" charset="0"/>
              </a:rPr>
              <a:t>.</a:t>
            </a:r>
            <a:endParaRPr lang="cs-CZ" sz="2600" dirty="0">
              <a:cs typeface="Arial" pitchFamily="34" charset="0"/>
            </a:endParaRPr>
          </a:p>
          <a:p>
            <a:pPr marL="403135" indent="-341278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endParaRPr lang="cs-CZ" sz="2600" dirty="0">
              <a:cs typeface="Arial" pitchFamily="34" charset="0"/>
            </a:endParaRP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87900"/>
            <a:ext cx="304800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389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04" y="1043533"/>
            <a:ext cx="1490054" cy="223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978" y="971550"/>
            <a:ext cx="2746110" cy="302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2730500"/>
            <a:ext cx="66135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1511300" y="1331913"/>
            <a:ext cx="2784737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dirty="0" err="1" smtClean="0">
                <a:solidFill>
                  <a:schemeClr val="tx1"/>
                </a:solidFill>
              </a:rPr>
              <a:t>What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is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this</a:t>
            </a:r>
            <a:r>
              <a:rPr lang="cs-CZ" altLang="cs-CZ" sz="2400" dirty="0" smtClean="0">
                <a:solidFill>
                  <a:schemeClr val="tx1"/>
                </a:solidFill>
              </a:rPr>
              <a:t> tablet?</a:t>
            </a: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4587875" y="2211388"/>
            <a:ext cx="3845925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dirty="0" err="1" smtClean="0">
                <a:solidFill>
                  <a:schemeClr val="tx1"/>
                </a:solidFill>
              </a:rPr>
              <a:t>What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is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this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drug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used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for</a:t>
            </a:r>
            <a:r>
              <a:rPr lang="cs-CZ" altLang="cs-CZ" sz="2400" dirty="0" smtClean="0">
                <a:solidFill>
                  <a:schemeClr val="tx1"/>
                </a:solidFill>
              </a:rPr>
              <a:t>?</a:t>
            </a: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5506260" y="1378688"/>
            <a:ext cx="4395755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dirty="0" err="1" smtClean="0">
                <a:solidFill>
                  <a:schemeClr val="tx1"/>
                </a:solidFill>
              </a:rPr>
              <a:t>How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frequently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should</a:t>
            </a:r>
            <a:r>
              <a:rPr lang="cs-CZ" altLang="cs-CZ" sz="2400" dirty="0" smtClean="0">
                <a:solidFill>
                  <a:schemeClr val="tx1"/>
                </a:solidFill>
              </a:rPr>
              <a:t> I use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it</a:t>
            </a:r>
            <a:r>
              <a:rPr lang="cs-CZ" altLang="cs-CZ" sz="2400" dirty="0" smtClean="0">
                <a:solidFill>
                  <a:schemeClr val="tx1"/>
                </a:solidFill>
              </a:rPr>
              <a:t>?</a:t>
            </a: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792163" y="4859338"/>
            <a:ext cx="4988097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dirty="0" err="1" smtClean="0">
                <a:solidFill>
                  <a:schemeClr val="tx1"/>
                </a:solidFill>
              </a:rPr>
              <a:t>What</a:t>
            </a:r>
            <a:r>
              <a:rPr lang="cs-CZ" altLang="cs-CZ" sz="2400" dirty="0" smtClean="0">
                <a:solidFill>
                  <a:schemeClr val="tx1"/>
                </a:solidFill>
              </a:rPr>
              <a:t> are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possible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adverse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effects</a:t>
            </a:r>
            <a:r>
              <a:rPr lang="cs-CZ" altLang="cs-CZ" sz="2400" dirty="0" smtClean="0">
                <a:solidFill>
                  <a:schemeClr val="tx1"/>
                </a:solidFill>
              </a:rPr>
              <a:t>?</a:t>
            </a: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1944688" y="6554788"/>
            <a:ext cx="3074881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dirty="0" err="1" smtClean="0">
                <a:solidFill>
                  <a:schemeClr val="tx1"/>
                </a:solidFill>
              </a:rPr>
              <a:t>Who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must</a:t>
            </a:r>
            <a:r>
              <a:rPr lang="cs-CZ" altLang="cs-CZ" sz="2400" dirty="0" smtClean="0">
                <a:solidFill>
                  <a:schemeClr val="tx1"/>
                </a:solidFill>
              </a:rPr>
              <a:t> not use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it</a:t>
            </a:r>
            <a:r>
              <a:rPr lang="cs-CZ" altLang="cs-CZ" sz="2400" dirty="0" smtClean="0">
                <a:solidFill>
                  <a:schemeClr val="tx1"/>
                </a:solidFill>
              </a:rPr>
              <a:t>?</a:t>
            </a: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5603381" y="5340350"/>
            <a:ext cx="4310795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dirty="0" err="1" smtClean="0">
                <a:solidFill>
                  <a:schemeClr val="tx1"/>
                </a:solidFill>
              </a:rPr>
              <a:t>What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is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an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appropriate</a:t>
            </a:r>
            <a:r>
              <a:rPr lang="cs-CZ" altLang="cs-CZ" sz="2400" dirty="0" smtClean="0">
                <a:solidFill>
                  <a:schemeClr val="tx1"/>
                </a:solidFill>
              </a:rPr>
              <a:t> dose?</a:t>
            </a: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285750" y="2700338"/>
            <a:ext cx="2323072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dirty="0" err="1" smtClean="0">
                <a:solidFill>
                  <a:schemeClr val="tx1"/>
                </a:solidFill>
              </a:rPr>
              <a:t>How</a:t>
            </a:r>
            <a:r>
              <a:rPr lang="cs-CZ" altLang="cs-CZ" sz="2400" dirty="0" smtClean="0">
                <a:solidFill>
                  <a:schemeClr val="tx1"/>
                </a:solidFill>
              </a:rPr>
              <a:t> to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store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it</a:t>
            </a:r>
            <a:r>
              <a:rPr lang="cs-CZ" altLang="cs-CZ" sz="2400" dirty="0" smtClean="0">
                <a:solidFill>
                  <a:schemeClr val="tx1"/>
                </a:solidFill>
              </a:rPr>
              <a:t>?</a:t>
            </a: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2713526" y="5878512"/>
            <a:ext cx="3558988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dirty="0" err="1" smtClean="0">
                <a:solidFill>
                  <a:schemeClr val="tx1"/>
                </a:solidFill>
              </a:rPr>
              <a:t>Does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it</a:t>
            </a:r>
            <a:r>
              <a:rPr lang="cs-CZ" altLang="cs-CZ" sz="2400" dirty="0" smtClean="0">
                <a:solidFill>
                  <a:schemeClr val="tx1"/>
                </a:solidFill>
              </a:rPr>
              <a:t> influence vigility?</a:t>
            </a: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2448024" y="438094"/>
            <a:ext cx="7076809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 dirty="0" err="1" smtClean="0">
                <a:solidFill>
                  <a:schemeClr val="tx1"/>
                </a:solidFill>
              </a:rPr>
              <a:t>Could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this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drug</a:t>
            </a:r>
            <a:r>
              <a:rPr lang="cs-CZ" altLang="cs-CZ" sz="2400" dirty="0" smtClean="0">
                <a:solidFill>
                  <a:schemeClr val="tx1"/>
                </a:solidFill>
              </a:rPr>
              <a:t> influence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the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effect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of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other</a:t>
            </a:r>
            <a:r>
              <a:rPr lang="cs-CZ" altLang="cs-CZ" sz="2400" dirty="0" smtClean="0">
                <a:solidFill>
                  <a:schemeClr val="tx1"/>
                </a:solidFill>
              </a:rPr>
              <a:t> </a:t>
            </a:r>
            <a:r>
              <a:rPr lang="cs-CZ" altLang="cs-CZ" sz="2400" dirty="0" err="1" smtClean="0">
                <a:solidFill>
                  <a:schemeClr val="tx1"/>
                </a:solidFill>
              </a:rPr>
              <a:t>drugs</a:t>
            </a:r>
            <a:r>
              <a:rPr lang="cs-CZ" altLang="cs-CZ" sz="2400" dirty="0" smtClean="0">
                <a:solidFill>
                  <a:schemeClr val="tx1"/>
                </a:solidFill>
              </a:rPr>
              <a:t>?</a:t>
            </a: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33400" y="1074738"/>
            <a:ext cx="654050" cy="950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cs-CZ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charset="-122"/>
              </a:rPr>
              <a:t>?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685800" y="3492500"/>
            <a:ext cx="654050" cy="950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cs-CZ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charset="-122"/>
              </a:rPr>
              <a:t>?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8712200" y="2570163"/>
            <a:ext cx="655638" cy="950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cs-CZ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charset="-122"/>
              </a:rPr>
              <a:t>?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057275" y="6040438"/>
            <a:ext cx="654050" cy="950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cs-CZ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charset="-122"/>
              </a:rPr>
              <a:t>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7704138" y="6040438"/>
            <a:ext cx="654050" cy="950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cs-CZ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charset="-122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31800" y="168275"/>
            <a:ext cx="9069388" cy="8032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Information</a:t>
            </a:r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about</a:t>
            </a:r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Drugs</a:t>
            </a:r>
            <a:endParaRPr lang="cs-CZ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360363" y="971550"/>
            <a:ext cx="9359900" cy="6197600"/>
          </a:xfrm>
        </p:spPr>
        <p:txBody>
          <a:bodyPr>
            <a:noAutofit/>
          </a:bodyPr>
          <a:lstStyle/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PIL &amp; </a:t>
            </a: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SPC</a:t>
            </a:r>
          </a:p>
          <a:p>
            <a:pPr marL="403177" indent="-282224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 smtClean="0">
                <a:cs typeface="Arial" pitchFamily="34" charset="0"/>
              </a:rPr>
              <a:t>PIL </a:t>
            </a:r>
            <a:r>
              <a:rPr lang="cs-CZ" sz="2400" dirty="0">
                <a:cs typeface="Arial" pitchFamily="34" charset="0"/>
              </a:rPr>
              <a:t>= </a:t>
            </a:r>
            <a:r>
              <a:rPr lang="cs-CZ" sz="2400" dirty="0" err="1">
                <a:cs typeface="Arial" pitchFamily="34" charset="0"/>
              </a:rPr>
              <a:t>patient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information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leaflet</a:t>
            </a:r>
            <a:r>
              <a:rPr lang="cs-CZ" sz="2400" dirty="0" smtClean="0">
                <a:cs typeface="Arial" pitchFamily="34" charset="0"/>
              </a:rPr>
              <a:t> = </a:t>
            </a:r>
            <a:r>
              <a:rPr lang="cs-CZ" sz="2400" dirty="0" err="1" smtClean="0">
                <a:cs typeface="Arial" pitchFamily="34" charset="0"/>
              </a:rPr>
              <a:t>package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leaflet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for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patients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03177" indent="-282224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 smtClean="0">
                <a:cs typeface="Arial" pitchFamily="34" charset="0"/>
              </a:rPr>
              <a:t>SPC </a:t>
            </a:r>
            <a:r>
              <a:rPr lang="cs-CZ" sz="2400" dirty="0">
                <a:cs typeface="Arial" pitchFamily="34" charset="0"/>
              </a:rPr>
              <a:t>= </a:t>
            </a:r>
            <a:r>
              <a:rPr lang="cs-CZ" sz="2400" dirty="0" err="1">
                <a:cs typeface="Arial" pitchFamily="34" charset="0"/>
              </a:rPr>
              <a:t>summary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of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product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characteristics</a:t>
            </a:r>
            <a:r>
              <a:rPr lang="cs-CZ" sz="2400" dirty="0" smtClean="0">
                <a:cs typeface="Arial" pitchFamily="34" charset="0"/>
              </a:rPr>
              <a:t> = </a:t>
            </a:r>
            <a:r>
              <a:rPr lang="cs-CZ" sz="2400" dirty="0" err="1" smtClean="0">
                <a:cs typeface="Arial" pitchFamily="34" charset="0"/>
              </a:rPr>
              <a:t>information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for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medical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specialists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dirty="0" smtClean="0">
                <a:cs typeface="Arial" pitchFamily="34" charset="0"/>
              </a:rPr>
              <a:t>(</a:t>
            </a:r>
            <a:r>
              <a:rPr lang="cs-CZ" sz="2400" dirty="0" err="1" smtClean="0">
                <a:cs typeface="Arial" pitchFamily="34" charset="0"/>
              </a:rPr>
              <a:t>physicians</a:t>
            </a:r>
            <a:r>
              <a:rPr lang="cs-CZ" sz="2400" dirty="0" smtClean="0">
                <a:cs typeface="Arial" pitchFamily="34" charset="0"/>
              </a:rPr>
              <a:t>, </a:t>
            </a:r>
            <a:r>
              <a:rPr lang="cs-CZ" sz="2400" dirty="0" err="1" smtClean="0">
                <a:cs typeface="Arial" pitchFamily="34" charset="0"/>
              </a:rPr>
              <a:t>pharmacists</a:t>
            </a:r>
            <a:r>
              <a:rPr lang="cs-CZ" sz="2400" dirty="0" smtClean="0">
                <a:cs typeface="Arial" pitchFamily="34" charset="0"/>
              </a:rPr>
              <a:t>, </a:t>
            </a:r>
            <a:r>
              <a:rPr lang="cs-CZ" sz="2400" dirty="0" err="1" smtClean="0">
                <a:cs typeface="Arial" pitchFamily="34" charset="0"/>
              </a:rPr>
              <a:t>nurses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etc</a:t>
            </a:r>
            <a:r>
              <a:rPr lang="cs-CZ" sz="2400" dirty="0" smtClean="0">
                <a:cs typeface="Arial" pitchFamily="34" charset="0"/>
              </a:rPr>
              <a:t>.) </a:t>
            </a:r>
            <a:endParaRPr lang="cs-CZ" sz="2400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EMA –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European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Medicine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Agency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(ema.europa.eu)</a:t>
            </a: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 smtClean="0">
                <a:cs typeface="Arial" pitchFamily="34" charset="0"/>
              </a:rPr>
              <a:t>Database </a:t>
            </a:r>
            <a:r>
              <a:rPr lang="cs-CZ" sz="2400" dirty="0" err="1" smtClean="0">
                <a:cs typeface="Arial" pitchFamily="34" charset="0"/>
              </a:rPr>
              <a:t>of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RMPs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en-US" sz="2400" dirty="0"/>
              <a:t>granted </a:t>
            </a:r>
            <a:r>
              <a:rPr lang="cs-CZ" sz="2400" dirty="0" err="1" smtClean="0"/>
              <a:t>central</a:t>
            </a:r>
            <a:r>
              <a:rPr lang="cs-CZ" sz="2400" dirty="0" smtClean="0"/>
              <a:t> </a:t>
            </a:r>
            <a:r>
              <a:rPr lang="en-US" sz="2400" dirty="0" err="1" smtClean="0"/>
              <a:t>authorisation</a:t>
            </a:r>
            <a:r>
              <a:rPr lang="en-US" sz="2400" dirty="0"/>
              <a:t> by </a:t>
            </a:r>
            <a:r>
              <a:rPr lang="cs-CZ" sz="2400" dirty="0" smtClean="0"/>
              <a:t>EC/</a:t>
            </a:r>
            <a:r>
              <a:rPr lang="en-US" sz="2400" dirty="0" smtClean="0"/>
              <a:t>EMA</a:t>
            </a:r>
            <a:endParaRPr lang="cs-CZ" sz="2400" dirty="0"/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Reports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concerning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drugs</a:t>
            </a:r>
            <a:r>
              <a:rPr lang="cs-CZ" sz="2400" dirty="0" smtClean="0">
                <a:cs typeface="Arial" pitchFamily="34" charset="0"/>
              </a:rPr>
              <a:t>‘ </a:t>
            </a:r>
            <a:r>
              <a:rPr lang="cs-CZ" sz="2400" dirty="0" err="1" smtClean="0">
                <a:cs typeface="Arial" pitchFamily="34" charset="0"/>
              </a:rPr>
              <a:t>safety</a:t>
            </a:r>
            <a:r>
              <a:rPr lang="cs-CZ" sz="2400" dirty="0" smtClean="0">
                <a:cs typeface="Arial" pitchFamily="34" charset="0"/>
              </a:rPr>
              <a:t> –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alerts</a:t>
            </a: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 smtClean="0">
                <a:cs typeface="Arial" pitchFamily="34" charset="0"/>
              </a:rPr>
              <a:t>List </a:t>
            </a:r>
            <a:r>
              <a:rPr lang="cs-CZ" sz="2400" dirty="0" err="1" smtClean="0">
                <a:cs typeface="Arial" pitchFamily="34" charset="0"/>
              </a:rPr>
              <a:t>of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newly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authorized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drugs</a:t>
            </a: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SUKL –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State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Institute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for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Drug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Control</a:t>
            </a: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(sukl.eu)</a:t>
            </a:r>
            <a:endParaRPr lang="cs-CZ" sz="2400" b="1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403177" indent="-282224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 smtClean="0">
                <a:cs typeface="Arial" pitchFamily="34" charset="0"/>
              </a:rPr>
              <a:t>Database </a:t>
            </a:r>
            <a:r>
              <a:rPr lang="cs-CZ" sz="2400" dirty="0" err="1" smtClean="0">
                <a:cs typeface="Arial" pitchFamily="34" charset="0"/>
              </a:rPr>
              <a:t>of</a:t>
            </a:r>
            <a:r>
              <a:rPr lang="cs-CZ" sz="2400" dirty="0" smtClean="0">
                <a:cs typeface="Arial" pitchFamily="34" charset="0"/>
              </a:rPr>
              <a:t> RMP </a:t>
            </a:r>
            <a:r>
              <a:rPr lang="cs-CZ" sz="2400" dirty="0" err="1" smtClean="0">
                <a:cs typeface="Arial" pitchFamily="34" charset="0"/>
              </a:rPr>
              <a:t>authorized</a:t>
            </a:r>
            <a:r>
              <a:rPr lang="cs-CZ" sz="2400" dirty="0" smtClean="0">
                <a:cs typeface="Arial" pitchFamily="34" charset="0"/>
              </a:rPr>
              <a:t> in CZ</a:t>
            </a:r>
          </a:p>
          <a:p>
            <a:pPr marL="403177" indent="-282224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 smtClean="0">
                <a:cs typeface="Arial" pitchFamily="34" charset="0"/>
              </a:rPr>
              <a:t>Free </a:t>
            </a:r>
            <a:r>
              <a:rPr lang="cs-CZ" sz="2400" dirty="0" err="1" smtClean="0">
                <a:cs typeface="Arial" pitchFamily="34" charset="0"/>
              </a:rPr>
              <a:t>access</a:t>
            </a:r>
            <a:r>
              <a:rPr lang="cs-CZ" sz="2400" dirty="0" smtClean="0">
                <a:cs typeface="Arial" pitchFamily="34" charset="0"/>
              </a:rPr>
              <a:t> to </a:t>
            </a:r>
            <a:r>
              <a:rPr lang="cs-CZ" sz="2400" dirty="0" err="1" smtClean="0">
                <a:cs typeface="Arial" pitchFamily="34" charset="0"/>
              </a:rPr>
              <a:t>all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PILs</a:t>
            </a:r>
            <a:r>
              <a:rPr lang="cs-CZ" sz="2400" dirty="0" smtClean="0">
                <a:cs typeface="Arial" pitchFamily="34" charset="0"/>
              </a:rPr>
              <a:t> and </a:t>
            </a:r>
            <a:r>
              <a:rPr lang="cs-CZ" sz="2400" dirty="0" err="1" smtClean="0">
                <a:cs typeface="Arial" pitchFamily="34" charset="0"/>
              </a:rPr>
              <a:t>SPCs</a:t>
            </a:r>
            <a:r>
              <a:rPr lang="cs-CZ" sz="2400" dirty="0" smtClean="0">
                <a:cs typeface="Arial" pitchFamily="34" charset="0"/>
              </a:rPr>
              <a:t> (in </a:t>
            </a:r>
            <a:r>
              <a:rPr lang="cs-CZ" sz="2400" dirty="0" err="1" smtClean="0">
                <a:cs typeface="Arial" pitchFamily="34" charset="0"/>
              </a:rPr>
              <a:t>czech</a:t>
            </a:r>
            <a:r>
              <a:rPr lang="cs-CZ" sz="2400" dirty="0" smtClean="0">
                <a:cs typeface="Arial" pitchFamily="34" charset="0"/>
              </a:rPr>
              <a:t>)</a:t>
            </a:r>
            <a:endParaRPr lang="cs-CZ" sz="2400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European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Pharmacopoeia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dirty="0" smtClean="0">
                <a:cs typeface="Arial" pitchFamily="34" charset="0"/>
              </a:rPr>
              <a:t>= </a:t>
            </a:r>
            <a:r>
              <a:rPr lang="cs-CZ" sz="2400" dirty="0" err="1" smtClean="0">
                <a:cs typeface="Arial" pitchFamily="34" charset="0"/>
              </a:rPr>
              <a:t>european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>
                <a:cs typeface="Arial" pitchFamily="34" charset="0"/>
              </a:rPr>
              <a:t>standard </a:t>
            </a:r>
            <a:r>
              <a:rPr lang="cs-CZ" sz="2400" dirty="0" err="1">
                <a:cs typeface="Arial" pitchFamily="34" charset="0"/>
              </a:rPr>
              <a:t>for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the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quality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of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drugs</a:t>
            </a:r>
            <a:r>
              <a:rPr lang="cs-CZ" sz="2400" dirty="0" smtClean="0">
                <a:cs typeface="Arial" pitchFamily="34" charset="0"/>
              </a:rPr>
              <a:t> (</a:t>
            </a:r>
            <a:r>
              <a:rPr lang="cs-CZ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Czech </a:t>
            </a:r>
            <a:r>
              <a:rPr lang="cs-CZ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Pharmacopoeia</a:t>
            </a:r>
            <a:r>
              <a:rPr lang="cs-CZ" sz="2400" dirty="0" smtClean="0">
                <a:cs typeface="Arial" pitchFamily="34" charset="0"/>
              </a:rPr>
              <a:t> = text </a:t>
            </a:r>
            <a:r>
              <a:rPr lang="cs-CZ" sz="2400" dirty="0" err="1" smtClean="0">
                <a:cs typeface="Arial" pitchFamily="34" charset="0"/>
              </a:rPr>
              <a:t>from</a:t>
            </a:r>
            <a:r>
              <a:rPr lang="cs-CZ" sz="2400" dirty="0" smtClean="0">
                <a:cs typeface="Arial" pitchFamily="34" charset="0"/>
              </a:rPr>
              <a:t> EP + </a:t>
            </a:r>
            <a:r>
              <a:rPr lang="cs-CZ" sz="2400" dirty="0" err="1" smtClean="0">
                <a:cs typeface="Arial" pitchFamily="34" charset="0"/>
              </a:rPr>
              <a:t>czech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specialities</a:t>
            </a:r>
            <a:r>
              <a:rPr lang="cs-CZ" sz="2400" dirty="0" smtClean="0">
                <a:cs typeface="Arial" pitchFamily="34" charset="0"/>
              </a:rPr>
              <a:t>) </a:t>
            </a:r>
            <a:endParaRPr lang="cs-CZ" sz="2400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Computer</a:t>
            </a:r>
            <a:r>
              <a:rPr lang="cs-CZ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databases</a:t>
            </a:r>
            <a:r>
              <a:rPr lang="cs-CZ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of</a:t>
            </a:r>
            <a:r>
              <a:rPr lang="cs-CZ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medical</a:t>
            </a:r>
            <a:r>
              <a:rPr lang="cs-CZ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preparations</a:t>
            </a:r>
            <a:endParaRPr lang="cs-CZ" sz="2400" b="1" dirty="0" smtClean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AISLP</a:t>
            </a:r>
            <a:r>
              <a:rPr lang="cs-CZ" sz="2400" dirty="0" smtClean="0">
                <a:cs typeface="Arial" pitchFamily="34" charset="0"/>
              </a:rPr>
              <a:t> (</a:t>
            </a:r>
            <a:r>
              <a:rPr lang="cs-CZ" sz="2400" dirty="0" err="1" smtClean="0">
                <a:cs typeface="Arial" pitchFamily="34" charset="0"/>
              </a:rPr>
              <a:t>czech↔english</a:t>
            </a:r>
            <a:r>
              <a:rPr lang="cs-CZ" sz="2400" dirty="0" smtClean="0">
                <a:cs typeface="Arial" pitchFamily="34" charset="0"/>
              </a:rPr>
              <a:t>, in most </a:t>
            </a:r>
            <a:r>
              <a:rPr lang="cs-CZ" sz="2400" dirty="0" err="1" smtClean="0">
                <a:cs typeface="Arial" pitchFamily="34" charset="0"/>
              </a:rPr>
              <a:t>pharmacies</a:t>
            </a:r>
            <a:r>
              <a:rPr lang="cs-CZ" sz="2400" dirty="0" smtClean="0">
                <a:cs typeface="Arial" pitchFamily="34" charset="0"/>
              </a:rPr>
              <a:t> and </a:t>
            </a:r>
            <a:r>
              <a:rPr lang="cs-CZ" sz="2400" dirty="0" err="1" smtClean="0">
                <a:cs typeface="Arial" pitchFamily="34" charset="0"/>
              </a:rPr>
              <a:t>doctor‘s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offices</a:t>
            </a:r>
            <a:r>
              <a:rPr lang="cs-CZ" sz="2400" dirty="0" smtClean="0">
                <a:cs typeface="Arial" pitchFamily="34" charset="0"/>
              </a:rPr>
              <a:t>)</a:t>
            </a:r>
            <a:endParaRPr lang="cs-CZ" sz="2400" dirty="0"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07950"/>
            <a:ext cx="9069387" cy="8826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Pharmacopoeia</a:t>
            </a:r>
            <a:endParaRPr lang="cs-CZ" sz="4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xfrm>
            <a:off x="360363" y="1187548"/>
            <a:ext cx="9359900" cy="6192739"/>
          </a:xfrm>
        </p:spPr>
        <p:txBody>
          <a:bodyPr>
            <a:no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en-US" sz="2400" dirty="0" smtClean="0">
                <a:cs typeface="Arial" pitchFamily="34" charset="0"/>
              </a:rPr>
              <a:t>Purpose: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to guarantee safe, effective and quality drugs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en-US" sz="2400" dirty="0" smtClean="0">
                <a:cs typeface="Arial" pitchFamily="34" charset="0"/>
              </a:rPr>
              <a:t>Information about medical substances, excipients, dosage forms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en-US" sz="2400" dirty="0" smtClean="0">
                <a:cs typeface="Arial" pitchFamily="34" charset="0"/>
              </a:rPr>
              <a:t>Instructions for production, preparation, control, storage of drugs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en-US" sz="2400" dirty="0" smtClean="0">
                <a:cs typeface="Arial" pitchFamily="34" charset="0"/>
              </a:rPr>
              <a:t>Used mostly in pharma industry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What could we found there?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en-US" sz="2400" dirty="0" smtClean="0">
                <a:cs typeface="Arial" pitchFamily="34" charset="0"/>
              </a:rPr>
              <a:t>Analytical and instrumental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examination methods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Materials</a:t>
            </a:r>
            <a:r>
              <a:rPr lang="en-US" sz="2400" dirty="0" smtClean="0">
                <a:cs typeface="Arial" pitchFamily="34" charset="0"/>
              </a:rPr>
              <a:t> for drug containers and cases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en-US" sz="2400" dirty="0" smtClean="0">
                <a:cs typeface="Arial" pitchFamily="34" charset="0"/>
              </a:rPr>
              <a:t>Instructions to ensure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sterility</a:t>
            </a:r>
            <a:r>
              <a:rPr lang="en-US" sz="2400" dirty="0" smtClean="0">
                <a:cs typeface="Arial" pitchFamily="34" charset="0"/>
              </a:rPr>
              <a:t> of medical preparations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en-US" sz="2400" dirty="0" smtClean="0">
                <a:cs typeface="Arial" pitchFamily="34" charset="0"/>
              </a:rPr>
              <a:t>Instructions concerning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radiopharmaceuticals, vaccines </a:t>
            </a:r>
            <a:r>
              <a:rPr lang="en-US" sz="2400" dirty="0" smtClean="0">
                <a:cs typeface="Arial" pitchFamily="34" charset="0"/>
              </a:rPr>
              <a:t>etc.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Monographs</a:t>
            </a:r>
            <a:r>
              <a:rPr lang="en-US" sz="2400" dirty="0" smtClean="0">
                <a:cs typeface="Arial" pitchFamily="34" charset="0"/>
              </a:rPr>
              <a:t> of specific substances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en-US" sz="2400" dirty="0" smtClean="0">
                <a:cs typeface="Arial" pitchFamily="34" charset="0"/>
              </a:rPr>
              <a:t>Tables with usual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dosage of drugs </a:t>
            </a:r>
            <a:r>
              <a:rPr lang="en-US" sz="2400" dirty="0" smtClean="0">
                <a:cs typeface="Arial" pitchFamily="34" charset="0"/>
              </a:rPr>
              <a:t>in adults, children, animals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en-US" sz="2400" dirty="0" smtClean="0">
                <a:cs typeface="Arial" pitchFamily="34" charset="0"/>
              </a:rPr>
              <a:t>etc.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NO: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mechanism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of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actions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adverse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effects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pharmacokinetics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contraindications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pregnancy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safety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etc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.!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79388"/>
            <a:ext cx="9069387" cy="8429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Basic </a:t>
            </a:r>
            <a:r>
              <a:rPr lang="cs-CZ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D</a:t>
            </a:r>
            <a:r>
              <a:rPr lang="cs-CZ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rug</a:t>
            </a:r>
            <a:r>
              <a:rPr lang="cs-CZ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cs-CZ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L</a:t>
            </a:r>
            <a:r>
              <a:rPr lang="cs-CZ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egislation</a:t>
            </a:r>
            <a:r>
              <a:rPr lang="cs-CZ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in CZ</a:t>
            </a:r>
            <a:endParaRPr lang="cs-CZ" sz="4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215900" y="1187450"/>
            <a:ext cx="9393238" cy="6192838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 No. 378/2007 Coll., on pharmaceuticals </a:t>
            </a:r>
            <a:endParaRPr lang="cs-CZ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Research</a:t>
            </a:r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Authorization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of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new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drugs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(„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registration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“)</a:t>
            </a:r>
            <a:endParaRPr lang="cs-CZ" sz="2400" dirty="0"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Production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preparation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and 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distribution</a:t>
            </a:r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Prescribing</a:t>
            </a:r>
            <a:r>
              <a:rPr lang="cs-CZ" sz="2400" dirty="0">
                <a:cs typeface="Arial" pitchFamily="34" charset="0"/>
              </a:rPr>
              <a:t> and dispense </a:t>
            </a:r>
            <a:r>
              <a:rPr lang="cs-CZ" sz="2400" dirty="0" err="1">
                <a:cs typeface="Arial" pitchFamily="34" charset="0"/>
              </a:rPr>
              <a:t>of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>
                <a:cs typeface="Arial" pitchFamily="34" charset="0"/>
              </a:rPr>
              <a:t>medical</a:t>
            </a:r>
            <a:r>
              <a:rPr lang="cs-CZ" sz="2400" dirty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preparations</a:t>
            </a:r>
            <a:endParaRPr lang="cs-CZ" sz="2400" dirty="0" smtClean="0"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Destroying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of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unusable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drugs</a:t>
            </a:r>
            <a:endParaRPr lang="cs-CZ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Pharmacy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duties</a:t>
            </a:r>
            <a:endParaRPr lang="cs-CZ" sz="2400" dirty="0" smtClean="0"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Pharmacovigilance</a:t>
            </a:r>
            <a:r>
              <a:rPr lang="cs-CZ" sz="2400" dirty="0" smtClean="0">
                <a:cs typeface="Arial" pitchFamily="34" charset="0"/>
              </a:rPr>
              <a:t> = </a:t>
            </a:r>
            <a:r>
              <a:rPr lang="cs-CZ" sz="2400" dirty="0" err="1" smtClean="0">
                <a:cs typeface="Arial" pitchFamily="34" charset="0"/>
              </a:rPr>
              <a:t>drug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safety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service</a:t>
            </a:r>
            <a:endParaRPr lang="cs-CZ" sz="2400" dirty="0" smtClean="0"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 smtClean="0">
                <a:cs typeface="Arial" pitchFamily="34" charset="0"/>
              </a:rPr>
              <a:t>Controls and </a:t>
            </a:r>
            <a:r>
              <a:rPr lang="cs-CZ" sz="2400" dirty="0" err="1" smtClean="0">
                <a:cs typeface="Arial" pitchFamily="34" charset="0"/>
              </a:rPr>
              <a:t>sanctions</a:t>
            </a:r>
            <a:endParaRPr lang="cs-CZ" sz="2400" dirty="0" smtClean="0">
              <a:cs typeface="Arial" pitchFamily="34" charset="0"/>
            </a:endParaRPr>
          </a:p>
        </p:txBody>
      </p:sp>
      <p:pic>
        <p:nvPicPr>
          <p:cNvPr id="2253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600" y="4859957"/>
            <a:ext cx="13350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79388"/>
            <a:ext cx="9069387" cy="8429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Medical</a:t>
            </a:r>
            <a:r>
              <a:rPr lang="cs-CZ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Prescription</a:t>
            </a:r>
            <a:r>
              <a:rPr lang="cs-CZ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(</a:t>
            </a:r>
            <a:r>
              <a:rPr lang="cs-CZ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Rx</a:t>
            </a:r>
            <a:r>
              <a:rPr lang="cs-CZ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) in CZ</a:t>
            </a:r>
            <a:endParaRPr lang="cs-CZ" sz="4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215900" y="1187450"/>
            <a:ext cx="5184775" cy="6192838"/>
          </a:xfrm>
        </p:spPr>
        <p:txBody>
          <a:bodyPr>
            <a:normAutofit/>
          </a:bodyPr>
          <a:lstStyle/>
          <a:p>
            <a:pPr marL="120953" indent="0"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Validity:</a:t>
            </a:r>
          </a:p>
          <a:p>
            <a:pPr eaLnBrk="1" hangingPunct="1">
              <a:defRPr/>
            </a:pP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classic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Rx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: </a:t>
            </a:r>
            <a:r>
              <a:rPr lang="cs-CZ" sz="2600" dirty="0">
                <a:solidFill>
                  <a:srgbClr val="000000"/>
                </a:solidFill>
                <a:cs typeface="Arial" pitchFamily="34" charset="0"/>
              </a:rPr>
              <a:t>14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days</a:t>
            </a:r>
            <a:endParaRPr lang="cs-CZ" sz="2600" dirty="0">
              <a:solidFill>
                <a:srgbClr val="000000"/>
              </a:solidFill>
              <a:cs typeface="Arial" pitchFamily="34" charset="0"/>
            </a:endParaRPr>
          </a:p>
          <a:p>
            <a:pPr eaLnBrk="1" hangingPunct="1">
              <a:defRPr/>
            </a:pP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Rx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for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ATBs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: </a:t>
            </a:r>
            <a:r>
              <a:rPr lang="cs-CZ" sz="2600" dirty="0">
                <a:solidFill>
                  <a:srgbClr val="000000"/>
                </a:solidFill>
                <a:cs typeface="Arial" pitchFamily="34" charset="0"/>
              </a:rPr>
              <a:t>5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days</a:t>
            </a:r>
            <a:endParaRPr lang="cs-CZ" sz="2600" dirty="0">
              <a:solidFill>
                <a:srgbClr val="000000"/>
              </a:solidFill>
              <a:cs typeface="Arial" pitchFamily="34" charset="0"/>
            </a:endParaRPr>
          </a:p>
          <a:p>
            <a:pPr eaLnBrk="1" hangingPunct="1">
              <a:defRPr/>
            </a:pP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Rx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for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local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ATBs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: </a:t>
            </a:r>
            <a:r>
              <a:rPr lang="cs-CZ" sz="2600" dirty="0">
                <a:solidFill>
                  <a:srgbClr val="000000"/>
                </a:solidFill>
                <a:cs typeface="Arial" pitchFamily="34" charset="0"/>
              </a:rPr>
              <a:t>14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days</a:t>
            </a:r>
            <a:endParaRPr lang="cs-CZ" sz="2600" dirty="0">
              <a:solidFill>
                <a:srgbClr val="000000"/>
              </a:solidFill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600" dirty="0">
                <a:solidFill>
                  <a:srgbClr val="000000"/>
                </a:solidFill>
                <a:cs typeface="Arial" pitchFamily="34" charset="0"/>
              </a:rPr>
              <a:t>Drugs of abuse and psychotropic </a:t>
            </a:r>
            <a:r>
              <a:rPr lang="en-US" sz="2600" dirty="0" smtClean="0">
                <a:solidFill>
                  <a:srgbClr val="000000"/>
                </a:solidFill>
                <a:cs typeface="Arial" pitchFamily="34" charset="0"/>
              </a:rPr>
              <a:t>substances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 (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special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Rx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form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): </a:t>
            </a:r>
            <a:r>
              <a:rPr lang="cs-CZ" sz="2600" dirty="0">
                <a:solidFill>
                  <a:srgbClr val="000000"/>
                </a:solidFill>
                <a:cs typeface="Arial" pitchFamily="34" charset="0"/>
              </a:rPr>
              <a:t>14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days</a:t>
            </a:r>
            <a:endParaRPr lang="cs-CZ" sz="2600" dirty="0">
              <a:solidFill>
                <a:srgbClr val="000000"/>
              </a:solidFill>
              <a:cs typeface="Arial" pitchFamily="34" charset="0"/>
            </a:endParaRPr>
          </a:p>
          <a:p>
            <a:pPr eaLnBrk="1" hangingPunct="1">
              <a:defRPr/>
            </a:pP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Rx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for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repeated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 use: </a:t>
            </a:r>
            <a:r>
              <a:rPr lang="cs-CZ" sz="2600" dirty="0">
                <a:solidFill>
                  <a:srgbClr val="000000"/>
                </a:solidFill>
                <a:cs typeface="Arial" pitchFamily="34" charset="0"/>
              </a:rPr>
              <a:t>6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months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, max. </a:t>
            </a:r>
            <a:r>
              <a:rPr lang="cs-CZ" sz="2600" dirty="0">
                <a:solidFill>
                  <a:srgbClr val="000000"/>
                </a:solidFill>
                <a:cs typeface="Arial" pitchFamily="34" charset="0"/>
              </a:rPr>
              <a:t>1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year</a:t>
            </a:r>
            <a:endParaRPr lang="cs-CZ" sz="2600" dirty="0">
              <a:solidFill>
                <a:srgbClr val="000000"/>
              </a:solidFill>
              <a:cs typeface="Arial" pitchFamily="34" charset="0"/>
            </a:endParaRPr>
          </a:p>
          <a:p>
            <a:pPr eaLnBrk="1" hangingPunct="1">
              <a:defRPr/>
            </a:pP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Rx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from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 ED: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day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after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the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day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of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rgbClr val="000000"/>
                </a:solidFill>
                <a:cs typeface="Arial" pitchFamily="34" charset="0"/>
              </a:rPr>
              <a:t>making</a:t>
            </a:r>
            <a:r>
              <a:rPr lang="cs-CZ" sz="2600" dirty="0" smtClean="0">
                <a:solidFill>
                  <a:srgbClr val="000000"/>
                </a:solidFill>
                <a:cs typeface="Arial" pitchFamily="34" charset="0"/>
              </a:rPr>
              <a:t> up (= </a:t>
            </a:r>
            <a:r>
              <a:rPr lang="cs-CZ" sz="2600" dirty="0">
                <a:solidFill>
                  <a:srgbClr val="000000"/>
                </a:solidFill>
                <a:cs typeface="Arial" pitchFamily="34" charset="0"/>
              </a:rPr>
              <a:t>max. 48 h)</a:t>
            </a:r>
          </a:p>
          <a:p>
            <a:pPr marL="120953" indent="0" eaLnBrk="1" fontAlgn="auto" hangingPunct="1"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endParaRPr lang="cs-CZ" sz="2400" dirty="0">
              <a:cs typeface="Arial" pitchFamily="34" charset="0"/>
            </a:endParaRPr>
          </a:p>
        </p:txBody>
      </p:sp>
      <p:pic>
        <p:nvPicPr>
          <p:cNvPr id="23556" name="Zástupný symbol pro obsa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1116013"/>
            <a:ext cx="4152900" cy="56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1055688"/>
            <a:ext cx="415290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68793" y="397"/>
            <a:ext cx="9070023" cy="684141"/>
          </a:xfrm>
        </p:spPr>
        <p:txBody>
          <a:bodyPr>
            <a:normAutofit/>
          </a:bodyPr>
          <a:lstStyle/>
          <a:p>
            <a:pPr>
              <a:lnSpc>
                <a:spcPct val="102000"/>
              </a:lnSpc>
              <a:tabLst>
                <a:tab pos="0" algn="l"/>
                <a:tab pos="447582" algn="l"/>
                <a:tab pos="896752" algn="l"/>
                <a:tab pos="1345920" algn="l"/>
                <a:tab pos="1795090" algn="l"/>
                <a:tab pos="2244260" algn="l"/>
                <a:tab pos="2693429" algn="l"/>
                <a:tab pos="3142598" algn="l"/>
                <a:tab pos="3591768" algn="l"/>
                <a:tab pos="4040937" algn="l"/>
                <a:tab pos="4490108" algn="l"/>
                <a:tab pos="4939276" algn="l"/>
                <a:tab pos="5388446" algn="l"/>
                <a:tab pos="5837614" algn="l"/>
                <a:tab pos="6286785" algn="l"/>
                <a:tab pos="6735952" algn="l"/>
                <a:tab pos="7185123" algn="l"/>
                <a:tab pos="7634292" algn="l"/>
                <a:tab pos="8083462" algn="l"/>
                <a:tab pos="8532630" algn="l"/>
                <a:tab pos="8981801" algn="l"/>
              </a:tabLst>
              <a:defRPr/>
            </a:pPr>
            <a:r>
              <a:rPr lang="cs-CZ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What</a:t>
            </a: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is</a:t>
            </a: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a </a:t>
            </a:r>
            <a:r>
              <a:rPr lang="cs-CZ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dosage</a:t>
            </a: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form</a:t>
            </a: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468793" y="6300524"/>
            <a:ext cx="8998992" cy="1258755"/>
          </a:xfrm>
        </p:spPr>
        <p:txBody>
          <a:bodyPr vert="horz" wrap="square" lIns="100796" tIns="0" rIns="100796" bIns="50398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tabLst>
                <a:tab pos="431710" algn="l"/>
                <a:tab pos="536463" algn="l"/>
                <a:tab pos="985634" algn="l"/>
                <a:tab pos="1434802" algn="l"/>
                <a:tab pos="1883973" algn="l"/>
                <a:tab pos="2333141" algn="l"/>
                <a:tab pos="2782311" algn="l"/>
                <a:tab pos="3231480" algn="l"/>
                <a:tab pos="3680650" algn="l"/>
                <a:tab pos="4129818" algn="l"/>
                <a:tab pos="4578988" algn="l"/>
                <a:tab pos="5028157" algn="l"/>
                <a:tab pos="5477328" algn="l"/>
                <a:tab pos="5926495" algn="l"/>
                <a:tab pos="6375666" algn="l"/>
                <a:tab pos="6824834" algn="l"/>
                <a:tab pos="7274005" algn="l"/>
                <a:tab pos="7723173" algn="l"/>
                <a:tab pos="8172344" algn="l"/>
                <a:tab pos="8621512" algn="l"/>
                <a:tab pos="9070682" algn="l"/>
                <a:tab pos="9408749" algn="l"/>
              </a:tabLst>
              <a:defRPr/>
            </a:pPr>
            <a:r>
              <a:rPr lang="cs-CZ" sz="2999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cs-CZ" sz="2999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99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999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999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cs-CZ" sz="2999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99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cs-CZ" sz="2999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999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999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cs-CZ" sz="2999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999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tabLst>
                <a:tab pos="431710" algn="l"/>
                <a:tab pos="536463" algn="l"/>
                <a:tab pos="985634" algn="l"/>
                <a:tab pos="1434802" algn="l"/>
                <a:tab pos="1883973" algn="l"/>
                <a:tab pos="2333141" algn="l"/>
                <a:tab pos="2782311" algn="l"/>
                <a:tab pos="3231480" algn="l"/>
                <a:tab pos="3680650" algn="l"/>
                <a:tab pos="4129818" algn="l"/>
                <a:tab pos="4578988" algn="l"/>
                <a:tab pos="5028157" algn="l"/>
                <a:tab pos="5477328" algn="l"/>
                <a:tab pos="5926495" algn="l"/>
                <a:tab pos="6375666" algn="l"/>
                <a:tab pos="6824834" algn="l"/>
                <a:tab pos="7274005" algn="l"/>
                <a:tab pos="7723173" algn="l"/>
                <a:tab pos="8172344" algn="l"/>
                <a:tab pos="8621512" algn="l"/>
                <a:tab pos="9070682" algn="l"/>
                <a:tab pos="9408749" algn="l"/>
              </a:tabLst>
              <a:defRPr/>
            </a:pPr>
            <a:r>
              <a:rPr lang="cs-CZ" sz="2999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999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99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cs-CZ" sz="2999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99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999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99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cs-CZ" sz="2999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99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cs-CZ" sz="2999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999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999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cs-CZ" sz="2999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431710" algn="l"/>
                <a:tab pos="536463" algn="l"/>
                <a:tab pos="985634" algn="l"/>
                <a:tab pos="1434802" algn="l"/>
                <a:tab pos="1883973" algn="l"/>
                <a:tab pos="2333141" algn="l"/>
                <a:tab pos="2782311" algn="l"/>
                <a:tab pos="3231480" algn="l"/>
                <a:tab pos="3680650" algn="l"/>
                <a:tab pos="4129818" algn="l"/>
                <a:tab pos="4578988" algn="l"/>
                <a:tab pos="5028157" algn="l"/>
                <a:tab pos="5477328" algn="l"/>
                <a:tab pos="5926495" algn="l"/>
                <a:tab pos="6375666" algn="l"/>
                <a:tab pos="6824834" algn="l"/>
                <a:tab pos="7274005" algn="l"/>
                <a:tab pos="7723173" algn="l"/>
                <a:tab pos="8172344" algn="l"/>
                <a:tab pos="8621512" algn="l"/>
                <a:tab pos="9070682" algn="l"/>
                <a:tab pos="9408749" algn="l"/>
              </a:tabLst>
              <a:defRPr/>
            </a:pPr>
            <a:endParaRPr lang="cs-CZ" sz="2800" u="sng" dirty="0">
              <a:solidFill>
                <a:srgbClr val="7E002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SzPct val="45000"/>
              <a:buNone/>
              <a:tabLst>
                <a:tab pos="431710" algn="l"/>
                <a:tab pos="536463" algn="l"/>
                <a:tab pos="985634" algn="l"/>
                <a:tab pos="1434802" algn="l"/>
                <a:tab pos="1883973" algn="l"/>
                <a:tab pos="2333141" algn="l"/>
                <a:tab pos="2782311" algn="l"/>
                <a:tab pos="3231480" algn="l"/>
                <a:tab pos="3680650" algn="l"/>
                <a:tab pos="4129818" algn="l"/>
                <a:tab pos="4578988" algn="l"/>
                <a:tab pos="5028157" algn="l"/>
                <a:tab pos="5477328" algn="l"/>
                <a:tab pos="5926495" algn="l"/>
                <a:tab pos="6375666" algn="l"/>
                <a:tab pos="6824834" algn="l"/>
                <a:tab pos="7274005" algn="l"/>
                <a:tab pos="7723173" algn="l"/>
                <a:tab pos="8172344" algn="l"/>
                <a:tab pos="8621512" algn="l"/>
                <a:tab pos="9070682" algn="l"/>
                <a:tab pos="9408749" algn="l"/>
              </a:tabLst>
              <a:defRPr/>
            </a:pPr>
            <a:endParaRPr lang="cs-CZ" sz="2599" dirty="0">
              <a:cs typeface="Arial" pitchFamily="34" charset="0"/>
            </a:endParaRPr>
          </a:p>
        </p:txBody>
      </p:sp>
      <p:pic>
        <p:nvPicPr>
          <p:cNvPr id="3076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4" y="684538"/>
            <a:ext cx="2947678" cy="294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542" y="684538"/>
            <a:ext cx="3846109" cy="288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211" y="684538"/>
            <a:ext cx="3638168" cy="289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Obráze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357" y="3581421"/>
            <a:ext cx="4381040" cy="26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Obráze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397" y="3581421"/>
            <a:ext cx="3220699" cy="251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Obráze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8" y="3581421"/>
            <a:ext cx="2530209" cy="251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089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31800" y="250825"/>
            <a:ext cx="9069388" cy="8429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Legislation</a:t>
            </a:r>
            <a:r>
              <a:rPr lang="cs-CZ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– </a:t>
            </a:r>
            <a:r>
              <a:rPr lang="cs-CZ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D</a:t>
            </a:r>
            <a:r>
              <a:rPr lang="cs-CZ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rugs</a:t>
            </a:r>
            <a:r>
              <a:rPr lang="cs-CZ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of</a:t>
            </a:r>
            <a:r>
              <a:rPr lang="cs-CZ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Abuse</a:t>
            </a:r>
            <a:endParaRPr lang="cs-CZ" sz="4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144463" y="1187450"/>
            <a:ext cx="9720262" cy="6249988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Act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No. 167/1998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Coll</a:t>
            </a: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on </a:t>
            </a:r>
            <a:r>
              <a:rPr lang="cs-CZ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Dependency</a:t>
            </a: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Producing</a:t>
            </a: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Substances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&amp;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Order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of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Government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463/2013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Coll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 r</a:t>
            </a:r>
            <a:r>
              <a:rPr 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egarding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 lists of dependency producing substances</a:t>
            </a:r>
            <a:endParaRPr lang="cs-CZ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endParaRPr lang="cs-CZ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b="1" dirty="0" err="1" smtClean="0">
                <a:cs typeface="Arial" pitchFamily="34" charset="0"/>
              </a:rPr>
              <a:t>Specified</a:t>
            </a:r>
            <a:r>
              <a:rPr lang="cs-CZ" sz="2400" b="1" dirty="0" smtClean="0">
                <a:cs typeface="Arial" pitchFamily="34" charset="0"/>
              </a:rPr>
              <a:t> </a:t>
            </a:r>
            <a:r>
              <a:rPr lang="cs-CZ" sz="2400" b="1" dirty="0" err="1" smtClean="0">
                <a:cs typeface="Arial" pitchFamily="34" charset="0"/>
              </a:rPr>
              <a:t>narcotic</a:t>
            </a:r>
            <a:r>
              <a:rPr lang="cs-CZ" sz="2400" b="1" dirty="0" smtClean="0">
                <a:cs typeface="Arial" pitchFamily="34" charset="0"/>
              </a:rPr>
              <a:t> and </a:t>
            </a:r>
            <a:r>
              <a:rPr lang="cs-CZ" sz="2400" b="1" dirty="0" err="1" smtClean="0">
                <a:cs typeface="Arial" pitchFamily="34" charset="0"/>
              </a:rPr>
              <a:t>psychotropic</a:t>
            </a:r>
            <a:r>
              <a:rPr lang="cs-CZ" sz="2400" b="1" dirty="0" smtClean="0">
                <a:cs typeface="Arial" pitchFamily="34" charset="0"/>
              </a:rPr>
              <a:t> </a:t>
            </a:r>
            <a:r>
              <a:rPr lang="cs-CZ" sz="2400" b="1" dirty="0" err="1" smtClean="0">
                <a:cs typeface="Arial" pitchFamily="34" charset="0"/>
              </a:rPr>
              <a:t>drugs</a:t>
            </a:r>
            <a:endParaRPr lang="cs-CZ" sz="2400" b="1" dirty="0" smtClean="0">
              <a:cs typeface="Arial" pitchFamily="34" charset="0"/>
            </a:endParaRPr>
          </a:p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b="1" dirty="0" err="1" smtClean="0">
                <a:cs typeface="Arial" pitchFamily="34" charset="0"/>
              </a:rPr>
              <a:t>should</a:t>
            </a:r>
            <a:r>
              <a:rPr lang="cs-CZ" sz="2400" b="1" dirty="0" smtClean="0">
                <a:cs typeface="Arial" pitchFamily="34" charset="0"/>
              </a:rPr>
              <a:t> </a:t>
            </a:r>
            <a:r>
              <a:rPr lang="cs-CZ" sz="2400" b="1" dirty="0" err="1" smtClean="0">
                <a:cs typeface="Arial" pitchFamily="34" charset="0"/>
              </a:rPr>
              <a:t>be</a:t>
            </a:r>
            <a:r>
              <a:rPr lang="cs-CZ" sz="2400" b="1" dirty="0" smtClean="0">
                <a:cs typeface="Arial" pitchFamily="34" charset="0"/>
              </a:rPr>
              <a:t> </a:t>
            </a:r>
            <a:r>
              <a:rPr lang="cs-CZ" sz="2400" b="1" dirty="0" err="1" smtClean="0">
                <a:cs typeface="Arial" pitchFamily="34" charset="0"/>
              </a:rPr>
              <a:t>strictly</a:t>
            </a:r>
            <a:r>
              <a:rPr lang="cs-CZ" sz="2400" b="1" dirty="0" smtClean="0">
                <a:cs typeface="Arial" pitchFamily="34" charset="0"/>
              </a:rPr>
              <a:t> </a:t>
            </a:r>
            <a:r>
              <a:rPr lang="cs-CZ" sz="2400" b="1" dirty="0" err="1" smtClean="0">
                <a:cs typeface="Arial" pitchFamily="34" charset="0"/>
              </a:rPr>
              <a:t>monitored</a:t>
            </a:r>
            <a:r>
              <a:rPr lang="cs-CZ" sz="2400" b="1" dirty="0" smtClean="0">
                <a:cs typeface="Arial" pitchFamily="34" charset="0"/>
              </a:rPr>
              <a:t>:</a:t>
            </a: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endParaRPr lang="cs-CZ" sz="2400" dirty="0" smtClean="0"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Keeping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files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of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accepting</a:t>
            </a:r>
            <a:r>
              <a:rPr lang="cs-CZ" sz="2400" dirty="0" smtClean="0">
                <a:cs typeface="Arial" pitchFamily="34" charset="0"/>
              </a:rPr>
              <a:t> and </a:t>
            </a:r>
            <a:r>
              <a:rPr lang="cs-CZ" sz="2400" dirty="0" err="1" smtClean="0">
                <a:cs typeface="Arial" pitchFamily="34" charset="0"/>
              </a:rPr>
              <a:t>dispensing</a:t>
            </a:r>
            <a:endParaRPr lang="cs-CZ" sz="2400" dirty="0" smtClean="0">
              <a:cs typeface="Arial" pitchFamily="34" charset="0"/>
            </a:endParaRPr>
          </a:p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>
                <a:cs typeface="Arial" pitchFamily="34" charset="0"/>
              </a:rPr>
              <a:t>	</a:t>
            </a:r>
            <a:r>
              <a:rPr lang="cs-CZ" sz="2400" dirty="0" smtClean="0">
                <a:cs typeface="Arial" pitchFamily="34" charset="0"/>
              </a:rPr>
              <a:t>			 – „</a:t>
            </a:r>
            <a:r>
              <a:rPr lang="cs-CZ" sz="2400" dirty="0" err="1" smtClean="0">
                <a:cs typeface="Arial" pitchFamily="34" charset="0"/>
              </a:rPr>
              <a:t>Opiates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Book</a:t>
            </a:r>
            <a:r>
              <a:rPr lang="cs-CZ" sz="2400" dirty="0" smtClean="0">
                <a:cs typeface="Arial" pitchFamily="34" charset="0"/>
              </a:rPr>
              <a:t>“</a:t>
            </a: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 smtClean="0">
                <a:cs typeface="Arial" pitchFamily="34" charset="0"/>
              </a:rPr>
              <a:t>SUKL </a:t>
            </a:r>
            <a:r>
              <a:rPr lang="cs-CZ" sz="2400" dirty="0" err="1" smtClean="0">
                <a:cs typeface="Arial" pitchFamily="34" charset="0"/>
              </a:rPr>
              <a:t>require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this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information</a:t>
            </a:r>
            <a:r>
              <a:rPr lang="cs-CZ" sz="2400" dirty="0" smtClean="0">
                <a:cs typeface="Arial" pitchFamily="34" charset="0"/>
              </a:rPr>
              <a:t> </a:t>
            </a: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endParaRPr lang="cs-CZ" sz="2400" dirty="0" smtClean="0"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Special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Rx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form</a:t>
            </a:r>
            <a:r>
              <a:rPr lang="cs-CZ" sz="2400" dirty="0" smtClean="0">
                <a:cs typeface="Arial" pitchFamily="34" charset="0"/>
              </a:rPr>
              <a:t> – </a:t>
            </a:r>
            <a:r>
              <a:rPr lang="cs-CZ" sz="2400" dirty="0" err="1" smtClean="0">
                <a:cs typeface="Arial" pitchFamily="34" charset="0"/>
              </a:rPr>
              <a:t>with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oblique</a:t>
            </a:r>
            <a:r>
              <a:rPr lang="cs-CZ" sz="2400" dirty="0" smtClean="0">
                <a:cs typeface="Arial" pitchFamily="34" charset="0"/>
              </a:rPr>
              <a:t> blue </a:t>
            </a:r>
            <a:r>
              <a:rPr lang="cs-CZ" sz="2400" dirty="0" err="1" smtClean="0">
                <a:cs typeface="Arial" pitchFamily="34" charset="0"/>
              </a:rPr>
              <a:t>strip</a:t>
            </a:r>
            <a:endParaRPr lang="cs-CZ" sz="2400" dirty="0" smtClean="0"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endParaRPr lang="cs-CZ" sz="2400" dirty="0" smtClean="0">
              <a:cs typeface="Arial" pitchFamily="34" charset="0"/>
            </a:endParaRPr>
          </a:p>
          <a:p>
            <a:pPr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400" b="1" dirty="0" err="1" smtClean="0">
                <a:cs typeface="Arial" pitchFamily="34" charset="0"/>
              </a:rPr>
              <a:t>Medical</a:t>
            </a:r>
            <a:r>
              <a:rPr lang="cs-CZ" sz="2400" b="1" dirty="0" smtClean="0">
                <a:cs typeface="Arial" pitchFamily="34" charset="0"/>
              </a:rPr>
              <a:t> </a:t>
            </a:r>
            <a:r>
              <a:rPr lang="cs-CZ" sz="2400" b="1" dirty="0" err="1" smtClean="0">
                <a:cs typeface="Arial" pitchFamily="34" charset="0"/>
              </a:rPr>
              <a:t>preparations</a:t>
            </a:r>
            <a:r>
              <a:rPr lang="cs-CZ" sz="2400" b="1" dirty="0" smtClean="0">
                <a:cs typeface="Arial" pitchFamily="34" charset="0"/>
              </a:rPr>
              <a:t> and </a:t>
            </a:r>
            <a:r>
              <a:rPr lang="cs-CZ" sz="2400" b="1" dirty="0" err="1" smtClean="0">
                <a:cs typeface="Arial" pitchFamily="34" charset="0"/>
              </a:rPr>
              <a:t>Rx</a:t>
            </a:r>
            <a:r>
              <a:rPr lang="cs-CZ" sz="2400" b="1" dirty="0" smtClean="0">
                <a:cs typeface="Arial" pitchFamily="34" charset="0"/>
              </a:rPr>
              <a:t> </a:t>
            </a:r>
            <a:r>
              <a:rPr lang="cs-CZ" sz="2400" b="1" dirty="0" err="1" smtClean="0">
                <a:cs typeface="Arial" pitchFamily="34" charset="0"/>
              </a:rPr>
              <a:t>forms</a:t>
            </a:r>
            <a:r>
              <a:rPr lang="cs-CZ" sz="2400" b="1" dirty="0" smtClean="0">
                <a:cs typeface="Arial" pitchFamily="34" charset="0"/>
              </a:rPr>
              <a:t> </a:t>
            </a:r>
            <a:r>
              <a:rPr lang="cs-CZ" sz="2400" b="1" dirty="0" err="1" smtClean="0">
                <a:cs typeface="Arial" pitchFamily="34" charset="0"/>
              </a:rPr>
              <a:t>should</a:t>
            </a:r>
            <a:r>
              <a:rPr lang="cs-CZ" sz="2400" b="1" dirty="0" smtClean="0">
                <a:cs typeface="Arial" pitchFamily="34" charset="0"/>
              </a:rPr>
              <a:t/>
            </a:r>
            <a:br>
              <a:rPr lang="cs-CZ" sz="2400" b="1" dirty="0" smtClean="0">
                <a:cs typeface="Arial" pitchFamily="34" charset="0"/>
              </a:rPr>
            </a:br>
            <a:r>
              <a:rPr lang="cs-CZ" sz="2400" b="1" dirty="0" err="1" smtClean="0">
                <a:cs typeface="Arial" pitchFamily="34" charset="0"/>
              </a:rPr>
              <a:t>be</a:t>
            </a:r>
            <a:r>
              <a:rPr lang="cs-CZ" sz="2400" b="1" dirty="0" smtClean="0">
                <a:cs typeface="Arial" pitchFamily="34" charset="0"/>
              </a:rPr>
              <a:t> </a:t>
            </a:r>
            <a:r>
              <a:rPr lang="cs-CZ" sz="2400" b="1" dirty="0" err="1" smtClean="0">
                <a:cs typeface="Arial" pitchFamily="34" charset="0"/>
              </a:rPr>
              <a:t>stored</a:t>
            </a:r>
            <a:r>
              <a:rPr lang="cs-CZ" sz="2400" b="1" dirty="0" smtClean="0">
                <a:cs typeface="Arial" pitchFamily="34" charset="0"/>
              </a:rPr>
              <a:t> in a </a:t>
            </a:r>
            <a:r>
              <a:rPr lang="cs-CZ" sz="2400" b="1" dirty="0" err="1" smtClean="0">
                <a:cs typeface="Arial" pitchFamily="34" charset="0"/>
              </a:rPr>
              <a:t>safe</a:t>
            </a:r>
            <a:r>
              <a:rPr lang="cs-CZ" sz="2400" b="1" dirty="0" smtClean="0">
                <a:cs typeface="Arial" pitchFamily="34" charset="0"/>
              </a:rPr>
              <a:t> </a:t>
            </a:r>
            <a:r>
              <a:rPr lang="cs-CZ" sz="2400" b="1" dirty="0" err="1" smtClean="0">
                <a:cs typeface="Arial" pitchFamily="34" charset="0"/>
              </a:rPr>
              <a:t>or</a:t>
            </a:r>
            <a:r>
              <a:rPr lang="cs-CZ" sz="2400" b="1" dirty="0" smtClean="0">
                <a:cs typeface="Arial" pitchFamily="34" charset="0"/>
              </a:rPr>
              <a:t> </a:t>
            </a:r>
            <a:r>
              <a:rPr lang="cs-CZ" sz="2400" b="1" dirty="0" err="1" smtClean="0">
                <a:cs typeface="Arial" pitchFamily="34" charset="0"/>
              </a:rPr>
              <a:t>vault</a:t>
            </a:r>
            <a:r>
              <a:rPr lang="cs-CZ" sz="2400" b="1" dirty="0" smtClean="0">
                <a:cs typeface="Arial" pitchFamily="34" charset="0"/>
              </a:rPr>
              <a:t>!</a:t>
            </a:r>
            <a:endParaRPr lang="cs-CZ" sz="2400" b="1" dirty="0">
              <a:cs typeface="Arial" pitchFamily="34" charset="0"/>
            </a:endParaRPr>
          </a:p>
        </p:txBody>
      </p:sp>
      <p:pic>
        <p:nvPicPr>
          <p:cNvPr id="2458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2843733"/>
            <a:ext cx="2809875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719138" y="179388"/>
            <a:ext cx="9050337" cy="873125"/>
          </a:xfrm>
        </p:spPr>
        <p:txBody>
          <a:bodyPr lIns="89991" tIns="46795" rIns="89991" bIns="46795"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Classification</a:t>
            </a:r>
            <a:r>
              <a:rPr lang="cs-CZ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of</a:t>
            </a:r>
            <a:r>
              <a:rPr lang="cs-CZ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narcotics</a:t>
            </a:r>
            <a:endParaRPr lang="cs-CZ" sz="4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60363" y="1081088"/>
            <a:ext cx="9463087" cy="6478587"/>
          </a:xfrm>
        </p:spPr>
        <p:txBody>
          <a:bodyPr lIns="89991" tIns="46795" rIns="89991" bIns="46795">
            <a:normAutofit lnSpcReduction="1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Group 1</a:t>
            </a:r>
            <a:r>
              <a:rPr lang="cs-CZ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→ </a:t>
            </a:r>
            <a:r>
              <a:rPr lang="cs-CZ" sz="26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Rx</a:t>
            </a:r>
            <a:r>
              <a:rPr lang="cs-CZ" sz="2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with</a:t>
            </a:r>
            <a:r>
              <a:rPr lang="cs-CZ" sz="2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blue </a:t>
            </a:r>
            <a:r>
              <a:rPr lang="cs-CZ" sz="26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strip</a:t>
            </a:r>
            <a:endParaRPr lang="cs-CZ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Highly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addictive</a:t>
            </a:r>
            <a:endParaRPr lang="cs-CZ" sz="2600" dirty="0" smtClean="0"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E.g</a:t>
            </a:r>
            <a:r>
              <a:rPr lang="cs-CZ" sz="2600" dirty="0" smtClean="0">
                <a:cs typeface="Arial" pitchFamily="34" charset="0"/>
              </a:rPr>
              <a:t>. </a:t>
            </a:r>
            <a:r>
              <a:rPr lang="cs-CZ" sz="2600" dirty="0" err="1" smtClean="0">
                <a:cs typeface="Arial" pitchFamily="34" charset="0"/>
              </a:rPr>
              <a:t>strong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opioid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analgesics</a:t>
            </a:r>
            <a:endParaRPr lang="cs-CZ" sz="2600" dirty="0" smtClean="0">
              <a:cs typeface="Arial" pitchFamily="34" charset="0"/>
            </a:endParaRPr>
          </a:p>
          <a:p>
            <a:pPr marL="2346325" lvl="4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morphine</a:t>
            </a:r>
            <a:endParaRPr lang="cs-CZ" sz="2400" dirty="0" smtClean="0">
              <a:cs typeface="Arial" pitchFamily="34" charset="0"/>
            </a:endParaRPr>
          </a:p>
          <a:p>
            <a:pPr marL="2346325" lvl="4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oxycodone</a:t>
            </a:r>
            <a:endParaRPr lang="cs-CZ" sz="2400" dirty="0" smtClean="0">
              <a:cs typeface="Arial" pitchFamily="34" charset="0"/>
            </a:endParaRPr>
          </a:p>
          <a:p>
            <a:pPr marL="2346325" lvl="4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fentanyl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etc</a:t>
            </a:r>
            <a:r>
              <a:rPr lang="cs-CZ" sz="2400" dirty="0" smtClean="0">
                <a:cs typeface="Arial" pitchFamily="34" charset="0"/>
              </a:rPr>
              <a:t>.</a:t>
            </a:r>
            <a:endParaRPr lang="cs-CZ" sz="2400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endParaRPr lang="cs-CZ" sz="2600" b="1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Group 2</a:t>
            </a:r>
            <a:endParaRPr lang="cs-CZ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Lower</a:t>
            </a:r>
            <a:r>
              <a:rPr lang="cs-CZ" sz="2600" dirty="0" smtClean="0">
                <a:cs typeface="Arial" pitchFamily="34" charset="0"/>
              </a:rPr>
              <a:t> risk </a:t>
            </a:r>
            <a:r>
              <a:rPr lang="cs-CZ" sz="2600" dirty="0" err="1" smtClean="0">
                <a:cs typeface="Arial" pitchFamily="34" charset="0"/>
              </a:rPr>
              <a:t>of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addiction</a:t>
            </a:r>
            <a:endParaRPr lang="cs-CZ" sz="2600" dirty="0" smtClean="0"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Classic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Rx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form</a:t>
            </a:r>
            <a:endParaRPr lang="cs-CZ" sz="2600" dirty="0" smtClean="0"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E.g</a:t>
            </a:r>
            <a:r>
              <a:rPr lang="cs-CZ" sz="2600" dirty="0" smtClean="0">
                <a:cs typeface="Arial" pitchFamily="34" charset="0"/>
              </a:rPr>
              <a:t>. </a:t>
            </a:r>
            <a:r>
              <a:rPr lang="cs-CZ" sz="2600" dirty="0" err="1" smtClean="0">
                <a:cs typeface="Arial" pitchFamily="34" charset="0"/>
              </a:rPr>
              <a:t>codeine</a:t>
            </a:r>
            <a:endParaRPr lang="cs-CZ" sz="2600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endParaRPr lang="cs-CZ" sz="2600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Group 3  = </a:t>
            </a:r>
            <a:r>
              <a:rPr lang="cs-CZ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„</a:t>
            </a:r>
            <a:r>
              <a:rPr lang="cs-CZ" sz="2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forbidden</a:t>
            </a:r>
            <a:r>
              <a:rPr lang="cs-CZ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substances</a:t>
            </a:r>
            <a:r>
              <a:rPr lang="cs-CZ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“</a:t>
            </a:r>
            <a:endParaRPr lang="cs-CZ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smtClean="0">
                <a:cs typeface="Arial" pitchFamily="34" charset="0"/>
              </a:rPr>
              <a:t>No </a:t>
            </a:r>
            <a:r>
              <a:rPr lang="cs-CZ" sz="2600" dirty="0" err="1" smtClean="0">
                <a:cs typeface="Arial" pitchFamily="34" charset="0"/>
              </a:rPr>
              <a:t>therapeutic</a:t>
            </a:r>
            <a:r>
              <a:rPr lang="cs-CZ" sz="2600" dirty="0" smtClean="0">
                <a:cs typeface="Arial" pitchFamily="34" charset="0"/>
              </a:rPr>
              <a:t> use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Misused</a:t>
            </a:r>
            <a:endParaRPr lang="cs-CZ" sz="2600" dirty="0" smtClean="0">
              <a:cs typeface="Arial" pitchFamily="34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Sometimes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used</a:t>
            </a:r>
            <a:r>
              <a:rPr lang="cs-CZ" sz="2600" dirty="0" smtClean="0">
                <a:cs typeface="Arial" pitchFamily="34" charset="0"/>
              </a:rPr>
              <a:t> in </a:t>
            </a:r>
            <a:r>
              <a:rPr lang="cs-CZ" sz="2600" dirty="0" err="1" smtClean="0">
                <a:cs typeface="Arial" pitchFamily="34" charset="0"/>
              </a:rPr>
              <a:t>the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research</a:t>
            </a:r>
            <a:endParaRPr lang="cs-CZ" sz="2600" dirty="0" smtClean="0">
              <a:cs typeface="Arial" pitchFamily="34" charset="0"/>
            </a:endParaRP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E.g</a:t>
            </a:r>
            <a:r>
              <a:rPr lang="cs-CZ" sz="2600" dirty="0" smtClean="0">
                <a:cs typeface="Arial" pitchFamily="34" charset="0"/>
              </a:rPr>
              <a:t>. </a:t>
            </a:r>
            <a:r>
              <a:rPr lang="cs-CZ" sz="2600" dirty="0" err="1" smtClean="0">
                <a:cs typeface="Arial" pitchFamily="34" charset="0"/>
              </a:rPr>
              <a:t>hashish</a:t>
            </a:r>
            <a:r>
              <a:rPr lang="cs-CZ" sz="2600" dirty="0" smtClean="0">
                <a:cs typeface="Arial" pitchFamily="34" charset="0"/>
              </a:rPr>
              <a:t>, heroin </a:t>
            </a:r>
            <a:r>
              <a:rPr lang="cs-CZ" sz="2600" dirty="0" err="1" smtClean="0">
                <a:cs typeface="Arial" pitchFamily="34" charset="0"/>
              </a:rPr>
              <a:t>etc</a:t>
            </a:r>
            <a:r>
              <a:rPr lang="cs-CZ" sz="2600" dirty="0" smtClean="0">
                <a:cs typeface="Arial" pitchFamily="34" charset="0"/>
              </a:rPr>
              <a:t>..</a:t>
            </a:r>
            <a:endParaRPr lang="cs-CZ" sz="2600" dirty="0">
              <a:cs typeface="Arial" pitchFamily="34" charset="0"/>
            </a:endParaRPr>
          </a:p>
        </p:txBody>
      </p:sp>
      <p:pic>
        <p:nvPicPr>
          <p:cNvPr id="25604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1258888"/>
            <a:ext cx="2046288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4500563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407988" y="179388"/>
            <a:ext cx="9361487" cy="774700"/>
          </a:xfrm>
        </p:spPr>
        <p:txBody>
          <a:bodyPr lIns="89991" tIns="46795" rIns="89991" bIns="46795"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Classification</a:t>
            </a:r>
            <a:r>
              <a:rPr lang="cs-CZ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of</a:t>
            </a:r>
            <a:r>
              <a:rPr lang="cs-CZ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psychotropic</a:t>
            </a:r>
            <a:r>
              <a:rPr lang="cs-CZ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cs-CZ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drugs</a:t>
            </a:r>
            <a:endParaRPr lang="cs-CZ" sz="4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1438" y="1042988"/>
            <a:ext cx="9864725" cy="6391275"/>
          </a:xfrm>
        </p:spPr>
        <p:txBody>
          <a:bodyPr lIns="89991" tIns="46795" rIns="89991" bIns="46795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Group 1 = </a:t>
            </a:r>
            <a:r>
              <a:rPr lang="cs-C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„</a:t>
            </a:r>
            <a:r>
              <a:rPr lang="cs-CZ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forbidden</a:t>
            </a:r>
            <a:r>
              <a:rPr lang="cs-C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substances</a:t>
            </a:r>
            <a:r>
              <a:rPr lang="cs-C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“</a:t>
            </a:r>
            <a:endParaRPr lang="cs-CZ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Hallucinogens</a:t>
            </a:r>
            <a:r>
              <a:rPr lang="cs-CZ" sz="2400" dirty="0" smtClean="0">
                <a:cs typeface="Arial" pitchFamily="34" charset="0"/>
              </a:rPr>
              <a:t>, </a:t>
            </a:r>
            <a:r>
              <a:rPr lang="cs-CZ" sz="2400" dirty="0" err="1" smtClean="0">
                <a:cs typeface="Arial" pitchFamily="34" charset="0"/>
              </a:rPr>
              <a:t>psychostimulants</a:t>
            </a:r>
            <a:endParaRPr lang="cs-CZ" sz="2400" dirty="0" smtClean="0"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E.g</a:t>
            </a:r>
            <a:r>
              <a:rPr lang="cs-CZ" sz="2400" dirty="0" smtClean="0">
                <a:cs typeface="Arial" pitchFamily="34" charset="0"/>
              </a:rPr>
              <a:t>. MDMA (</a:t>
            </a:r>
            <a:r>
              <a:rPr lang="cs-CZ" sz="2400" dirty="0" err="1" smtClean="0">
                <a:cs typeface="Arial" pitchFamily="34" charset="0"/>
              </a:rPr>
              <a:t>exstasy</a:t>
            </a:r>
            <a:r>
              <a:rPr lang="cs-CZ" sz="2400" dirty="0" smtClean="0">
                <a:cs typeface="Arial" pitchFamily="34" charset="0"/>
              </a:rPr>
              <a:t>)</a:t>
            </a:r>
            <a:endParaRPr lang="cs-CZ" sz="2400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Tx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Group 2 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→ </a:t>
            </a:r>
            <a:r>
              <a:rPr lang="cs-CZ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Rx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with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blue </a:t>
            </a:r>
            <a:r>
              <a:rPr lang="cs-CZ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strip</a:t>
            </a:r>
            <a:endParaRPr lang="cs-CZ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Misused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psychostimulants</a:t>
            </a:r>
            <a:r>
              <a:rPr lang="cs-CZ" sz="2400" dirty="0" smtClean="0">
                <a:cs typeface="Arial" pitchFamily="34" charset="0"/>
              </a:rPr>
              <a:t>, </a:t>
            </a:r>
            <a:r>
              <a:rPr lang="cs-CZ" sz="2400" dirty="0" err="1" smtClean="0">
                <a:cs typeface="Arial" pitchFamily="34" charset="0"/>
              </a:rPr>
              <a:t>addictive</a:t>
            </a:r>
            <a:r>
              <a:rPr lang="cs-CZ" sz="2400" dirty="0" smtClean="0">
                <a:cs typeface="Arial" pitchFamily="34" charset="0"/>
              </a:rPr>
              <a:t> </a:t>
            </a:r>
          </a:p>
          <a:p>
            <a:pPr marL="1338263" lvl="2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E.g</a:t>
            </a:r>
            <a:r>
              <a:rPr lang="cs-CZ" sz="2400" dirty="0" smtClean="0">
                <a:cs typeface="Arial" pitchFamily="34" charset="0"/>
              </a:rPr>
              <a:t>. </a:t>
            </a:r>
            <a:r>
              <a:rPr lang="cs-CZ" sz="2400" dirty="0" err="1" smtClean="0">
                <a:cs typeface="Arial" pitchFamily="34" charset="0"/>
              </a:rPr>
              <a:t>methamphetamine</a:t>
            </a:r>
            <a:r>
              <a:rPr lang="cs-CZ" sz="2400" dirty="0" smtClean="0">
                <a:cs typeface="Arial" pitchFamily="34" charset="0"/>
              </a:rPr>
              <a:t> and </a:t>
            </a:r>
            <a:r>
              <a:rPr lang="cs-CZ" sz="2400" dirty="0" err="1" smtClean="0">
                <a:cs typeface="Arial" pitchFamily="34" charset="0"/>
              </a:rPr>
              <a:t>other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amphetamins</a:t>
            </a:r>
            <a:endParaRPr lang="cs-CZ" sz="2400" dirty="0" smtClean="0"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Therapeutically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used</a:t>
            </a:r>
            <a:r>
              <a:rPr lang="cs-CZ" sz="2400" dirty="0" smtClean="0">
                <a:cs typeface="Arial" pitchFamily="34" charset="0"/>
              </a:rPr>
              <a:t>: </a:t>
            </a:r>
            <a:r>
              <a:rPr lang="cs-CZ" sz="2400" dirty="0" err="1" smtClean="0">
                <a:cs typeface="Arial" pitchFamily="34" charset="0"/>
              </a:rPr>
              <a:t>e.g</a:t>
            </a:r>
            <a:r>
              <a:rPr lang="cs-CZ" sz="2400" dirty="0" smtClean="0">
                <a:cs typeface="Arial" pitchFamily="34" charset="0"/>
              </a:rPr>
              <a:t>. 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methylphenidate</a:t>
            </a:r>
            <a:r>
              <a:rPr lang="cs-CZ" sz="2400" dirty="0" smtClean="0">
                <a:cs typeface="Arial" pitchFamily="34" charset="0"/>
              </a:rPr>
              <a:t>, 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buprenorphine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Group 3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Barbiturates</a:t>
            </a:r>
            <a:r>
              <a:rPr lang="cs-CZ" sz="2400" dirty="0" smtClean="0">
                <a:cs typeface="Arial" pitchFamily="34" charset="0"/>
              </a:rPr>
              <a:t>, risk </a:t>
            </a:r>
            <a:r>
              <a:rPr lang="cs-CZ" sz="2400" dirty="0" err="1" smtClean="0">
                <a:cs typeface="Arial" pitchFamily="34" charset="0"/>
              </a:rPr>
              <a:t>of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addiction</a:t>
            </a:r>
            <a:r>
              <a:rPr lang="cs-CZ" sz="2400" dirty="0" smtClean="0">
                <a:cs typeface="Arial" pitchFamily="34" charset="0"/>
              </a:rPr>
              <a:t>, limited </a:t>
            </a:r>
            <a:r>
              <a:rPr lang="cs-CZ" sz="2400" dirty="0" err="1" smtClean="0">
                <a:cs typeface="Arial" pitchFamily="34" charset="0"/>
              </a:rPr>
              <a:t>therapeutic</a:t>
            </a:r>
            <a:r>
              <a:rPr lang="cs-CZ" sz="2400" dirty="0" smtClean="0">
                <a:cs typeface="Arial" pitchFamily="34" charset="0"/>
              </a:rPr>
              <a:t> use</a:t>
            </a:r>
            <a:endParaRPr lang="cs-CZ" sz="2400" dirty="0"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E.g</a:t>
            </a:r>
            <a:r>
              <a:rPr lang="cs-CZ" sz="2400" dirty="0" smtClean="0">
                <a:cs typeface="Arial" pitchFamily="34" charset="0"/>
              </a:rPr>
              <a:t>. pentobarbital</a:t>
            </a:r>
            <a:endParaRPr lang="cs-CZ" sz="2400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endParaRPr lang="cs-CZ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None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Group 4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Benzodiazepines</a:t>
            </a:r>
            <a:r>
              <a:rPr lang="cs-CZ" sz="2400" dirty="0" smtClean="0">
                <a:cs typeface="Arial" pitchFamily="34" charset="0"/>
              </a:rPr>
              <a:t>, 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barbiturates</a:t>
            </a:r>
            <a:r>
              <a:rPr lang="cs-CZ" sz="2400" dirty="0" smtClean="0">
                <a:cs typeface="Arial" pitchFamily="34" charset="0"/>
              </a:rPr>
              <a:t> and </a:t>
            </a:r>
            <a:r>
              <a:rPr lang="cs-CZ" sz="2400" dirty="0" err="1" smtClean="0">
                <a:cs typeface="Arial" pitchFamily="34" charset="0"/>
              </a:rPr>
              <a:t>other</a:t>
            </a:r>
            <a:r>
              <a:rPr lang="cs-CZ" sz="2400" dirty="0" smtClean="0">
                <a:cs typeface="Arial" pitchFamily="34" charset="0"/>
              </a:rPr>
              <a:t/>
            </a:r>
            <a:br>
              <a:rPr lang="cs-CZ" sz="2400" dirty="0" smtClean="0">
                <a:cs typeface="Arial" pitchFamily="34" charset="0"/>
              </a:rPr>
            </a:br>
            <a:r>
              <a:rPr lang="cs-CZ" sz="2400" dirty="0" err="1" smtClean="0">
                <a:cs typeface="Arial" pitchFamily="34" charset="0"/>
              </a:rPr>
              <a:t>potentially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addictive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drugs</a:t>
            </a:r>
            <a:endParaRPr lang="cs-CZ" sz="2400" dirty="0" smtClean="0"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Classic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Rx</a:t>
            </a:r>
            <a:r>
              <a:rPr lang="cs-CZ" sz="2400" dirty="0" smtClean="0">
                <a:cs typeface="Arial" pitchFamily="34" charset="0"/>
              </a:rPr>
              <a:t>. </a:t>
            </a:r>
            <a:r>
              <a:rPr lang="cs-CZ" sz="2400" dirty="0" err="1" smtClean="0">
                <a:cs typeface="Arial" pitchFamily="34" charset="0"/>
              </a:rPr>
              <a:t>form</a:t>
            </a:r>
            <a:endParaRPr lang="cs-CZ" sz="2400" dirty="0" smtClean="0"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Hypnotics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sedatives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antiepileptics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etc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cs-CZ" sz="2400" dirty="0" smtClean="0">
              <a:cs typeface="Arial" pitchFamily="34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342865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E.g</a:t>
            </a:r>
            <a:r>
              <a:rPr lang="cs-CZ" sz="2400" dirty="0" smtClean="0">
                <a:cs typeface="Arial" pitchFamily="34" charset="0"/>
              </a:rPr>
              <a:t>. </a:t>
            </a:r>
            <a:r>
              <a:rPr lang="cs-CZ" sz="2400" dirty="0">
                <a:cs typeface="Arial" pitchFamily="34" charset="0"/>
              </a:rPr>
              <a:t>diazepam, oxazepam, </a:t>
            </a:r>
            <a:r>
              <a:rPr lang="cs-CZ" sz="2400" dirty="0" err="1" smtClean="0">
                <a:cs typeface="Arial" pitchFamily="34" charset="0"/>
              </a:rPr>
              <a:t>phenobarbital</a:t>
            </a:r>
            <a:r>
              <a:rPr lang="cs-CZ" sz="2400" dirty="0">
                <a:cs typeface="Arial" pitchFamily="34" charset="0"/>
              </a:rPr>
              <a:t>…</a:t>
            </a:r>
          </a:p>
        </p:txBody>
      </p:sp>
      <p:pic>
        <p:nvPicPr>
          <p:cNvPr id="26628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787900"/>
            <a:ext cx="3276600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971550"/>
            <a:ext cx="23034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107950"/>
            <a:ext cx="9066212" cy="12573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Precursors</a:t>
            </a:r>
            <a:endParaRPr lang="cs-CZ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60363" y="1768475"/>
            <a:ext cx="9504362" cy="3883025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Tx/>
              <a:buNone/>
              <a:tabLst>
                <a:tab pos="911130" algn="l"/>
                <a:tab pos="1825435" algn="l"/>
                <a:tab pos="2739741" algn="l"/>
                <a:tab pos="3654046" algn="l"/>
                <a:tab pos="4568351" algn="l"/>
                <a:tab pos="5482656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  <a:defRPr/>
            </a:pPr>
            <a:r>
              <a:rPr lang="cs-CZ" sz="2600" dirty="0" smtClean="0">
                <a:cs typeface="Arial" pitchFamily="34" charset="0"/>
              </a:rPr>
              <a:t>= </a:t>
            </a:r>
            <a:r>
              <a:rPr lang="cs-CZ" sz="2600" dirty="0" err="1" smtClean="0">
                <a:cs typeface="Arial" pitchFamily="34" charset="0"/>
              </a:rPr>
              <a:t>substances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used</a:t>
            </a:r>
            <a:r>
              <a:rPr lang="cs-CZ" sz="2600" dirty="0" smtClean="0">
                <a:cs typeface="Arial" pitchFamily="34" charset="0"/>
              </a:rPr>
              <a:t> in </a:t>
            </a:r>
            <a:r>
              <a:rPr lang="cs-CZ" sz="2600" dirty="0" err="1" smtClean="0">
                <a:cs typeface="Arial" pitchFamily="34" charset="0"/>
              </a:rPr>
              <a:t>the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production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of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addictive</a:t>
            </a:r>
            <a:r>
              <a:rPr lang="cs-CZ" sz="2600" dirty="0" smtClean="0">
                <a:cs typeface="Arial" pitchFamily="34" charset="0"/>
              </a:rPr>
              <a:t> and </a:t>
            </a:r>
            <a:r>
              <a:rPr lang="cs-CZ" sz="2600" dirty="0" err="1" smtClean="0">
                <a:cs typeface="Arial" pitchFamily="34" charset="0"/>
              </a:rPr>
              <a:t>psychotropic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substances</a:t>
            </a:r>
            <a:r>
              <a:rPr lang="cs-CZ" sz="2600" dirty="0" smtClean="0">
                <a:cs typeface="Arial" pitchFamily="34" charset="0"/>
              </a:rPr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Tx/>
              <a:buNone/>
              <a:tabLst>
                <a:tab pos="911130" algn="l"/>
                <a:tab pos="1825435" algn="l"/>
                <a:tab pos="2739741" algn="l"/>
                <a:tab pos="3654046" algn="l"/>
                <a:tab pos="4568351" algn="l"/>
                <a:tab pos="5482656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  <a:defRPr/>
            </a:pPr>
            <a:endParaRPr lang="cs-CZ" sz="2600" dirty="0" smtClean="0"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911130" algn="l"/>
                <a:tab pos="1825435" algn="l"/>
                <a:tab pos="2739741" algn="l"/>
                <a:tab pos="3654046" algn="l"/>
                <a:tab pos="4568351" algn="l"/>
                <a:tab pos="5482656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classic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Rx</a:t>
            </a:r>
            <a:r>
              <a:rPr lang="cs-CZ" sz="2600" dirty="0" smtClean="0">
                <a:cs typeface="Arial" pitchFamily="34" charset="0"/>
              </a:rPr>
              <a:t> (</a:t>
            </a:r>
            <a:r>
              <a:rPr lang="cs-CZ" sz="2600" dirty="0" err="1" smtClean="0">
                <a:cs typeface="Arial" pitchFamily="34" charset="0"/>
              </a:rPr>
              <a:t>except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pseudoephedrine</a:t>
            </a:r>
            <a:r>
              <a:rPr lang="cs-CZ" sz="2600" dirty="0" smtClean="0">
                <a:cs typeface="Arial" pitchFamily="34" charset="0"/>
              </a:rPr>
              <a:t>)</a:t>
            </a:r>
          </a:p>
          <a:p>
            <a:pPr marL="341278" indent="-34127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1" algn="l"/>
                <a:tab pos="5482656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  <a:defRPr/>
            </a:pPr>
            <a:endParaRPr lang="cs-CZ" sz="2600" dirty="0" smtClean="0">
              <a:cs typeface="Arial" pitchFamily="34" charset="0"/>
            </a:endParaRPr>
          </a:p>
          <a:p>
            <a:pPr marL="341278" indent="-34127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1" algn="l"/>
                <a:tab pos="5482656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  <a:defRPr/>
            </a:pPr>
            <a:r>
              <a:rPr lang="cs-CZ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ephedrine</a:t>
            </a:r>
            <a:r>
              <a:rPr lang="cs-CZ" sz="2600" dirty="0" smtClean="0">
                <a:cs typeface="Arial" pitchFamily="34" charset="0"/>
              </a:rPr>
              <a:t> – </a:t>
            </a:r>
            <a:r>
              <a:rPr lang="cs-CZ" sz="2600" dirty="0" err="1" smtClean="0">
                <a:cs typeface="Arial" pitchFamily="34" charset="0"/>
              </a:rPr>
              <a:t>nasal</a:t>
            </a:r>
            <a:r>
              <a:rPr lang="cs-CZ" sz="2600" dirty="0" smtClean="0">
                <a:cs typeface="Arial" pitchFamily="34" charset="0"/>
              </a:rPr>
              <a:t> drops in </a:t>
            </a:r>
            <a:r>
              <a:rPr lang="cs-CZ" sz="2600" dirty="0" err="1" smtClean="0">
                <a:cs typeface="Arial" pitchFamily="34" charset="0"/>
              </a:rPr>
              <a:t>sinusitis</a:t>
            </a:r>
            <a:endParaRPr lang="cs-CZ" sz="2600" dirty="0" smtClean="0">
              <a:cs typeface="Arial" pitchFamily="34" charset="0"/>
            </a:endParaRPr>
          </a:p>
          <a:p>
            <a:pPr marL="341278" indent="-34127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1" algn="l"/>
                <a:tab pos="5482656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  <a:defRPr/>
            </a:pPr>
            <a:r>
              <a:rPr lang="cs-CZ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pseudoephedrine</a:t>
            </a:r>
            <a:r>
              <a:rPr lang="cs-CZ" sz="2600" dirty="0" smtClean="0">
                <a:cs typeface="Arial" pitchFamily="34" charset="0"/>
              </a:rPr>
              <a:t> – </a:t>
            </a:r>
            <a:r>
              <a:rPr lang="cs-CZ" sz="2600" dirty="0" err="1" smtClean="0">
                <a:cs typeface="Arial" pitchFamily="34" charset="0"/>
              </a:rPr>
              <a:t>medical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preparation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for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cold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treatment</a:t>
            </a:r>
            <a:endParaRPr lang="cs-CZ" sz="2600" dirty="0" smtClean="0">
              <a:cs typeface="Arial" pitchFamily="34" charset="0"/>
            </a:endParaRPr>
          </a:p>
          <a:p>
            <a:pPr marL="1889125" lvl="4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Tx/>
              <a:buNone/>
              <a:tabLst>
                <a:tab pos="911130" algn="l"/>
                <a:tab pos="1825435" algn="l"/>
                <a:tab pos="2739741" algn="l"/>
                <a:tab pos="3654046" algn="l"/>
                <a:tab pos="4568351" algn="l"/>
                <a:tab pos="5482656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  <a:defRPr/>
            </a:pPr>
            <a:r>
              <a:rPr lang="cs-CZ" sz="2600" dirty="0" smtClean="0">
                <a:cs typeface="Arial" pitchFamily="34" charset="0"/>
              </a:rPr>
              <a:t>→ OTC </a:t>
            </a:r>
            <a:r>
              <a:rPr lang="cs-CZ" sz="2600" dirty="0" err="1" smtClean="0">
                <a:cs typeface="Arial" pitchFamily="34" charset="0"/>
              </a:rPr>
              <a:t>with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restriction</a:t>
            </a:r>
            <a:endParaRPr lang="cs-CZ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1278" indent="-34127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1" algn="l"/>
                <a:tab pos="5482656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  <a:defRPr/>
            </a:pP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ergotamine</a:t>
            </a:r>
            <a:r>
              <a:rPr lang="cs-CZ" sz="2600" dirty="0" smtClean="0">
                <a:cs typeface="Arial" pitchFamily="34" charset="0"/>
              </a:rPr>
              <a:t> – </a:t>
            </a:r>
            <a:r>
              <a:rPr lang="cs-CZ" sz="2600" dirty="0" err="1" smtClean="0">
                <a:cs typeface="Arial" pitchFamily="34" charset="0"/>
              </a:rPr>
              <a:t>antimigraine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suppositories</a:t>
            </a:r>
            <a:endParaRPr lang="cs-CZ" sz="2600" dirty="0" smtClean="0">
              <a:cs typeface="Arial" pitchFamily="34" charset="0"/>
            </a:endParaRPr>
          </a:p>
          <a:p>
            <a:pPr marL="341278" indent="-341278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Georgia"/>
              <a:buChar char="•"/>
              <a:tabLst>
                <a:tab pos="911130" algn="l"/>
                <a:tab pos="1825435" algn="l"/>
                <a:tab pos="2739741" algn="l"/>
                <a:tab pos="3654046" algn="l"/>
                <a:tab pos="4568351" algn="l"/>
                <a:tab pos="5482656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  <a:defRPr/>
            </a:pP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ergometrine</a:t>
            </a:r>
            <a:r>
              <a:rPr lang="cs-CZ" sz="2600" dirty="0" smtClean="0">
                <a:cs typeface="Arial" pitchFamily="34" charset="0"/>
              </a:rPr>
              <a:t> – </a:t>
            </a:r>
            <a:r>
              <a:rPr lang="cs-CZ" sz="2600" dirty="0" err="1" smtClean="0">
                <a:cs typeface="Arial" pitchFamily="34" charset="0"/>
              </a:rPr>
              <a:t>obstetrics</a:t>
            </a:r>
            <a:endParaRPr lang="cs-CZ" sz="2600" dirty="0" smtClean="0">
              <a:cs typeface="Arial" pitchFamily="34" charset="0"/>
            </a:endParaRPr>
          </a:p>
          <a:p>
            <a:pPr marL="403177" indent="-282224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2600" dirty="0" smtClean="0">
              <a:cs typeface="Arial" pitchFamily="34" charset="0"/>
            </a:endParaRPr>
          </a:p>
        </p:txBody>
      </p:sp>
      <p:pic>
        <p:nvPicPr>
          <p:cNvPr id="27652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504" y="5151798"/>
            <a:ext cx="3175596" cy="241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9070975" cy="1171575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02000"/>
              </a:lnSpc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Dosage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Form</a:t>
            </a:r>
            <a:endParaRPr lang="cs-CZ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357188" y="1160463"/>
            <a:ext cx="9542462" cy="6381750"/>
          </a:xfrm>
        </p:spPr>
        <p:txBody>
          <a:bodyPr tIns="0">
            <a:normAutofit/>
          </a:bodyPr>
          <a:lstStyle/>
          <a:p>
            <a:pPr marL="457152" indent="-45715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Georgia"/>
              <a:buChar char="•"/>
              <a:tabLst>
                <a:tab pos="431755" algn="l"/>
                <a:tab pos="536519" algn="l"/>
                <a:tab pos="985736" algn="l"/>
                <a:tab pos="1434951" algn="l"/>
                <a:tab pos="1884168" algn="l"/>
                <a:tab pos="2333383" algn="l"/>
                <a:tab pos="2782600" algn="l"/>
                <a:tab pos="3231815" algn="l"/>
                <a:tab pos="3681032" algn="l"/>
                <a:tab pos="4130246" algn="l"/>
                <a:tab pos="4579463" algn="l"/>
                <a:tab pos="5028678" algn="l"/>
                <a:tab pos="5477895" algn="l"/>
                <a:tab pos="5927110" algn="l"/>
                <a:tab pos="6376327" algn="l"/>
                <a:tab pos="6825542" algn="l"/>
                <a:tab pos="7274759" algn="l"/>
                <a:tab pos="7723974" algn="l"/>
                <a:tab pos="8173191" algn="l"/>
                <a:tab pos="8622406" algn="l"/>
                <a:tab pos="9071623" algn="l"/>
                <a:tab pos="9409724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Mixture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of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substances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with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therapeutical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effect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dirty="0" smtClean="0">
                <a:cs typeface="Arial" pitchFamily="34" charset="0"/>
              </a:rPr>
              <a:t>and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excipients</a:t>
            </a:r>
            <a:endParaRPr lang="cs-CZ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896890" lvl="1" indent="-45715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Georgia"/>
              <a:buChar char="•"/>
              <a:tabLst>
                <a:tab pos="431755" algn="l"/>
                <a:tab pos="536519" algn="l"/>
                <a:tab pos="985736" algn="l"/>
                <a:tab pos="1434951" algn="l"/>
                <a:tab pos="1884168" algn="l"/>
                <a:tab pos="2333383" algn="l"/>
                <a:tab pos="2782600" algn="l"/>
                <a:tab pos="3231815" algn="l"/>
                <a:tab pos="3681032" algn="l"/>
                <a:tab pos="4130246" algn="l"/>
                <a:tab pos="4579463" algn="l"/>
                <a:tab pos="5028678" algn="l"/>
                <a:tab pos="5477895" algn="l"/>
                <a:tab pos="5927110" algn="l"/>
                <a:tab pos="6376327" algn="l"/>
                <a:tab pos="6825542" algn="l"/>
                <a:tab pos="7274759" algn="l"/>
                <a:tab pos="7723974" algn="l"/>
                <a:tab pos="8173191" algn="l"/>
                <a:tab pos="8622406" algn="l"/>
                <a:tab pos="9071623" algn="l"/>
                <a:tab pos="9409724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Excipients</a:t>
            </a:r>
            <a:r>
              <a:rPr lang="cs-CZ" sz="2400" dirty="0" smtClean="0">
                <a:cs typeface="Arial" pitchFamily="34" charset="0"/>
              </a:rPr>
              <a:t>: </a:t>
            </a:r>
            <a:r>
              <a:rPr lang="cs-CZ" sz="2400" dirty="0" err="1" smtClean="0">
                <a:cs typeface="Arial" pitchFamily="34" charset="0"/>
              </a:rPr>
              <a:t>antioxidants</a:t>
            </a:r>
            <a:r>
              <a:rPr lang="cs-CZ" sz="2400" dirty="0" smtClean="0">
                <a:cs typeface="Arial" pitchFamily="34" charset="0"/>
              </a:rPr>
              <a:t>, </a:t>
            </a:r>
            <a:r>
              <a:rPr lang="cs-CZ" sz="2400" dirty="0" err="1" smtClean="0">
                <a:cs typeface="Arial" pitchFamily="34" charset="0"/>
              </a:rPr>
              <a:t>fillers</a:t>
            </a:r>
            <a:r>
              <a:rPr lang="cs-CZ" sz="2400" dirty="0" smtClean="0">
                <a:cs typeface="Arial" pitchFamily="34" charset="0"/>
              </a:rPr>
              <a:t>, </a:t>
            </a:r>
            <a:r>
              <a:rPr lang="cs-CZ" sz="2400" dirty="0" err="1" smtClean="0">
                <a:cs typeface="Arial" pitchFamily="34" charset="0"/>
              </a:rPr>
              <a:t>pigments</a:t>
            </a:r>
            <a:r>
              <a:rPr lang="cs-CZ" sz="2400" dirty="0" smtClean="0">
                <a:cs typeface="Arial" pitchFamily="34" charset="0"/>
              </a:rPr>
              <a:t> (</a:t>
            </a:r>
            <a:r>
              <a:rPr lang="cs-CZ" sz="2400" dirty="0" err="1" smtClean="0">
                <a:cs typeface="Arial" pitchFamily="34" charset="0"/>
              </a:rPr>
              <a:t>dyes</a:t>
            </a:r>
            <a:r>
              <a:rPr lang="cs-CZ" sz="2400" dirty="0" smtClean="0">
                <a:cs typeface="Arial" pitchFamily="34" charset="0"/>
              </a:rPr>
              <a:t>), </a:t>
            </a:r>
            <a:r>
              <a:rPr lang="cs-CZ" sz="2400" dirty="0" err="1" smtClean="0">
                <a:cs typeface="Arial" pitchFamily="34" charset="0"/>
              </a:rPr>
              <a:t>fragrances</a:t>
            </a:r>
            <a:r>
              <a:rPr lang="cs-CZ" sz="2400" dirty="0" smtClean="0">
                <a:cs typeface="Arial" pitchFamily="34" charset="0"/>
              </a:rPr>
              <a:t>, </a:t>
            </a:r>
            <a:r>
              <a:rPr lang="cs-CZ" sz="2400" dirty="0" err="1" smtClean="0">
                <a:cs typeface="Arial" pitchFamily="34" charset="0"/>
              </a:rPr>
              <a:t>ointment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bases</a:t>
            </a:r>
            <a:r>
              <a:rPr lang="cs-CZ" sz="2400" dirty="0" smtClean="0">
                <a:cs typeface="Arial" pitchFamily="34" charset="0"/>
              </a:rPr>
              <a:t>, </a:t>
            </a:r>
            <a:r>
              <a:rPr lang="cs-CZ" sz="2400" dirty="0" err="1" smtClean="0">
                <a:cs typeface="Arial" pitchFamily="34" charset="0"/>
              </a:rPr>
              <a:t>solvents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etc</a:t>
            </a:r>
            <a:r>
              <a:rPr lang="cs-CZ" sz="2400" dirty="0" smtClean="0">
                <a:cs typeface="Arial" pitchFamily="34" charset="0"/>
              </a:rPr>
              <a:t>.</a:t>
            </a:r>
          </a:p>
          <a:p>
            <a:pPr marL="896890" lvl="1" indent="-45715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Georgia"/>
              <a:buChar char="•"/>
              <a:tabLst>
                <a:tab pos="431755" algn="l"/>
                <a:tab pos="536519" algn="l"/>
                <a:tab pos="985736" algn="l"/>
                <a:tab pos="1434951" algn="l"/>
                <a:tab pos="1884168" algn="l"/>
                <a:tab pos="2333383" algn="l"/>
                <a:tab pos="2782600" algn="l"/>
                <a:tab pos="3231815" algn="l"/>
                <a:tab pos="3681032" algn="l"/>
                <a:tab pos="4130246" algn="l"/>
                <a:tab pos="4579463" algn="l"/>
                <a:tab pos="5028678" algn="l"/>
                <a:tab pos="5477895" algn="l"/>
                <a:tab pos="5927110" algn="l"/>
                <a:tab pos="6376327" algn="l"/>
                <a:tab pos="6825542" algn="l"/>
                <a:tab pos="7274759" algn="l"/>
                <a:tab pos="7723974" algn="l"/>
                <a:tab pos="8173191" algn="l"/>
                <a:tab pos="8622406" algn="l"/>
                <a:tab pos="9071623" algn="l"/>
                <a:tab pos="9409724" algn="l"/>
              </a:tabLst>
              <a:defRPr/>
            </a:pPr>
            <a:r>
              <a:rPr lang="cs-CZ" sz="2400" dirty="0" smtClean="0">
                <a:cs typeface="Arial" pitchFamily="34" charset="0"/>
              </a:rPr>
              <a:t>No </a:t>
            </a:r>
            <a:r>
              <a:rPr lang="cs-CZ" sz="2400" dirty="0" err="1" smtClean="0">
                <a:cs typeface="Arial" pitchFamily="34" charset="0"/>
              </a:rPr>
              <a:t>pharmacological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effect</a:t>
            </a:r>
            <a:endParaRPr lang="cs-CZ" sz="2400" dirty="0">
              <a:cs typeface="Arial" pitchFamily="34" charset="0"/>
            </a:endParaRPr>
          </a:p>
          <a:p>
            <a:pPr marL="896890" lvl="1" indent="-45715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Georgia"/>
              <a:buChar char="•"/>
              <a:tabLst>
                <a:tab pos="431755" algn="l"/>
                <a:tab pos="536519" algn="l"/>
                <a:tab pos="985736" algn="l"/>
                <a:tab pos="1434951" algn="l"/>
                <a:tab pos="1884168" algn="l"/>
                <a:tab pos="2333383" algn="l"/>
                <a:tab pos="2782600" algn="l"/>
                <a:tab pos="3231815" algn="l"/>
                <a:tab pos="3681032" algn="l"/>
                <a:tab pos="4130246" algn="l"/>
                <a:tab pos="4579463" algn="l"/>
                <a:tab pos="5028678" algn="l"/>
                <a:tab pos="5477895" algn="l"/>
                <a:tab pos="5927110" algn="l"/>
                <a:tab pos="6376327" algn="l"/>
                <a:tab pos="6825542" algn="l"/>
                <a:tab pos="7274759" algn="l"/>
                <a:tab pos="7723974" algn="l"/>
                <a:tab pos="8173191" algn="l"/>
                <a:tab pos="8622406" algn="l"/>
                <a:tab pos="9071623" algn="l"/>
                <a:tab pos="9409724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Allergies</a:t>
            </a:r>
            <a:r>
              <a:rPr lang="cs-CZ" sz="2400" dirty="0" smtClean="0">
                <a:cs typeface="Arial" pitchFamily="34" charset="0"/>
              </a:rPr>
              <a:t> (</a:t>
            </a:r>
            <a:r>
              <a:rPr lang="cs-CZ" sz="2400" dirty="0" err="1" smtClean="0">
                <a:cs typeface="Arial" pitchFamily="34" charset="0"/>
              </a:rPr>
              <a:t>parabens</a:t>
            </a:r>
            <a:r>
              <a:rPr lang="cs-CZ" sz="2400" dirty="0" smtClean="0">
                <a:cs typeface="Arial" pitchFamily="34" charset="0"/>
              </a:rPr>
              <a:t>), intolerance (</a:t>
            </a:r>
            <a:r>
              <a:rPr lang="cs-CZ" sz="2400" dirty="0" err="1" smtClean="0">
                <a:cs typeface="Arial" pitchFamily="34" charset="0"/>
              </a:rPr>
              <a:t>lactose</a:t>
            </a:r>
            <a:r>
              <a:rPr lang="cs-CZ" sz="2400" dirty="0" smtClean="0">
                <a:cs typeface="Arial" pitchFamily="34" charset="0"/>
              </a:rPr>
              <a:t>)</a:t>
            </a:r>
            <a:endParaRPr lang="cs-CZ" sz="2400" dirty="0">
              <a:cs typeface="Arial" pitchFamily="34" charset="0"/>
            </a:endParaRPr>
          </a:p>
          <a:p>
            <a:pPr marL="457152" indent="-45715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Georgia"/>
              <a:buChar char="•"/>
              <a:tabLst>
                <a:tab pos="431755" algn="l"/>
                <a:tab pos="536519" algn="l"/>
                <a:tab pos="985736" algn="l"/>
                <a:tab pos="1434951" algn="l"/>
                <a:tab pos="1884168" algn="l"/>
                <a:tab pos="2333383" algn="l"/>
                <a:tab pos="2782600" algn="l"/>
                <a:tab pos="3231815" algn="l"/>
                <a:tab pos="3681032" algn="l"/>
                <a:tab pos="4130246" algn="l"/>
                <a:tab pos="4579463" algn="l"/>
                <a:tab pos="5028678" algn="l"/>
                <a:tab pos="5477895" algn="l"/>
                <a:tab pos="5927110" algn="l"/>
                <a:tab pos="6376327" algn="l"/>
                <a:tab pos="6825542" algn="l"/>
                <a:tab pos="7274759" algn="l"/>
                <a:tab pos="7723974" algn="l"/>
                <a:tab pos="8173191" algn="l"/>
                <a:tab pos="8622406" algn="l"/>
                <a:tab pos="9071623" algn="l"/>
                <a:tab pos="9409724" algn="l"/>
              </a:tabLst>
              <a:defRPr/>
            </a:pP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Shape</a:t>
            </a:r>
            <a:r>
              <a:rPr lang="cs-CZ" sz="2600" dirty="0" smtClean="0">
                <a:cs typeface="Arial" pitchFamily="34" charset="0"/>
              </a:rPr>
              <a:t> and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characteristics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of</a:t>
            </a:r>
            <a:r>
              <a:rPr lang="cs-CZ" sz="2600" dirty="0" smtClean="0">
                <a:cs typeface="Arial" pitchFamily="34" charset="0"/>
              </a:rPr>
              <a:t> a </a:t>
            </a:r>
            <a:r>
              <a:rPr lang="cs-CZ" sz="2600" dirty="0" err="1" smtClean="0">
                <a:cs typeface="Arial" pitchFamily="34" charset="0"/>
              </a:rPr>
              <a:t>medical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preparation</a:t>
            </a:r>
            <a:endParaRPr lang="cs-CZ" sz="2600" dirty="0">
              <a:cs typeface="Arial" pitchFamily="34" charset="0"/>
            </a:endParaRPr>
          </a:p>
          <a:p>
            <a:pPr marL="457152" indent="-45715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Georgia"/>
              <a:buChar char="•"/>
              <a:tabLst>
                <a:tab pos="431755" algn="l"/>
                <a:tab pos="536519" algn="l"/>
                <a:tab pos="985736" algn="l"/>
                <a:tab pos="1434951" algn="l"/>
                <a:tab pos="1884168" algn="l"/>
                <a:tab pos="2333383" algn="l"/>
                <a:tab pos="2782600" algn="l"/>
                <a:tab pos="3231815" algn="l"/>
                <a:tab pos="3681032" algn="l"/>
                <a:tab pos="4130246" algn="l"/>
                <a:tab pos="4579463" algn="l"/>
                <a:tab pos="5028678" algn="l"/>
                <a:tab pos="5477895" algn="l"/>
                <a:tab pos="5927110" algn="l"/>
                <a:tab pos="6376327" algn="l"/>
                <a:tab pos="6825542" algn="l"/>
                <a:tab pos="7274759" algn="l"/>
                <a:tab pos="7723974" algn="l"/>
                <a:tab pos="8173191" algn="l"/>
                <a:tab pos="8622406" algn="l"/>
                <a:tab pos="9071623" algn="l"/>
                <a:tab pos="9409724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Adjusted</a:t>
            </a:r>
            <a:r>
              <a:rPr lang="cs-CZ" sz="2600" dirty="0" smtClean="0">
                <a:cs typeface="Arial" pitchFamily="34" charset="0"/>
              </a:rPr>
              <a:t> to </a:t>
            </a:r>
            <a:r>
              <a:rPr lang="cs-CZ" sz="2600" dirty="0" err="1" smtClean="0">
                <a:cs typeface="Arial" pitchFamily="34" charset="0"/>
              </a:rPr>
              <a:t>the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route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of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administration</a:t>
            </a:r>
            <a:endParaRPr lang="cs-CZ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152" indent="-457152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 typeface="Georgia"/>
              <a:buChar char="•"/>
              <a:tabLst>
                <a:tab pos="431755" algn="l"/>
                <a:tab pos="536519" algn="l"/>
                <a:tab pos="985736" algn="l"/>
                <a:tab pos="1434951" algn="l"/>
                <a:tab pos="1884168" algn="l"/>
                <a:tab pos="2333383" algn="l"/>
                <a:tab pos="2782600" algn="l"/>
                <a:tab pos="3231815" algn="l"/>
                <a:tab pos="3681032" algn="l"/>
                <a:tab pos="4130246" algn="l"/>
                <a:tab pos="4579463" algn="l"/>
                <a:tab pos="5028678" algn="l"/>
                <a:tab pos="5477895" algn="l"/>
                <a:tab pos="5927110" algn="l"/>
                <a:tab pos="6376327" algn="l"/>
                <a:tab pos="6825542" algn="l"/>
                <a:tab pos="7274759" algn="l"/>
                <a:tab pos="7723974" algn="l"/>
                <a:tab pos="8173191" algn="l"/>
                <a:tab pos="8622406" algn="l"/>
                <a:tab pos="9071623" algn="l"/>
                <a:tab pos="9409724" algn="l"/>
              </a:tabLst>
              <a:defRPr/>
            </a:pPr>
            <a:r>
              <a:rPr lang="cs-CZ" sz="2600" dirty="0" smtClean="0">
                <a:cs typeface="Arial" pitchFamily="34" charset="0"/>
              </a:rPr>
              <a:t>Influence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pharmacokinetics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of</a:t>
            </a:r>
            <a:r>
              <a:rPr lang="cs-CZ" sz="2600" dirty="0" smtClean="0">
                <a:cs typeface="Arial" pitchFamily="34" charset="0"/>
              </a:rPr>
              <a:t> a </a:t>
            </a:r>
            <a:r>
              <a:rPr lang="cs-CZ" sz="2600" dirty="0" err="1" smtClean="0">
                <a:cs typeface="Arial" pitchFamily="34" charset="0"/>
              </a:rPr>
              <a:t>medical</a:t>
            </a:r>
            <a:r>
              <a:rPr lang="cs-CZ" sz="2600" dirty="0" smtClean="0">
                <a:cs typeface="Arial" pitchFamily="34" charset="0"/>
              </a:rPr>
              <a:t> substance</a:t>
            </a:r>
            <a:endParaRPr lang="cs-CZ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1755" algn="l"/>
                <a:tab pos="536519" algn="l"/>
                <a:tab pos="985736" algn="l"/>
                <a:tab pos="1434951" algn="l"/>
                <a:tab pos="1884168" algn="l"/>
                <a:tab pos="2333383" algn="l"/>
                <a:tab pos="2782600" algn="l"/>
                <a:tab pos="3231815" algn="l"/>
                <a:tab pos="3681032" algn="l"/>
                <a:tab pos="4130246" algn="l"/>
                <a:tab pos="4579463" algn="l"/>
                <a:tab pos="5028678" algn="l"/>
                <a:tab pos="5477895" algn="l"/>
                <a:tab pos="5927110" algn="l"/>
                <a:tab pos="6376327" algn="l"/>
                <a:tab pos="6825542" algn="l"/>
                <a:tab pos="7274759" algn="l"/>
                <a:tab pos="7723974" algn="l"/>
                <a:tab pos="8173191" algn="l"/>
                <a:tab pos="8622406" algn="l"/>
                <a:tab pos="9071623" algn="l"/>
                <a:tab pos="9409724" algn="l"/>
              </a:tabLst>
              <a:defRPr/>
            </a:pPr>
            <a:endParaRPr lang="cs-CZ" sz="2600" u="sng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1755" algn="l"/>
                <a:tab pos="536519" algn="l"/>
                <a:tab pos="985736" algn="l"/>
                <a:tab pos="1434951" algn="l"/>
                <a:tab pos="1884168" algn="l"/>
                <a:tab pos="2333383" algn="l"/>
                <a:tab pos="2782600" algn="l"/>
                <a:tab pos="3231815" algn="l"/>
                <a:tab pos="3681032" algn="l"/>
                <a:tab pos="4130246" algn="l"/>
                <a:tab pos="4579463" algn="l"/>
                <a:tab pos="5028678" algn="l"/>
                <a:tab pos="5477895" algn="l"/>
                <a:tab pos="5927110" algn="l"/>
                <a:tab pos="6376327" algn="l"/>
                <a:tab pos="6825542" algn="l"/>
                <a:tab pos="7274759" algn="l"/>
                <a:tab pos="7723974" algn="l"/>
                <a:tab pos="8173191" algn="l"/>
                <a:tab pos="8622406" algn="l"/>
                <a:tab pos="9071623" algn="l"/>
                <a:tab pos="9409724" algn="l"/>
              </a:tabLst>
              <a:defRPr/>
            </a:pPr>
            <a:r>
              <a:rPr lang="cs-CZ" sz="2600" u="sng" dirty="0" err="1" smtClean="0">
                <a:cs typeface="Arial" pitchFamily="34" charset="0"/>
              </a:rPr>
              <a:t>Generations</a:t>
            </a:r>
            <a:r>
              <a:rPr lang="cs-CZ" sz="2600" u="sng" dirty="0" smtClean="0">
                <a:cs typeface="Arial" pitchFamily="34" charset="0"/>
              </a:rPr>
              <a:t> </a:t>
            </a:r>
            <a:r>
              <a:rPr lang="cs-CZ" sz="2600" u="sng" dirty="0" err="1" smtClean="0">
                <a:cs typeface="Arial" pitchFamily="34" charset="0"/>
              </a:rPr>
              <a:t>of</a:t>
            </a:r>
            <a:r>
              <a:rPr lang="cs-CZ" sz="2600" u="sng" dirty="0" smtClean="0">
                <a:cs typeface="Arial" pitchFamily="34" charset="0"/>
              </a:rPr>
              <a:t> </a:t>
            </a:r>
            <a:r>
              <a:rPr lang="cs-CZ" sz="2600" u="sng" dirty="0" err="1" smtClean="0">
                <a:cs typeface="Arial" pitchFamily="34" charset="0"/>
              </a:rPr>
              <a:t>dosage</a:t>
            </a:r>
            <a:r>
              <a:rPr lang="cs-CZ" sz="2600" u="sng" dirty="0" smtClean="0">
                <a:cs typeface="Arial" pitchFamily="34" charset="0"/>
              </a:rPr>
              <a:t> </a:t>
            </a:r>
            <a:r>
              <a:rPr lang="cs-CZ" sz="2600" u="sng" dirty="0" err="1" smtClean="0">
                <a:cs typeface="Arial" pitchFamily="34" charset="0"/>
              </a:rPr>
              <a:t>forms</a:t>
            </a:r>
            <a:r>
              <a:rPr lang="cs-CZ" sz="2600" u="sng" dirty="0" smtClean="0">
                <a:cs typeface="Arial" pitchFamily="34" charset="0"/>
              </a:rPr>
              <a:t>:</a:t>
            </a:r>
            <a:endParaRPr lang="cs-CZ" sz="2600" u="sng" dirty="0">
              <a:cs typeface="Arial" pitchFamily="34" charset="0"/>
            </a:endParaRPr>
          </a:p>
          <a:p>
            <a:pPr marL="440975" lvl="1" indent="0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Tx/>
              <a:buNone/>
              <a:tabLst>
                <a:tab pos="431755" algn="l"/>
                <a:tab pos="536519" algn="l"/>
                <a:tab pos="985736" algn="l"/>
                <a:tab pos="1434951" algn="l"/>
                <a:tab pos="1884168" algn="l"/>
                <a:tab pos="2333383" algn="l"/>
                <a:tab pos="2782600" algn="l"/>
                <a:tab pos="3231815" algn="l"/>
                <a:tab pos="3681032" algn="l"/>
                <a:tab pos="4130246" algn="l"/>
                <a:tab pos="4579463" algn="l"/>
                <a:tab pos="5028678" algn="l"/>
                <a:tab pos="5477895" algn="l"/>
                <a:tab pos="5927110" algn="l"/>
                <a:tab pos="6376327" algn="l"/>
                <a:tab pos="6825542" algn="l"/>
                <a:tab pos="7274759" algn="l"/>
                <a:tab pos="7723974" algn="l"/>
                <a:tab pos="8173191" algn="l"/>
                <a:tab pos="8622406" algn="l"/>
                <a:tab pos="9071623" algn="l"/>
                <a:tab pos="9409724" algn="l"/>
              </a:tabLst>
              <a:defRPr/>
            </a:pPr>
            <a:r>
              <a:rPr lang="cs-CZ" sz="2600" dirty="0" smtClean="0">
                <a:cs typeface="Arial" pitchFamily="34" charset="0"/>
              </a:rPr>
              <a:t>1st = </a:t>
            </a:r>
            <a:r>
              <a:rPr lang="cs-CZ" sz="2600" dirty="0" err="1" smtClean="0">
                <a:cs typeface="Arial" pitchFamily="34" charset="0"/>
              </a:rPr>
              <a:t>classic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dosage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forms</a:t>
            </a:r>
            <a:endParaRPr lang="cs-CZ" sz="2600" dirty="0">
              <a:cs typeface="Arial" pitchFamily="34" charset="0"/>
            </a:endParaRPr>
          </a:p>
          <a:p>
            <a:pPr marL="440975" lvl="1" indent="0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Tx/>
              <a:buNone/>
              <a:tabLst>
                <a:tab pos="431755" algn="l"/>
                <a:tab pos="536519" algn="l"/>
                <a:tab pos="985736" algn="l"/>
                <a:tab pos="1434951" algn="l"/>
                <a:tab pos="1884168" algn="l"/>
                <a:tab pos="2333383" algn="l"/>
                <a:tab pos="2782600" algn="l"/>
                <a:tab pos="3231815" algn="l"/>
                <a:tab pos="3681032" algn="l"/>
                <a:tab pos="4130246" algn="l"/>
                <a:tab pos="4579463" algn="l"/>
                <a:tab pos="5028678" algn="l"/>
                <a:tab pos="5477895" algn="l"/>
                <a:tab pos="5927110" algn="l"/>
                <a:tab pos="6376327" algn="l"/>
                <a:tab pos="6825542" algn="l"/>
                <a:tab pos="7274759" algn="l"/>
                <a:tab pos="7723974" algn="l"/>
                <a:tab pos="8173191" algn="l"/>
                <a:tab pos="8622406" algn="l"/>
                <a:tab pos="9071623" algn="l"/>
                <a:tab pos="9409724" algn="l"/>
              </a:tabLst>
              <a:defRPr/>
            </a:pPr>
            <a:r>
              <a:rPr lang="cs-CZ" sz="2600" dirty="0" smtClean="0">
                <a:cs typeface="Arial" pitchFamily="34" charset="0"/>
              </a:rPr>
              <a:t>2nd = </a:t>
            </a:r>
            <a:r>
              <a:rPr lang="cs-CZ" sz="2600" dirty="0" err="1" smtClean="0">
                <a:cs typeface="Arial" pitchFamily="34" charset="0"/>
              </a:rPr>
              <a:t>controlled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release</a:t>
            </a:r>
            <a:r>
              <a:rPr lang="cs-CZ" sz="2600" dirty="0" smtClean="0">
                <a:cs typeface="Arial" pitchFamily="34" charset="0"/>
              </a:rPr>
              <a:t> </a:t>
            </a:r>
            <a:endParaRPr lang="cs-CZ" sz="2600" dirty="0">
              <a:cs typeface="Arial" pitchFamily="34" charset="0"/>
            </a:endParaRPr>
          </a:p>
          <a:p>
            <a:pPr marL="440975" lvl="1" indent="0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Tx/>
              <a:buNone/>
              <a:tabLst>
                <a:tab pos="431755" algn="l"/>
                <a:tab pos="536519" algn="l"/>
                <a:tab pos="985736" algn="l"/>
                <a:tab pos="1434951" algn="l"/>
                <a:tab pos="1884168" algn="l"/>
                <a:tab pos="2333383" algn="l"/>
                <a:tab pos="2782600" algn="l"/>
                <a:tab pos="3231815" algn="l"/>
                <a:tab pos="3681032" algn="l"/>
                <a:tab pos="4130246" algn="l"/>
                <a:tab pos="4579463" algn="l"/>
                <a:tab pos="5028678" algn="l"/>
                <a:tab pos="5477895" algn="l"/>
                <a:tab pos="5927110" algn="l"/>
                <a:tab pos="6376327" algn="l"/>
                <a:tab pos="6825542" algn="l"/>
                <a:tab pos="7274759" algn="l"/>
                <a:tab pos="7723974" algn="l"/>
                <a:tab pos="8173191" algn="l"/>
                <a:tab pos="8622406" algn="l"/>
                <a:tab pos="9071623" algn="l"/>
                <a:tab pos="9409724" algn="l"/>
              </a:tabLst>
              <a:defRPr/>
            </a:pPr>
            <a:r>
              <a:rPr lang="cs-CZ" sz="2600" dirty="0" smtClean="0">
                <a:cs typeface="Arial" pitchFamily="34" charset="0"/>
              </a:rPr>
              <a:t>3rd = </a:t>
            </a:r>
            <a:r>
              <a:rPr lang="cs-CZ" sz="2600" dirty="0" err="1" smtClean="0">
                <a:cs typeface="Arial" pitchFamily="34" charset="0"/>
              </a:rPr>
              <a:t>controlled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biodistribution</a:t>
            </a:r>
            <a:endParaRPr lang="cs-CZ" sz="2600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Tx/>
              <a:buNone/>
              <a:tabLst>
                <a:tab pos="431755" algn="l"/>
                <a:tab pos="536519" algn="l"/>
                <a:tab pos="985736" algn="l"/>
                <a:tab pos="1434951" algn="l"/>
                <a:tab pos="1884168" algn="l"/>
                <a:tab pos="2333383" algn="l"/>
                <a:tab pos="2782600" algn="l"/>
                <a:tab pos="3231815" algn="l"/>
                <a:tab pos="3681032" algn="l"/>
                <a:tab pos="4130246" algn="l"/>
                <a:tab pos="4579463" algn="l"/>
                <a:tab pos="5028678" algn="l"/>
                <a:tab pos="5477895" algn="l"/>
                <a:tab pos="5927110" algn="l"/>
                <a:tab pos="6376327" algn="l"/>
                <a:tab pos="6825542" algn="l"/>
                <a:tab pos="7274759" algn="l"/>
                <a:tab pos="7723974" algn="l"/>
                <a:tab pos="8173191" algn="l"/>
                <a:tab pos="8622406" algn="l"/>
                <a:tab pos="9071623" algn="l"/>
                <a:tab pos="9409724" algn="l"/>
              </a:tabLst>
              <a:defRPr/>
            </a:pPr>
            <a:endParaRPr lang="cs-CZ" sz="2600" dirty="0">
              <a:cs typeface="Arial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858" y="1871781"/>
            <a:ext cx="4355282" cy="326646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702858" y="4647353"/>
            <a:ext cx="4355282" cy="238219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cs-CZ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charset="-122"/>
              </a:rPr>
              <a:t>Excipients</a:t>
            </a:r>
            <a:r>
              <a:rPr lang="cs-C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charset="-122"/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charset="-122"/>
              </a:rPr>
              <a:t>of</a:t>
            </a:r>
            <a:r>
              <a:rPr lang="cs-C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charset="-122"/>
              </a:rPr>
              <a:t> AERIUS </a:t>
            </a:r>
            <a:r>
              <a:rPr lang="cs-CZ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charset="-122"/>
              </a:rPr>
              <a:t>tablets</a:t>
            </a:r>
            <a:r>
              <a:rPr lang="cs-C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SimSun" charset="-122"/>
              </a:rPr>
              <a:t>:</a:t>
            </a:r>
          </a:p>
          <a:p>
            <a:pPr>
              <a:buFont typeface="Times New Roman" pitchFamily="16" charset="0"/>
              <a:buNone/>
              <a:defRPr/>
            </a:pPr>
            <a:r>
              <a:rPr lang="cs-CZ" sz="2000" dirty="0" err="1" smtClean="0">
                <a:solidFill>
                  <a:schemeClr val="tx1"/>
                </a:solidFill>
              </a:rPr>
              <a:t>Core</a:t>
            </a:r>
            <a:r>
              <a:rPr lang="cs-CZ" sz="2000" dirty="0">
                <a:solidFill>
                  <a:schemeClr val="tx1"/>
                </a:solidFill>
              </a:rPr>
              <a:t>: </a:t>
            </a:r>
            <a:r>
              <a:rPr lang="cs-CZ" sz="2000" dirty="0" err="1">
                <a:solidFill>
                  <a:schemeClr val="tx1"/>
                </a:solidFill>
              </a:rPr>
              <a:t>calcium</a:t>
            </a:r>
            <a:r>
              <a:rPr lang="cs-CZ" sz="2000" dirty="0">
                <a:solidFill>
                  <a:schemeClr val="tx1"/>
                </a:solidFill>
              </a:rPr>
              <a:t> hydrogen </a:t>
            </a:r>
            <a:r>
              <a:rPr lang="cs-CZ" sz="2000" dirty="0" err="1">
                <a:solidFill>
                  <a:schemeClr val="tx1"/>
                </a:solidFill>
              </a:rPr>
              <a:t>phosphate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dihydrate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microcrystalline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cellulose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maize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starch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talc</a:t>
            </a:r>
            <a:r>
              <a:rPr lang="cs-CZ" sz="2000" dirty="0">
                <a:solidFill>
                  <a:schemeClr val="tx1"/>
                </a:solidFill>
              </a:rPr>
              <a:t>. </a:t>
            </a:r>
            <a:endParaRPr lang="cs-CZ" sz="2000" dirty="0" smtClean="0">
              <a:solidFill>
                <a:schemeClr val="tx1"/>
              </a:solidFill>
            </a:endParaRPr>
          </a:p>
          <a:p>
            <a:pPr>
              <a:buFont typeface="Times New Roman" pitchFamily="16" charset="0"/>
              <a:buNone/>
              <a:defRPr/>
            </a:pPr>
            <a:r>
              <a:rPr lang="cs-CZ" sz="2000" dirty="0" err="1" smtClean="0">
                <a:solidFill>
                  <a:schemeClr val="tx1"/>
                </a:solidFill>
              </a:rPr>
              <a:t>Coating</a:t>
            </a:r>
            <a:r>
              <a:rPr lang="cs-CZ" sz="2000" dirty="0">
                <a:solidFill>
                  <a:schemeClr val="tx1"/>
                </a:solidFill>
              </a:rPr>
              <a:t>: </a:t>
            </a:r>
            <a:r>
              <a:rPr lang="cs-CZ" sz="2000" dirty="0" err="1" smtClean="0">
                <a:solidFill>
                  <a:schemeClr val="tx1"/>
                </a:solidFill>
              </a:rPr>
              <a:t>lactose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monohydrate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hypromellose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titanium</a:t>
            </a:r>
            <a:r>
              <a:rPr lang="cs-CZ" sz="2000" dirty="0">
                <a:solidFill>
                  <a:schemeClr val="tx1"/>
                </a:solidFill>
              </a:rPr>
              <a:t> dioxide, </a:t>
            </a:r>
            <a:r>
              <a:rPr lang="cs-CZ" sz="2000" dirty="0" err="1">
                <a:solidFill>
                  <a:schemeClr val="tx1"/>
                </a:solidFill>
              </a:rPr>
              <a:t>macrogol</a:t>
            </a:r>
            <a:r>
              <a:rPr lang="cs-CZ" sz="2000" dirty="0">
                <a:solidFill>
                  <a:schemeClr val="tx1"/>
                </a:solidFill>
              </a:rPr>
              <a:t> 400, </a:t>
            </a:r>
            <a:r>
              <a:rPr lang="cs-CZ" sz="2000" dirty="0" err="1" smtClean="0">
                <a:solidFill>
                  <a:schemeClr val="tx1"/>
                </a:solidFill>
              </a:rPr>
              <a:t>indigotin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</a:rPr>
              <a:t>carnauba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wax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white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wax</a:t>
            </a:r>
            <a:r>
              <a:rPr lang="cs-CZ" sz="2000" dirty="0">
                <a:solidFill>
                  <a:schemeClr val="tx1"/>
                </a:solidFill>
              </a:rPr>
              <a:t>.</a:t>
            </a:r>
            <a:endParaRPr lang="cs-CZ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SimSun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71488" y="0"/>
            <a:ext cx="9074150" cy="1258888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102000"/>
              </a:lnSpc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Classification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of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D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osage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Forms</a:t>
            </a:r>
            <a:endParaRPr lang="cs-CZ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503238" y="3635375"/>
            <a:ext cx="4452937" cy="2952750"/>
          </a:xfrm>
        </p:spPr>
        <p:txBody>
          <a:bodyPr tIns="0">
            <a:normAutofit/>
          </a:bodyPr>
          <a:lstStyle/>
          <a:p>
            <a:pPr marL="104765" indent="0" eaLnBrk="1" fontAlgn="auto" hangingPunct="1">
              <a:lnSpc>
                <a:spcPct val="102000"/>
              </a:lnSpc>
              <a:spcBef>
                <a:spcPts val="331"/>
              </a:spcBef>
              <a:spcAft>
                <a:spcPts val="1425"/>
              </a:spcAft>
              <a:buSzPct val="45000"/>
              <a:buNone/>
              <a:tabLst>
                <a:tab pos="428581" algn="l"/>
                <a:tab pos="533345" algn="l"/>
                <a:tab pos="982562" algn="l"/>
                <a:tab pos="1431776" algn="l"/>
                <a:tab pos="1880993" algn="l"/>
                <a:tab pos="2330208" algn="l"/>
                <a:tab pos="2779425" algn="l"/>
                <a:tab pos="3228640" algn="l"/>
                <a:tab pos="3677857" algn="l"/>
                <a:tab pos="4127072" algn="l"/>
                <a:tab pos="4576289" algn="l"/>
                <a:tab pos="5025504" algn="l"/>
                <a:tab pos="5474721" algn="l"/>
                <a:tab pos="5923935" algn="l"/>
                <a:tab pos="6373152" algn="l"/>
                <a:tab pos="6822367" algn="l"/>
                <a:tab pos="7271584" algn="l"/>
                <a:tab pos="7720799" algn="l"/>
                <a:tab pos="8170016" algn="l"/>
                <a:tab pos="8619231" algn="l"/>
                <a:tab pos="9068448" algn="l"/>
                <a:tab pos="9409724" algn="l"/>
              </a:tabLst>
              <a:defRPr/>
            </a:pP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According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to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consistency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</a:t>
            </a:r>
            <a:endParaRPr lang="cs-CZ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r>
              <a:rPr lang="en-US" sz="2600" dirty="0" smtClean="0"/>
              <a:t>solid</a:t>
            </a:r>
            <a:endParaRPr lang="en-US" sz="2600" dirty="0"/>
          </a:p>
          <a:p>
            <a:r>
              <a:rPr lang="en-US" sz="2600" dirty="0" smtClean="0"/>
              <a:t>semi-solid </a:t>
            </a:r>
            <a:endParaRPr lang="en-US" sz="2600" dirty="0"/>
          </a:p>
          <a:p>
            <a:r>
              <a:rPr lang="en-US" sz="2600" dirty="0" smtClean="0"/>
              <a:t>liquid</a:t>
            </a:r>
            <a:endParaRPr lang="en-US" sz="2600" dirty="0"/>
          </a:p>
          <a:p>
            <a:r>
              <a:rPr lang="en-US" sz="2600" dirty="0" smtClean="0"/>
              <a:t>gaseous</a:t>
            </a:r>
            <a:endParaRPr lang="cs-CZ" sz="2600" b="1" dirty="0">
              <a:cs typeface="Arial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>
          <a:xfrm>
            <a:off x="5124450" y="3635375"/>
            <a:ext cx="4451350" cy="3744862"/>
          </a:xfrm>
        </p:spPr>
        <p:txBody>
          <a:bodyPr/>
          <a:lstStyle/>
          <a:p>
            <a:pPr marL="104765" indent="0" eaLnBrk="1" fontAlgn="auto" hangingPunct="1">
              <a:lnSpc>
                <a:spcPct val="102000"/>
              </a:lnSpc>
              <a:spcBef>
                <a:spcPts val="331"/>
              </a:spcBef>
              <a:spcAft>
                <a:spcPts val="1425"/>
              </a:spcAft>
              <a:buSzPct val="45000"/>
              <a:buNone/>
              <a:tabLst>
                <a:tab pos="428581" algn="l"/>
                <a:tab pos="533345" algn="l"/>
                <a:tab pos="982562" algn="l"/>
                <a:tab pos="1431776" algn="l"/>
                <a:tab pos="1880993" algn="l"/>
                <a:tab pos="2330208" algn="l"/>
                <a:tab pos="2779425" algn="l"/>
                <a:tab pos="3228640" algn="l"/>
                <a:tab pos="3677857" algn="l"/>
                <a:tab pos="4127072" algn="l"/>
                <a:tab pos="4576289" algn="l"/>
                <a:tab pos="5025504" algn="l"/>
                <a:tab pos="5474721" algn="l"/>
                <a:tab pos="5923935" algn="l"/>
                <a:tab pos="6373152" algn="l"/>
                <a:tab pos="6822367" algn="l"/>
                <a:tab pos="7271584" algn="l"/>
                <a:tab pos="7720799" algn="l"/>
                <a:tab pos="8170016" algn="l"/>
                <a:tab pos="8619231" algn="l"/>
                <a:tab pos="9068448" algn="l"/>
                <a:tab pos="9409724" algn="l"/>
              </a:tabLst>
              <a:defRPr/>
            </a:pP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According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to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usage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</a:t>
            </a:r>
            <a:endParaRPr lang="cs-CZ" sz="2400" dirty="0">
              <a:cs typeface="Arial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for </a:t>
            </a:r>
            <a:r>
              <a:rPr lang="en-US" sz="2400" b="1" dirty="0"/>
              <a:t>internal use </a:t>
            </a:r>
            <a:r>
              <a:rPr lang="en-US" sz="2400" dirty="0"/>
              <a:t>(</a:t>
            </a:r>
            <a:r>
              <a:rPr lang="en-US" sz="2400" i="1" dirty="0"/>
              <a:t>Ad </a:t>
            </a:r>
            <a:r>
              <a:rPr lang="en-US" sz="2400" i="1" dirty="0" err="1" smtClean="0"/>
              <a:t>usum</a:t>
            </a:r>
            <a:r>
              <a:rPr lang="cs-CZ" sz="2400" i="1" dirty="0" smtClean="0"/>
              <a:t> </a:t>
            </a:r>
            <a:r>
              <a:rPr lang="en-US" sz="2400" i="1" dirty="0" err="1" smtClean="0"/>
              <a:t>internum</a:t>
            </a:r>
            <a:r>
              <a:rPr lang="en-US" sz="2400" dirty="0"/>
              <a:t>, e.g. </a:t>
            </a:r>
            <a:r>
              <a:rPr lang="en-US" sz="2400" i="1" dirty="0" err="1"/>
              <a:t>Peroralia</a:t>
            </a:r>
            <a:r>
              <a:rPr lang="en-US" sz="2400" i="1" dirty="0"/>
              <a:t>, </a:t>
            </a:r>
            <a:r>
              <a:rPr lang="en-US" sz="2400" i="1" dirty="0" err="1"/>
              <a:t>Parenteralia</a:t>
            </a:r>
            <a:r>
              <a:rPr lang="en-US" sz="2400" dirty="0"/>
              <a:t>) </a:t>
            </a:r>
            <a:endParaRPr lang="cs-CZ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 err="1" smtClean="0"/>
              <a:t>for</a:t>
            </a:r>
            <a:r>
              <a:rPr lang="en-US" sz="2400" b="1" dirty="0" smtClean="0"/>
              <a:t> </a:t>
            </a:r>
            <a:r>
              <a:rPr lang="en-US" sz="2400" b="1" dirty="0"/>
              <a:t>other use </a:t>
            </a:r>
            <a:r>
              <a:rPr lang="en-US" sz="2400" dirty="0"/>
              <a:t>(</a:t>
            </a:r>
            <a:r>
              <a:rPr lang="en-US" sz="2400" i="1" dirty="0"/>
              <a:t>Ad </a:t>
            </a:r>
            <a:r>
              <a:rPr lang="en-US" sz="2400" i="1" dirty="0" err="1"/>
              <a:t>usum</a:t>
            </a:r>
            <a:r>
              <a:rPr lang="en-US" sz="2400" i="1" dirty="0"/>
              <a:t> </a:t>
            </a:r>
            <a:r>
              <a:rPr lang="en-US" sz="2400" i="1" dirty="0" err="1"/>
              <a:t>alium</a:t>
            </a:r>
            <a:r>
              <a:rPr lang="en-US" sz="2400" dirty="0"/>
              <a:t>, e.g. </a:t>
            </a:r>
            <a:r>
              <a:rPr lang="en-US" sz="2400" i="1" dirty="0" err="1"/>
              <a:t>Ocularia</a:t>
            </a:r>
            <a:r>
              <a:rPr lang="en-US" sz="2400" i="1" dirty="0"/>
              <a:t>, </a:t>
            </a:r>
            <a:r>
              <a:rPr lang="en-US" sz="2400" i="1" dirty="0" err="1" smtClean="0"/>
              <a:t>Nasalia</a:t>
            </a:r>
            <a:r>
              <a:rPr lang="en-US" sz="2400" i="1" dirty="0" smtClean="0"/>
              <a:t>,</a:t>
            </a:r>
            <a:r>
              <a:rPr lang="cs-CZ" sz="2400" i="1" dirty="0" smtClean="0"/>
              <a:t> </a:t>
            </a:r>
            <a:r>
              <a:rPr lang="en-US" sz="2400" i="1" dirty="0" err="1" smtClean="0"/>
              <a:t>Unguenta</a:t>
            </a:r>
            <a:r>
              <a:rPr lang="en-US" sz="2400" dirty="0"/>
              <a:t>).</a:t>
            </a:r>
            <a:endParaRPr lang="cs-CZ" sz="2400" dirty="0"/>
          </a:p>
        </p:txBody>
      </p:sp>
      <p:pic>
        <p:nvPicPr>
          <p:cNvPr id="6149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187450"/>
            <a:ext cx="1474787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187450"/>
            <a:ext cx="1965325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1187450"/>
            <a:ext cx="18161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1212850"/>
            <a:ext cx="23812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Obrázek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1212850"/>
            <a:ext cx="14287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15938" y="0"/>
            <a:ext cx="9023350" cy="1171575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02000"/>
              </a:lnSpc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Liquid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Dosage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F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orms</a:t>
            </a:r>
            <a:endParaRPr lang="cs-CZ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436563" y="1260475"/>
            <a:ext cx="9463087" cy="6191250"/>
          </a:xfrm>
        </p:spPr>
        <p:txBody>
          <a:bodyPr tIns="0">
            <a:norm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a)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For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internal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use:</a:t>
            </a:r>
            <a:endParaRPr lang="cs-CZ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39738" lvl="1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r>
              <a:rPr lang="cs-CZ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1. </a:t>
            </a: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(Per)oral </a:t>
            </a:r>
            <a:r>
              <a:rPr lang="cs-CZ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liquids</a:t>
            </a:r>
            <a:endParaRPr lang="cs-CZ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r>
              <a:rPr lang="cs-CZ" sz="2600" dirty="0">
                <a:cs typeface="Arial" pitchFamily="34" charset="0"/>
              </a:rPr>
              <a:t>– </a:t>
            </a:r>
            <a:r>
              <a:rPr lang="cs-CZ" sz="2600" dirty="0" err="1" smtClean="0">
                <a:cs typeface="Arial" pitchFamily="34" charset="0"/>
              </a:rPr>
              <a:t>solutions</a:t>
            </a:r>
            <a:r>
              <a:rPr lang="cs-CZ" sz="2600" dirty="0" smtClean="0">
                <a:cs typeface="Arial" pitchFamily="34" charset="0"/>
              </a:rPr>
              <a:t>, </a:t>
            </a:r>
            <a:r>
              <a:rPr lang="cs-CZ" sz="2600" dirty="0" err="1" smtClean="0">
                <a:cs typeface="Arial" pitchFamily="34" charset="0"/>
              </a:rPr>
              <a:t>suspension</a:t>
            </a:r>
            <a:r>
              <a:rPr lang="cs-CZ" sz="2600" dirty="0" smtClean="0">
                <a:cs typeface="Arial" pitchFamily="34" charset="0"/>
              </a:rPr>
              <a:t>, </a:t>
            </a:r>
            <a:r>
              <a:rPr lang="cs-CZ" sz="2600" dirty="0" err="1" smtClean="0">
                <a:cs typeface="Arial" pitchFamily="34" charset="0"/>
              </a:rPr>
              <a:t>emulsion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for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i="1" dirty="0" smtClean="0">
                <a:cs typeface="Arial" pitchFamily="34" charset="0"/>
              </a:rPr>
              <a:t>per os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administration</a:t>
            </a:r>
            <a:endParaRPr lang="cs-CZ" sz="2600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r>
              <a:rPr lang="cs-CZ" sz="2600" dirty="0">
                <a:cs typeface="Arial" pitchFamily="34" charset="0"/>
              </a:rPr>
              <a:t>– </a:t>
            </a:r>
            <a:r>
              <a:rPr lang="cs-CZ" sz="2600" dirty="0" err="1" smtClean="0">
                <a:cs typeface="Arial" pitchFamily="34" charset="0"/>
              </a:rPr>
              <a:t>tinctures</a:t>
            </a:r>
            <a:r>
              <a:rPr lang="cs-CZ" sz="2600" dirty="0" smtClean="0">
                <a:cs typeface="Arial" pitchFamily="34" charset="0"/>
              </a:rPr>
              <a:t>, drops, </a:t>
            </a:r>
            <a:r>
              <a:rPr lang="cs-CZ" sz="2600" dirty="0" err="1" smtClean="0">
                <a:cs typeface="Arial" pitchFamily="34" charset="0"/>
              </a:rPr>
              <a:t>syrups</a:t>
            </a:r>
            <a:endParaRPr lang="cs-CZ" sz="2600" dirty="0">
              <a:cs typeface="Arial" pitchFamily="34" charset="0"/>
            </a:endParaRPr>
          </a:p>
          <a:p>
            <a:pPr marL="439738" lvl="1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r>
              <a:rPr lang="cs-CZ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2. </a:t>
            </a:r>
            <a:r>
              <a:rPr lang="cs-CZ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Parenteral</a:t>
            </a: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liquids</a:t>
            </a: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endParaRPr lang="cs-CZ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r>
              <a:rPr lang="cs-CZ" sz="2600" dirty="0">
                <a:cs typeface="Arial" pitchFamily="34" charset="0"/>
              </a:rPr>
              <a:t>– </a:t>
            </a:r>
            <a:r>
              <a:rPr lang="cs-CZ" sz="2600" dirty="0" err="1" smtClean="0">
                <a:cs typeface="Arial" pitchFamily="34" charset="0"/>
              </a:rPr>
              <a:t>injections</a:t>
            </a:r>
            <a:endParaRPr lang="cs-CZ" sz="2600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r>
              <a:rPr lang="cs-CZ" sz="2600" dirty="0">
                <a:cs typeface="Arial" pitchFamily="34" charset="0"/>
              </a:rPr>
              <a:t>– </a:t>
            </a:r>
            <a:r>
              <a:rPr lang="cs-CZ" sz="2600" dirty="0" err="1" smtClean="0">
                <a:cs typeface="Arial" pitchFamily="34" charset="0"/>
              </a:rPr>
              <a:t>infusions</a:t>
            </a:r>
            <a:endParaRPr lang="cs-CZ" sz="2600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endParaRPr lang="cs-CZ" sz="2600" b="1" u="sng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endParaRPr lang="cs-CZ" sz="2600" b="1" u="sng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endParaRPr lang="cs-CZ" sz="2600" b="1" u="sng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r>
              <a:rPr lang="cs-CZ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b)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For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external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use:</a:t>
            </a:r>
            <a:endParaRPr lang="cs-CZ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r>
              <a:rPr lang="cs-CZ" sz="2600" dirty="0">
                <a:cs typeface="Arial" pitchFamily="34" charset="0"/>
              </a:rPr>
              <a:t>– </a:t>
            </a:r>
            <a:r>
              <a:rPr lang="cs-CZ" sz="2600" dirty="0" err="1" smtClean="0">
                <a:cs typeface="Arial" pitchFamily="34" charset="0"/>
              </a:rPr>
              <a:t>eye</a:t>
            </a:r>
            <a:r>
              <a:rPr lang="cs-CZ" sz="2600" dirty="0" smtClean="0">
                <a:cs typeface="Arial" pitchFamily="34" charset="0"/>
              </a:rPr>
              <a:t> drops, </a:t>
            </a:r>
            <a:r>
              <a:rPr lang="cs-CZ" sz="2600" dirty="0" err="1" smtClean="0">
                <a:cs typeface="Arial" pitchFamily="34" charset="0"/>
              </a:rPr>
              <a:t>ocular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waters</a:t>
            </a:r>
            <a:r>
              <a:rPr lang="cs-CZ" sz="2600" dirty="0" smtClean="0">
                <a:cs typeface="Arial" pitchFamily="34" charset="0"/>
              </a:rPr>
              <a:t>, </a:t>
            </a:r>
            <a:r>
              <a:rPr lang="cs-CZ" sz="2600" dirty="0" err="1" smtClean="0">
                <a:cs typeface="Arial" pitchFamily="34" charset="0"/>
              </a:rPr>
              <a:t>ear</a:t>
            </a:r>
            <a:r>
              <a:rPr lang="cs-CZ" sz="2600" dirty="0" smtClean="0">
                <a:cs typeface="Arial" pitchFamily="34" charset="0"/>
              </a:rPr>
              <a:t> drops, </a:t>
            </a:r>
            <a:r>
              <a:rPr lang="cs-CZ" sz="2600" dirty="0" err="1" smtClean="0">
                <a:cs typeface="Arial" pitchFamily="34" charset="0"/>
              </a:rPr>
              <a:t>nasal</a:t>
            </a:r>
            <a:r>
              <a:rPr lang="cs-CZ" sz="2600" dirty="0" smtClean="0">
                <a:cs typeface="Arial" pitchFamily="34" charset="0"/>
              </a:rPr>
              <a:t> drops</a:t>
            </a:r>
            <a:endParaRPr lang="cs-CZ" sz="2600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r>
              <a:rPr lang="cs-CZ" sz="2600" dirty="0">
                <a:cs typeface="Arial" pitchFamily="34" charset="0"/>
              </a:rPr>
              <a:t>– </a:t>
            </a:r>
            <a:r>
              <a:rPr lang="cs-CZ" sz="2600" dirty="0" err="1" smtClean="0">
                <a:cs typeface="Arial" pitchFamily="34" charset="0"/>
              </a:rPr>
              <a:t>liquids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for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cutaneous</a:t>
            </a:r>
            <a:r>
              <a:rPr lang="cs-CZ" sz="2600" dirty="0" smtClean="0">
                <a:cs typeface="Arial" pitchFamily="34" charset="0"/>
              </a:rPr>
              <a:t> use, </a:t>
            </a:r>
            <a:r>
              <a:rPr lang="cs-CZ" sz="2600" dirty="0" err="1" smtClean="0">
                <a:cs typeface="Arial" pitchFamily="34" charset="0"/>
              </a:rPr>
              <a:t>for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compresses</a:t>
            </a:r>
            <a:endParaRPr lang="cs-CZ" sz="2600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r>
              <a:rPr lang="cs-CZ" sz="2600" dirty="0">
                <a:cs typeface="Arial" pitchFamily="34" charset="0"/>
              </a:rPr>
              <a:t>– </a:t>
            </a:r>
            <a:r>
              <a:rPr lang="cs-CZ" sz="2600" dirty="0" err="1" smtClean="0">
                <a:cs typeface="Arial" pitchFamily="34" charset="0"/>
              </a:rPr>
              <a:t>liquids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applied</a:t>
            </a:r>
            <a:r>
              <a:rPr lang="cs-CZ" sz="2600" dirty="0" smtClean="0">
                <a:cs typeface="Arial" pitchFamily="34" charset="0"/>
              </a:rPr>
              <a:t> to </a:t>
            </a:r>
            <a:r>
              <a:rPr lang="cs-CZ" sz="2600" dirty="0" err="1" smtClean="0">
                <a:cs typeface="Arial" pitchFamily="34" charset="0"/>
              </a:rPr>
              <a:t>the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mucosa</a:t>
            </a:r>
            <a:r>
              <a:rPr lang="cs-CZ" sz="2600" dirty="0" smtClean="0">
                <a:cs typeface="Arial" pitchFamily="34" charset="0"/>
              </a:rPr>
              <a:t> (</a:t>
            </a:r>
            <a:r>
              <a:rPr lang="cs-CZ" sz="2600" dirty="0" err="1" smtClean="0">
                <a:cs typeface="Arial" pitchFamily="34" charset="0"/>
              </a:rPr>
              <a:t>douche</a:t>
            </a:r>
            <a:r>
              <a:rPr lang="cs-CZ" sz="2600" dirty="0" smtClean="0">
                <a:cs typeface="Arial" pitchFamily="34" charset="0"/>
              </a:rPr>
              <a:t> – </a:t>
            </a:r>
            <a:r>
              <a:rPr lang="cs-CZ" sz="2600" dirty="0" err="1" smtClean="0">
                <a:cs typeface="Arial" pitchFamily="34" charset="0"/>
              </a:rPr>
              <a:t>irrigation</a:t>
            </a:r>
            <a:r>
              <a:rPr lang="cs-CZ" sz="2600" dirty="0" smtClean="0">
                <a:cs typeface="Arial" pitchFamily="34" charset="0"/>
              </a:rPr>
              <a:t>, </a:t>
            </a:r>
            <a:r>
              <a:rPr lang="cs-CZ" sz="2600" dirty="0" err="1" smtClean="0">
                <a:cs typeface="Arial" pitchFamily="34" charset="0"/>
              </a:rPr>
              <a:t>gargle</a:t>
            </a:r>
            <a:r>
              <a:rPr lang="cs-CZ" sz="2600" dirty="0" smtClean="0">
                <a:cs typeface="Arial" pitchFamily="34" charset="0"/>
              </a:rPr>
              <a:t>)</a:t>
            </a:r>
            <a:endParaRPr lang="cs-CZ" sz="2600" dirty="0">
              <a:cs typeface="Arial" pitchFamily="34" charset="0"/>
            </a:endParaRPr>
          </a:p>
          <a:p>
            <a:pPr marL="0" lvl="4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endParaRPr lang="cs-CZ" sz="2600" dirty="0">
              <a:solidFill>
                <a:schemeClr val="accent3"/>
              </a:solidFill>
              <a:cs typeface="Arial" pitchFamily="34" charset="0"/>
            </a:endParaRPr>
          </a:p>
          <a:p>
            <a:pPr marL="0" lvl="3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endParaRPr lang="cs-CZ" sz="2600" dirty="0">
              <a:cs typeface="Arial" pitchFamily="34" charset="0"/>
            </a:endParaRPr>
          </a:p>
          <a:p>
            <a:pPr marL="0" lvl="3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  <a:tab pos="9409724" algn="l"/>
              </a:tabLst>
              <a:defRPr/>
            </a:pPr>
            <a:endParaRPr lang="cs-CZ" sz="2600" dirty="0">
              <a:cs typeface="Arial" pitchFamily="34" charset="0"/>
            </a:endParaRP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3085306"/>
            <a:ext cx="2117725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313" y="2663825"/>
            <a:ext cx="1090612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3244850"/>
            <a:ext cx="2544762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1309688" y="0"/>
            <a:ext cx="8516937" cy="1262063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02000"/>
              </a:lnSpc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Semi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-solid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Dosage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Forms</a:t>
            </a:r>
            <a:endParaRPr lang="cs-CZ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378914" y="1476409"/>
            <a:ext cx="9463087" cy="5940425"/>
          </a:xfrm>
        </p:spPr>
        <p:txBody>
          <a:bodyPr tIns="0">
            <a:normAutofit/>
          </a:bodyPr>
          <a:lstStyle/>
          <a:p>
            <a:pPr marL="428581" indent="-323816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428581" algn="l"/>
                <a:tab pos="533345" algn="l"/>
                <a:tab pos="982562" algn="l"/>
                <a:tab pos="1431776" algn="l"/>
                <a:tab pos="1880993" algn="l"/>
                <a:tab pos="2330208" algn="l"/>
                <a:tab pos="2779425" algn="l"/>
                <a:tab pos="3228640" algn="l"/>
                <a:tab pos="3677857" algn="l"/>
                <a:tab pos="4127072" algn="l"/>
                <a:tab pos="4576289" algn="l"/>
                <a:tab pos="5025504" algn="l"/>
                <a:tab pos="5474721" algn="l"/>
                <a:tab pos="5923935" algn="l"/>
                <a:tab pos="6373152" algn="l"/>
                <a:tab pos="6822367" algn="l"/>
                <a:tab pos="7271584" algn="l"/>
                <a:tab pos="7720799" algn="l"/>
                <a:tab pos="8170016" algn="l"/>
                <a:tab pos="8619231" algn="l"/>
                <a:tab pos="9068448" algn="l"/>
                <a:tab pos="9409724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Applied</a:t>
            </a:r>
            <a:r>
              <a:rPr lang="cs-CZ" sz="2400" dirty="0" smtClean="0">
                <a:cs typeface="Arial" pitchFamily="34" charset="0"/>
              </a:rPr>
              <a:t> on </a:t>
            </a:r>
            <a:r>
              <a:rPr lang="cs-CZ" sz="2400" dirty="0" err="1" smtClean="0">
                <a:cs typeface="Arial" pitchFamily="34" charset="0"/>
              </a:rPr>
              <a:t>the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skin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or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mucosa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868319" lvl="1" indent="-323816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428581" algn="l"/>
                <a:tab pos="533345" algn="l"/>
                <a:tab pos="982562" algn="l"/>
                <a:tab pos="1431776" algn="l"/>
                <a:tab pos="1880993" algn="l"/>
                <a:tab pos="2330208" algn="l"/>
                <a:tab pos="2779425" algn="l"/>
                <a:tab pos="3228640" algn="l"/>
                <a:tab pos="3677857" algn="l"/>
                <a:tab pos="4127072" algn="l"/>
                <a:tab pos="4576289" algn="l"/>
                <a:tab pos="5025504" algn="l"/>
                <a:tab pos="5474721" algn="l"/>
                <a:tab pos="5923935" algn="l"/>
                <a:tab pos="6373152" algn="l"/>
                <a:tab pos="6822367" algn="l"/>
                <a:tab pos="7271584" algn="l"/>
                <a:tab pos="7720799" algn="l"/>
                <a:tab pos="8170016" algn="l"/>
                <a:tab pos="8619231" algn="l"/>
                <a:tab pos="9068448" algn="l"/>
                <a:tab pos="9409724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Local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effect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>
                <a:cs typeface="Arial" pitchFamily="34" charset="0"/>
              </a:rPr>
              <a:t>(</a:t>
            </a:r>
            <a:r>
              <a:rPr lang="cs-CZ" sz="2400" dirty="0" smtClean="0">
                <a:cs typeface="Arial" pitchFamily="34" charset="0"/>
              </a:rPr>
              <a:t>dermatology) </a:t>
            </a:r>
            <a:endParaRPr lang="cs-CZ" sz="2400" dirty="0">
              <a:cs typeface="Arial" pitchFamily="34" charset="0"/>
            </a:endParaRPr>
          </a:p>
          <a:p>
            <a:pPr marL="868319" lvl="1" indent="-323816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428581" algn="l"/>
                <a:tab pos="533345" algn="l"/>
                <a:tab pos="982562" algn="l"/>
                <a:tab pos="1431776" algn="l"/>
                <a:tab pos="1880993" algn="l"/>
                <a:tab pos="2330208" algn="l"/>
                <a:tab pos="2779425" algn="l"/>
                <a:tab pos="3228640" algn="l"/>
                <a:tab pos="3677857" algn="l"/>
                <a:tab pos="4127072" algn="l"/>
                <a:tab pos="4576289" algn="l"/>
                <a:tab pos="5025504" algn="l"/>
                <a:tab pos="5474721" algn="l"/>
                <a:tab pos="5923935" algn="l"/>
                <a:tab pos="6373152" algn="l"/>
                <a:tab pos="6822367" algn="l"/>
                <a:tab pos="7271584" algn="l"/>
                <a:tab pos="7720799" algn="l"/>
                <a:tab pos="8170016" algn="l"/>
                <a:tab pos="8619231" algn="l"/>
                <a:tab pos="9068448" algn="l"/>
                <a:tab pos="9409724" algn="l"/>
              </a:tabLst>
              <a:defRPr/>
            </a:pPr>
            <a:endParaRPr lang="cs-CZ" sz="2400" dirty="0" smtClean="0">
              <a:cs typeface="Arial" pitchFamily="34" charset="0"/>
            </a:endParaRPr>
          </a:p>
          <a:p>
            <a:pPr marL="868319" lvl="1" indent="-323816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428581" algn="l"/>
                <a:tab pos="533345" algn="l"/>
                <a:tab pos="982562" algn="l"/>
                <a:tab pos="1431776" algn="l"/>
                <a:tab pos="1880993" algn="l"/>
                <a:tab pos="2330208" algn="l"/>
                <a:tab pos="2779425" algn="l"/>
                <a:tab pos="3228640" algn="l"/>
                <a:tab pos="3677857" algn="l"/>
                <a:tab pos="4127072" algn="l"/>
                <a:tab pos="4576289" algn="l"/>
                <a:tab pos="5025504" algn="l"/>
                <a:tab pos="5474721" algn="l"/>
                <a:tab pos="5923935" algn="l"/>
                <a:tab pos="6373152" algn="l"/>
                <a:tab pos="6822367" algn="l"/>
                <a:tab pos="7271584" algn="l"/>
                <a:tab pos="7720799" algn="l"/>
                <a:tab pos="8170016" algn="l"/>
                <a:tab pos="8619231" algn="l"/>
                <a:tab pos="9068448" algn="l"/>
                <a:tab pos="9409724" algn="l"/>
              </a:tabLst>
              <a:defRPr/>
            </a:pPr>
            <a:r>
              <a:rPr lang="cs-CZ" sz="2400" dirty="0" err="1" smtClean="0">
                <a:cs typeface="Arial" pitchFamily="34" charset="0"/>
              </a:rPr>
              <a:t>Systemic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 err="1" smtClean="0">
                <a:cs typeface="Arial" pitchFamily="34" charset="0"/>
              </a:rPr>
              <a:t>effect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dirty="0">
                <a:cs typeface="Arial" pitchFamily="34" charset="0"/>
              </a:rPr>
              <a:t>(TTS)</a:t>
            </a:r>
          </a:p>
          <a:p>
            <a:pPr marL="428581" indent="-323816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Tx/>
              <a:buNone/>
              <a:tabLst>
                <a:tab pos="428581" algn="l"/>
                <a:tab pos="533345" algn="l"/>
                <a:tab pos="982562" algn="l"/>
                <a:tab pos="1431776" algn="l"/>
                <a:tab pos="1880993" algn="l"/>
                <a:tab pos="2330208" algn="l"/>
                <a:tab pos="2779425" algn="l"/>
                <a:tab pos="3228640" algn="l"/>
                <a:tab pos="3677857" algn="l"/>
                <a:tab pos="4127072" algn="l"/>
                <a:tab pos="4576289" algn="l"/>
                <a:tab pos="5025504" algn="l"/>
                <a:tab pos="5474721" algn="l"/>
                <a:tab pos="5923935" algn="l"/>
                <a:tab pos="6373152" algn="l"/>
                <a:tab pos="6822367" algn="l"/>
                <a:tab pos="7271584" algn="l"/>
                <a:tab pos="7720799" algn="l"/>
                <a:tab pos="8170016" algn="l"/>
                <a:tab pos="8619231" algn="l"/>
                <a:tab pos="9068448" algn="l"/>
                <a:tab pos="9409724" algn="l"/>
              </a:tabLst>
              <a:defRPr/>
            </a:pPr>
            <a:endParaRPr lang="cs-CZ" sz="2400" dirty="0">
              <a:cs typeface="Arial" pitchFamily="34" charset="0"/>
            </a:endParaRPr>
          </a:p>
          <a:p>
            <a:pPr marL="428581" indent="-323816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428581" algn="l"/>
                <a:tab pos="533345" algn="l"/>
                <a:tab pos="982562" algn="l"/>
                <a:tab pos="1431776" algn="l"/>
                <a:tab pos="1880993" algn="l"/>
                <a:tab pos="2330208" algn="l"/>
                <a:tab pos="2779425" algn="l"/>
                <a:tab pos="3228640" algn="l"/>
                <a:tab pos="3677857" algn="l"/>
                <a:tab pos="4127072" algn="l"/>
                <a:tab pos="4576289" algn="l"/>
                <a:tab pos="5025504" algn="l"/>
                <a:tab pos="5474721" algn="l"/>
                <a:tab pos="5923935" algn="l"/>
                <a:tab pos="6373152" algn="l"/>
                <a:tab pos="6822367" algn="l"/>
                <a:tab pos="7271584" algn="l"/>
                <a:tab pos="7720799" algn="l"/>
                <a:tab pos="8170016" algn="l"/>
                <a:tab pos="8619231" algn="l"/>
                <a:tab pos="9068448" algn="l"/>
                <a:tab pos="9409724" algn="l"/>
              </a:tabLst>
              <a:defRPr/>
            </a:pPr>
            <a:endParaRPr lang="cs-CZ" sz="2400" dirty="0" smtClean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428581" indent="-323816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428581" algn="l"/>
                <a:tab pos="533345" algn="l"/>
                <a:tab pos="982562" algn="l"/>
                <a:tab pos="1431776" algn="l"/>
                <a:tab pos="1880993" algn="l"/>
                <a:tab pos="2330208" algn="l"/>
                <a:tab pos="2779425" algn="l"/>
                <a:tab pos="3228640" algn="l"/>
                <a:tab pos="3677857" algn="l"/>
                <a:tab pos="4127072" algn="l"/>
                <a:tab pos="4576289" algn="l"/>
                <a:tab pos="5025504" algn="l"/>
                <a:tab pos="5474721" algn="l"/>
                <a:tab pos="5923935" algn="l"/>
                <a:tab pos="6373152" algn="l"/>
                <a:tab pos="6822367" algn="l"/>
                <a:tab pos="7271584" algn="l"/>
                <a:tab pos="7720799" algn="l"/>
                <a:tab pos="8170016" algn="l"/>
                <a:tab pos="8619231" algn="l"/>
                <a:tab pos="9068448" algn="l"/>
                <a:tab pos="9409724" algn="l"/>
              </a:tabLst>
              <a:defRPr/>
            </a:pPr>
            <a:endParaRPr lang="cs-CZ" sz="2400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428581" indent="-323816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428581" algn="l"/>
                <a:tab pos="533345" algn="l"/>
                <a:tab pos="982562" algn="l"/>
                <a:tab pos="1431776" algn="l"/>
                <a:tab pos="1880993" algn="l"/>
                <a:tab pos="2330208" algn="l"/>
                <a:tab pos="2779425" algn="l"/>
                <a:tab pos="3228640" algn="l"/>
                <a:tab pos="3677857" algn="l"/>
                <a:tab pos="4127072" algn="l"/>
                <a:tab pos="4576289" algn="l"/>
                <a:tab pos="5025504" algn="l"/>
                <a:tab pos="5474721" algn="l"/>
                <a:tab pos="5923935" algn="l"/>
                <a:tab pos="6373152" algn="l"/>
                <a:tab pos="6822367" algn="l"/>
                <a:tab pos="7271584" algn="l"/>
                <a:tab pos="7720799" algn="l"/>
                <a:tab pos="8170016" algn="l"/>
                <a:tab pos="8619231" algn="l"/>
                <a:tab pos="9068448" algn="l"/>
                <a:tab pos="9409724" algn="l"/>
              </a:tabLst>
              <a:defRPr/>
            </a:pP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Ointment</a:t>
            </a: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(</a:t>
            </a:r>
            <a:r>
              <a:rPr lang="cs-CZ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unguent</a:t>
            </a:r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</a:t>
            </a:r>
            <a:r>
              <a:rPr lang="cs-CZ" sz="2400" dirty="0">
                <a:cs typeface="Arial" pitchFamily="34" charset="0"/>
              </a:rPr>
              <a:t>	</a:t>
            </a:r>
            <a: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	</a:t>
            </a:r>
          </a:p>
          <a:p>
            <a:pPr marL="428581" indent="-323816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428581" algn="l"/>
                <a:tab pos="533345" algn="l"/>
                <a:tab pos="982562" algn="l"/>
                <a:tab pos="1431776" algn="l"/>
                <a:tab pos="1880993" algn="l"/>
                <a:tab pos="2330208" algn="l"/>
                <a:tab pos="2779425" algn="l"/>
                <a:tab pos="3228640" algn="l"/>
                <a:tab pos="3677857" algn="l"/>
                <a:tab pos="4127072" algn="l"/>
                <a:tab pos="4576289" algn="l"/>
                <a:tab pos="5025504" algn="l"/>
                <a:tab pos="5474721" algn="l"/>
                <a:tab pos="5923935" algn="l"/>
                <a:tab pos="6373152" algn="l"/>
                <a:tab pos="6822367" algn="l"/>
                <a:tab pos="7271584" algn="l"/>
                <a:tab pos="7720799" algn="l"/>
                <a:tab pos="8170016" algn="l"/>
                <a:tab pos="8619231" algn="l"/>
                <a:tab pos="9068448" algn="l"/>
                <a:tab pos="9409724" algn="l"/>
              </a:tabLst>
              <a:defRPr/>
            </a:pPr>
            <a:r>
              <a:rPr lang="cs-CZ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Creme</a:t>
            </a:r>
            <a: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				</a:t>
            </a:r>
            <a:endParaRPr lang="cs-CZ" sz="2400" dirty="0">
              <a:cs typeface="Arial" pitchFamily="34" charset="0"/>
            </a:endParaRPr>
          </a:p>
          <a:p>
            <a:pPr marL="428581" indent="-323816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428581" algn="l"/>
                <a:tab pos="533345" algn="l"/>
                <a:tab pos="982562" algn="l"/>
                <a:tab pos="1431776" algn="l"/>
                <a:tab pos="1880993" algn="l"/>
                <a:tab pos="2330208" algn="l"/>
                <a:tab pos="2779425" algn="l"/>
                <a:tab pos="3228640" algn="l"/>
                <a:tab pos="3677857" algn="l"/>
                <a:tab pos="4127072" algn="l"/>
                <a:tab pos="4576289" algn="l"/>
                <a:tab pos="5025504" algn="l"/>
                <a:tab pos="5474721" algn="l"/>
                <a:tab pos="5923935" algn="l"/>
                <a:tab pos="6373152" algn="l"/>
                <a:tab pos="6822367" algn="l"/>
                <a:tab pos="7271584" algn="l"/>
                <a:tab pos="7720799" algn="l"/>
                <a:tab pos="8170016" algn="l"/>
                <a:tab pos="8619231" algn="l"/>
                <a:tab pos="9068448" algn="l"/>
                <a:tab pos="9409724" algn="l"/>
              </a:tabLst>
              <a:defRPr/>
            </a:pPr>
            <a:r>
              <a:rPr lang="cs-CZ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Gel (</a:t>
            </a:r>
            <a:r>
              <a:rPr lang="cs-CZ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jelly</a:t>
            </a:r>
            <a:r>
              <a:rPr lang="cs-CZ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)</a:t>
            </a:r>
            <a: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			</a:t>
            </a:r>
            <a:r>
              <a:rPr lang="cs-CZ" sz="2400" dirty="0">
                <a:cs typeface="Arial" pitchFamily="34" charset="0"/>
              </a:rPr>
              <a:t>	</a:t>
            </a:r>
          </a:p>
          <a:p>
            <a:pPr marL="428581" indent="-323816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428581" algn="l"/>
                <a:tab pos="533345" algn="l"/>
                <a:tab pos="982562" algn="l"/>
                <a:tab pos="1431776" algn="l"/>
                <a:tab pos="1880993" algn="l"/>
                <a:tab pos="2330208" algn="l"/>
                <a:tab pos="2779425" algn="l"/>
                <a:tab pos="3228640" algn="l"/>
                <a:tab pos="3677857" algn="l"/>
                <a:tab pos="4127072" algn="l"/>
                <a:tab pos="4576289" algn="l"/>
                <a:tab pos="5025504" algn="l"/>
                <a:tab pos="5474721" algn="l"/>
                <a:tab pos="5923935" algn="l"/>
                <a:tab pos="6373152" algn="l"/>
                <a:tab pos="6822367" algn="l"/>
                <a:tab pos="7271584" algn="l"/>
                <a:tab pos="7720799" algn="l"/>
                <a:tab pos="8170016" algn="l"/>
                <a:tab pos="8619231" algn="l"/>
                <a:tab pos="9068448" algn="l"/>
                <a:tab pos="9409724" algn="l"/>
              </a:tabLst>
              <a:defRPr/>
            </a:pPr>
            <a:r>
              <a:rPr lang="cs-CZ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Paste</a:t>
            </a:r>
            <a: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		</a:t>
            </a:r>
          </a:p>
          <a:p>
            <a:pPr marL="428581" indent="-323816" eaLnBrk="1" fontAlgn="auto" hangingPunct="1">
              <a:spcBef>
                <a:spcPts val="0"/>
              </a:spcBef>
              <a:spcAft>
                <a:spcPts val="0"/>
              </a:spcAft>
              <a:buSzPct val="45000"/>
              <a:buFont typeface="Wingdings" charset="2"/>
              <a:buChar char=""/>
              <a:tabLst>
                <a:tab pos="428581" algn="l"/>
                <a:tab pos="533345" algn="l"/>
                <a:tab pos="982562" algn="l"/>
                <a:tab pos="1431776" algn="l"/>
                <a:tab pos="1880993" algn="l"/>
                <a:tab pos="2330208" algn="l"/>
                <a:tab pos="2779425" algn="l"/>
                <a:tab pos="3228640" algn="l"/>
                <a:tab pos="3677857" algn="l"/>
                <a:tab pos="4127072" algn="l"/>
                <a:tab pos="4576289" algn="l"/>
                <a:tab pos="5025504" algn="l"/>
                <a:tab pos="5474721" algn="l"/>
                <a:tab pos="5923935" algn="l"/>
                <a:tab pos="6373152" algn="l"/>
                <a:tab pos="6822367" algn="l"/>
                <a:tab pos="7271584" algn="l"/>
                <a:tab pos="7720799" algn="l"/>
                <a:tab pos="8170016" algn="l"/>
                <a:tab pos="8619231" algn="l"/>
                <a:tab pos="9068448" algn="l"/>
                <a:tab pos="9409724" algn="l"/>
              </a:tabLst>
              <a:defRPr/>
            </a:pPr>
            <a:r>
              <a:rPr lang="cs-CZ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Transdermal</a:t>
            </a:r>
            <a:r>
              <a:rPr lang="cs-CZ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patch</a:t>
            </a:r>
            <a: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/>
            </a:r>
            <a:b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</a:br>
            <a:r>
              <a:rPr lang="cs-CZ" sz="2400" dirty="0">
                <a:cs typeface="Arial" pitchFamily="34" charset="0"/>
              </a:rPr>
              <a:t>(TTS, </a:t>
            </a:r>
            <a:r>
              <a:rPr lang="cs-CZ" sz="2400" i="1" dirty="0" err="1">
                <a:cs typeface="Arial" pitchFamily="34" charset="0"/>
              </a:rPr>
              <a:t>Emplastra</a:t>
            </a:r>
            <a:r>
              <a:rPr lang="cs-CZ" sz="2400" dirty="0">
                <a:cs typeface="Arial" pitchFamily="34" charset="0"/>
              </a:rPr>
              <a:t>)</a:t>
            </a:r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2" y="4919798"/>
            <a:ext cx="1704975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859338"/>
            <a:ext cx="36195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865188" y="2451100"/>
            <a:ext cx="4025900" cy="642938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0" tIns="45716" rIns="91430" bIns="45716" anchor="ctr"/>
          <a:lstStyle/>
          <a:p>
            <a:endParaRPr lang="cs-CZ" altLang="cs-CZ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4891088" y="2771775"/>
            <a:ext cx="1816100" cy="2516188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0" tIns="45716" rIns="91430" bIns="45716"/>
          <a:lstStyle/>
          <a:p>
            <a:endParaRPr lang="en-US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2916238"/>
            <a:ext cx="233997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472" y="1115511"/>
            <a:ext cx="2890769" cy="180053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animBg="1"/>
      <p:bldP spid="82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2" y="5008563"/>
            <a:ext cx="238125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230313" y="0"/>
            <a:ext cx="8380412" cy="1171575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02000"/>
              </a:lnSpc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Solid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Dosage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F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orms</a:t>
            </a:r>
            <a:endParaRPr lang="cs-CZ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98438" y="1160463"/>
            <a:ext cx="5080000" cy="6038850"/>
          </a:xfrm>
        </p:spPr>
        <p:txBody>
          <a:bodyPr tIns="0">
            <a:normAutofit/>
          </a:bodyPr>
          <a:lstStyle/>
          <a:p>
            <a:pPr marL="430168" indent="-32223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Specific</a:t>
            </a:r>
            <a:r>
              <a:rPr lang="cs-CZ" sz="2600" dirty="0" smtClean="0">
                <a:cs typeface="Arial" pitchFamily="34" charset="0"/>
              </a:rPr>
              <a:t> in </a:t>
            </a:r>
            <a:r>
              <a:rPr lang="cs-CZ" sz="2600" dirty="0" err="1" smtClean="0">
                <a:cs typeface="Arial" pitchFamily="34" charset="0"/>
              </a:rPr>
              <a:t>shape</a:t>
            </a:r>
            <a:r>
              <a:rPr lang="cs-CZ" sz="2600" dirty="0" smtClean="0">
                <a:cs typeface="Arial" pitchFamily="34" charset="0"/>
              </a:rPr>
              <a:t>:</a:t>
            </a:r>
            <a:endParaRPr lang="cs-CZ" sz="2600" dirty="0">
              <a:cs typeface="Arial" pitchFamily="34" charset="0"/>
            </a:endParaRPr>
          </a:p>
          <a:p>
            <a:pPr marL="430168" indent="-32223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45000"/>
              <a:buFont typeface="Wingdings" charset="2"/>
              <a:buChar char=""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</a:tabLst>
              <a:defRPr/>
            </a:pP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Tablet </a:t>
            </a:r>
            <a:endParaRPr lang="cs-CZ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30168" indent="-32223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45000"/>
              <a:buFont typeface="Wingdings" charset="2"/>
              <a:buChar char=""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</a:tabLst>
              <a:defRPr/>
            </a:pPr>
            <a:r>
              <a:rPr lang="cs-CZ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Suppository</a:t>
            </a:r>
            <a:endParaRPr lang="cs-CZ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30168" indent="-32223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45000"/>
              <a:buFont typeface="Wingdings" charset="2"/>
              <a:buChar char=""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</a:tabLst>
              <a:defRPr/>
            </a:pPr>
            <a:r>
              <a:rPr lang="cs-CZ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Vaginal</a:t>
            </a: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pessary</a:t>
            </a: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(</a:t>
            </a:r>
            <a:r>
              <a:rPr lang="cs-CZ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suppository</a:t>
            </a: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 </a:t>
            </a:r>
            <a:endParaRPr lang="cs-CZ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30168" indent="-32223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45000"/>
              <a:buFont typeface="Wingdings" charset="2"/>
              <a:buChar char=""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</a:tabLst>
              <a:defRPr/>
            </a:pPr>
            <a:r>
              <a:rPr lang="cs-CZ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Capsule</a:t>
            </a:r>
            <a:endParaRPr lang="cs-CZ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30168" indent="-32223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45000"/>
              <a:buFont typeface="Wingdings" charset="2"/>
              <a:buChar char=""/>
              <a:tabLst>
                <a:tab pos="430168" algn="l"/>
                <a:tab pos="534933" algn="l"/>
                <a:tab pos="984148" algn="l"/>
                <a:tab pos="1433365" algn="l"/>
                <a:tab pos="1882580" algn="l"/>
                <a:tab pos="2331797" algn="l"/>
                <a:tab pos="2781011" algn="l"/>
                <a:tab pos="3230228" algn="l"/>
                <a:tab pos="3679443" algn="l"/>
                <a:tab pos="4128660" algn="l"/>
                <a:tab pos="4577875" algn="l"/>
                <a:tab pos="5027092" algn="l"/>
                <a:tab pos="5476307" algn="l"/>
                <a:tab pos="5925524" algn="l"/>
                <a:tab pos="6374739" algn="l"/>
                <a:tab pos="6823956" algn="l"/>
                <a:tab pos="7273171" algn="l"/>
                <a:tab pos="7722388" algn="l"/>
                <a:tab pos="8171602" algn="l"/>
                <a:tab pos="8620819" algn="l"/>
                <a:tab pos="9070034" algn="l"/>
              </a:tabLst>
              <a:defRPr/>
            </a:pPr>
            <a:r>
              <a:rPr lang="cs-CZ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Lozenge</a:t>
            </a: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(</a:t>
            </a:r>
            <a:r>
              <a:rPr lang="cs-CZ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pastilles</a:t>
            </a: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</a:t>
            </a:r>
            <a:endParaRPr lang="cs-CZ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278438" y="1239838"/>
            <a:ext cx="4524375" cy="4759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430168" indent="-322230">
              <a:buFont typeface="Times New Roman" pitchFamily="16" charset="0"/>
              <a:buNone/>
              <a:tabLst>
                <a:tab pos="430168" algn="l"/>
                <a:tab pos="877797" algn="l"/>
                <a:tab pos="1327013" algn="l"/>
                <a:tab pos="1776229" algn="l"/>
                <a:tab pos="2225444" algn="l"/>
                <a:tab pos="2674660" algn="l"/>
                <a:tab pos="3123876" algn="l"/>
                <a:tab pos="3573092" algn="l"/>
                <a:tab pos="4022308" algn="l"/>
                <a:tab pos="4471524" algn="l"/>
                <a:tab pos="4920740" algn="l"/>
                <a:tab pos="5369956" algn="l"/>
                <a:tab pos="5819172" algn="l"/>
                <a:tab pos="6268388" algn="l"/>
                <a:tab pos="6717604" algn="l"/>
                <a:tab pos="7166820" algn="l"/>
                <a:tab pos="7616035" algn="l"/>
                <a:tab pos="8065251" algn="l"/>
                <a:tab pos="8514467" algn="l"/>
                <a:tab pos="8963683" algn="l"/>
                <a:tab pos="9412899" algn="l"/>
              </a:tabLst>
              <a:defRPr/>
            </a:pPr>
            <a:r>
              <a:rPr lang="cs-CZ" sz="2600" dirty="0" smtClean="0">
                <a:solidFill>
                  <a:schemeClr val="tx1"/>
                </a:solidFill>
                <a:ea typeface="SimSun" charset="-122"/>
                <a:cs typeface="Arial" pitchFamily="34" charset="0"/>
              </a:rPr>
              <a:t>Non-</a:t>
            </a:r>
            <a:r>
              <a:rPr lang="cs-CZ" sz="2600" dirty="0" err="1" smtClean="0">
                <a:solidFill>
                  <a:schemeClr val="tx1"/>
                </a:solidFill>
                <a:ea typeface="SimSun" charset="-122"/>
                <a:cs typeface="Arial" pitchFamily="34" charset="0"/>
              </a:rPr>
              <a:t>specific</a:t>
            </a:r>
            <a:r>
              <a:rPr lang="cs-CZ" sz="2600" dirty="0" smtClean="0">
                <a:solidFill>
                  <a:schemeClr val="tx1"/>
                </a:solidFill>
                <a:ea typeface="SimSun" charset="-122"/>
                <a:cs typeface="Arial" pitchFamily="34" charset="0"/>
              </a:rPr>
              <a:t> in </a:t>
            </a:r>
            <a:r>
              <a:rPr lang="cs-CZ" sz="2600" dirty="0" err="1" smtClean="0">
                <a:solidFill>
                  <a:schemeClr val="tx1"/>
                </a:solidFill>
                <a:ea typeface="SimSun" charset="-122"/>
                <a:cs typeface="Arial" pitchFamily="34" charset="0"/>
              </a:rPr>
              <a:t>shape</a:t>
            </a:r>
            <a:r>
              <a:rPr lang="cs-CZ" sz="2600" dirty="0" smtClean="0">
                <a:solidFill>
                  <a:schemeClr val="tx1"/>
                </a:solidFill>
                <a:ea typeface="SimSun" charset="-122"/>
                <a:cs typeface="Arial" pitchFamily="34" charset="0"/>
              </a:rPr>
              <a:t>:</a:t>
            </a:r>
            <a:endParaRPr lang="cs-CZ" sz="2600" dirty="0">
              <a:solidFill>
                <a:schemeClr val="tx1"/>
              </a:solidFill>
              <a:ea typeface="SimSun" charset="-122"/>
              <a:cs typeface="Arial" pitchFamily="34" charset="0"/>
            </a:endParaRPr>
          </a:p>
          <a:p>
            <a:pPr marL="430168" indent="-322230">
              <a:buSzPct val="45000"/>
              <a:buFont typeface="Wingdings" charset="2"/>
              <a:buChar char=""/>
              <a:tabLst>
                <a:tab pos="430168" algn="l"/>
                <a:tab pos="877797" algn="l"/>
                <a:tab pos="1327013" algn="l"/>
                <a:tab pos="1776229" algn="l"/>
                <a:tab pos="2225444" algn="l"/>
                <a:tab pos="2674660" algn="l"/>
                <a:tab pos="3123876" algn="l"/>
                <a:tab pos="3573092" algn="l"/>
                <a:tab pos="4022308" algn="l"/>
                <a:tab pos="4471524" algn="l"/>
                <a:tab pos="4920740" algn="l"/>
                <a:tab pos="5369956" algn="l"/>
                <a:tab pos="5819172" algn="l"/>
                <a:tab pos="6268388" algn="l"/>
                <a:tab pos="6717604" algn="l"/>
                <a:tab pos="7166820" algn="l"/>
                <a:tab pos="7616035" algn="l"/>
                <a:tab pos="8065251" algn="l"/>
                <a:tab pos="8514467" algn="l"/>
                <a:tab pos="8963683" algn="l"/>
                <a:tab pos="9412899" algn="l"/>
              </a:tabLst>
              <a:defRPr/>
            </a:pPr>
            <a:r>
              <a:rPr lang="cs-CZ" sz="2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-122"/>
                <a:cs typeface="Arial" pitchFamily="34" charset="0"/>
              </a:rPr>
              <a:t>Dusting</a:t>
            </a:r>
            <a:r>
              <a:rPr lang="cs-CZ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-122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-122"/>
                <a:cs typeface="Arial" pitchFamily="34" charset="0"/>
              </a:rPr>
              <a:t>powder</a:t>
            </a:r>
            <a:r>
              <a:rPr lang="cs-CZ" sz="2600" dirty="0" smtClean="0">
                <a:solidFill>
                  <a:schemeClr val="tx1"/>
                </a:solidFill>
                <a:ea typeface="SimSun" charset="-122"/>
                <a:cs typeface="Arial" pitchFamily="34" charset="0"/>
              </a:rPr>
              <a:t> </a:t>
            </a:r>
            <a:endParaRPr lang="cs-CZ" sz="2600" dirty="0">
              <a:solidFill>
                <a:schemeClr val="tx1"/>
              </a:solidFill>
              <a:ea typeface="SimSun" charset="-122"/>
              <a:cs typeface="Arial" pitchFamily="34" charset="0"/>
            </a:endParaRPr>
          </a:p>
          <a:p>
            <a:pPr marL="430168" indent="-322230">
              <a:buSzPct val="45000"/>
              <a:buFont typeface="Wingdings" charset="2"/>
              <a:buChar char=""/>
              <a:tabLst>
                <a:tab pos="430168" algn="l"/>
                <a:tab pos="877797" algn="l"/>
                <a:tab pos="1327013" algn="l"/>
                <a:tab pos="1776229" algn="l"/>
                <a:tab pos="2225444" algn="l"/>
                <a:tab pos="2674660" algn="l"/>
                <a:tab pos="3123876" algn="l"/>
                <a:tab pos="3573092" algn="l"/>
                <a:tab pos="4022308" algn="l"/>
                <a:tab pos="4471524" algn="l"/>
                <a:tab pos="4920740" algn="l"/>
                <a:tab pos="5369956" algn="l"/>
                <a:tab pos="5819172" algn="l"/>
                <a:tab pos="6268388" algn="l"/>
                <a:tab pos="6717604" algn="l"/>
                <a:tab pos="7166820" algn="l"/>
                <a:tab pos="7616035" algn="l"/>
                <a:tab pos="8065251" algn="l"/>
                <a:tab pos="8514467" algn="l"/>
                <a:tab pos="8963683" algn="l"/>
                <a:tab pos="9412899" algn="l"/>
              </a:tabLst>
              <a:defRPr/>
            </a:pPr>
            <a:r>
              <a:rPr lang="cs-CZ" sz="2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-122"/>
                <a:cs typeface="Arial" pitchFamily="34" charset="0"/>
              </a:rPr>
              <a:t>Herbal</a:t>
            </a:r>
            <a:r>
              <a:rPr lang="cs-CZ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-122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-122"/>
                <a:cs typeface="Arial" pitchFamily="34" charset="0"/>
              </a:rPr>
              <a:t>mixture</a:t>
            </a:r>
            <a:endParaRPr lang="cs-CZ" sz="2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SimSun" charset="-122"/>
              <a:cs typeface="Arial" pitchFamily="34" charset="0"/>
            </a:endParaRPr>
          </a:p>
          <a:p>
            <a:pPr marL="430168" indent="-322230">
              <a:buSzPct val="45000"/>
              <a:buFont typeface="Wingdings" charset="2"/>
              <a:buChar char=""/>
              <a:tabLst>
                <a:tab pos="430168" algn="l"/>
                <a:tab pos="877797" algn="l"/>
                <a:tab pos="1327013" algn="l"/>
                <a:tab pos="1776229" algn="l"/>
                <a:tab pos="2225444" algn="l"/>
                <a:tab pos="2674660" algn="l"/>
                <a:tab pos="3123876" algn="l"/>
                <a:tab pos="3573092" algn="l"/>
                <a:tab pos="4022308" algn="l"/>
                <a:tab pos="4471524" algn="l"/>
                <a:tab pos="4920740" algn="l"/>
                <a:tab pos="5369956" algn="l"/>
                <a:tab pos="5819172" algn="l"/>
                <a:tab pos="6268388" algn="l"/>
                <a:tab pos="6717604" algn="l"/>
                <a:tab pos="7166820" algn="l"/>
                <a:tab pos="7616035" algn="l"/>
                <a:tab pos="8065251" algn="l"/>
                <a:tab pos="8514467" algn="l"/>
                <a:tab pos="8963683" algn="l"/>
                <a:tab pos="9412899" algn="l"/>
              </a:tabLst>
              <a:defRPr/>
            </a:pPr>
            <a:r>
              <a:rPr lang="cs-CZ" sz="2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-122"/>
                <a:cs typeface="Arial" pitchFamily="34" charset="0"/>
              </a:rPr>
              <a:t>Peroral</a:t>
            </a:r>
            <a:r>
              <a:rPr lang="cs-CZ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-122"/>
                <a:cs typeface="Arial" pitchFamily="34" charset="0"/>
              </a:rPr>
              <a:t> </a:t>
            </a:r>
            <a:r>
              <a:rPr lang="cs-CZ" sz="2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SimSun" charset="-122"/>
                <a:cs typeface="Arial" pitchFamily="34" charset="0"/>
              </a:rPr>
              <a:t>powder</a:t>
            </a:r>
            <a:r>
              <a:rPr lang="cs-CZ" sz="2600" dirty="0" smtClean="0">
                <a:solidFill>
                  <a:schemeClr val="tx1"/>
                </a:solidFill>
                <a:ea typeface="SimSun" charset="-122"/>
                <a:cs typeface="Arial" pitchFamily="34" charset="0"/>
              </a:rPr>
              <a:t>:</a:t>
            </a:r>
            <a:endParaRPr lang="cs-CZ" sz="2600" dirty="0">
              <a:solidFill>
                <a:schemeClr val="tx1"/>
              </a:solidFill>
              <a:ea typeface="SimSun" charset="-122"/>
              <a:cs typeface="Arial" pitchFamily="34" charset="0"/>
            </a:endParaRPr>
          </a:p>
          <a:p>
            <a:pPr marL="1781792" lvl="1" indent="-455566">
              <a:buFont typeface="Times New Roman" pitchFamily="16" charset="0"/>
              <a:buChar char="•"/>
              <a:tabLst>
                <a:tab pos="430168" algn="l"/>
                <a:tab pos="877797" algn="l"/>
                <a:tab pos="1327013" algn="l"/>
                <a:tab pos="1776229" algn="l"/>
                <a:tab pos="2225444" algn="l"/>
                <a:tab pos="2674660" algn="l"/>
                <a:tab pos="3123876" algn="l"/>
                <a:tab pos="3573092" algn="l"/>
                <a:tab pos="4022308" algn="l"/>
                <a:tab pos="4471524" algn="l"/>
                <a:tab pos="4920740" algn="l"/>
                <a:tab pos="5369956" algn="l"/>
                <a:tab pos="5819172" algn="l"/>
                <a:tab pos="6268388" algn="l"/>
                <a:tab pos="6717604" algn="l"/>
                <a:tab pos="7166820" algn="l"/>
                <a:tab pos="7616035" algn="l"/>
                <a:tab pos="8065251" algn="l"/>
                <a:tab pos="8514467" algn="l"/>
                <a:tab pos="8963683" algn="l"/>
                <a:tab pos="9412899" algn="l"/>
              </a:tabLst>
              <a:defRPr/>
            </a:pPr>
            <a:r>
              <a:rPr lang="cs-CZ" sz="2600" dirty="0" err="1" smtClean="0">
                <a:solidFill>
                  <a:schemeClr val="tx1"/>
                </a:solidFill>
                <a:ea typeface="SimSun" charset="-122"/>
                <a:cs typeface="Arial" pitchFamily="34" charset="0"/>
              </a:rPr>
              <a:t>Classic</a:t>
            </a:r>
            <a:endParaRPr lang="cs-CZ" sz="2600" dirty="0">
              <a:solidFill>
                <a:schemeClr val="tx1"/>
              </a:solidFill>
              <a:ea typeface="SimSun" charset="-122"/>
              <a:cs typeface="Arial" pitchFamily="34" charset="0"/>
            </a:endParaRPr>
          </a:p>
          <a:p>
            <a:pPr marL="1781792" lvl="1" indent="-455566">
              <a:buFont typeface="Times New Roman" pitchFamily="16" charset="0"/>
              <a:buChar char="•"/>
              <a:tabLst>
                <a:tab pos="430168" algn="l"/>
                <a:tab pos="877797" algn="l"/>
                <a:tab pos="1327013" algn="l"/>
                <a:tab pos="1776229" algn="l"/>
                <a:tab pos="2225444" algn="l"/>
                <a:tab pos="2674660" algn="l"/>
                <a:tab pos="3123876" algn="l"/>
                <a:tab pos="3573092" algn="l"/>
                <a:tab pos="4022308" algn="l"/>
                <a:tab pos="4471524" algn="l"/>
                <a:tab pos="4920740" algn="l"/>
                <a:tab pos="5369956" algn="l"/>
                <a:tab pos="5819172" algn="l"/>
                <a:tab pos="6268388" algn="l"/>
                <a:tab pos="6717604" algn="l"/>
                <a:tab pos="7166820" algn="l"/>
                <a:tab pos="7616035" algn="l"/>
                <a:tab pos="8065251" algn="l"/>
                <a:tab pos="8514467" algn="l"/>
                <a:tab pos="8963683" algn="l"/>
                <a:tab pos="9412899" algn="l"/>
              </a:tabLst>
              <a:defRPr/>
            </a:pPr>
            <a:r>
              <a:rPr lang="cs-CZ" sz="2600" dirty="0" err="1" smtClean="0">
                <a:solidFill>
                  <a:schemeClr val="tx1"/>
                </a:solidFill>
                <a:ea typeface="SimSun" charset="-122"/>
                <a:cs typeface="Arial" pitchFamily="34" charset="0"/>
              </a:rPr>
              <a:t>Grained</a:t>
            </a:r>
            <a:endParaRPr lang="cs-CZ" sz="2600" dirty="0">
              <a:solidFill>
                <a:schemeClr val="tx1"/>
              </a:solidFill>
              <a:ea typeface="SimSun" charset="-122"/>
              <a:cs typeface="Arial" pitchFamily="34" charset="0"/>
            </a:endParaRPr>
          </a:p>
          <a:p>
            <a:pPr marL="1781792" lvl="1" indent="-455566">
              <a:buFont typeface="Times New Roman" pitchFamily="16" charset="0"/>
              <a:buChar char="•"/>
              <a:tabLst>
                <a:tab pos="430168" algn="l"/>
                <a:tab pos="877797" algn="l"/>
                <a:tab pos="1327013" algn="l"/>
                <a:tab pos="1776229" algn="l"/>
                <a:tab pos="2225444" algn="l"/>
                <a:tab pos="2674660" algn="l"/>
                <a:tab pos="3123876" algn="l"/>
                <a:tab pos="3573092" algn="l"/>
                <a:tab pos="4022308" algn="l"/>
                <a:tab pos="4471524" algn="l"/>
                <a:tab pos="4920740" algn="l"/>
                <a:tab pos="5369956" algn="l"/>
                <a:tab pos="5819172" algn="l"/>
                <a:tab pos="6268388" algn="l"/>
                <a:tab pos="6717604" algn="l"/>
                <a:tab pos="7166820" algn="l"/>
                <a:tab pos="7616035" algn="l"/>
                <a:tab pos="8065251" algn="l"/>
                <a:tab pos="8514467" algn="l"/>
                <a:tab pos="8963683" algn="l"/>
                <a:tab pos="9412899" algn="l"/>
              </a:tabLst>
              <a:defRPr/>
            </a:pPr>
            <a:r>
              <a:rPr lang="cs-CZ" sz="2600" dirty="0" err="1" smtClean="0">
                <a:solidFill>
                  <a:schemeClr val="tx1"/>
                </a:solidFill>
                <a:ea typeface="SimSun" charset="-122"/>
                <a:cs typeface="Arial" pitchFamily="34" charset="0"/>
              </a:rPr>
              <a:t>Effervescent</a:t>
            </a:r>
            <a:endParaRPr lang="cs-CZ" sz="2600" dirty="0">
              <a:solidFill>
                <a:schemeClr val="tx1"/>
              </a:solidFill>
              <a:ea typeface="SimSun" charset="-122"/>
              <a:cs typeface="Arial" pitchFamily="34" charset="0"/>
            </a:endParaRPr>
          </a:p>
        </p:txBody>
      </p:sp>
      <p:pic>
        <p:nvPicPr>
          <p:cNvPr id="9223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5507038"/>
            <a:ext cx="298132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Obráze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3619500"/>
            <a:ext cx="39243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87" y="4456705"/>
            <a:ext cx="2604495" cy="260449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69" y="3590430"/>
            <a:ext cx="1929605" cy="144720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230313" y="0"/>
            <a:ext cx="8308975" cy="12604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Tablets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and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apsules</a:t>
            </a:r>
            <a:endParaRPr lang="cs-CZ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357188" y="1239838"/>
            <a:ext cx="4524375" cy="50165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Tablets</a:t>
            </a:r>
            <a:r>
              <a:rPr lang="cs-CZ" sz="2600" dirty="0" smtClean="0">
                <a:cs typeface="Arial" pitchFamily="34" charset="0"/>
              </a:rPr>
              <a:t>:</a:t>
            </a:r>
            <a:endParaRPr lang="cs-CZ" sz="2600" dirty="0"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Uncoated</a:t>
            </a:r>
            <a:endParaRPr lang="cs-CZ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Coated</a:t>
            </a:r>
            <a:endParaRPr lang="cs-CZ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Gastro-resistant</a:t>
            </a:r>
            <a:endParaRPr lang="cs-CZ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Effervescent</a:t>
            </a:r>
            <a:endParaRPr lang="cs-CZ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Tablets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disperged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mouth </a:t>
            </a:r>
            <a:endParaRPr lang="cs-CZ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Chewable</a:t>
            </a:r>
            <a:endParaRPr lang="cs-CZ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Sublingual</a:t>
            </a:r>
            <a:endParaRPr lang="cs-CZ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etc</a:t>
            </a:r>
            <a:r>
              <a:rPr lang="cs-CZ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endParaRPr lang="cs-CZ" sz="2600" dirty="0" smtClean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endParaRPr lang="cs-CZ" sz="2600" dirty="0">
              <a:solidFill>
                <a:srgbClr val="7E0021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802188" y="1282700"/>
            <a:ext cx="5159375" cy="4926013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Capsules</a:t>
            </a:r>
            <a:r>
              <a:rPr lang="cs-CZ" sz="2600" dirty="0" smtClean="0">
                <a:cs typeface="Arial" pitchFamily="34" charset="0"/>
              </a:rPr>
              <a:t>:</a:t>
            </a:r>
            <a:endParaRPr lang="cs-CZ" sz="2600" dirty="0"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Hard </a:t>
            </a:r>
            <a:r>
              <a:rPr lang="cs-CZ" sz="2600" dirty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	</a:t>
            </a: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Soft</a:t>
            </a:r>
            <a:endParaRPr lang="cs-CZ" sz="2600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Gastro-resistant</a:t>
            </a:r>
            <a:endParaRPr lang="cs-CZ" sz="2600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With</a:t>
            </a:r>
            <a:r>
              <a:rPr lang="cs-CZ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modified</a:t>
            </a:r>
            <a:r>
              <a:rPr lang="cs-CZ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 </a:t>
            </a:r>
            <a:r>
              <a:rPr lang="cs-CZ" sz="2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release</a:t>
            </a:r>
            <a:endParaRPr lang="cs-CZ" sz="2600" dirty="0" smtClean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342865" indent="-342865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</a:tabLst>
              <a:defRPr/>
            </a:pPr>
            <a:r>
              <a:rPr lang="cs-CZ" sz="2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etc</a:t>
            </a:r>
            <a:r>
              <a:rPr lang="cs-CZ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.</a:t>
            </a:r>
            <a:endParaRPr lang="cs-CZ" sz="2600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5" y="1042988"/>
            <a:ext cx="186055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4017963"/>
            <a:ext cx="39497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8" y="5300663"/>
            <a:ext cx="1979612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1389063" y="0"/>
            <a:ext cx="8183562" cy="11874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447629" algn="l"/>
                <a:tab pos="896845" algn="l"/>
                <a:tab pos="1346060" algn="l"/>
                <a:tab pos="1795276" algn="l"/>
                <a:tab pos="2244492" algn="l"/>
                <a:tab pos="2693709" algn="l"/>
                <a:tab pos="3142924" algn="l"/>
                <a:tab pos="3592141" algn="l"/>
                <a:tab pos="4041356" algn="l"/>
                <a:tab pos="4490573" algn="l"/>
                <a:tab pos="4939788" algn="l"/>
                <a:tab pos="5389005" algn="l"/>
                <a:tab pos="5838220" algn="l"/>
                <a:tab pos="6287437" algn="l"/>
                <a:tab pos="6736651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  <a:defRPr/>
            </a:pP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Gaseous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Dosage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Forms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= </a:t>
            </a:r>
            <a:r>
              <a:rPr lang="cs-CZ" sz="4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Aerodispersions</a:t>
            </a:r>
            <a:endParaRPr lang="cs-CZ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1627188" y="1260475"/>
            <a:ext cx="8093075" cy="5759450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Topical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endParaRPr lang="cs-CZ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152" indent="-457152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ear</a:t>
            </a:r>
            <a:r>
              <a:rPr lang="cs-CZ" sz="2600" dirty="0" smtClean="0">
                <a:cs typeface="Arial" pitchFamily="34" charset="0"/>
              </a:rPr>
              <a:t>, </a:t>
            </a:r>
            <a:r>
              <a:rPr lang="cs-CZ" sz="2600" dirty="0" err="1" smtClean="0">
                <a:cs typeface="Arial" pitchFamily="34" charset="0"/>
              </a:rPr>
              <a:t>nasal</a:t>
            </a:r>
            <a:r>
              <a:rPr lang="cs-CZ" sz="2600" dirty="0" smtClean="0">
                <a:cs typeface="Arial" pitchFamily="34" charset="0"/>
              </a:rPr>
              <a:t>, oral, </a:t>
            </a:r>
            <a:r>
              <a:rPr lang="cs-CZ" sz="2600" dirty="0" err="1" smtClean="0">
                <a:cs typeface="Arial" pitchFamily="34" charset="0"/>
              </a:rPr>
              <a:t>sublingual</a:t>
            </a:r>
            <a:r>
              <a:rPr lang="cs-CZ" sz="2600" dirty="0" smtClean="0">
                <a:cs typeface="Arial" pitchFamily="34" charset="0"/>
              </a:rPr>
              <a:t> and </a:t>
            </a:r>
            <a:r>
              <a:rPr lang="cs-CZ" sz="2600" dirty="0" err="1" smtClean="0">
                <a:cs typeface="Arial" pitchFamily="34" charset="0"/>
              </a:rPr>
              <a:t>cutaneous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spray</a:t>
            </a:r>
            <a:endParaRPr lang="cs-CZ" sz="2600" dirty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Preparations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for</a:t>
            </a:r>
            <a:r>
              <a:rPr lang="cs-CZ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inhalation</a:t>
            </a:r>
            <a:endParaRPr lang="cs-CZ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152" indent="-457152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6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l</a:t>
            </a:r>
            <a:r>
              <a:rPr lang="cs-CZ" sz="2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iquids</a:t>
            </a:r>
            <a:r>
              <a:rPr lang="cs-CZ" sz="2600" dirty="0" smtClean="0">
                <a:cs typeface="Arial" pitchFamily="34" charset="0"/>
              </a:rPr>
              <a:t> (</a:t>
            </a:r>
            <a:r>
              <a:rPr lang="cs-CZ" sz="2600" dirty="0" err="1" smtClean="0">
                <a:cs typeface="Arial" pitchFamily="34" charset="0"/>
              </a:rPr>
              <a:t>scattering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of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liquid</a:t>
            </a:r>
            <a:r>
              <a:rPr lang="cs-CZ" sz="2600" dirty="0" smtClean="0">
                <a:cs typeface="Arial" pitchFamily="34" charset="0"/>
              </a:rPr>
              <a:t> drops)</a:t>
            </a:r>
            <a:endParaRPr lang="cs-CZ" sz="2600" dirty="0">
              <a:cs typeface="Arial" pitchFamily="34" charset="0"/>
            </a:endParaRPr>
          </a:p>
          <a:p>
            <a:pPr marL="457152" indent="-457152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powders</a:t>
            </a:r>
            <a:r>
              <a:rPr lang="cs-CZ" sz="2600" dirty="0" smtClean="0">
                <a:cs typeface="Arial" pitchFamily="34" charset="0"/>
              </a:rPr>
              <a:t> (</a:t>
            </a:r>
            <a:r>
              <a:rPr lang="cs-CZ" sz="2600" dirty="0" err="1" smtClean="0">
                <a:cs typeface="Arial" pitchFamily="34" charset="0"/>
              </a:rPr>
              <a:t>particle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size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determines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the</a:t>
            </a:r>
            <a:r>
              <a:rPr lang="cs-CZ" sz="2600" dirty="0" smtClean="0">
                <a:cs typeface="Arial" pitchFamily="34" charset="0"/>
              </a:rPr>
              <a:t> place </a:t>
            </a:r>
            <a:r>
              <a:rPr lang="cs-CZ" sz="2600" dirty="0" err="1" smtClean="0">
                <a:cs typeface="Arial" pitchFamily="34" charset="0"/>
              </a:rPr>
              <a:t>of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absorption</a:t>
            </a:r>
            <a:r>
              <a:rPr lang="cs-CZ" sz="2600" dirty="0" smtClean="0">
                <a:cs typeface="Arial" pitchFamily="34" charset="0"/>
              </a:rPr>
              <a:t>)</a:t>
            </a:r>
            <a:endParaRPr lang="cs-CZ" sz="2600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Foams</a:t>
            </a:r>
            <a:endParaRPr lang="cs-CZ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457152" indent="-457152" eaLnBrk="1" fontAlgn="auto" hangingPunct="1">
              <a:spcBef>
                <a:spcPts val="331"/>
              </a:spcBef>
              <a:spcAft>
                <a:spcPts val="0"/>
              </a:spcAft>
              <a:buFont typeface="Georgia"/>
              <a:buChar char="•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cutaneous</a:t>
            </a:r>
            <a:r>
              <a:rPr lang="cs-CZ" sz="2600" dirty="0" smtClean="0">
                <a:cs typeface="Arial" pitchFamily="34" charset="0"/>
              </a:rPr>
              <a:t>, </a:t>
            </a:r>
            <a:r>
              <a:rPr lang="cs-CZ" sz="2600" dirty="0" err="1" smtClean="0">
                <a:cs typeface="Arial" pitchFamily="34" charset="0"/>
              </a:rPr>
              <a:t>rectal</a:t>
            </a:r>
            <a:r>
              <a:rPr lang="cs-CZ" sz="2600" dirty="0" smtClean="0">
                <a:cs typeface="Arial" pitchFamily="34" charset="0"/>
              </a:rPr>
              <a:t>, </a:t>
            </a:r>
            <a:r>
              <a:rPr lang="cs-CZ" sz="2600" dirty="0" err="1" smtClean="0">
                <a:cs typeface="Arial" pitchFamily="34" charset="0"/>
              </a:rPr>
              <a:t>vaginal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foams</a:t>
            </a:r>
            <a:endParaRPr lang="cs-CZ" sz="2600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endParaRPr lang="cs-CZ" sz="2600" u="sng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endParaRPr lang="cs-CZ" sz="2600" u="sng" dirty="0">
              <a:cs typeface="Arial" pitchFamily="34" charset="0"/>
            </a:endParaRPr>
          </a:p>
          <a:p>
            <a:pPr marL="0" indent="0" eaLnBrk="1" fontAlgn="auto" hangingPunct="1">
              <a:spcBef>
                <a:spcPts val="331"/>
              </a:spcBef>
              <a:spcAft>
                <a:spcPts val="0"/>
              </a:spcAft>
              <a:buFontTx/>
              <a:buNone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600" u="sng" dirty="0" err="1" smtClean="0">
                <a:cs typeface="Arial" pitchFamily="34" charset="0"/>
              </a:rPr>
              <a:t>Making</a:t>
            </a:r>
            <a:r>
              <a:rPr lang="cs-CZ" sz="2600" u="sng" dirty="0" smtClean="0">
                <a:cs typeface="Arial" pitchFamily="34" charset="0"/>
              </a:rPr>
              <a:t> </a:t>
            </a:r>
            <a:r>
              <a:rPr lang="cs-CZ" sz="2600" u="sng" dirty="0" err="1" smtClean="0">
                <a:cs typeface="Arial" pitchFamily="34" charset="0"/>
              </a:rPr>
              <a:t>of</a:t>
            </a:r>
            <a:r>
              <a:rPr lang="cs-CZ" sz="2600" u="sng" dirty="0" smtClean="0">
                <a:cs typeface="Arial" pitchFamily="34" charset="0"/>
              </a:rPr>
              <a:t> </a:t>
            </a:r>
            <a:r>
              <a:rPr lang="cs-CZ" sz="2600" u="sng" dirty="0" err="1" smtClean="0">
                <a:cs typeface="Arial" pitchFamily="34" charset="0"/>
              </a:rPr>
              <a:t>an</a:t>
            </a:r>
            <a:r>
              <a:rPr lang="cs-CZ" sz="2600" u="sng" dirty="0" smtClean="0">
                <a:cs typeface="Arial" pitchFamily="34" charset="0"/>
              </a:rPr>
              <a:t> </a:t>
            </a:r>
            <a:r>
              <a:rPr lang="cs-CZ" sz="2600" u="sng" dirty="0" err="1" smtClean="0">
                <a:cs typeface="Arial" pitchFamily="34" charset="0"/>
              </a:rPr>
              <a:t>aerodispersion</a:t>
            </a:r>
            <a:r>
              <a:rPr lang="cs-CZ" sz="2600" u="sng" dirty="0" smtClean="0">
                <a:cs typeface="Arial" pitchFamily="34" charset="0"/>
              </a:rPr>
              <a:t>:</a:t>
            </a:r>
            <a:endParaRPr lang="cs-CZ" sz="2600" u="sng" dirty="0">
              <a:cs typeface="Arial" pitchFamily="34" charset="0"/>
            </a:endParaRPr>
          </a:p>
          <a:p>
            <a:pPr marL="377979" indent="-377979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600" dirty="0" err="1" smtClean="0">
                <a:cs typeface="Arial" pitchFamily="34" charset="0"/>
              </a:rPr>
              <a:t>Mechanically</a:t>
            </a:r>
            <a:r>
              <a:rPr lang="cs-CZ" sz="2600" dirty="0" smtClean="0">
                <a:cs typeface="Arial" pitchFamily="34" charset="0"/>
              </a:rPr>
              <a:t> by a </a:t>
            </a:r>
            <a:r>
              <a:rPr lang="cs-CZ" sz="2600" dirty="0" err="1" smtClean="0">
                <a:cs typeface="Arial" pitchFamily="34" charset="0"/>
              </a:rPr>
              <a:t>nebulizer</a:t>
            </a:r>
            <a:r>
              <a:rPr lang="cs-CZ" sz="2600" dirty="0" smtClean="0">
                <a:cs typeface="Arial" pitchFamily="34" charset="0"/>
              </a:rPr>
              <a:t> (</a:t>
            </a:r>
            <a:r>
              <a:rPr lang="cs-CZ" sz="2600" dirty="0" err="1" smtClean="0">
                <a:cs typeface="Arial" pitchFamily="34" charset="0"/>
              </a:rPr>
              <a:t>spray</a:t>
            </a:r>
            <a:r>
              <a:rPr lang="cs-CZ" sz="2600" dirty="0" smtClean="0">
                <a:cs typeface="Arial" pitchFamily="34" charset="0"/>
              </a:rPr>
              <a:t>)</a:t>
            </a:r>
            <a:endParaRPr lang="cs-CZ" sz="2600" dirty="0">
              <a:cs typeface="Arial" pitchFamily="34" charset="0"/>
            </a:endParaRPr>
          </a:p>
          <a:p>
            <a:pPr marL="377979" indent="-377979" eaLnBrk="1" fontAlgn="auto" hangingPunct="1">
              <a:spcBef>
                <a:spcPts val="331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0" algn="l"/>
                <a:tab pos="104764" algn="l"/>
                <a:tab pos="553981" algn="l"/>
                <a:tab pos="1003196" algn="l"/>
                <a:tab pos="1452413" algn="l"/>
                <a:tab pos="1901627" algn="l"/>
                <a:tab pos="2350844" algn="l"/>
                <a:tab pos="2800059" algn="l"/>
                <a:tab pos="3249276" algn="l"/>
                <a:tab pos="3698492" algn="l"/>
                <a:tab pos="4147708" algn="l"/>
                <a:tab pos="4596924" algn="l"/>
                <a:tab pos="5046140" algn="l"/>
                <a:tab pos="5495356" algn="l"/>
                <a:tab pos="5944572" algn="l"/>
                <a:tab pos="6393788" algn="l"/>
                <a:tab pos="6843003" algn="l"/>
                <a:tab pos="7292219" algn="l"/>
                <a:tab pos="7741435" algn="l"/>
                <a:tab pos="8190651" algn="l"/>
                <a:tab pos="8639867" algn="l"/>
                <a:tab pos="8685899" algn="l"/>
              </a:tabLst>
              <a:defRPr/>
            </a:pPr>
            <a:r>
              <a:rPr lang="cs-CZ" sz="2600" dirty="0" smtClean="0">
                <a:cs typeface="Arial" pitchFamily="34" charset="0"/>
              </a:rPr>
              <a:t>By </a:t>
            </a:r>
            <a:r>
              <a:rPr lang="cs-CZ" sz="2600" dirty="0" err="1" smtClean="0">
                <a:cs typeface="Arial" pitchFamily="34" charset="0"/>
              </a:rPr>
              <a:t>liquefied</a:t>
            </a:r>
            <a:r>
              <a:rPr lang="cs-CZ" sz="2600" dirty="0" smtClean="0">
                <a:cs typeface="Arial" pitchFamily="34" charset="0"/>
              </a:rPr>
              <a:t>/</a:t>
            </a:r>
            <a:r>
              <a:rPr lang="cs-CZ" sz="2600" dirty="0" err="1" smtClean="0">
                <a:cs typeface="Arial" pitchFamily="34" charset="0"/>
              </a:rPr>
              <a:t>compressed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gas</a:t>
            </a:r>
            <a:r>
              <a:rPr lang="cs-CZ" sz="2600" dirty="0" smtClean="0">
                <a:cs typeface="Arial" pitchFamily="34" charset="0"/>
              </a:rPr>
              <a:t> (</a:t>
            </a:r>
            <a:r>
              <a:rPr lang="cs-CZ" sz="2600" dirty="0" err="1" smtClean="0">
                <a:cs typeface="Arial" pitchFamily="34" charset="0"/>
              </a:rPr>
              <a:t>pressure</a:t>
            </a:r>
            <a:r>
              <a:rPr lang="cs-CZ" sz="2600" dirty="0" smtClean="0">
                <a:cs typeface="Arial" pitchFamily="34" charset="0"/>
              </a:rPr>
              <a:t> </a:t>
            </a:r>
            <a:r>
              <a:rPr lang="cs-CZ" sz="2600" dirty="0" err="1" smtClean="0">
                <a:cs typeface="Arial" pitchFamily="34" charset="0"/>
              </a:rPr>
              <a:t>container</a:t>
            </a:r>
            <a:r>
              <a:rPr lang="cs-CZ" sz="2600" dirty="0" smtClean="0">
                <a:cs typeface="Arial" pitchFamily="34" charset="0"/>
              </a:rPr>
              <a:t>)</a:t>
            </a:r>
            <a:endParaRPr lang="cs-CZ" sz="2600" dirty="0">
              <a:cs typeface="Arial" pitchFamily="34" charset="0"/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879850"/>
            <a:ext cx="159385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3616325"/>
            <a:ext cx="2560637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3ffa2ac2-63c2-43d6-9595-f32677ffda67.mdb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251</Template>
  <TotalTime>35752</TotalTime>
  <Words>1213</Words>
  <Application>Microsoft Office PowerPoint</Application>
  <PresentationFormat>Vlastní</PresentationFormat>
  <Paragraphs>299</Paragraphs>
  <Slides>23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SimSun</vt:lpstr>
      <vt:lpstr>Arial</vt:lpstr>
      <vt:lpstr>Century Gothic</vt:lpstr>
      <vt:lpstr>Georgia</vt:lpstr>
      <vt:lpstr>Times New Roman</vt:lpstr>
      <vt:lpstr>Wingdings</vt:lpstr>
      <vt:lpstr>Diseño predeterminado</vt:lpstr>
      <vt:lpstr>1. Drug dosage forms and  routes of administration  2. Information about drugs  3. Drug legislation in CZ </vt:lpstr>
      <vt:lpstr>What is a dosage form?</vt:lpstr>
      <vt:lpstr>Dosage Form</vt:lpstr>
      <vt:lpstr>Classification of Dosage Forms</vt:lpstr>
      <vt:lpstr>Liquid Dosage Forms</vt:lpstr>
      <vt:lpstr>Semi-solid Dosage Forms</vt:lpstr>
      <vt:lpstr>Solid Dosage Forms</vt:lpstr>
      <vt:lpstr>Tablets and Capsules</vt:lpstr>
      <vt:lpstr>Gaseous Dosage Forms = Aerodispersions</vt:lpstr>
      <vt:lpstr>Routes of administration</vt:lpstr>
      <vt:lpstr>Systemic administration – enteral</vt:lpstr>
      <vt:lpstr>„First pass“ effect</vt:lpstr>
      <vt:lpstr>Systemic administration – parenteral</vt:lpstr>
      <vt:lpstr>Systemic administration – parenteral</vt:lpstr>
      <vt:lpstr>Prezentace aplikace PowerPoint</vt:lpstr>
      <vt:lpstr>Information about Drugs</vt:lpstr>
      <vt:lpstr>Pharmacopoeia</vt:lpstr>
      <vt:lpstr>Basic Drug Legislation in CZ</vt:lpstr>
      <vt:lpstr>Medical Prescription (Rx) in CZ</vt:lpstr>
      <vt:lpstr>Legislation – Drugs of Abuse</vt:lpstr>
      <vt:lpstr>Classification of narcotics</vt:lpstr>
      <vt:lpstr>Classification of psychotropic drugs</vt:lpstr>
      <vt:lpstr>Precursors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Lékové formy a způsoby aplikace - - Informace o léčivech - - Legislativa a registrace léčiv -</dc:title>
  <dc:creator>Jana Merhautová</dc:creator>
  <cp:lastModifiedBy>Leoš Landa</cp:lastModifiedBy>
  <cp:revision>84</cp:revision>
  <cp:lastPrinted>2015-10-19T15:47:49Z</cp:lastPrinted>
  <dcterms:created xsi:type="dcterms:W3CDTF">2011-10-12T17:29:56Z</dcterms:created>
  <dcterms:modified xsi:type="dcterms:W3CDTF">2017-11-07T11:17:16Z</dcterms:modified>
</cp:coreProperties>
</file>