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3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4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5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6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7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963" r:id="rId2"/>
    <p:sldMasterId id="2147483978" r:id="rId3"/>
    <p:sldMasterId id="2147483993" r:id="rId4"/>
    <p:sldMasterId id="2147484005" r:id="rId5"/>
    <p:sldMasterId id="2147484017" r:id="rId6"/>
    <p:sldMasterId id="2147484029" r:id="rId7"/>
    <p:sldMasterId id="2147484041" r:id="rId8"/>
    <p:sldMasterId id="2147484053" r:id="rId9"/>
    <p:sldMasterId id="2147484065" r:id="rId10"/>
    <p:sldMasterId id="2147484077" r:id="rId11"/>
    <p:sldMasterId id="2147484089" r:id="rId12"/>
    <p:sldMasterId id="2147484101" r:id="rId13"/>
    <p:sldMasterId id="2147484113" r:id="rId14"/>
    <p:sldMasterId id="2147484125" r:id="rId15"/>
    <p:sldMasterId id="2147484137" r:id="rId16"/>
    <p:sldMasterId id="2147484149" r:id="rId17"/>
    <p:sldMasterId id="2147484161" r:id="rId18"/>
  </p:sldMasterIdLst>
  <p:notesMasterIdLst>
    <p:notesMasterId r:id="rId58"/>
  </p:notesMasterIdLst>
  <p:sldIdLst>
    <p:sldId id="306" r:id="rId19"/>
    <p:sldId id="340" r:id="rId20"/>
    <p:sldId id="286" r:id="rId21"/>
    <p:sldId id="287" r:id="rId22"/>
    <p:sldId id="260" r:id="rId23"/>
    <p:sldId id="303" r:id="rId24"/>
    <p:sldId id="308" r:id="rId25"/>
    <p:sldId id="309" r:id="rId26"/>
    <p:sldId id="310" r:id="rId27"/>
    <p:sldId id="311" r:id="rId28"/>
    <p:sldId id="312" r:id="rId29"/>
    <p:sldId id="313" r:id="rId30"/>
    <p:sldId id="314" r:id="rId31"/>
    <p:sldId id="315" r:id="rId32"/>
    <p:sldId id="316" r:id="rId33"/>
    <p:sldId id="317" r:id="rId34"/>
    <p:sldId id="318" r:id="rId35"/>
    <p:sldId id="319" r:id="rId36"/>
    <p:sldId id="320" r:id="rId37"/>
    <p:sldId id="321" r:id="rId38"/>
    <p:sldId id="322" r:id="rId39"/>
    <p:sldId id="323" r:id="rId40"/>
    <p:sldId id="324" r:id="rId41"/>
    <p:sldId id="302" r:id="rId42"/>
    <p:sldId id="325" r:id="rId43"/>
    <p:sldId id="326" r:id="rId44"/>
    <p:sldId id="327" r:id="rId45"/>
    <p:sldId id="328" r:id="rId46"/>
    <p:sldId id="329" r:id="rId47"/>
    <p:sldId id="330" r:id="rId48"/>
    <p:sldId id="331" r:id="rId49"/>
    <p:sldId id="332" r:id="rId50"/>
    <p:sldId id="333" r:id="rId51"/>
    <p:sldId id="334" r:id="rId52"/>
    <p:sldId id="335" r:id="rId53"/>
    <p:sldId id="336" r:id="rId54"/>
    <p:sldId id="337" r:id="rId55"/>
    <p:sldId id="338" r:id="rId56"/>
    <p:sldId id="339" r:id="rId5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61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A11B2C-F45A-4B45-AB93-FDC8BCCDFAFB}" type="datetimeFigureOut">
              <a:rPr lang="cs-CZ" smtClean="0"/>
              <a:t>10.10.2017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D91DC-A3A6-4EC1-B5D0-12933A8532F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8564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CD9AD2-F68C-4173-9290-8CC8F012DBAF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5849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24876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49918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85190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54526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82425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58721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49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27642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8F144-1D7F-43D8-A1D2-CEE636E1529A}" type="datetimeFigureOut">
              <a:rPr lang="cs-CZ" smtClean="0"/>
              <a:t>10.10.2017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ED77-21E6-4A3C-BCE1-2ED69817E1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8054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8F144-1D7F-43D8-A1D2-CEE636E1529A}" type="datetimeFigureOut">
              <a:rPr lang="cs-CZ" smtClean="0"/>
              <a:t>10.10.2017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ED77-21E6-4A3C-BCE1-2ED69817E1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18390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2163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1226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9920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72820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0381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12232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1435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14531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40764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13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8F144-1D7F-43D8-A1D2-CEE636E1529A}" type="datetimeFigureOut">
              <a:rPr lang="cs-CZ" smtClean="0"/>
              <a:t>10.10.2017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ED77-21E6-4A3C-BCE1-2ED69817E1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922301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68581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21238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886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68023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67885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06453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35450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73610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71641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592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1534584" y="214313"/>
            <a:ext cx="10405533" cy="5918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CDCC529B-D380-4EEA-8441-0C14411F1B3F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88383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26545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44621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22033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05574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4935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20035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13358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9690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9132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065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18FA004-9749-43EC-BBDF-47E5B42C2D5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0206270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42772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26943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68833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5738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28284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97452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36744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3849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88641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634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17AF566-C221-4623-95DC-CD9BB047BB5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704087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8279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44690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67681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70414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37495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47566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57554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19471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65717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512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9678DFE-8EC6-4957-8578-9C3A5273B00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3501839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72094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65010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46101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8651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91588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22277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38391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04859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73889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0796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1" y="1600201"/>
            <a:ext cx="5382684" cy="45243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5484" y="1600201"/>
            <a:ext cx="5384800" cy="45243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623F1D7-93F8-49BF-9715-CEA45345AAD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4140373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28039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12377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25956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36183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75995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88320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75976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57385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0855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491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8E2F909-8228-40CB-A7E2-53569B0FD7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5736256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28268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64855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4759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3168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84425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5533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83589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86441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38799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703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7D9421C-3507-4C59-8D5F-DB00972A402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9550191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28852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76208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15305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06699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3909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14097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70271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85993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9553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504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C144718-8A1A-4BFB-A438-9054D25E9D3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510764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65224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98455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58803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22131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4656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8176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8307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83179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20824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448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8F144-1D7F-43D8-A1D2-CEE636E1529A}" type="datetimeFigureOut">
              <a:rPr lang="cs-CZ" smtClean="0"/>
              <a:t>10.10.2017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ED77-21E6-4A3C-BCE1-2ED69817E1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232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06C299B-7A97-449A-B9E2-69FA3D75ED6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9500278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86385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90555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58796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99136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21994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7614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2222CEB-2599-47EF-AA98-6BF5106169E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805001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78B3319-AABF-417B-BF51-AA8CBCEB1A4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51384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1" y="128589"/>
            <a:ext cx="2741084" cy="5995987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128589"/>
            <a:ext cx="8026400" cy="599598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AE590C8-27CE-42B2-AEB5-9F2AD5C304A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38301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128588"/>
            <a:ext cx="10970684" cy="143351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0"/>
          </p:nvPr>
        </p:nvSpPr>
        <p:spPr>
          <a:xfrm>
            <a:off x="609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idx="11"/>
          </p:nvPr>
        </p:nvSpPr>
        <p:spPr>
          <a:xfrm>
            <a:off x="4165601" y="6245226"/>
            <a:ext cx="3858684" cy="474663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>
          <a:xfrm>
            <a:off x="8737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fld id="{5F7F18F6-D881-45C0-82F2-90C292E2A0C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056428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128588"/>
            <a:ext cx="10970684" cy="143351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1" y="1600201"/>
            <a:ext cx="5382684" cy="45243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5484" y="1600201"/>
            <a:ext cx="5384800" cy="45243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0"/>
          </p:nvPr>
        </p:nvSpPr>
        <p:spPr>
          <a:xfrm>
            <a:off x="609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idx="11"/>
          </p:nvPr>
        </p:nvSpPr>
        <p:spPr>
          <a:xfrm>
            <a:off x="4165601" y="6245226"/>
            <a:ext cx="3858684" cy="474663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idx="12"/>
          </p:nvPr>
        </p:nvSpPr>
        <p:spPr>
          <a:xfrm>
            <a:off x="8737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fld id="{55A2D9CD-360B-4440-8390-93FEABEFBB5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080679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128588"/>
            <a:ext cx="10970684" cy="143351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1" y="1600201"/>
            <a:ext cx="5382684" cy="45243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5484" y="1600200"/>
            <a:ext cx="53848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5484" y="3938589"/>
            <a:ext cx="5384800" cy="21859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idx="10"/>
          </p:nvPr>
        </p:nvSpPr>
        <p:spPr>
          <a:xfrm>
            <a:off x="609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idx="11"/>
          </p:nvPr>
        </p:nvSpPr>
        <p:spPr>
          <a:xfrm>
            <a:off x="4165601" y="6245226"/>
            <a:ext cx="3858684" cy="474663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idx="12"/>
          </p:nvPr>
        </p:nvSpPr>
        <p:spPr>
          <a:xfrm>
            <a:off x="8737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fld id="{FDE7BB6C-C03A-4D5F-A786-30AD3F2A84C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533180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B398D-7BB2-462E-8735-E12E279D7B9D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6873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1F2D5B-3B71-48E4-9B41-299ADB726032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8674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A395BB-9C63-417E-9D5A-F95894B7D948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984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8F144-1D7F-43D8-A1D2-CEE636E1529A}" type="datetimeFigureOut">
              <a:rPr lang="cs-CZ" smtClean="0"/>
              <a:t>10.10.2017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ED77-21E6-4A3C-BCE1-2ED69817E1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07897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A684AC-C1CE-4523-8A1E-8E58742D56B9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4665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888E60-FD27-4FD7-BB54-1DD5491EC270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7325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7EB978-EB46-422B-AFE6-E3BC5C36A6DF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202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51EB2-D41C-466C-B8F1-146A831BB3CB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8810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FD0387-F536-4F47-924D-4809624F40AF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859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776716-278D-4305-8BB4-2F90F2211598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9961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D94B5B-D2D8-486C-822B-DB7BF578D845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5098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1809FB-BC66-48EF-8486-E816AD3B8871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473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8B3A1FD-327C-477E-841E-CE7F4354F3BA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0367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E08BDC6A-045D-4A39-A100-E284D7C92B71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447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8F144-1D7F-43D8-A1D2-CEE636E1529A}" type="datetimeFigureOut">
              <a:rPr lang="cs-CZ" smtClean="0"/>
              <a:t>10.10.2017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ED77-21E6-4A3C-BCE1-2ED69817E1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67317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659A4009-0FD2-4CF1-A19B-20C59EF22579}" type="slidenum">
              <a:rPr lang="cs-CZ" altLang="cs-CZ">
                <a:solidFill>
                  <a:srgbClr val="000000"/>
                </a:solidFill>
              </a:rPr>
              <a:pPr/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0705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918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2733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621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3246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546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462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3750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961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19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8F144-1D7F-43D8-A1D2-CEE636E1529A}" type="datetimeFigureOut">
              <a:rPr lang="cs-CZ" smtClean="0"/>
              <a:t>10.10.2017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ED77-21E6-4A3C-BCE1-2ED69817E1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27312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4617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4595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8570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4009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420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9636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3243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1566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8236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901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8F144-1D7F-43D8-A1D2-CEE636E1529A}" type="datetimeFigureOut">
              <a:rPr lang="cs-CZ" smtClean="0"/>
              <a:t>10.10.2017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ED77-21E6-4A3C-BCE1-2ED69817E1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81648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0989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8807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2520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297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3880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0069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6507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7301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8638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71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8F144-1D7F-43D8-A1D2-CEE636E1529A}" type="datetimeFigureOut">
              <a:rPr lang="cs-CZ" smtClean="0"/>
              <a:t>10.10.2017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ED77-21E6-4A3C-BCE1-2ED69817E1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50193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837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073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4170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4035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4307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0147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5035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9921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4552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52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8F144-1D7F-43D8-A1D2-CEE636E1529A}" type="datetimeFigureOut">
              <a:rPr lang="cs-CZ" smtClean="0"/>
              <a:t>10.10.2017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ED77-21E6-4A3C-BCE1-2ED69817E1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28966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0504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3356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7579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0277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0065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7165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6272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2998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7975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868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8F144-1D7F-43D8-A1D2-CEE636E1529A}" type="datetimeFigureOut">
              <a:rPr lang="cs-CZ" smtClean="0"/>
              <a:t>10.10.2017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4ED77-21E6-4A3C-BCE1-2ED69817E1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89762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40686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36804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37241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18001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2296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93145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43481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62967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87128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899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8F144-1D7F-43D8-A1D2-CEE636E1529A}" type="datetimeFigureOut">
              <a:rPr lang="cs-CZ" smtClean="0"/>
              <a:t>10.10.2017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4ED77-21E6-4A3C-BCE1-2ED69817E1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359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930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010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719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03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281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510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095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075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  <p:sldLayoutId id="2147484151" r:id="rId2"/>
    <p:sldLayoutId id="2147484152" r:id="rId3"/>
    <p:sldLayoutId id="2147484153" r:id="rId4"/>
    <p:sldLayoutId id="2147484154" r:id="rId5"/>
    <p:sldLayoutId id="2147484155" r:id="rId6"/>
    <p:sldLayoutId id="2147484156" r:id="rId7"/>
    <p:sldLayoutId id="2147484157" r:id="rId8"/>
    <p:sldLayoutId id="2147484158" r:id="rId9"/>
    <p:sldLayoutId id="2147484159" r:id="rId10"/>
    <p:sldLayoutId id="214748416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49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  <p:sldLayoutId id="2147484163" r:id="rId2"/>
    <p:sldLayoutId id="2147484164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0" r:id="rId9"/>
    <p:sldLayoutId id="2147484171" r:id="rId10"/>
    <p:sldLayoutId id="21474841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128588"/>
            <a:ext cx="10970684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Klepněte pro úpravu formátu titulního textu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1"/>
            <a:ext cx="10970684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Klepněte pro úpravu formátu textu osnovy</a:t>
            </a:r>
          </a:p>
          <a:p>
            <a:pPr lvl="1"/>
            <a:r>
              <a:rPr lang="en-GB" altLang="cs-CZ" smtClean="0"/>
              <a:t>Druhá úroveň</a:t>
            </a:r>
          </a:p>
          <a:p>
            <a:pPr lvl="2"/>
            <a:r>
              <a:rPr lang="en-GB" altLang="cs-CZ" smtClean="0"/>
              <a:t>Třetí úroveň</a:t>
            </a:r>
          </a:p>
          <a:p>
            <a:pPr lvl="3"/>
            <a:r>
              <a:rPr lang="en-GB" altLang="cs-CZ" smtClean="0"/>
              <a:t>Čtvrtá úroveň osnovy</a:t>
            </a:r>
          </a:p>
          <a:p>
            <a:pPr lvl="4"/>
            <a:r>
              <a:rPr lang="en-GB" altLang="cs-CZ" smtClean="0"/>
              <a:t>Pátá úroveň osnovy</a:t>
            </a:r>
          </a:p>
          <a:p>
            <a:pPr lvl="4"/>
            <a:r>
              <a:rPr lang="en-GB" altLang="cs-CZ" smtClean="0"/>
              <a:t>Šestá úroveň</a:t>
            </a:r>
          </a:p>
          <a:p>
            <a:pPr lvl="4"/>
            <a:r>
              <a:rPr lang="en-GB" altLang="cs-CZ" smtClean="0"/>
              <a:t>Sedmá úroveň</a:t>
            </a:r>
          </a:p>
          <a:p>
            <a:pPr lvl="4"/>
            <a:r>
              <a:rPr lang="en-GB" altLang="cs-CZ" smtClean="0"/>
              <a:t>Osmá úroveň textu</a:t>
            </a:r>
          </a:p>
          <a:p>
            <a:pPr lvl="4"/>
            <a:r>
              <a:rPr lang="en-GB" altLang="cs-CZ" smtClean="0"/>
              <a:t>Devátá úroveň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09601" y="6245226"/>
            <a:ext cx="2842684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cs-CZ" altLang="cs-CZ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4165601" y="6245226"/>
            <a:ext cx="3858684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737601" y="6245226"/>
            <a:ext cx="2842684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fld id="{9ED944A7-8982-4825-BAAC-C9953A9379E5}" type="slidenum">
              <a:rPr lang="cs-CZ" altLang="cs-CZ" smtClean="0"/>
              <a:pPr defTabSz="449263"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529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  <p:sldLayoutId id="2147483976" r:id="rId13"/>
    <p:sldLayoutId id="2147483977" r:id="rId14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anose="020B0604020202020204" pitchFamily="34" charset="-128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8A6720-C016-4E88-B7DB-F17A2A8E6567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03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  <p:sldLayoutId id="2147483991" r:id="rId13"/>
    <p:sldLayoutId id="214748399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544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49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00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04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07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ABFD2-1108-46CB-953F-72FAB7230062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10.10.2017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C4343-91A2-47C3-9AD0-1732DC7EBBA0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840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4.bp.blogspot.com/-m3wmUj4eIUo/URgQcBy0AsI/AAAAAAAABOM/QvMAw_EMq0Y/s1600/dentalbud2.jpg" TargetMode="External"/><Relationship Id="rId1" Type="http://schemas.openxmlformats.org/officeDocument/2006/relationships/slideLayout" Target="../slideLayouts/slideLayout16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lfp.cuni.cz/OldWWW/dept/histolog/PHOTOS/DutinaUstni/VZubu/02.jpg" TargetMode="External"/><Relationship Id="rId1" Type="http://schemas.openxmlformats.org/officeDocument/2006/relationships/slideLayout" Target="../slideLayouts/slideLayout19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0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363" y="119063"/>
            <a:ext cx="7734300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ovéPole 4"/>
          <p:cNvSpPr txBox="1">
            <a:spLocks noChangeArrowheads="1"/>
          </p:cNvSpPr>
          <p:nvPr/>
        </p:nvSpPr>
        <p:spPr bwMode="auto">
          <a:xfrm>
            <a:off x="3459237" y="917575"/>
            <a:ext cx="535608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5400" dirty="0" smtClean="0"/>
              <a:t>Digestive </a:t>
            </a:r>
            <a:r>
              <a:rPr lang="cs-CZ" altLang="cs-CZ" sz="5400" dirty="0" err="1" smtClean="0"/>
              <a:t>system</a:t>
            </a:r>
            <a:r>
              <a:rPr lang="cs-CZ" altLang="cs-CZ" sz="5400" dirty="0" smtClean="0"/>
              <a:t> </a:t>
            </a:r>
            <a:r>
              <a:rPr lang="cs-CZ" altLang="cs-CZ" sz="5400" dirty="0"/>
              <a:t>1</a:t>
            </a:r>
          </a:p>
        </p:txBody>
      </p:sp>
      <p:sp>
        <p:nvSpPr>
          <p:cNvPr id="6" name="Obdélník 5"/>
          <p:cNvSpPr/>
          <p:nvPr/>
        </p:nvSpPr>
        <p:spPr>
          <a:xfrm>
            <a:off x="2339976" y="1840906"/>
            <a:ext cx="7839075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cs-CZ" sz="3200" dirty="0" smtClean="0"/>
              <a:t>Oral </a:t>
            </a:r>
            <a:r>
              <a:rPr lang="cs-CZ" sz="3200" dirty="0" err="1" smtClean="0"/>
              <a:t>cavity</a:t>
            </a:r>
            <a:r>
              <a:rPr lang="cs-CZ" sz="3200" dirty="0" smtClean="0"/>
              <a:t>:</a:t>
            </a:r>
            <a:endParaRPr lang="cs-CZ" sz="3200" dirty="0"/>
          </a:p>
          <a:p>
            <a:pPr marL="457200" indent="-457200">
              <a:buSzPct val="60000"/>
              <a:buFont typeface="Arial" panose="020B0604020202020204" pitchFamily="34" charset="0"/>
              <a:buChar char="•"/>
              <a:defRPr/>
            </a:pPr>
            <a:r>
              <a:rPr lang="cs-CZ" sz="3200" dirty="0" err="1" smtClean="0"/>
              <a:t>Lips</a:t>
            </a: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cs-CZ" sz="3200" dirty="0" err="1" smtClean="0">
                <a:solidFill>
                  <a:schemeClr val="bg1">
                    <a:lumMod val="65000"/>
                  </a:schemeClr>
                </a:solidFill>
              </a:rPr>
              <a:t>cheeks</a:t>
            </a: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 marL="457200" indent="-457200">
              <a:buSzPct val="60000"/>
              <a:buFont typeface="Arial" panose="020B0604020202020204" pitchFamily="34" charset="0"/>
              <a:buChar char="•"/>
              <a:defRPr/>
            </a:pPr>
            <a:r>
              <a:rPr lang="cs-CZ" sz="3200" dirty="0" err="1" smtClean="0"/>
              <a:t>Tongue</a:t>
            </a:r>
            <a:endParaRPr lang="cs-CZ" sz="3200" dirty="0" smtClean="0"/>
          </a:p>
          <a:p>
            <a:pPr marL="457200" indent="-457200">
              <a:buSzPct val="60000"/>
              <a:buFont typeface="Arial" panose="020B0604020202020204" pitchFamily="34" charset="0"/>
              <a:buChar char="•"/>
              <a:defRPr/>
            </a:pPr>
            <a:r>
              <a:rPr lang="cs-CZ" sz="3200" dirty="0" err="1" smtClean="0"/>
              <a:t>Palate</a:t>
            </a:r>
            <a:r>
              <a:rPr lang="cs-CZ" sz="3200" dirty="0" smtClean="0"/>
              <a:t> – soft</a:t>
            </a:r>
          </a:p>
          <a:p>
            <a:pPr>
              <a:buSzPct val="60000"/>
              <a:defRPr/>
            </a:pPr>
            <a:r>
              <a:rPr lang="cs-CZ" sz="3200" dirty="0" smtClean="0"/>
              <a:t>                 </a:t>
            </a: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</a:rPr>
              <a:t>– hard</a:t>
            </a:r>
            <a:endParaRPr lang="cs-CZ" sz="3200" dirty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cs-CZ" sz="3200" dirty="0" err="1" smtClean="0"/>
              <a:t>Tooth</a:t>
            </a:r>
            <a:endParaRPr lang="cs-CZ" sz="2800" dirty="0"/>
          </a:p>
          <a:p>
            <a:pPr marL="4114800" lvl="8" indent="-457200">
              <a:buSzPct val="60000"/>
              <a:buFont typeface="Arial" panose="020B0604020202020204" pitchFamily="34" charset="0"/>
              <a:buChar char="•"/>
              <a:defRPr/>
            </a:pPr>
            <a:endParaRPr lang="cs-CZ" sz="3200" dirty="0"/>
          </a:p>
          <a:p>
            <a:pPr>
              <a:defRPr/>
            </a:pPr>
            <a:r>
              <a:rPr lang="cs-CZ" sz="3200" dirty="0"/>
              <a:t>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17560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168276"/>
            <a:ext cx="8229600" cy="703263"/>
          </a:xfrm>
          <a:ln/>
        </p:spPr>
        <p:txBody>
          <a:bodyPr/>
          <a:lstStyle/>
          <a:p>
            <a:pPr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4000" dirty="0"/>
              <a:t>Apex linguae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6614"/>
            <a:ext cx="9144000" cy="602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992314" y="5949950"/>
            <a:ext cx="352742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spcBef>
                <a:spcPts val="1125"/>
              </a:spcBef>
              <a:spcAft>
                <a:spcPct val="0"/>
              </a:spcAft>
              <a:buSzPct val="100000"/>
            </a:pPr>
            <a:r>
              <a:rPr lang="cs-CZ" altLang="cs-CZ" dirty="0" err="1"/>
              <a:t>gl</a:t>
            </a:r>
            <a:r>
              <a:rPr lang="cs-CZ" altLang="cs-CZ" dirty="0"/>
              <a:t>. </a:t>
            </a:r>
            <a:r>
              <a:rPr lang="cs-CZ" altLang="cs-CZ" dirty="0" err="1"/>
              <a:t>apicis</a:t>
            </a:r>
            <a:r>
              <a:rPr lang="cs-CZ" altLang="cs-CZ" dirty="0"/>
              <a:t> linguae - </a:t>
            </a:r>
            <a:r>
              <a:rPr lang="cs-CZ" altLang="cs-CZ" dirty="0" err="1"/>
              <a:t>Blandini</a:t>
            </a:r>
            <a:endParaRPr lang="cs-CZ" altLang="cs-CZ" dirty="0"/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703388" y="3141664"/>
            <a:ext cx="2089150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spcBef>
                <a:spcPts val="1125"/>
              </a:spcBef>
              <a:spcAft>
                <a:spcPct val="0"/>
              </a:spcAft>
              <a:buSzPct val="100000"/>
            </a:pPr>
            <a:r>
              <a:rPr lang="cs-CZ" altLang="cs-CZ" dirty="0"/>
              <a:t>facies </a:t>
            </a:r>
            <a:r>
              <a:rPr lang="cs-CZ" altLang="cs-CZ" dirty="0" err="1"/>
              <a:t>mylohyoidea</a:t>
            </a:r>
            <a:endParaRPr lang="cs-CZ" altLang="cs-CZ" dirty="0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 flipV="1">
            <a:off x="3935414" y="3355975"/>
            <a:ext cx="3889375" cy="2522538"/>
          </a:xfrm>
          <a:prstGeom prst="line">
            <a:avLst/>
          </a:prstGeom>
          <a:noFill/>
          <a:ln w="7632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394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2116138" y="4238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6888163" y="2349501"/>
            <a:ext cx="792162" cy="20161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8472488" y="4581525"/>
            <a:ext cx="3744912" cy="431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516733" y="46257"/>
            <a:ext cx="4407242" cy="40229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sz="2000" b="1" dirty="0" err="1" smtClean="0"/>
              <a:t>Circumvallatea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Papillae</a:t>
            </a:r>
            <a:endParaRPr lang="cs-CZ" altLang="cs-CZ" sz="2000" b="1" dirty="0"/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2858295" y="6214268"/>
            <a:ext cx="3851275" cy="3715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cs-CZ" alt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89" y="423069"/>
            <a:ext cx="9360435" cy="5994207"/>
          </a:xfrm>
          <a:prstGeom prst="rect">
            <a:avLst/>
          </a:prstGeom>
        </p:spPr>
      </p:pic>
      <p:cxnSp>
        <p:nvCxnSpPr>
          <p:cNvPr id="4" name="Přímá spojnice se šipkou 3"/>
          <p:cNvCxnSpPr/>
          <p:nvPr/>
        </p:nvCxnSpPr>
        <p:spPr bwMode="auto">
          <a:xfrm>
            <a:off x="3731741" y="423069"/>
            <a:ext cx="57664" cy="54899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Obdélník 17"/>
          <p:cNvSpPr/>
          <p:nvPr/>
        </p:nvSpPr>
        <p:spPr>
          <a:xfrm>
            <a:off x="6280858" y="-1585"/>
            <a:ext cx="3293871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>
              <a:buFontTx/>
              <a:buNone/>
            </a:pPr>
            <a:r>
              <a:rPr lang="cs-CZ" altLang="cs-CZ" dirty="0" err="1" smtClean="0">
                <a:solidFill>
                  <a:srgbClr val="3333FF"/>
                </a:solidFill>
              </a:rPr>
              <a:t>The</a:t>
            </a:r>
            <a:r>
              <a:rPr lang="cs-CZ" altLang="cs-CZ" dirty="0" smtClean="0">
                <a:solidFill>
                  <a:srgbClr val="3333FF"/>
                </a:solidFill>
              </a:rPr>
              <a:t> </a:t>
            </a:r>
            <a:r>
              <a:rPr lang="cs-CZ" altLang="cs-CZ" dirty="0" err="1" smtClean="0">
                <a:solidFill>
                  <a:srgbClr val="3333FF"/>
                </a:solidFill>
              </a:rPr>
              <a:t>epithelial</a:t>
            </a:r>
            <a:r>
              <a:rPr lang="cs-CZ" altLang="cs-CZ" dirty="0" smtClean="0">
                <a:solidFill>
                  <a:srgbClr val="3333FF"/>
                </a:solidFill>
              </a:rPr>
              <a:t> </a:t>
            </a:r>
            <a:r>
              <a:rPr lang="cs-CZ" altLang="cs-CZ" dirty="0" err="1" smtClean="0">
                <a:solidFill>
                  <a:srgbClr val="3333FF"/>
                </a:solidFill>
              </a:rPr>
              <a:t>linning</a:t>
            </a:r>
            <a:r>
              <a:rPr lang="cs-CZ" altLang="cs-CZ" dirty="0" smtClean="0"/>
              <a:t>                       </a:t>
            </a:r>
            <a:r>
              <a:rPr lang="cs-CZ" altLang="cs-CZ" sz="1600" dirty="0"/>
              <a:t>– </a:t>
            </a:r>
            <a:r>
              <a:rPr lang="cs-CZ" altLang="cs-CZ" sz="1600" dirty="0" err="1" smtClean="0"/>
              <a:t>strat.squam.ep</a:t>
            </a:r>
            <a:r>
              <a:rPr lang="cs-CZ" altLang="cs-CZ" sz="1600" dirty="0" smtClean="0"/>
              <a:t>.</a:t>
            </a:r>
            <a:endParaRPr lang="cs-CZ" altLang="cs-CZ" sz="1600" dirty="0"/>
          </a:p>
          <a:p>
            <a:pPr marL="609600" indent="-609600">
              <a:buFontTx/>
              <a:buNone/>
            </a:pPr>
            <a:r>
              <a:rPr lang="cs-CZ" altLang="cs-CZ" sz="1600" dirty="0"/>
              <a:t>+ </a:t>
            </a:r>
            <a:r>
              <a:rPr lang="cs-CZ" altLang="cs-CZ" sz="1600" dirty="0" smtClean="0">
                <a:solidFill>
                  <a:srgbClr val="FF0000"/>
                </a:solidFill>
              </a:rPr>
              <a:t>taste </a:t>
            </a:r>
            <a:r>
              <a:rPr lang="cs-CZ" altLang="cs-CZ" sz="1600" dirty="0" err="1" smtClean="0">
                <a:solidFill>
                  <a:srgbClr val="FF0000"/>
                </a:solidFill>
              </a:rPr>
              <a:t>buds</a:t>
            </a:r>
            <a:endParaRPr lang="cs-CZ" altLang="cs-CZ" sz="1600" dirty="0"/>
          </a:p>
          <a:p>
            <a:pPr marL="609600" indent="-609600">
              <a:buFontTx/>
              <a:buNone/>
            </a:pPr>
            <a:endParaRPr lang="cs-CZ" altLang="cs-CZ" dirty="0">
              <a:solidFill>
                <a:srgbClr val="3333FF"/>
              </a:solidFill>
            </a:endParaRPr>
          </a:p>
          <a:p>
            <a:pPr marL="609600" indent="-609600">
              <a:buFontTx/>
              <a:buNone/>
            </a:pPr>
            <a:r>
              <a:rPr lang="cs-CZ" altLang="cs-CZ" dirty="0" smtClean="0">
                <a:solidFill>
                  <a:srgbClr val="3333FF"/>
                </a:solidFill>
              </a:rPr>
              <a:t>Lamina propria</a:t>
            </a:r>
            <a:r>
              <a:rPr lang="cs-CZ" altLang="cs-CZ" dirty="0" smtClean="0"/>
              <a:t>                </a:t>
            </a:r>
            <a:endParaRPr lang="cs-CZ" altLang="cs-CZ" dirty="0"/>
          </a:p>
          <a:p>
            <a:pPr marL="609600" indent="-609600">
              <a:buFontTx/>
              <a:buNone/>
            </a:pPr>
            <a:r>
              <a:rPr lang="cs-CZ" altLang="cs-CZ" sz="1600" dirty="0"/>
              <a:t>– </a:t>
            </a:r>
            <a:r>
              <a:rPr lang="cs-CZ" altLang="cs-CZ" sz="1600" dirty="0" err="1" smtClean="0"/>
              <a:t>loose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connect</a:t>
            </a:r>
            <a:r>
              <a:rPr lang="cs-CZ" altLang="cs-CZ" sz="1600" dirty="0" smtClean="0"/>
              <a:t>. </a:t>
            </a:r>
            <a:r>
              <a:rPr lang="cs-CZ" altLang="cs-CZ" sz="1600" dirty="0" err="1" smtClean="0"/>
              <a:t>tissue</a:t>
            </a:r>
            <a:endParaRPr lang="cs-CZ" altLang="cs-CZ" sz="1600" dirty="0"/>
          </a:p>
          <a:p>
            <a:pPr marL="609600" indent="-609600">
              <a:buFontTx/>
              <a:buNone/>
            </a:pPr>
            <a:r>
              <a:rPr lang="cs-CZ" altLang="cs-CZ" sz="1600" dirty="0" smtClean="0"/>
              <a:t>+</a:t>
            </a:r>
            <a:r>
              <a:rPr lang="cs-CZ" altLang="cs-CZ" sz="1600" b="1" dirty="0" err="1" smtClean="0">
                <a:solidFill>
                  <a:srgbClr val="009900"/>
                </a:solidFill>
              </a:rPr>
              <a:t>serous</a:t>
            </a:r>
            <a:r>
              <a:rPr lang="cs-CZ" altLang="cs-CZ" sz="1600" b="1" dirty="0" smtClean="0">
                <a:solidFill>
                  <a:srgbClr val="009900"/>
                </a:solidFill>
              </a:rPr>
              <a:t> (von </a:t>
            </a:r>
            <a:r>
              <a:rPr lang="cs-CZ" altLang="cs-CZ" sz="1600" b="1" dirty="0" err="1" smtClean="0">
                <a:solidFill>
                  <a:srgbClr val="009900"/>
                </a:solidFill>
              </a:rPr>
              <a:t>Ebner</a:t>
            </a:r>
            <a:r>
              <a:rPr lang="cs-CZ" altLang="cs-CZ" sz="1600" b="1" dirty="0" smtClean="0">
                <a:solidFill>
                  <a:srgbClr val="009900"/>
                </a:solidFill>
              </a:rPr>
              <a:t>) </a:t>
            </a:r>
            <a:r>
              <a:rPr lang="cs-CZ" altLang="cs-CZ" sz="1600" b="1" dirty="0" err="1" smtClean="0">
                <a:solidFill>
                  <a:srgbClr val="009900"/>
                </a:solidFill>
              </a:rPr>
              <a:t>glands</a:t>
            </a:r>
            <a:r>
              <a:rPr lang="cs-CZ" altLang="cs-CZ" sz="1600" dirty="0" smtClean="0"/>
              <a:t>- </a:t>
            </a:r>
            <a:r>
              <a:rPr lang="cs-CZ" altLang="cs-CZ" sz="1600" dirty="0" err="1" smtClean="0"/>
              <a:t>drain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into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deep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grooves</a:t>
            </a:r>
            <a:endParaRPr lang="cs-CZ" altLang="cs-CZ" sz="1600" dirty="0"/>
          </a:p>
        </p:txBody>
      </p:sp>
      <p:cxnSp>
        <p:nvCxnSpPr>
          <p:cNvPr id="20" name="Přímá spojnice se šipkou 19"/>
          <p:cNvCxnSpPr/>
          <p:nvPr/>
        </p:nvCxnSpPr>
        <p:spPr bwMode="auto">
          <a:xfrm flipH="1">
            <a:off x="5255741" y="790575"/>
            <a:ext cx="1285102" cy="2216236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00FFCC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Přímá spojnice se šipkou 21"/>
          <p:cNvCxnSpPr/>
          <p:nvPr/>
        </p:nvCxnSpPr>
        <p:spPr bwMode="auto">
          <a:xfrm flipH="1">
            <a:off x="4275438" y="1853514"/>
            <a:ext cx="2529016" cy="2512112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008138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9" name="Group 1"/>
          <p:cNvGrpSpPr>
            <a:grpSpLocks/>
          </p:cNvGrpSpPr>
          <p:nvPr/>
        </p:nvGrpSpPr>
        <p:grpSpPr bwMode="auto">
          <a:xfrm>
            <a:off x="2853860" y="0"/>
            <a:ext cx="9142413" cy="6856413"/>
            <a:chOff x="0" y="0"/>
            <a:chExt cx="5759" cy="4319"/>
          </a:xfrm>
        </p:grpSpPr>
        <p:pic>
          <p:nvPicPr>
            <p:cNvPr id="2253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59" cy="4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2531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5759" cy="4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cs-CZ">
                <a:solidFill>
                  <a:srgbClr val="FFFFFF"/>
                </a:solidFill>
              </a:endParaRPr>
            </a:p>
          </p:txBody>
        </p:sp>
      </p:grp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7977660" y="6162977"/>
            <a:ext cx="3455988" cy="3715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spcBef>
                <a:spcPts val="1125"/>
              </a:spcBef>
              <a:spcAft>
                <a:spcPct val="0"/>
              </a:spcAft>
              <a:buSzPct val="100000"/>
            </a:pPr>
            <a:r>
              <a:rPr lang="cs-CZ" altLang="cs-CZ" b="1" dirty="0" err="1">
                <a:solidFill>
                  <a:srgbClr val="111111"/>
                </a:solidFill>
                <a:latin typeface="Verdana" panose="020B0604030504040204" pitchFamily="34" charset="0"/>
              </a:rPr>
              <a:t>gll</a:t>
            </a:r>
            <a:r>
              <a:rPr lang="cs-CZ" altLang="cs-CZ" b="1" dirty="0">
                <a:solidFill>
                  <a:srgbClr val="111111"/>
                </a:solidFill>
                <a:latin typeface="Verdana" panose="020B0604030504040204" pitchFamily="34" charset="0"/>
              </a:rPr>
              <a:t>. </a:t>
            </a:r>
            <a:r>
              <a:rPr lang="cs-CZ" altLang="cs-CZ" b="1" dirty="0" err="1">
                <a:solidFill>
                  <a:srgbClr val="111111"/>
                </a:solidFill>
                <a:latin typeface="Verdana" panose="020B0604030504040204" pitchFamily="34" charset="0"/>
              </a:rPr>
              <a:t>gustatoriae</a:t>
            </a:r>
            <a:r>
              <a:rPr lang="cs-CZ" altLang="cs-CZ" b="1" dirty="0">
                <a:solidFill>
                  <a:srgbClr val="111111"/>
                </a:solidFill>
                <a:latin typeface="Verdana" panose="020B0604030504040204" pitchFamily="34" charset="0"/>
              </a:rPr>
              <a:t> (</a:t>
            </a:r>
            <a:r>
              <a:rPr lang="cs-CZ" altLang="cs-CZ" b="1" dirty="0" err="1">
                <a:solidFill>
                  <a:srgbClr val="111111"/>
                </a:solidFill>
                <a:latin typeface="Verdana" panose="020B0604030504040204" pitchFamily="34" charset="0"/>
              </a:rPr>
              <a:t>Ebneri</a:t>
            </a:r>
            <a:r>
              <a:rPr lang="cs-CZ" altLang="cs-CZ" b="1" dirty="0">
                <a:solidFill>
                  <a:srgbClr val="111111"/>
                </a:solidFill>
                <a:latin typeface="Verdana" panose="020B0604030504040204" pitchFamily="34" charset="0"/>
              </a:rPr>
              <a:t>)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123678" y="31796"/>
            <a:ext cx="3341277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sz="2000" b="1" dirty="0" err="1" smtClean="0"/>
              <a:t>Circumvallate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papilla</a:t>
            </a:r>
            <a:r>
              <a:rPr lang="cs-CZ" altLang="cs-CZ" sz="2000" b="1" dirty="0" smtClean="0"/>
              <a:t> </a:t>
            </a:r>
            <a:r>
              <a:rPr lang="cs-CZ" altLang="cs-CZ" sz="2000" b="1" dirty="0"/>
              <a:t>(HE)</a:t>
            </a:r>
          </a:p>
        </p:txBody>
      </p:sp>
      <p:cxnSp>
        <p:nvCxnSpPr>
          <p:cNvPr id="3" name="Přímá spojnice se šipkou 2"/>
          <p:cNvCxnSpPr/>
          <p:nvPr/>
        </p:nvCxnSpPr>
        <p:spPr bwMode="auto">
          <a:xfrm flipV="1">
            <a:off x="2116960" y="4047932"/>
            <a:ext cx="1196306" cy="551935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Obdélník 3"/>
          <p:cNvSpPr/>
          <p:nvPr/>
        </p:nvSpPr>
        <p:spPr>
          <a:xfrm>
            <a:off x="640586" y="4401358"/>
            <a:ext cx="795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1400" dirty="0" err="1" smtClean="0">
                <a:solidFill>
                  <a:schemeClr val="accent2"/>
                </a:solidFill>
              </a:rPr>
              <a:t>groove</a:t>
            </a:r>
            <a:r>
              <a:rPr lang="cs-CZ" altLang="cs-CZ" b="1" dirty="0" smtClean="0">
                <a:solidFill>
                  <a:schemeClr val="accent2"/>
                </a:solidFill>
              </a:rPr>
              <a:t> </a:t>
            </a:r>
            <a:endParaRPr lang="cs-CZ" dirty="0">
              <a:solidFill>
                <a:schemeClr val="accent2"/>
              </a:solidFill>
            </a:endParaRPr>
          </a:p>
        </p:txBody>
      </p:sp>
      <p:cxnSp>
        <p:nvCxnSpPr>
          <p:cNvPr id="9" name="Přímá spojnice se šipkou 8"/>
          <p:cNvCxnSpPr/>
          <p:nvPr/>
        </p:nvCxnSpPr>
        <p:spPr bwMode="auto">
          <a:xfrm flipV="1">
            <a:off x="2331308" y="5222789"/>
            <a:ext cx="1746421" cy="382803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00FFCC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Obdélník 9"/>
          <p:cNvSpPr/>
          <p:nvPr/>
        </p:nvSpPr>
        <p:spPr>
          <a:xfrm>
            <a:off x="608574" y="5472210"/>
            <a:ext cx="1164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1400" dirty="0" err="1" smtClean="0"/>
              <a:t>Gland</a:t>
            </a:r>
            <a:r>
              <a:rPr lang="cs-CZ" altLang="cs-CZ" sz="1400" dirty="0" smtClean="0"/>
              <a:t> </a:t>
            </a:r>
            <a:r>
              <a:rPr lang="cs-CZ" altLang="cs-CZ" sz="1400" dirty="0" err="1" smtClean="0"/>
              <a:t>duct</a:t>
            </a:r>
            <a:r>
              <a:rPr lang="cs-CZ" altLang="cs-CZ" sz="1400" dirty="0" smtClean="0"/>
              <a:t> </a:t>
            </a:r>
            <a:r>
              <a:rPr lang="cs-CZ" altLang="cs-CZ" b="1" dirty="0" smtClean="0">
                <a:solidFill>
                  <a:srgbClr val="00FFCC"/>
                </a:solidFill>
              </a:rPr>
              <a:t> </a:t>
            </a:r>
            <a:endParaRPr lang="cs-CZ" dirty="0">
              <a:solidFill>
                <a:srgbClr val="00FFCC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64478" y="2159312"/>
            <a:ext cx="11317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1600" dirty="0" smtClean="0">
                <a:solidFill>
                  <a:srgbClr val="FF0000"/>
                </a:solidFill>
              </a:rPr>
              <a:t>Taste bud</a:t>
            </a:r>
            <a:r>
              <a:rPr lang="cs-CZ" altLang="cs-CZ" sz="1600" b="1" dirty="0" smtClean="0">
                <a:solidFill>
                  <a:srgbClr val="FF0000"/>
                </a:solidFill>
              </a:rPr>
              <a:t> </a:t>
            </a:r>
            <a:endParaRPr lang="cs-CZ" sz="1600" dirty="0">
              <a:solidFill>
                <a:srgbClr val="FF0000"/>
              </a:solidFill>
            </a:endParaRPr>
          </a:p>
        </p:txBody>
      </p:sp>
      <p:cxnSp>
        <p:nvCxnSpPr>
          <p:cNvPr id="6" name="Přímá spojnice se šipkou 5"/>
          <p:cNvCxnSpPr/>
          <p:nvPr/>
        </p:nvCxnSpPr>
        <p:spPr bwMode="auto">
          <a:xfrm>
            <a:off x="1993715" y="2497866"/>
            <a:ext cx="1418873" cy="1157593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414573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713" y="0"/>
            <a:ext cx="9144000" cy="6858000"/>
          </a:xfrm>
          <a:prstGeom prst="rect">
            <a:avLst/>
          </a:prstGeom>
        </p:spPr>
      </p:pic>
      <p:sp>
        <p:nvSpPr>
          <p:cNvPr id="3" name="Ovál 2"/>
          <p:cNvSpPr/>
          <p:nvPr/>
        </p:nvSpPr>
        <p:spPr bwMode="auto">
          <a:xfrm>
            <a:off x="6310183" y="3179805"/>
            <a:ext cx="2158315" cy="1501345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3852720" y="377567"/>
            <a:ext cx="1185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</a:rPr>
              <a:t>Taste bud</a:t>
            </a:r>
            <a:endParaRPr lang="cs-CZ" dirty="0">
              <a:solidFill>
                <a:srgbClr val="0000FF"/>
              </a:solidFill>
            </a:endParaRPr>
          </a:p>
        </p:txBody>
      </p:sp>
      <p:cxnSp>
        <p:nvCxnSpPr>
          <p:cNvPr id="7" name="Přímá spojnice se šipkou 6"/>
          <p:cNvCxnSpPr/>
          <p:nvPr/>
        </p:nvCxnSpPr>
        <p:spPr bwMode="auto">
          <a:xfrm>
            <a:off x="3155092" y="6244281"/>
            <a:ext cx="3443416" cy="2471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Obdélník 7"/>
          <p:cNvSpPr/>
          <p:nvPr/>
        </p:nvSpPr>
        <p:spPr>
          <a:xfrm>
            <a:off x="3952105" y="6268995"/>
            <a:ext cx="15744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1600" dirty="0" err="1" smtClean="0"/>
              <a:t>Circular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groove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94814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377" y="249195"/>
            <a:ext cx="9144000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7673535" y="118304"/>
            <a:ext cx="35509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 err="1" smtClean="0"/>
              <a:t>The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lingual</a:t>
            </a:r>
            <a:r>
              <a:rPr lang="cs-CZ" sz="3200" b="1" dirty="0" smtClean="0"/>
              <a:t> tonsil</a:t>
            </a:r>
            <a:endParaRPr lang="cs-CZ" sz="3200" b="1" dirty="0"/>
          </a:p>
        </p:txBody>
      </p:sp>
      <p:sp>
        <p:nvSpPr>
          <p:cNvPr id="4" name="Obdélník 3"/>
          <p:cNvSpPr/>
          <p:nvPr/>
        </p:nvSpPr>
        <p:spPr>
          <a:xfrm>
            <a:off x="3470351" y="-4807"/>
            <a:ext cx="6303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err="1" smtClean="0"/>
              <a:t>crypt</a:t>
            </a:r>
            <a:endParaRPr lang="cs-CZ" sz="1600" dirty="0"/>
          </a:p>
        </p:txBody>
      </p:sp>
      <p:cxnSp>
        <p:nvCxnSpPr>
          <p:cNvPr id="6" name="Přímá spojnice se šipkou 5"/>
          <p:cNvCxnSpPr/>
          <p:nvPr/>
        </p:nvCxnSpPr>
        <p:spPr bwMode="auto">
          <a:xfrm flipH="1">
            <a:off x="3048000" y="333747"/>
            <a:ext cx="709265" cy="868977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Obdélník 7"/>
          <p:cNvSpPr/>
          <p:nvPr/>
        </p:nvSpPr>
        <p:spPr>
          <a:xfrm>
            <a:off x="6477967" y="6424139"/>
            <a:ext cx="2860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 err="1" smtClean="0">
                <a:solidFill>
                  <a:srgbClr val="0000FF"/>
                </a:solidFill>
              </a:rPr>
              <a:t>Mucous</a:t>
            </a:r>
            <a:r>
              <a:rPr lang="cs-CZ" altLang="cs-CZ" b="1" dirty="0" smtClean="0">
                <a:solidFill>
                  <a:srgbClr val="0000FF"/>
                </a:solidFill>
              </a:rPr>
              <a:t> (</a:t>
            </a:r>
            <a:r>
              <a:rPr lang="cs-CZ" altLang="cs-CZ" b="1" dirty="0" err="1" smtClean="0">
                <a:solidFill>
                  <a:srgbClr val="0000FF"/>
                </a:solidFill>
              </a:rPr>
              <a:t>Weber´s</a:t>
            </a:r>
            <a:r>
              <a:rPr lang="cs-CZ" altLang="cs-CZ" b="1" dirty="0" smtClean="0">
                <a:solidFill>
                  <a:srgbClr val="0000FF"/>
                </a:solidFill>
              </a:rPr>
              <a:t>) </a:t>
            </a:r>
            <a:r>
              <a:rPr lang="cs-CZ" altLang="cs-CZ" b="1" dirty="0" err="1" smtClean="0">
                <a:solidFill>
                  <a:srgbClr val="0000FF"/>
                </a:solidFill>
              </a:rPr>
              <a:t>gland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4870782" y="333747"/>
            <a:ext cx="1932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 err="1" smtClean="0">
                <a:solidFill>
                  <a:srgbClr val="92D050"/>
                </a:solidFill>
              </a:rPr>
              <a:t>Lymphoid</a:t>
            </a:r>
            <a:r>
              <a:rPr lang="cs-CZ" altLang="cs-CZ" dirty="0" smtClean="0">
                <a:solidFill>
                  <a:srgbClr val="92D050"/>
                </a:solidFill>
              </a:rPr>
              <a:t> </a:t>
            </a:r>
            <a:r>
              <a:rPr lang="cs-CZ" altLang="cs-CZ" dirty="0" err="1" smtClean="0">
                <a:solidFill>
                  <a:srgbClr val="92D050"/>
                </a:solidFill>
              </a:rPr>
              <a:t>nodule</a:t>
            </a:r>
            <a:endParaRPr lang="cs-CZ" dirty="0">
              <a:solidFill>
                <a:srgbClr val="92D050"/>
              </a:solidFill>
            </a:endParaRPr>
          </a:p>
        </p:txBody>
      </p:sp>
      <p:sp>
        <p:nvSpPr>
          <p:cNvPr id="10" name="Ovál 9"/>
          <p:cNvSpPr/>
          <p:nvPr/>
        </p:nvSpPr>
        <p:spPr bwMode="auto">
          <a:xfrm>
            <a:off x="4448432" y="1482811"/>
            <a:ext cx="691979" cy="626075"/>
          </a:xfrm>
          <a:prstGeom prst="ellipse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11" name="Ovál 10"/>
          <p:cNvSpPr/>
          <p:nvPr/>
        </p:nvSpPr>
        <p:spPr bwMode="auto">
          <a:xfrm>
            <a:off x="4524792" y="4153931"/>
            <a:ext cx="691979" cy="626075"/>
          </a:xfrm>
          <a:prstGeom prst="ellipse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12" name="Ovál 11"/>
          <p:cNvSpPr/>
          <p:nvPr/>
        </p:nvSpPr>
        <p:spPr bwMode="auto">
          <a:xfrm>
            <a:off x="6841524" y="2860590"/>
            <a:ext cx="691979" cy="626075"/>
          </a:xfrm>
          <a:prstGeom prst="ellipse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8383251" y="1426516"/>
            <a:ext cx="2172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 err="1" smtClean="0"/>
              <a:t>Stratified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squam.ep</a:t>
            </a:r>
            <a:endParaRPr lang="cs-CZ" dirty="0"/>
          </a:p>
        </p:txBody>
      </p:sp>
      <p:cxnSp>
        <p:nvCxnSpPr>
          <p:cNvPr id="15" name="Přímá spojnice se šipkou 14"/>
          <p:cNvCxnSpPr/>
          <p:nvPr/>
        </p:nvCxnSpPr>
        <p:spPr bwMode="auto">
          <a:xfrm flipH="1">
            <a:off x="8081319" y="1611182"/>
            <a:ext cx="384853" cy="10228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9710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2909889" y="214314"/>
            <a:ext cx="7558087" cy="693737"/>
          </a:xfrm>
        </p:spPr>
        <p:txBody>
          <a:bodyPr>
            <a:normAutofit/>
          </a:bodyPr>
          <a:lstStyle/>
          <a:p>
            <a:pPr algn="ctr"/>
            <a:r>
              <a:rPr lang="cs-CZ" altLang="cs-CZ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Soft </a:t>
            </a:r>
            <a:r>
              <a:rPr lang="cs-CZ" altLang="cs-CZ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palate</a:t>
            </a:r>
            <a:endParaRPr lang="cs-CZ" altLang="cs-CZ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565" name="Picture 5" descr="HP_img6-14-10palatum moll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6989" y="1052514"/>
            <a:ext cx="7921625" cy="5781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1170440" y="1311554"/>
            <a:ext cx="1844609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cs-CZ" altLang="cs-CZ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Nasal</a:t>
            </a:r>
            <a:r>
              <a:rPr lang="cs-CZ" altLang="cs-CZ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endParaRPr lang="cs-CZ" altLang="cs-CZ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911227" y="5258187"/>
            <a:ext cx="1998662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cs-CZ" altLang="cs-CZ" b="1" dirty="0">
                <a:solidFill>
                  <a:srgbClr val="000000"/>
                </a:solidFill>
                <a:latin typeface="Verdana" panose="020B0604030504040204" pitchFamily="34" charset="0"/>
              </a:rPr>
              <a:t>   </a:t>
            </a:r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Oral </a:t>
            </a:r>
            <a:r>
              <a:rPr lang="cs-CZ" altLang="cs-CZ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r>
              <a:rPr lang="cs-CZ" alt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76389" y="2865395"/>
            <a:ext cx="3108543" cy="61555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altLang="cs-CZ" dirty="0" err="1">
                <a:solidFill>
                  <a:srgbClr val="FF0000"/>
                </a:solidFill>
              </a:rPr>
              <a:t>a</a:t>
            </a:r>
            <a:r>
              <a:rPr lang="cs-CZ" altLang="cs-CZ" dirty="0" err="1" smtClean="0">
                <a:solidFill>
                  <a:srgbClr val="FF0000"/>
                </a:solidFill>
              </a:rPr>
              <a:t>poneurosis</a:t>
            </a:r>
            <a:r>
              <a:rPr lang="cs-CZ" altLang="cs-CZ" dirty="0" smtClean="0">
                <a:solidFill>
                  <a:srgbClr val="FF0000"/>
                </a:solidFill>
              </a:rPr>
              <a:t> </a:t>
            </a:r>
            <a:r>
              <a:rPr lang="cs-CZ" altLang="cs-CZ" dirty="0" err="1" smtClean="0">
                <a:solidFill>
                  <a:srgbClr val="FF0000"/>
                </a:solidFill>
              </a:rPr>
              <a:t>palatina</a:t>
            </a:r>
            <a:r>
              <a:rPr lang="cs-CZ" altLang="cs-CZ" dirty="0" smtClean="0">
                <a:solidFill>
                  <a:srgbClr val="FF0000"/>
                </a:solidFill>
              </a:rPr>
              <a:t>-</a:t>
            </a:r>
          </a:p>
          <a:p>
            <a:r>
              <a:rPr lang="cs-CZ" sz="1600" dirty="0" err="1" smtClean="0"/>
              <a:t>skeletal</a:t>
            </a:r>
            <a:r>
              <a:rPr lang="cs-CZ" sz="1600" dirty="0" smtClean="0"/>
              <a:t> </a:t>
            </a:r>
            <a:r>
              <a:rPr lang="cs-CZ" sz="1600" dirty="0" err="1" smtClean="0"/>
              <a:t>muscle+connect</a:t>
            </a:r>
            <a:r>
              <a:rPr lang="cs-CZ" sz="1600" dirty="0" smtClean="0"/>
              <a:t>. </a:t>
            </a:r>
            <a:r>
              <a:rPr lang="cs-CZ" sz="1600" dirty="0" err="1" smtClean="0"/>
              <a:t>tissue</a:t>
            </a:r>
            <a:endParaRPr lang="cs-CZ" sz="1600" dirty="0"/>
          </a:p>
        </p:txBody>
      </p:sp>
      <p:sp>
        <p:nvSpPr>
          <p:cNvPr id="3" name="Obdélník 2"/>
          <p:cNvSpPr/>
          <p:nvPr/>
        </p:nvSpPr>
        <p:spPr>
          <a:xfrm>
            <a:off x="3221243" y="4718907"/>
            <a:ext cx="3403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 err="1" smtClean="0"/>
              <a:t>Mucous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glands</a:t>
            </a:r>
            <a:r>
              <a:rPr lang="cs-CZ" altLang="cs-CZ" dirty="0" smtClean="0"/>
              <a:t> - </a:t>
            </a:r>
            <a:r>
              <a:rPr lang="cs-CZ" altLang="cs-CZ" b="1" dirty="0" err="1" smtClean="0"/>
              <a:t>gll</a:t>
            </a:r>
            <a:r>
              <a:rPr lang="cs-CZ" altLang="cs-CZ" b="1" dirty="0" smtClean="0"/>
              <a:t>. </a:t>
            </a:r>
            <a:r>
              <a:rPr lang="cs-CZ" altLang="cs-CZ" b="1" dirty="0" err="1" smtClean="0"/>
              <a:t>palatinae</a:t>
            </a:r>
            <a:r>
              <a:rPr lang="cs-CZ" altLang="cs-CZ" dirty="0" smtClean="0"/>
              <a:t>,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5947967" y="1496220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 err="1" smtClean="0"/>
              <a:t>Mixed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gl</a:t>
            </a:r>
            <a:r>
              <a:rPr lang="cs-CZ" altLang="cs-CZ" dirty="0" smtClean="0"/>
              <a:t>. - </a:t>
            </a:r>
            <a:r>
              <a:rPr lang="cs-CZ" altLang="cs-CZ" b="1" dirty="0" err="1" smtClean="0"/>
              <a:t>gll.nasales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82546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127157" y="10211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49263" fontAlgn="base">
              <a:spcBef>
                <a:spcPts val="1125"/>
              </a:spcBef>
              <a:spcAft>
                <a:spcPct val="0"/>
              </a:spcAft>
              <a:buSzPct val="100000"/>
            </a:pPr>
            <a:endParaRPr lang="cs-CZ" alt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buClrTx/>
              <a:buFontTx/>
              <a:buNone/>
            </a:pPr>
            <a:r>
              <a:rPr lang="cs-CZ" altLang="cs-CZ" dirty="0" smtClean="0"/>
              <a:t>-</a:t>
            </a:r>
            <a:r>
              <a:rPr lang="cs-CZ" altLang="cs-CZ" dirty="0" err="1" smtClean="0"/>
              <a:t>ciliated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pseudostratif</a:t>
            </a:r>
            <a:r>
              <a:rPr lang="cs-CZ" altLang="cs-CZ" dirty="0" smtClean="0"/>
              <a:t>. </a:t>
            </a:r>
            <a:r>
              <a:rPr lang="cs-CZ" altLang="cs-CZ" dirty="0" err="1"/>
              <a:t>c</a:t>
            </a:r>
            <a:r>
              <a:rPr lang="cs-CZ" altLang="cs-CZ" dirty="0" err="1" smtClean="0"/>
              <a:t>olumnar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ep</a:t>
            </a:r>
            <a:r>
              <a:rPr lang="cs-CZ" altLang="cs-CZ" dirty="0" smtClean="0"/>
              <a:t>.(</a:t>
            </a:r>
            <a:r>
              <a:rPr lang="cs-CZ" altLang="cs-CZ" i="1" dirty="0" err="1" smtClean="0"/>
              <a:t>metaplasia</a:t>
            </a:r>
            <a:r>
              <a:rPr lang="cs-CZ" altLang="cs-CZ" dirty="0" smtClean="0"/>
              <a:t>)</a:t>
            </a:r>
            <a:endParaRPr lang="cs-CZ" altLang="cs-CZ" dirty="0"/>
          </a:p>
          <a:p>
            <a:pPr>
              <a:buFont typeface="Arial" panose="020B0604020202020204" pitchFamily="34" charset="0"/>
              <a:buChar char="-"/>
            </a:pPr>
            <a:r>
              <a:rPr lang="cs-CZ" altLang="cs-CZ" dirty="0" err="1"/>
              <a:t>gll</a:t>
            </a:r>
            <a:r>
              <a:rPr lang="cs-CZ" altLang="cs-CZ" dirty="0"/>
              <a:t>. </a:t>
            </a:r>
            <a:r>
              <a:rPr lang="cs-CZ" altLang="cs-CZ" dirty="0" err="1"/>
              <a:t>nasales</a:t>
            </a:r>
            <a:r>
              <a:rPr lang="cs-CZ" altLang="cs-CZ" dirty="0"/>
              <a:t> </a:t>
            </a:r>
            <a:r>
              <a:rPr lang="cs-CZ" altLang="cs-CZ" dirty="0" smtClean="0"/>
              <a:t>(</a:t>
            </a:r>
            <a:r>
              <a:rPr lang="cs-CZ" altLang="cs-CZ" dirty="0" err="1" smtClean="0"/>
              <a:t>mixed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gl</a:t>
            </a:r>
            <a:r>
              <a:rPr lang="cs-CZ" altLang="cs-CZ" dirty="0" smtClean="0"/>
              <a:t>.)</a:t>
            </a:r>
            <a:endParaRPr lang="cs-CZ" altLang="cs-CZ" dirty="0"/>
          </a:p>
        </p:txBody>
      </p:sp>
      <p:cxnSp>
        <p:nvCxnSpPr>
          <p:cNvPr id="7" name="Přímá spojnice se šipkou 6"/>
          <p:cNvCxnSpPr/>
          <p:nvPr/>
        </p:nvCxnSpPr>
        <p:spPr bwMode="auto">
          <a:xfrm>
            <a:off x="7603524" y="675503"/>
            <a:ext cx="395417" cy="98030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Obdélník 7"/>
          <p:cNvSpPr/>
          <p:nvPr/>
        </p:nvSpPr>
        <p:spPr>
          <a:xfrm>
            <a:off x="7928674" y="1404551"/>
            <a:ext cx="2098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/>
              <a:t> </a:t>
            </a:r>
            <a:r>
              <a:rPr lang="cs-CZ" altLang="cs-CZ" sz="1600" dirty="0" err="1" smtClean="0"/>
              <a:t>stratified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squam</a:t>
            </a:r>
            <a:r>
              <a:rPr lang="cs-CZ" altLang="cs-CZ" sz="1600" dirty="0" smtClean="0"/>
              <a:t>. </a:t>
            </a:r>
            <a:r>
              <a:rPr lang="cs-CZ" altLang="cs-CZ" sz="1600" dirty="0" err="1"/>
              <a:t>e</a:t>
            </a:r>
            <a:r>
              <a:rPr lang="cs-CZ" altLang="cs-CZ" sz="1600" dirty="0" err="1" smtClean="0"/>
              <a:t>p</a:t>
            </a:r>
            <a:r>
              <a:rPr lang="cs-CZ" altLang="cs-CZ" sz="1600" dirty="0" smtClean="0"/>
              <a:t>.</a:t>
            </a:r>
            <a:endParaRPr lang="cs-CZ" altLang="cs-CZ" sz="1600" dirty="0"/>
          </a:p>
        </p:txBody>
      </p:sp>
      <p:sp>
        <p:nvSpPr>
          <p:cNvPr id="9" name="Obdélník 8"/>
          <p:cNvSpPr/>
          <p:nvPr/>
        </p:nvSpPr>
        <p:spPr>
          <a:xfrm>
            <a:off x="5498511" y="3178432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 err="1" smtClean="0"/>
              <a:t>duct</a:t>
            </a:r>
            <a:endParaRPr lang="cs-CZ" altLang="cs-CZ" dirty="0"/>
          </a:p>
        </p:txBody>
      </p:sp>
      <p:cxnSp>
        <p:nvCxnSpPr>
          <p:cNvPr id="11" name="Přímá spojnice se šipkou 10"/>
          <p:cNvCxnSpPr/>
          <p:nvPr/>
        </p:nvCxnSpPr>
        <p:spPr bwMode="auto">
          <a:xfrm flipH="1">
            <a:off x="3212757" y="1302440"/>
            <a:ext cx="1647568" cy="332722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Přímá spojnice se šipkou 13"/>
          <p:cNvCxnSpPr/>
          <p:nvPr/>
        </p:nvCxnSpPr>
        <p:spPr bwMode="auto">
          <a:xfrm>
            <a:off x="6376086" y="1243914"/>
            <a:ext cx="2627871" cy="359993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Přímá spojnice se šipkou 15"/>
          <p:cNvCxnSpPr/>
          <p:nvPr/>
        </p:nvCxnSpPr>
        <p:spPr bwMode="auto">
          <a:xfrm>
            <a:off x="6376086" y="1243914"/>
            <a:ext cx="1153298" cy="359993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Obdélník 1"/>
          <p:cNvSpPr/>
          <p:nvPr/>
        </p:nvSpPr>
        <p:spPr>
          <a:xfrm>
            <a:off x="1997237" y="0"/>
            <a:ext cx="1685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cs-CZ" altLang="cs-CZ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Nasal</a:t>
            </a:r>
            <a:r>
              <a:rPr lang="cs-CZ" altLang="cs-CZ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endParaRPr lang="cs-CZ" altLang="cs-CZ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97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2" r="5405" b="-2642"/>
          <a:stretch/>
        </p:blipFill>
        <p:spPr>
          <a:xfrm rot="10800000">
            <a:off x="3048000" y="776416"/>
            <a:ext cx="8649730" cy="6182496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0" y="17625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Tx/>
              <a:buFontTx/>
              <a:buNone/>
            </a:pPr>
            <a:r>
              <a:rPr lang="cs-CZ" altLang="cs-CZ" sz="2000" dirty="0" smtClean="0">
                <a:solidFill>
                  <a:srgbClr val="0000FF"/>
                </a:solidFill>
              </a:rPr>
              <a:t>Oral </a:t>
            </a:r>
            <a:r>
              <a:rPr lang="cs-CZ" altLang="cs-CZ" sz="2000" dirty="0" err="1" smtClean="0">
                <a:solidFill>
                  <a:srgbClr val="0000FF"/>
                </a:solidFill>
              </a:rPr>
              <a:t>surface</a:t>
            </a:r>
            <a:endParaRPr lang="cs-CZ" altLang="cs-CZ" sz="2000" dirty="0">
              <a:solidFill>
                <a:srgbClr val="0000FF"/>
              </a:solidFill>
            </a:endParaRPr>
          </a:p>
          <a:p>
            <a:pPr>
              <a:buClrTx/>
              <a:buFontTx/>
              <a:buNone/>
            </a:pPr>
            <a:r>
              <a:rPr lang="cs-CZ" altLang="cs-CZ" dirty="0" smtClean="0"/>
              <a:t>-</a:t>
            </a:r>
            <a:r>
              <a:rPr lang="cs-CZ" altLang="cs-CZ" dirty="0" err="1" smtClean="0"/>
              <a:t>stratified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squamous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epithelium</a:t>
            </a:r>
            <a:r>
              <a:rPr lang="cs-CZ" altLang="cs-CZ" dirty="0" smtClean="0"/>
              <a:t> </a:t>
            </a:r>
            <a:endParaRPr lang="cs-CZ" altLang="cs-CZ" dirty="0"/>
          </a:p>
          <a:p>
            <a:pPr>
              <a:buClrTx/>
              <a:buFontTx/>
              <a:buNone/>
            </a:pPr>
            <a:r>
              <a:rPr lang="cs-CZ" altLang="cs-CZ" dirty="0"/>
              <a:t>-</a:t>
            </a:r>
            <a:r>
              <a:rPr lang="cs-CZ" altLang="cs-CZ" dirty="0" err="1"/>
              <a:t>gll</a:t>
            </a:r>
            <a:r>
              <a:rPr lang="cs-CZ" altLang="cs-CZ" dirty="0"/>
              <a:t>. </a:t>
            </a:r>
            <a:r>
              <a:rPr lang="cs-CZ" altLang="cs-CZ" dirty="0" err="1"/>
              <a:t>palatinae</a:t>
            </a:r>
            <a:r>
              <a:rPr lang="cs-CZ" altLang="cs-CZ" dirty="0"/>
              <a:t> </a:t>
            </a:r>
            <a:r>
              <a:rPr lang="cs-CZ" altLang="cs-CZ" dirty="0" smtClean="0"/>
              <a:t>(MUCOUS </a:t>
            </a:r>
            <a:r>
              <a:rPr lang="cs-CZ" altLang="cs-CZ" dirty="0" err="1" smtClean="0"/>
              <a:t>gl</a:t>
            </a:r>
            <a:r>
              <a:rPr lang="cs-CZ" altLang="cs-CZ" dirty="0" smtClean="0"/>
              <a:t>.))</a:t>
            </a:r>
            <a:endParaRPr lang="cs-CZ" altLang="cs-CZ" dirty="0"/>
          </a:p>
        </p:txBody>
      </p:sp>
      <p:cxnSp>
        <p:nvCxnSpPr>
          <p:cNvPr id="10" name="Přímá spojnice se šipkou 9"/>
          <p:cNvCxnSpPr/>
          <p:nvPr/>
        </p:nvCxnSpPr>
        <p:spPr bwMode="auto">
          <a:xfrm>
            <a:off x="2323070" y="1021492"/>
            <a:ext cx="1499287" cy="415187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Obdélník 11"/>
          <p:cNvSpPr/>
          <p:nvPr/>
        </p:nvSpPr>
        <p:spPr>
          <a:xfrm>
            <a:off x="10782095" y="4059879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 smtClean="0"/>
              <a:t> vývod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095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ávící systém I - 20 Zub - schéma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7380288" cy="676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7345336" y="12272"/>
            <a:ext cx="3348037" cy="53553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 u="sng" dirty="0" smtClean="0">
                <a:solidFill>
                  <a:srgbClr val="000000"/>
                </a:solidFill>
              </a:rPr>
              <a:t>Anatomy</a:t>
            </a:r>
            <a:endParaRPr lang="cs-CZ" altLang="cs-CZ" b="1" u="sng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 err="1">
                <a:solidFill>
                  <a:srgbClr val="000000"/>
                </a:solidFill>
              </a:rPr>
              <a:t>Corona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dentis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smtClean="0">
                <a:solidFill>
                  <a:srgbClr val="000000"/>
                </a:solidFill>
              </a:rPr>
              <a:t>(</a:t>
            </a:r>
            <a:r>
              <a:rPr lang="cs-CZ" altLang="cs-CZ" dirty="0" err="1" smtClean="0">
                <a:solidFill>
                  <a:srgbClr val="000000"/>
                </a:solidFill>
              </a:rPr>
              <a:t>crown</a:t>
            </a:r>
            <a:r>
              <a:rPr lang="cs-CZ" altLang="cs-CZ" dirty="0" smtClean="0">
                <a:solidFill>
                  <a:srgbClr val="000000"/>
                </a:solidFill>
              </a:rPr>
              <a:t>)</a:t>
            </a: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 err="1">
                <a:solidFill>
                  <a:srgbClr val="000000"/>
                </a:solidFill>
              </a:rPr>
              <a:t>Collum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smtClean="0">
                <a:solidFill>
                  <a:srgbClr val="000000"/>
                </a:solidFill>
              </a:rPr>
              <a:t>(</a:t>
            </a:r>
            <a:r>
              <a:rPr lang="cs-CZ" altLang="cs-CZ" dirty="0" err="1" smtClean="0">
                <a:solidFill>
                  <a:srgbClr val="000000"/>
                </a:solidFill>
              </a:rPr>
              <a:t>neck</a:t>
            </a:r>
            <a:r>
              <a:rPr lang="cs-CZ" altLang="cs-CZ" dirty="0" smtClean="0">
                <a:solidFill>
                  <a:srgbClr val="000000"/>
                </a:solidFill>
              </a:rPr>
              <a:t>)</a:t>
            </a: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Radix </a:t>
            </a:r>
            <a:r>
              <a:rPr lang="cs-CZ" altLang="cs-CZ" dirty="0" smtClean="0">
                <a:solidFill>
                  <a:srgbClr val="000000"/>
                </a:solidFill>
              </a:rPr>
              <a:t>(</a:t>
            </a:r>
            <a:r>
              <a:rPr lang="cs-CZ" altLang="cs-CZ" dirty="0" err="1" smtClean="0">
                <a:solidFill>
                  <a:srgbClr val="000000"/>
                </a:solidFill>
              </a:rPr>
              <a:t>root</a:t>
            </a:r>
            <a:r>
              <a:rPr lang="cs-CZ" altLang="cs-CZ" dirty="0" smtClean="0">
                <a:solidFill>
                  <a:srgbClr val="000000"/>
                </a:solidFill>
              </a:rPr>
              <a:t>)</a:t>
            </a: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 err="1">
                <a:solidFill>
                  <a:srgbClr val="000000"/>
                </a:solidFill>
              </a:rPr>
              <a:t>Cavum</a:t>
            </a:r>
            <a:r>
              <a:rPr lang="cs-CZ" altLang="cs-CZ" dirty="0">
                <a:solidFill>
                  <a:srgbClr val="000000"/>
                </a:solidFill>
              </a:rPr>
              <a:t> et </a:t>
            </a:r>
            <a:r>
              <a:rPr lang="cs-CZ" altLang="cs-CZ" dirty="0" err="1">
                <a:solidFill>
                  <a:srgbClr val="000000"/>
                </a:solidFill>
              </a:rPr>
              <a:t>canalis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radicis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dentis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smtClean="0">
                <a:solidFill>
                  <a:srgbClr val="000000"/>
                </a:solidFill>
              </a:rPr>
              <a:t>(pulp </a:t>
            </a:r>
            <a:r>
              <a:rPr lang="cs-CZ" altLang="cs-CZ" dirty="0" err="1" smtClean="0">
                <a:solidFill>
                  <a:srgbClr val="000000"/>
                </a:solidFill>
              </a:rPr>
              <a:t>cavity</a:t>
            </a:r>
            <a:r>
              <a:rPr lang="cs-CZ" altLang="cs-CZ" dirty="0" smtClean="0">
                <a:solidFill>
                  <a:srgbClr val="000000"/>
                </a:solidFill>
              </a:rPr>
              <a:t>)</a:t>
            </a: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Pulpa </a:t>
            </a:r>
            <a:r>
              <a:rPr lang="cs-CZ" altLang="cs-CZ" dirty="0" err="1">
                <a:solidFill>
                  <a:srgbClr val="000000"/>
                </a:solidFill>
              </a:rPr>
              <a:t>dentis</a:t>
            </a: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Apex </a:t>
            </a:r>
            <a:r>
              <a:rPr lang="cs-CZ" altLang="cs-CZ" dirty="0" err="1">
                <a:solidFill>
                  <a:srgbClr val="000000"/>
                </a:solidFill>
              </a:rPr>
              <a:t>radicis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</a:rPr>
              <a:t>dentis</a:t>
            </a:r>
            <a:endParaRPr lang="cs-CZ" altLang="cs-CZ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 smtClean="0">
                <a:solidFill>
                  <a:srgbClr val="000000"/>
                </a:solidFill>
              </a:rPr>
              <a:t>+ </a:t>
            </a:r>
            <a:r>
              <a:rPr lang="cs-CZ" altLang="cs-CZ" dirty="0" err="1" smtClean="0">
                <a:solidFill>
                  <a:srgbClr val="000000"/>
                </a:solidFill>
              </a:rPr>
              <a:t>foramen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apicis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radicis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</a:rPr>
              <a:t>dentis</a:t>
            </a:r>
            <a:endParaRPr lang="cs-CZ" altLang="cs-CZ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 smtClean="0">
                <a:solidFill>
                  <a:srgbClr val="000000"/>
                </a:solidFill>
              </a:rPr>
              <a:t>(</a:t>
            </a:r>
            <a:r>
              <a:rPr lang="cs-CZ" altLang="cs-CZ" dirty="0" err="1" smtClean="0">
                <a:solidFill>
                  <a:srgbClr val="000000"/>
                </a:solidFill>
              </a:rPr>
              <a:t>apical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</a:rPr>
              <a:t>foramen</a:t>
            </a:r>
            <a:r>
              <a:rPr lang="cs-CZ" altLang="cs-CZ" dirty="0" smtClean="0">
                <a:solidFill>
                  <a:srgbClr val="000000"/>
                </a:solidFill>
              </a:rPr>
              <a:t>)</a:t>
            </a: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 smtClean="0">
                <a:solidFill>
                  <a:srgbClr val="000000"/>
                </a:solidFill>
              </a:rPr>
              <a:t>Alveolus</a:t>
            </a: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b="1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 dirty="0" err="1" smtClean="0">
                <a:solidFill>
                  <a:srgbClr val="000000"/>
                </a:solidFill>
              </a:rPr>
              <a:t>Periodontal</a:t>
            </a:r>
            <a:r>
              <a:rPr lang="cs-CZ" altLang="cs-CZ" b="1" dirty="0" smtClean="0">
                <a:solidFill>
                  <a:srgbClr val="000000"/>
                </a:solidFill>
              </a:rPr>
              <a:t> </a:t>
            </a:r>
            <a:r>
              <a:rPr lang="cs-CZ" altLang="cs-CZ" b="1" dirty="0" err="1" smtClean="0">
                <a:solidFill>
                  <a:srgbClr val="000000"/>
                </a:solidFill>
              </a:rPr>
              <a:t>ligament</a:t>
            </a:r>
            <a:r>
              <a:rPr lang="cs-CZ" altLang="cs-CZ" b="1" dirty="0" smtClean="0">
                <a:solidFill>
                  <a:srgbClr val="000000"/>
                </a:solidFill>
              </a:rPr>
              <a:t> (</a:t>
            </a:r>
            <a:r>
              <a:rPr lang="cs-CZ" altLang="cs-CZ" b="1" dirty="0" err="1" smtClean="0">
                <a:solidFill>
                  <a:srgbClr val="000000"/>
                </a:solidFill>
              </a:rPr>
              <a:t>membrane</a:t>
            </a:r>
            <a:r>
              <a:rPr lang="cs-CZ" altLang="cs-CZ" b="1" dirty="0" smtClean="0">
                <a:solidFill>
                  <a:srgbClr val="000000"/>
                </a:solidFill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 err="1">
                <a:solidFill>
                  <a:srgbClr val="000000"/>
                </a:solidFill>
              </a:rPr>
              <a:t>d</a:t>
            </a:r>
            <a:r>
              <a:rPr lang="cs-CZ" altLang="cs-CZ" dirty="0" err="1" smtClean="0">
                <a:solidFill>
                  <a:srgbClr val="000000"/>
                </a:solidFill>
              </a:rPr>
              <a:t>ense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</a:rPr>
              <a:t>connective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</a:rPr>
              <a:t>tissue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</a:rPr>
              <a:t>fibers</a:t>
            </a: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b="1" dirty="0">
              <a:solidFill>
                <a:srgbClr val="000000"/>
              </a:solidFill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524000" y="111126"/>
            <a:ext cx="1835150" cy="470898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3200" b="1" dirty="0" err="1" smtClean="0">
                <a:solidFill>
                  <a:srgbClr val="000000"/>
                </a:solidFill>
              </a:rPr>
              <a:t>Tooth</a:t>
            </a:r>
            <a:endParaRPr lang="cs-CZ" altLang="cs-CZ" sz="32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3200" b="1" dirty="0">
                <a:solidFill>
                  <a:srgbClr val="000000"/>
                </a:solidFill>
              </a:rPr>
              <a:t>(</a:t>
            </a:r>
            <a:r>
              <a:rPr lang="cs-CZ" altLang="cs-CZ" sz="3200" b="1" dirty="0" err="1">
                <a:solidFill>
                  <a:srgbClr val="000000"/>
                </a:solidFill>
              </a:rPr>
              <a:t>dens</a:t>
            </a:r>
            <a:r>
              <a:rPr lang="cs-CZ" altLang="cs-CZ" sz="3200" b="1" dirty="0">
                <a:solidFill>
                  <a:srgbClr val="000000"/>
                </a:solidFill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z="32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z="24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z="24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 err="1" smtClean="0">
                <a:solidFill>
                  <a:srgbClr val="000000"/>
                </a:solidFill>
              </a:rPr>
              <a:t>Deciduous</a:t>
            </a:r>
            <a:endParaRPr lang="cs-CZ" altLang="cs-CZ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 smtClean="0">
                <a:solidFill>
                  <a:srgbClr val="000000"/>
                </a:solidFill>
              </a:rPr>
              <a:t>(baby) </a:t>
            </a:r>
            <a:r>
              <a:rPr lang="cs-CZ" altLang="cs-CZ" dirty="0" err="1" smtClean="0">
                <a:solidFill>
                  <a:srgbClr val="000000"/>
                </a:solidFill>
              </a:rPr>
              <a:t>teeth</a:t>
            </a:r>
            <a:r>
              <a:rPr lang="cs-CZ" altLang="cs-CZ" dirty="0" smtClean="0">
                <a:solidFill>
                  <a:srgbClr val="000000"/>
                </a:solidFill>
              </a:rPr>
              <a:t>- </a:t>
            </a:r>
            <a:r>
              <a:rPr lang="cs-CZ" altLang="cs-CZ" dirty="0">
                <a:solidFill>
                  <a:srgbClr val="000000"/>
                </a:solidFill>
              </a:rPr>
              <a:t>20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 smtClean="0">
                <a:solidFill>
                  <a:srgbClr val="000000"/>
                </a:solidFill>
              </a:rPr>
              <a:t>Permanent </a:t>
            </a:r>
            <a:r>
              <a:rPr lang="cs-CZ" altLang="cs-CZ" dirty="0" err="1" smtClean="0">
                <a:solidFill>
                  <a:srgbClr val="000000"/>
                </a:solidFill>
              </a:rPr>
              <a:t>teeth</a:t>
            </a: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– </a:t>
            </a:r>
            <a:r>
              <a:rPr lang="cs-CZ" altLang="cs-CZ" smtClean="0">
                <a:solidFill>
                  <a:srgbClr val="000000"/>
                </a:solidFill>
              </a:rPr>
              <a:t>28-32</a:t>
            </a: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z="24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altLang="cs-CZ" sz="2400" b="1" dirty="0">
              <a:solidFill>
                <a:srgbClr val="000000"/>
              </a:solidFill>
            </a:endParaRPr>
          </a:p>
        </p:txBody>
      </p:sp>
      <p:sp>
        <p:nvSpPr>
          <p:cNvPr id="2" name="Pravá složená závorka 1"/>
          <p:cNvSpPr/>
          <p:nvPr/>
        </p:nvSpPr>
        <p:spPr>
          <a:xfrm rot="20152384">
            <a:off x="6299347" y="-58340"/>
            <a:ext cx="444844" cy="1146551"/>
          </a:xfrm>
          <a:prstGeom prst="rightBrac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0000"/>
              </a:solidFill>
            </a:endParaRPr>
          </a:p>
        </p:txBody>
      </p:sp>
      <p:cxnSp>
        <p:nvCxnSpPr>
          <p:cNvPr id="5" name="Přímá spojnice 4"/>
          <p:cNvCxnSpPr>
            <a:stCxn id="2" idx="1"/>
          </p:cNvCxnSpPr>
          <p:nvPr/>
        </p:nvCxnSpPr>
        <p:spPr>
          <a:xfrm>
            <a:off x="6724761" y="424019"/>
            <a:ext cx="656342" cy="9091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>
            <a:off x="6178378" y="790832"/>
            <a:ext cx="1202726" cy="827509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evá složená závorka 10"/>
          <p:cNvSpPr/>
          <p:nvPr/>
        </p:nvSpPr>
        <p:spPr>
          <a:xfrm rot="21445453">
            <a:off x="4039285" y="2323067"/>
            <a:ext cx="295492" cy="3698791"/>
          </a:xfrm>
          <a:prstGeom prst="leftBrace">
            <a:avLst>
              <a:gd name="adj1" fmla="val 314329"/>
              <a:gd name="adj2" fmla="val 50000"/>
            </a:avLst>
          </a:prstGeom>
          <a:ln w="1905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0000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2707083" y="4018574"/>
            <a:ext cx="1048685" cy="307777"/>
          </a:xfrm>
          <a:prstGeom prst="rect">
            <a:avLst/>
          </a:prstGeom>
          <a:solidFill>
            <a:srgbClr val="00FFFF"/>
          </a:solidFill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 dirty="0" smtClean="0">
                <a:solidFill>
                  <a:srgbClr val="333399"/>
                </a:solidFill>
              </a:rPr>
              <a:t>radix (</a:t>
            </a:r>
            <a:r>
              <a:rPr lang="cs-CZ" altLang="cs-CZ" sz="1400" dirty="0" err="1" smtClean="0">
                <a:solidFill>
                  <a:srgbClr val="333399"/>
                </a:solidFill>
              </a:rPr>
              <a:t>root</a:t>
            </a:r>
            <a:r>
              <a:rPr lang="cs-CZ" altLang="cs-CZ" sz="1400" dirty="0" smtClean="0">
                <a:solidFill>
                  <a:srgbClr val="000000"/>
                </a:solidFill>
              </a:rPr>
              <a:t>)</a:t>
            </a:r>
            <a:endParaRPr lang="cs-CZ" altLang="cs-CZ" sz="1400" dirty="0">
              <a:solidFill>
                <a:srgbClr val="000000"/>
              </a:solidFill>
            </a:endParaRPr>
          </a:p>
        </p:txBody>
      </p:sp>
      <p:cxnSp>
        <p:nvCxnSpPr>
          <p:cNvPr id="14" name="Přímá spojnice se šipkou 13"/>
          <p:cNvCxnSpPr/>
          <p:nvPr/>
        </p:nvCxnSpPr>
        <p:spPr>
          <a:xfrm flipH="1">
            <a:off x="5329881" y="1935892"/>
            <a:ext cx="2051222" cy="41189"/>
          </a:xfrm>
          <a:prstGeom prst="straightConnector1">
            <a:avLst/>
          </a:prstGeom>
          <a:ln w="19050">
            <a:solidFill>
              <a:srgbClr val="66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Zakřivená spojnice 15"/>
          <p:cNvCxnSpPr/>
          <p:nvPr/>
        </p:nvCxnSpPr>
        <p:spPr>
          <a:xfrm rot="10800000" flipV="1">
            <a:off x="8707396" y="1746421"/>
            <a:ext cx="1575933" cy="131805"/>
          </a:xfrm>
          <a:prstGeom prst="curvedConnector3">
            <a:avLst>
              <a:gd name="adj1" fmla="val -4886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/>
          <p:nvPr/>
        </p:nvCxnSpPr>
        <p:spPr>
          <a:xfrm flipH="1">
            <a:off x="5329881" y="2397211"/>
            <a:ext cx="2051222" cy="3179805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délník 25"/>
          <p:cNvSpPr/>
          <p:nvPr/>
        </p:nvSpPr>
        <p:spPr>
          <a:xfrm>
            <a:off x="7396583" y="5326359"/>
            <a:ext cx="9819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endParaRPr lang="cs-CZ" dirty="0">
              <a:solidFill>
                <a:srgbClr val="000000"/>
              </a:solidFill>
            </a:endParaRPr>
          </a:p>
        </p:txBody>
      </p:sp>
      <p:cxnSp>
        <p:nvCxnSpPr>
          <p:cNvPr id="29" name="Přímá spojnice 28"/>
          <p:cNvCxnSpPr/>
          <p:nvPr/>
        </p:nvCxnSpPr>
        <p:spPr>
          <a:xfrm flipH="1">
            <a:off x="6878596" y="3179805"/>
            <a:ext cx="517987" cy="2007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8" name="Přímá spojnice 3077"/>
          <p:cNvCxnSpPr/>
          <p:nvPr/>
        </p:nvCxnSpPr>
        <p:spPr>
          <a:xfrm flipV="1">
            <a:off x="6178378" y="4018574"/>
            <a:ext cx="1276865" cy="3077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77333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oc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682751" y="12701"/>
            <a:ext cx="12560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2800" b="1" dirty="0" err="1" smtClean="0">
                <a:solidFill>
                  <a:srgbClr val="000000"/>
                </a:solidFill>
              </a:rPr>
              <a:t>Tooth</a:t>
            </a:r>
            <a:r>
              <a:rPr lang="cs-CZ" altLang="cs-CZ" sz="2800" b="1" dirty="0" smtClean="0">
                <a:solidFill>
                  <a:srgbClr val="000000"/>
                </a:solidFill>
              </a:rPr>
              <a:t> </a:t>
            </a:r>
            <a:endParaRPr lang="cs-CZ" altLang="cs-CZ" sz="2800" b="1" dirty="0">
              <a:solidFill>
                <a:srgbClr val="000000"/>
              </a:solidFill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359150" y="1027113"/>
            <a:ext cx="524214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 err="1" smtClean="0">
                <a:solidFill>
                  <a:srgbClr val="000000"/>
                </a:solidFill>
              </a:rPr>
              <a:t>cementum</a:t>
            </a:r>
            <a:r>
              <a:rPr lang="cs-CZ" altLang="cs-CZ" dirty="0" smtClean="0">
                <a:solidFill>
                  <a:srgbClr val="000000"/>
                </a:solidFill>
              </a:rPr>
              <a:t>                                           </a:t>
            </a:r>
            <a:r>
              <a:rPr lang="cs-CZ" altLang="cs-CZ" sz="2000" b="1" u="sng" dirty="0" err="1" smtClean="0">
                <a:solidFill>
                  <a:srgbClr val="000000"/>
                </a:solidFill>
              </a:rPr>
              <a:t>enamel</a:t>
            </a:r>
            <a:r>
              <a:rPr lang="cs-CZ" altLang="cs-CZ" sz="2000" b="1" u="sng" dirty="0" smtClean="0">
                <a:solidFill>
                  <a:srgbClr val="000000"/>
                </a:solidFill>
              </a:rPr>
              <a:t>!!!!</a:t>
            </a:r>
            <a:endParaRPr lang="cs-CZ" altLang="cs-CZ" sz="2000" b="1" u="sng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               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                        dentin</a:t>
            </a:r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 flipH="1">
            <a:off x="2495551" y="1412876"/>
            <a:ext cx="1152525" cy="720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7608889" y="1412876"/>
            <a:ext cx="936625" cy="4302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 flipH="1">
            <a:off x="5087938" y="1916114"/>
            <a:ext cx="144462" cy="13684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652463" y="5400760"/>
            <a:ext cx="6784742" cy="3139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b="1" dirty="0" err="1" smtClean="0">
                <a:solidFill>
                  <a:srgbClr val="000000"/>
                </a:solidFill>
              </a:rPr>
              <a:t>dentinal</a:t>
            </a:r>
            <a:r>
              <a:rPr lang="cs-CZ" altLang="cs-CZ" b="1" dirty="0" smtClean="0">
                <a:solidFill>
                  <a:srgbClr val="000000"/>
                </a:solidFill>
              </a:rPr>
              <a:t> </a:t>
            </a:r>
            <a:r>
              <a:rPr lang="cs-CZ" altLang="cs-CZ" b="1" dirty="0" err="1" smtClean="0">
                <a:solidFill>
                  <a:srgbClr val="000000"/>
                </a:solidFill>
              </a:rPr>
              <a:t>tubules</a:t>
            </a:r>
            <a:r>
              <a:rPr lang="cs-CZ" altLang="cs-CZ" b="1" dirty="0" smtClean="0">
                <a:solidFill>
                  <a:srgbClr val="000000"/>
                </a:solidFill>
              </a:rPr>
              <a:t> </a:t>
            </a:r>
            <a:r>
              <a:rPr lang="cs-CZ" altLang="cs-CZ" b="1" dirty="0" err="1" smtClean="0">
                <a:solidFill>
                  <a:srgbClr val="000000"/>
                </a:solidFill>
              </a:rPr>
              <a:t>with</a:t>
            </a:r>
            <a:r>
              <a:rPr lang="cs-CZ" altLang="cs-CZ" b="1" dirty="0" smtClean="0">
                <a:solidFill>
                  <a:srgbClr val="000000"/>
                </a:solidFill>
              </a:rPr>
              <a:t> odontoblast </a:t>
            </a:r>
            <a:r>
              <a:rPr lang="cs-CZ" altLang="cs-CZ" b="1" dirty="0" err="1" smtClean="0">
                <a:solidFill>
                  <a:srgbClr val="000000"/>
                </a:solidFill>
              </a:rPr>
              <a:t>processes</a:t>
            </a:r>
            <a:r>
              <a:rPr lang="cs-CZ" altLang="cs-CZ" b="1" dirty="0" smtClean="0">
                <a:solidFill>
                  <a:srgbClr val="000000"/>
                </a:solidFill>
              </a:rPr>
              <a:t>(</a:t>
            </a:r>
            <a:r>
              <a:rPr lang="cs-CZ" altLang="cs-CZ" b="1" dirty="0" err="1" smtClean="0">
                <a:solidFill>
                  <a:srgbClr val="000000"/>
                </a:solidFill>
              </a:rPr>
              <a:t>Tomes´fibers</a:t>
            </a:r>
            <a:r>
              <a:rPr lang="cs-CZ" altLang="cs-CZ" b="1" dirty="0" smtClean="0">
                <a:solidFill>
                  <a:srgbClr val="000000"/>
                </a:solidFill>
              </a:rPr>
              <a:t>) </a:t>
            </a:r>
            <a:endParaRPr lang="cs-CZ" altLang="cs-CZ" b="1" dirty="0">
              <a:solidFill>
                <a:srgbClr val="000000"/>
              </a:solidFill>
            </a:endParaRPr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2063750" y="692151"/>
            <a:ext cx="8064500" cy="384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cs-CZ" altLang="cs-CZ" sz="2400" dirty="0" smtClean="0">
                <a:solidFill>
                  <a:srgbClr val="000000"/>
                </a:solidFill>
              </a:rPr>
              <a:t>ROOT ---------------------------------------------------CROWN</a:t>
            </a:r>
            <a:endParaRPr lang="cs-CZ" altLang="cs-CZ" sz="2400" b="1" dirty="0">
              <a:solidFill>
                <a:srgbClr val="000000"/>
              </a:solidFill>
            </a:endParaRPr>
          </a:p>
        </p:txBody>
      </p:sp>
      <p:pic>
        <p:nvPicPr>
          <p:cNvPr id="5131" name="Picture 11" descr="cotc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4" y="2636839"/>
            <a:ext cx="2909887" cy="424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00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ESOPHAGEAL%20MUSC%20MUCOSA%2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109075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1" name="Freeform 3"/>
          <p:cNvSpPr>
            <a:spLocks/>
          </p:cNvSpPr>
          <p:nvPr/>
        </p:nvSpPr>
        <p:spPr bwMode="auto">
          <a:xfrm>
            <a:off x="1509713" y="1449388"/>
            <a:ext cx="4919663" cy="2228850"/>
          </a:xfrm>
          <a:custGeom>
            <a:avLst/>
            <a:gdLst>
              <a:gd name="T0" fmla="*/ 0 w 3099"/>
              <a:gd name="T1" fmla="*/ 879 h 1404"/>
              <a:gd name="T2" fmla="*/ 64 w 3099"/>
              <a:gd name="T3" fmla="*/ 897 h 1404"/>
              <a:gd name="T4" fmla="*/ 110 w 3099"/>
              <a:gd name="T5" fmla="*/ 925 h 1404"/>
              <a:gd name="T6" fmla="*/ 174 w 3099"/>
              <a:gd name="T7" fmla="*/ 998 h 1404"/>
              <a:gd name="T8" fmla="*/ 228 w 3099"/>
              <a:gd name="T9" fmla="*/ 1016 h 1404"/>
              <a:gd name="T10" fmla="*/ 302 w 3099"/>
              <a:gd name="T11" fmla="*/ 1135 h 1404"/>
              <a:gd name="T12" fmla="*/ 320 w 3099"/>
              <a:gd name="T13" fmla="*/ 1162 h 1404"/>
              <a:gd name="T14" fmla="*/ 475 w 3099"/>
              <a:gd name="T15" fmla="*/ 1208 h 1404"/>
              <a:gd name="T16" fmla="*/ 512 w 3099"/>
              <a:gd name="T17" fmla="*/ 1245 h 1404"/>
              <a:gd name="T18" fmla="*/ 521 w 3099"/>
              <a:gd name="T19" fmla="*/ 1272 h 1404"/>
              <a:gd name="T20" fmla="*/ 576 w 3099"/>
              <a:gd name="T21" fmla="*/ 1290 h 1404"/>
              <a:gd name="T22" fmla="*/ 631 w 3099"/>
              <a:gd name="T23" fmla="*/ 1345 h 1404"/>
              <a:gd name="T24" fmla="*/ 932 w 3099"/>
              <a:gd name="T25" fmla="*/ 1364 h 1404"/>
              <a:gd name="T26" fmla="*/ 987 w 3099"/>
              <a:gd name="T27" fmla="*/ 1272 h 1404"/>
              <a:gd name="T28" fmla="*/ 1070 w 3099"/>
              <a:gd name="T29" fmla="*/ 1117 h 1404"/>
              <a:gd name="T30" fmla="*/ 1170 w 3099"/>
              <a:gd name="T31" fmla="*/ 934 h 1404"/>
              <a:gd name="T32" fmla="*/ 1207 w 3099"/>
              <a:gd name="T33" fmla="*/ 888 h 1404"/>
              <a:gd name="T34" fmla="*/ 1252 w 3099"/>
              <a:gd name="T35" fmla="*/ 806 h 1404"/>
              <a:gd name="T36" fmla="*/ 1307 w 3099"/>
              <a:gd name="T37" fmla="*/ 513 h 1404"/>
              <a:gd name="T38" fmla="*/ 1316 w 3099"/>
              <a:gd name="T39" fmla="*/ 486 h 1404"/>
              <a:gd name="T40" fmla="*/ 1335 w 3099"/>
              <a:gd name="T41" fmla="*/ 468 h 1404"/>
              <a:gd name="T42" fmla="*/ 1362 w 3099"/>
              <a:gd name="T43" fmla="*/ 376 h 1404"/>
              <a:gd name="T44" fmla="*/ 1380 w 3099"/>
              <a:gd name="T45" fmla="*/ 321 h 1404"/>
              <a:gd name="T46" fmla="*/ 1435 w 3099"/>
              <a:gd name="T47" fmla="*/ 221 h 1404"/>
              <a:gd name="T48" fmla="*/ 1481 w 3099"/>
              <a:gd name="T49" fmla="*/ 1 h 1404"/>
              <a:gd name="T50" fmla="*/ 1563 w 3099"/>
              <a:gd name="T51" fmla="*/ 10 h 1404"/>
              <a:gd name="T52" fmla="*/ 1591 w 3099"/>
              <a:gd name="T53" fmla="*/ 102 h 1404"/>
              <a:gd name="T54" fmla="*/ 1646 w 3099"/>
              <a:gd name="T55" fmla="*/ 120 h 1404"/>
              <a:gd name="T56" fmla="*/ 1737 w 3099"/>
              <a:gd name="T57" fmla="*/ 193 h 1404"/>
              <a:gd name="T58" fmla="*/ 1755 w 3099"/>
              <a:gd name="T59" fmla="*/ 285 h 1404"/>
              <a:gd name="T60" fmla="*/ 1828 w 3099"/>
              <a:gd name="T61" fmla="*/ 321 h 1404"/>
              <a:gd name="T62" fmla="*/ 1874 w 3099"/>
              <a:gd name="T63" fmla="*/ 449 h 1404"/>
              <a:gd name="T64" fmla="*/ 1902 w 3099"/>
              <a:gd name="T65" fmla="*/ 559 h 1404"/>
              <a:gd name="T66" fmla="*/ 1975 w 3099"/>
              <a:gd name="T67" fmla="*/ 778 h 1404"/>
              <a:gd name="T68" fmla="*/ 2039 w 3099"/>
              <a:gd name="T69" fmla="*/ 870 h 1404"/>
              <a:gd name="T70" fmla="*/ 2103 w 3099"/>
              <a:gd name="T71" fmla="*/ 925 h 1404"/>
              <a:gd name="T72" fmla="*/ 2130 w 3099"/>
              <a:gd name="T73" fmla="*/ 980 h 1404"/>
              <a:gd name="T74" fmla="*/ 2158 w 3099"/>
              <a:gd name="T75" fmla="*/ 1007 h 1404"/>
              <a:gd name="T76" fmla="*/ 2194 w 3099"/>
              <a:gd name="T77" fmla="*/ 1053 h 1404"/>
              <a:gd name="T78" fmla="*/ 2286 w 3099"/>
              <a:gd name="T79" fmla="*/ 1089 h 1404"/>
              <a:gd name="T80" fmla="*/ 2304 w 3099"/>
              <a:gd name="T81" fmla="*/ 1117 h 1404"/>
              <a:gd name="T82" fmla="*/ 2359 w 3099"/>
              <a:gd name="T83" fmla="*/ 1135 h 1404"/>
              <a:gd name="T84" fmla="*/ 2816 w 3099"/>
              <a:gd name="T85" fmla="*/ 1153 h 1404"/>
              <a:gd name="T86" fmla="*/ 2862 w 3099"/>
              <a:gd name="T87" fmla="*/ 1117 h 1404"/>
              <a:gd name="T88" fmla="*/ 2898 w 3099"/>
              <a:gd name="T89" fmla="*/ 1071 h 1404"/>
              <a:gd name="T90" fmla="*/ 2926 w 3099"/>
              <a:gd name="T91" fmla="*/ 1053 h 1404"/>
              <a:gd name="T92" fmla="*/ 2962 w 3099"/>
              <a:gd name="T93" fmla="*/ 1007 h 1404"/>
              <a:gd name="T94" fmla="*/ 2990 w 3099"/>
              <a:gd name="T95" fmla="*/ 989 h 1404"/>
              <a:gd name="T96" fmla="*/ 3044 w 3099"/>
              <a:gd name="T97" fmla="*/ 888 h 1404"/>
              <a:gd name="T98" fmla="*/ 3099 w 3099"/>
              <a:gd name="T99" fmla="*/ 879 h 1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099" h="1404">
                <a:moveTo>
                  <a:pt x="0" y="879"/>
                </a:moveTo>
                <a:cubicBezTo>
                  <a:pt x="5" y="880"/>
                  <a:pt x="56" y="892"/>
                  <a:pt x="64" y="897"/>
                </a:cubicBezTo>
                <a:cubicBezTo>
                  <a:pt x="127" y="935"/>
                  <a:pt x="30" y="899"/>
                  <a:pt x="110" y="925"/>
                </a:cubicBezTo>
                <a:cubicBezTo>
                  <a:pt x="135" y="963"/>
                  <a:pt x="136" y="981"/>
                  <a:pt x="174" y="998"/>
                </a:cubicBezTo>
                <a:cubicBezTo>
                  <a:pt x="191" y="1006"/>
                  <a:pt x="228" y="1016"/>
                  <a:pt x="228" y="1016"/>
                </a:cubicBezTo>
                <a:cubicBezTo>
                  <a:pt x="249" y="1078"/>
                  <a:pt x="248" y="1101"/>
                  <a:pt x="302" y="1135"/>
                </a:cubicBezTo>
                <a:cubicBezTo>
                  <a:pt x="308" y="1144"/>
                  <a:pt x="311" y="1156"/>
                  <a:pt x="320" y="1162"/>
                </a:cubicBezTo>
                <a:cubicBezTo>
                  <a:pt x="346" y="1180"/>
                  <a:pt x="438" y="1196"/>
                  <a:pt x="475" y="1208"/>
                </a:cubicBezTo>
                <a:cubicBezTo>
                  <a:pt x="480" y="1213"/>
                  <a:pt x="509" y="1239"/>
                  <a:pt x="512" y="1245"/>
                </a:cubicBezTo>
                <a:cubicBezTo>
                  <a:pt x="517" y="1253"/>
                  <a:pt x="513" y="1267"/>
                  <a:pt x="521" y="1272"/>
                </a:cubicBezTo>
                <a:cubicBezTo>
                  <a:pt x="537" y="1283"/>
                  <a:pt x="576" y="1290"/>
                  <a:pt x="576" y="1290"/>
                </a:cubicBezTo>
                <a:cubicBezTo>
                  <a:pt x="606" y="1321"/>
                  <a:pt x="587" y="1331"/>
                  <a:pt x="631" y="1345"/>
                </a:cubicBezTo>
                <a:cubicBezTo>
                  <a:pt x="715" y="1404"/>
                  <a:pt x="842" y="1368"/>
                  <a:pt x="932" y="1364"/>
                </a:cubicBezTo>
                <a:cubicBezTo>
                  <a:pt x="982" y="1346"/>
                  <a:pt x="972" y="1317"/>
                  <a:pt x="987" y="1272"/>
                </a:cubicBezTo>
                <a:cubicBezTo>
                  <a:pt x="1006" y="1213"/>
                  <a:pt x="1023" y="1161"/>
                  <a:pt x="1070" y="1117"/>
                </a:cubicBezTo>
                <a:cubicBezTo>
                  <a:pt x="1089" y="1039"/>
                  <a:pt x="1102" y="980"/>
                  <a:pt x="1170" y="934"/>
                </a:cubicBezTo>
                <a:cubicBezTo>
                  <a:pt x="1181" y="917"/>
                  <a:pt x="1198" y="906"/>
                  <a:pt x="1207" y="888"/>
                </a:cubicBezTo>
                <a:cubicBezTo>
                  <a:pt x="1253" y="796"/>
                  <a:pt x="1195" y="863"/>
                  <a:pt x="1252" y="806"/>
                </a:cubicBezTo>
                <a:cubicBezTo>
                  <a:pt x="1284" y="717"/>
                  <a:pt x="1238" y="585"/>
                  <a:pt x="1307" y="513"/>
                </a:cubicBezTo>
                <a:cubicBezTo>
                  <a:pt x="1310" y="504"/>
                  <a:pt x="1311" y="494"/>
                  <a:pt x="1316" y="486"/>
                </a:cubicBezTo>
                <a:cubicBezTo>
                  <a:pt x="1321" y="479"/>
                  <a:pt x="1331" y="476"/>
                  <a:pt x="1335" y="468"/>
                </a:cubicBezTo>
                <a:cubicBezTo>
                  <a:pt x="1349" y="440"/>
                  <a:pt x="1352" y="406"/>
                  <a:pt x="1362" y="376"/>
                </a:cubicBezTo>
                <a:cubicBezTo>
                  <a:pt x="1368" y="358"/>
                  <a:pt x="1380" y="321"/>
                  <a:pt x="1380" y="321"/>
                </a:cubicBezTo>
                <a:cubicBezTo>
                  <a:pt x="1388" y="267"/>
                  <a:pt x="1383" y="238"/>
                  <a:pt x="1435" y="221"/>
                </a:cubicBezTo>
                <a:cubicBezTo>
                  <a:pt x="1445" y="25"/>
                  <a:pt x="1408" y="78"/>
                  <a:pt x="1481" y="1"/>
                </a:cubicBezTo>
                <a:cubicBezTo>
                  <a:pt x="1508" y="4"/>
                  <a:pt x="1538" y="0"/>
                  <a:pt x="1563" y="10"/>
                </a:cubicBezTo>
                <a:cubicBezTo>
                  <a:pt x="1569" y="12"/>
                  <a:pt x="1587" y="98"/>
                  <a:pt x="1591" y="102"/>
                </a:cubicBezTo>
                <a:cubicBezTo>
                  <a:pt x="1606" y="115"/>
                  <a:pt x="1646" y="120"/>
                  <a:pt x="1646" y="120"/>
                </a:cubicBezTo>
                <a:cubicBezTo>
                  <a:pt x="1685" y="146"/>
                  <a:pt x="1710" y="153"/>
                  <a:pt x="1737" y="193"/>
                </a:cubicBezTo>
                <a:cubicBezTo>
                  <a:pt x="1738" y="201"/>
                  <a:pt x="1744" y="266"/>
                  <a:pt x="1755" y="285"/>
                </a:cubicBezTo>
                <a:cubicBezTo>
                  <a:pt x="1769" y="308"/>
                  <a:pt x="1828" y="321"/>
                  <a:pt x="1828" y="321"/>
                </a:cubicBezTo>
                <a:cubicBezTo>
                  <a:pt x="1841" y="371"/>
                  <a:pt x="1846" y="407"/>
                  <a:pt x="1874" y="449"/>
                </a:cubicBezTo>
                <a:cubicBezTo>
                  <a:pt x="1886" y="486"/>
                  <a:pt x="1889" y="523"/>
                  <a:pt x="1902" y="559"/>
                </a:cubicBezTo>
                <a:cubicBezTo>
                  <a:pt x="1910" y="639"/>
                  <a:pt x="1914" y="720"/>
                  <a:pt x="1975" y="778"/>
                </a:cubicBezTo>
                <a:cubicBezTo>
                  <a:pt x="1989" y="820"/>
                  <a:pt x="2012" y="837"/>
                  <a:pt x="2039" y="870"/>
                </a:cubicBezTo>
                <a:cubicBezTo>
                  <a:pt x="2064" y="900"/>
                  <a:pt x="2065" y="913"/>
                  <a:pt x="2103" y="925"/>
                </a:cubicBezTo>
                <a:cubicBezTo>
                  <a:pt x="2114" y="942"/>
                  <a:pt x="2119" y="963"/>
                  <a:pt x="2130" y="980"/>
                </a:cubicBezTo>
                <a:cubicBezTo>
                  <a:pt x="2137" y="991"/>
                  <a:pt x="2150" y="997"/>
                  <a:pt x="2158" y="1007"/>
                </a:cubicBezTo>
                <a:cubicBezTo>
                  <a:pt x="2166" y="1017"/>
                  <a:pt x="2180" y="1046"/>
                  <a:pt x="2194" y="1053"/>
                </a:cubicBezTo>
                <a:cubicBezTo>
                  <a:pt x="2226" y="1069"/>
                  <a:pt x="2254" y="1069"/>
                  <a:pt x="2286" y="1089"/>
                </a:cubicBezTo>
                <a:cubicBezTo>
                  <a:pt x="2292" y="1098"/>
                  <a:pt x="2295" y="1111"/>
                  <a:pt x="2304" y="1117"/>
                </a:cubicBezTo>
                <a:cubicBezTo>
                  <a:pt x="2320" y="1127"/>
                  <a:pt x="2359" y="1135"/>
                  <a:pt x="2359" y="1135"/>
                </a:cubicBezTo>
                <a:cubicBezTo>
                  <a:pt x="2491" y="1223"/>
                  <a:pt x="2660" y="1157"/>
                  <a:pt x="2816" y="1153"/>
                </a:cubicBezTo>
                <a:cubicBezTo>
                  <a:pt x="2853" y="1097"/>
                  <a:pt x="2811" y="1148"/>
                  <a:pt x="2862" y="1117"/>
                </a:cubicBezTo>
                <a:cubicBezTo>
                  <a:pt x="2883" y="1104"/>
                  <a:pt x="2881" y="1088"/>
                  <a:pt x="2898" y="1071"/>
                </a:cubicBezTo>
                <a:cubicBezTo>
                  <a:pt x="2906" y="1063"/>
                  <a:pt x="2917" y="1060"/>
                  <a:pt x="2926" y="1053"/>
                </a:cubicBezTo>
                <a:cubicBezTo>
                  <a:pt x="2970" y="1018"/>
                  <a:pt x="2916" y="1052"/>
                  <a:pt x="2962" y="1007"/>
                </a:cubicBezTo>
                <a:cubicBezTo>
                  <a:pt x="2970" y="999"/>
                  <a:pt x="2981" y="996"/>
                  <a:pt x="2990" y="989"/>
                </a:cubicBezTo>
                <a:cubicBezTo>
                  <a:pt x="3023" y="963"/>
                  <a:pt x="3031" y="927"/>
                  <a:pt x="3044" y="888"/>
                </a:cubicBezTo>
                <a:cubicBezTo>
                  <a:pt x="3048" y="876"/>
                  <a:pt x="3092" y="879"/>
                  <a:pt x="3099" y="879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83972" name="Freeform 4"/>
          <p:cNvSpPr>
            <a:spLocks/>
          </p:cNvSpPr>
          <p:nvPr/>
        </p:nvSpPr>
        <p:spPr bwMode="auto">
          <a:xfrm>
            <a:off x="1524000" y="4354513"/>
            <a:ext cx="4876800" cy="679450"/>
          </a:xfrm>
          <a:custGeom>
            <a:avLst/>
            <a:gdLst>
              <a:gd name="T0" fmla="*/ 0 w 3072"/>
              <a:gd name="T1" fmla="*/ 137 h 428"/>
              <a:gd name="T2" fmla="*/ 293 w 3072"/>
              <a:gd name="T3" fmla="*/ 174 h 428"/>
              <a:gd name="T4" fmla="*/ 731 w 3072"/>
              <a:gd name="T5" fmla="*/ 201 h 428"/>
              <a:gd name="T6" fmla="*/ 1042 w 3072"/>
              <a:gd name="T7" fmla="*/ 228 h 428"/>
              <a:gd name="T8" fmla="*/ 2112 w 3072"/>
              <a:gd name="T9" fmla="*/ 247 h 428"/>
              <a:gd name="T10" fmla="*/ 2185 w 3072"/>
              <a:gd name="T11" fmla="*/ 210 h 428"/>
              <a:gd name="T12" fmla="*/ 2414 w 3072"/>
              <a:gd name="T13" fmla="*/ 164 h 428"/>
              <a:gd name="T14" fmla="*/ 2514 w 3072"/>
              <a:gd name="T15" fmla="*/ 155 h 428"/>
              <a:gd name="T16" fmla="*/ 2661 w 3072"/>
              <a:gd name="T17" fmla="*/ 110 h 428"/>
              <a:gd name="T18" fmla="*/ 2807 w 3072"/>
              <a:gd name="T19" fmla="*/ 64 h 428"/>
              <a:gd name="T20" fmla="*/ 2962 w 3072"/>
              <a:gd name="T21" fmla="*/ 55 h 428"/>
              <a:gd name="T22" fmla="*/ 3017 w 3072"/>
              <a:gd name="T23" fmla="*/ 46 h 428"/>
              <a:gd name="T24" fmla="*/ 3072 w 3072"/>
              <a:gd name="T25" fmla="*/ 0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072" h="428">
                <a:moveTo>
                  <a:pt x="0" y="137"/>
                </a:moveTo>
                <a:cubicBezTo>
                  <a:pt x="137" y="164"/>
                  <a:pt x="108" y="164"/>
                  <a:pt x="293" y="174"/>
                </a:cubicBezTo>
                <a:cubicBezTo>
                  <a:pt x="468" y="232"/>
                  <a:pt x="328" y="192"/>
                  <a:pt x="731" y="201"/>
                </a:cubicBezTo>
                <a:cubicBezTo>
                  <a:pt x="867" y="246"/>
                  <a:pt x="767" y="218"/>
                  <a:pt x="1042" y="228"/>
                </a:cubicBezTo>
                <a:cubicBezTo>
                  <a:pt x="1337" y="428"/>
                  <a:pt x="1755" y="250"/>
                  <a:pt x="2112" y="247"/>
                </a:cubicBezTo>
                <a:cubicBezTo>
                  <a:pt x="2142" y="237"/>
                  <a:pt x="2155" y="220"/>
                  <a:pt x="2185" y="210"/>
                </a:cubicBezTo>
                <a:cubicBezTo>
                  <a:pt x="2211" y="131"/>
                  <a:pt x="2363" y="167"/>
                  <a:pt x="2414" y="164"/>
                </a:cubicBezTo>
                <a:cubicBezTo>
                  <a:pt x="2447" y="162"/>
                  <a:pt x="2481" y="158"/>
                  <a:pt x="2514" y="155"/>
                </a:cubicBezTo>
                <a:cubicBezTo>
                  <a:pt x="2563" y="139"/>
                  <a:pt x="2612" y="126"/>
                  <a:pt x="2661" y="110"/>
                </a:cubicBezTo>
                <a:cubicBezTo>
                  <a:pt x="2706" y="95"/>
                  <a:pt x="2758" y="69"/>
                  <a:pt x="2807" y="64"/>
                </a:cubicBezTo>
                <a:cubicBezTo>
                  <a:pt x="2859" y="59"/>
                  <a:pt x="2910" y="58"/>
                  <a:pt x="2962" y="55"/>
                </a:cubicBezTo>
                <a:cubicBezTo>
                  <a:pt x="2980" y="52"/>
                  <a:pt x="3000" y="54"/>
                  <a:pt x="3017" y="46"/>
                </a:cubicBezTo>
                <a:cubicBezTo>
                  <a:pt x="3046" y="31"/>
                  <a:pt x="3032" y="0"/>
                  <a:pt x="3072" y="0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83973" name="Freeform 5"/>
          <p:cNvSpPr>
            <a:spLocks/>
          </p:cNvSpPr>
          <p:nvPr/>
        </p:nvSpPr>
        <p:spPr bwMode="auto">
          <a:xfrm>
            <a:off x="1524000" y="6256339"/>
            <a:ext cx="4891088" cy="409575"/>
          </a:xfrm>
          <a:custGeom>
            <a:avLst/>
            <a:gdLst>
              <a:gd name="T0" fmla="*/ 0 w 3081"/>
              <a:gd name="T1" fmla="*/ 0 h 258"/>
              <a:gd name="T2" fmla="*/ 55 w 3081"/>
              <a:gd name="T3" fmla="*/ 18 h 258"/>
              <a:gd name="T4" fmla="*/ 82 w 3081"/>
              <a:gd name="T5" fmla="*/ 27 h 258"/>
              <a:gd name="T6" fmla="*/ 146 w 3081"/>
              <a:gd name="T7" fmla="*/ 73 h 258"/>
              <a:gd name="T8" fmla="*/ 302 w 3081"/>
              <a:gd name="T9" fmla="*/ 100 h 258"/>
              <a:gd name="T10" fmla="*/ 503 w 3081"/>
              <a:gd name="T11" fmla="*/ 128 h 258"/>
              <a:gd name="T12" fmla="*/ 750 w 3081"/>
              <a:gd name="T13" fmla="*/ 173 h 258"/>
              <a:gd name="T14" fmla="*/ 960 w 3081"/>
              <a:gd name="T15" fmla="*/ 201 h 258"/>
              <a:gd name="T16" fmla="*/ 1454 w 3081"/>
              <a:gd name="T17" fmla="*/ 210 h 258"/>
              <a:gd name="T18" fmla="*/ 1582 w 3081"/>
              <a:gd name="T19" fmla="*/ 228 h 258"/>
              <a:gd name="T20" fmla="*/ 1655 w 3081"/>
              <a:gd name="T21" fmla="*/ 246 h 258"/>
              <a:gd name="T22" fmla="*/ 2039 w 3081"/>
              <a:gd name="T23" fmla="*/ 237 h 258"/>
              <a:gd name="T24" fmla="*/ 2194 w 3081"/>
              <a:gd name="T25" fmla="*/ 201 h 258"/>
              <a:gd name="T26" fmla="*/ 2286 w 3081"/>
              <a:gd name="T27" fmla="*/ 128 h 258"/>
              <a:gd name="T28" fmla="*/ 2542 w 3081"/>
              <a:gd name="T29" fmla="*/ 118 h 258"/>
              <a:gd name="T30" fmla="*/ 2981 w 3081"/>
              <a:gd name="T31" fmla="*/ 73 h 258"/>
              <a:gd name="T32" fmla="*/ 3008 w 3081"/>
              <a:gd name="T33" fmla="*/ 64 h 258"/>
              <a:gd name="T34" fmla="*/ 3045 w 3081"/>
              <a:gd name="T35" fmla="*/ 9 h 258"/>
              <a:gd name="T36" fmla="*/ 3081 w 3081"/>
              <a:gd name="T37" fmla="*/ 9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081" h="258">
                <a:moveTo>
                  <a:pt x="0" y="0"/>
                </a:moveTo>
                <a:cubicBezTo>
                  <a:pt x="18" y="6"/>
                  <a:pt x="37" y="12"/>
                  <a:pt x="55" y="18"/>
                </a:cubicBezTo>
                <a:cubicBezTo>
                  <a:pt x="64" y="21"/>
                  <a:pt x="82" y="27"/>
                  <a:pt x="82" y="27"/>
                </a:cubicBezTo>
                <a:cubicBezTo>
                  <a:pt x="105" y="49"/>
                  <a:pt x="115" y="63"/>
                  <a:pt x="146" y="73"/>
                </a:cubicBezTo>
                <a:cubicBezTo>
                  <a:pt x="199" y="124"/>
                  <a:pt x="151" y="85"/>
                  <a:pt x="302" y="100"/>
                </a:cubicBezTo>
                <a:cubicBezTo>
                  <a:pt x="376" y="107"/>
                  <a:pt x="417" y="121"/>
                  <a:pt x="503" y="128"/>
                </a:cubicBezTo>
                <a:cubicBezTo>
                  <a:pt x="601" y="160"/>
                  <a:pt x="637" y="166"/>
                  <a:pt x="750" y="173"/>
                </a:cubicBezTo>
                <a:cubicBezTo>
                  <a:pt x="826" y="226"/>
                  <a:pt x="772" y="196"/>
                  <a:pt x="960" y="201"/>
                </a:cubicBezTo>
                <a:cubicBezTo>
                  <a:pt x="1125" y="205"/>
                  <a:pt x="1289" y="207"/>
                  <a:pt x="1454" y="210"/>
                </a:cubicBezTo>
                <a:cubicBezTo>
                  <a:pt x="1525" y="234"/>
                  <a:pt x="1431" y="205"/>
                  <a:pt x="1582" y="228"/>
                </a:cubicBezTo>
                <a:cubicBezTo>
                  <a:pt x="1607" y="232"/>
                  <a:pt x="1655" y="246"/>
                  <a:pt x="1655" y="246"/>
                </a:cubicBezTo>
                <a:cubicBezTo>
                  <a:pt x="1812" y="240"/>
                  <a:pt x="1896" y="226"/>
                  <a:pt x="2039" y="237"/>
                </a:cubicBezTo>
                <a:cubicBezTo>
                  <a:pt x="2103" y="258"/>
                  <a:pt x="2142" y="235"/>
                  <a:pt x="2194" y="201"/>
                </a:cubicBezTo>
                <a:cubicBezTo>
                  <a:pt x="2208" y="192"/>
                  <a:pt x="2273" y="129"/>
                  <a:pt x="2286" y="128"/>
                </a:cubicBezTo>
                <a:cubicBezTo>
                  <a:pt x="2371" y="119"/>
                  <a:pt x="2457" y="121"/>
                  <a:pt x="2542" y="118"/>
                </a:cubicBezTo>
                <a:cubicBezTo>
                  <a:pt x="2730" y="57"/>
                  <a:pt x="2579" y="83"/>
                  <a:pt x="2981" y="73"/>
                </a:cubicBezTo>
                <a:cubicBezTo>
                  <a:pt x="2990" y="70"/>
                  <a:pt x="3001" y="71"/>
                  <a:pt x="3008" y="64"/>
                </a:cubicBezTo>
                <a:cubicBezTo>
                  <a:pt x="3024" y="48"/>
                  <a:pt x="3023" y="9"/>
                  <a:pt x="3045" y="9"/>
                </a:cubicBezTo>
                <a:cubicBezTo>
                  <a:pt x="3057" y="9"/>
                  <a:pt x="3069" y="9"/>
                  <a:pt x="3081" y="9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5808663" y="44450"/>
            <a:ext cx="4819650" cy="6840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55813" indent="-315913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13013" indent="-315913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0213" indent="-315913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7413" indent="-315913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endParaRPr lang="cs-CZ" altLang="cs-CZ" sz="2200" b="1" u="sng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endParaRPr lang="cs-CZ" altLang="cs-CZ" sz="2200" b="1" u="sng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endParaRPr lang="cs-CZ" altLang="cs-CZ" sz="2200" b="1" u="sng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cs-CZ" altLang="cs-CZ" sz="2200" b="1" u="sng" dirty="0" smtClean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cs-CZ" altLang="cs-CZ" sz="2200" b="1" u="sng" dirty="0" err="1" smtClean="0">
                <a:solidFill>
                  <a:schemeClr val="tx2"/>
                </a:solidFill>
              </a:rPr>
              <a:t>The</a:t>
            </a:r>
            <a:r>
              <a:rPr lang="cs-CZ" altLang="cs-CZ" sz="2200" b="1" u="sng" dirty="0" smtClean="0">
                <a:solidFill>
                  <a:schemeClr val="tx2"/>
                </a:solidFill>
              </a:rPr>
              <a:t> </a:t>
            </a:r>
            <a:r>
              <a:rPr lang="cs-CZ" altLang="cs-CZ" sz="2200" b="1" u="sng" dirty="0" err="1" smtClean="0">
                <a:solidFill>
                  <a:schemeClr val="tx2"/>
                </a:solidFill>
              </a:rPr>
              <a:t>mucosa</a:t>
            </a:r>
            <a:endParaRPr lang="cs-CZ" altLang="cs-CZ" sz="2200" b="1" u="sng" dirty="0">
              <a:solidFill>
                <a:schemeClr val="tx2"/>
              </a:solidFill>
            </a:endParaRP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cs-CZ" altLang="cs-CZ" dirty="0" err="1" smtClean="0"/>
              <a:t>epithelium</a:t>
            </a:r>
            <a:endParaRPr lang="cs-CZ" altLang="cs-CZ" dirty="0" smtClean="0"/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cs-CZ" altLang="cs-CZ" dirty="0" smtClean="0"/>
              <a:t>lamina propria</a:t>
            </a:r>
            <a:endParaRPr lang="cs-CZ" altLang="cs-CZ" dirty="0"/>
          </a:p>
          <a:p>
            <a:pPr marL="344487" lvl="1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cs-CZ" altLang="cs-CZ" sz="1800" dirty="0" smtClean="0"/>
              <a:t> /</a:t>
            </a:r>
            <a:r>
              <a:rPr lang="cs-CZ" altLang="cs-CZ" sz="1800" dirty="0" err="1" smtClean="0"/>
              <a:t>loose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connect</a:t>
            </a:r>
            <a:r>
              <a:rPr lang="cs-CZ" altLang="cs-CZ" sz="1800" dirty="0" smtClean="0"/>
              <a:t>. </a:t>
            </a:r>
            <a:r>
              <a:rPr lang="cs-CZ" altLang="cs-CZ" sz="1800" dirty="0" err="1" smtClean="0"/>
              <a:t>tissue</a:t>
            </a:r>
            <a:r>
              <a:rPr lang="cs-CZ" altLang="cs-CZ" sz="1800" dirty="0" smtClean="0"/>
              <a:t>/</a:t>
            </a:r>
            <a:endParaRPr lang="cs-CZ" altLang="cs-CZ" sz="1800" dirty="0"/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cs-CZ" altLang="cs-CZ" dirty="0" smtClean="0"/>
              <a:t>lamina </a:t>
            </a:r>
            <a:r>
              <a:rPr lang="cs-CZ" altLang="cs-CZ" dirty="0" err="1" smtClean="0"/>
              <a:t>muscularis</a:t>
            </a:r>
            <a:r>
              <a:rPr lang="cs-CZ" altLang="cs-CZ" dirty="0" smtClean="0"/>
              <a:t> </a:t>
            </a:r>
            <a:r>
              <a:rPr lang="cs-CZ" altLang="cs-CZ" dirty="0" err="1"/>
              <a:t>mucosae</a:t>
            </a:r>
            <a:endParaRPr lang="cs-CZ" altLang="cs-CZ" dirty="0"/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cs-CZ" altLang="cs-CZ" sz="800" b="1" u="sng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cs-CZ" altLang="cs-CZ" sz="2200" b="1" u="sng" dirty="0" err="1" smtClean="0">
                <a:solidFill>
                  <a:schemeClr val="tx2"/>
                </a:solidFill>
              </a:rPr>
              <a:t>The</a:t>
            </a:r>
            <a:r>
              <a:rPr lang="cs-CZ" altLang="cs-CZ" sz="2200" b="1" u="sng" dirty="0" smtClean="0">
                <a:solidFill>
                  <a:schemeClr val="tx2"/>
                </a:solidFill>
              </a:rPr>
              <a:t> </a:t>
            </a:r>
            <a:r>
              <a:rPr lang="cs-CZ" altLang="cs-CZ" sz="2200" b="1" u="sng" dirty="0" err="1" smtClean="0">
                <a:solidFill>
                  <a:schemeClr val="tx2"/>
                </a:solidFill>
              </a:rPr>
              <a:t>submucosa</a:t>
            </a:r>
            <a:r>
              <a:rPr lang="cs-CZ" altLang="cs-CZ" sz="2200" dirty="0" smtClean="0"/>
              <a:t> </a:t>
            </a:r>
            <a:endParaRPr lang="cs-CZ" altLang="cs-CZ" sz="2200" dirty="0"/>
          </a:p>
          <a:p>
            <a:pPr>
              <a:lnSpc>
                <a:spcPct val="90000"/>
              </a:lnSpc>
              <a:spcBef>
                <a:spcPts val="0"/>
              </a:spcBef>
              <a:buFontTx/>
              <a:buNone/>
            </a:pPr>
            <a:r>
              <a:rPr lang="cs-CZ" altLang="cs-CZ" sz="2200" dirty="0"/>
              <a:t>    </a:t>
            </a:r>
            <a:r>
              <a:rPr lang="cs-CZ" altLang="cs-CZ" sz="2000" dirty="0" smtClean="0"/>
              <a:t>/</a:t>
            </a:r>
            <a:r>
              <a:rPr lang="cs-CZ" altLang="cs-CZ" sz="2000" dirty="0" err="1" smtClean="0"/>
              <a:t>loose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connect</a:t>
            </a:r>
            <a:r>
              <a:rPr lang="cs-CZ" altLang="cs-CZ" sz="2000" dirty="0" smtClean="0"/>
              <a:t>. </a:t>
            </a:r>
            <a:r>
              <a:rPr lang="cs-CZ" altLang="cs-CZ" sz="2000" dirty="0" err="1" smtClean="0"/>
              <a:t>tissue</a:t>
            </a:r>
            <a:r>
              <a:rPr lang="cs-CZ" altLang="cs-CZ" sz="2000" dirty="0" smtClean="0"/>
              <a:t> </a:t>
            </a:r>
            <a:r>
              <a:rPr lang="cs-CZ" altLang="cs-CZ" sz="2000" dirty="0"/>
              <a:t>+ </a:t>
            </a:r>
            <a:r>
              <a:rPr lang="cs-CZ" altLang="cs-CZ" sz="2000" dirty="0" err="1" smtClean="0"/>
              <a:t>Meissner´s</a:t>
            </a:r>
            <a:r>
              <a:rPr lang="cs-CZ" altLang="cs-CZ" sz="2000" dirty="0" smtClean="0"/>
              <a:t> nerve plexus/</a:t>
            </a:r>
            <a:endParaRPr lang="cs-CZ" altLang="cs-CZ" sz="2000" dirty="0"/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cs-CZ" altLang="cs-CZ" sz="1400" b="1" u="sng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cs-CZ" altLang="cs-CZ" sz="2200" b="1" u="sng" dirty="0" err="1" smtClean="0">
                <a:solidFill>
                  <a:schemeClr val="tx2"/>
                </a:solidFill>
              </a:rPr>
              <a:t>The</a:t>
            </a:r>
            <a:r>
              <a:rPr lang="cs-CZ" altLang="cs-CZ" sz="2200" b="1" u="sng" dirty="0" smtClean="0">
                <a:solidFill>
                  <a:schemeClr val="tx2"/>
                </a:solidFill>
              </a:rPr>
              <a:t> </a:t>
            </a:r>
            <a:r>
              <a:rPr lang="cs-CZ" altLang="cs-CZ" sz="2200" b="1" u="sng" dirty="0" err="1" smtClean="0">
                <a:solidFill>
                  <a:schemeClr val="tx2"/>
                </a:solidFill>
              </a:rPr>
              <a:t>muscularis</a:t>
            </a:r>
            <a:endParaRPr lang="cs-CZ" altLang="cs-CZ" sz="2200" b="1" u="sng" dirty="0"/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cs-CZ" altLang="cs-CZ" dirty="0" err="1" smtClean="0"/>
              <a:t>circular</a:t>
            </a:r>
            <a:endParaRPr lang="cs-CZ" altLang="cs-CZ" dirty="0"/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cs-CZ" altLang="cs-CZ" sz="1900" dirty="0" err="1"/>
              <a:t>m</a:t>
            </a:r>
            <a:r>
              <a:rPr lang="cs-CZ" altLang="cs-CZ" sz="1900" dirty="0" err="1" smtClean="0"/>
              <a:t>yenteric</a:t>
            </a:r>
            <a:r>
              <a:rPr lang="cs-CZ" altLang="cs-CZ" sz="1900" dirty="0" smtClean="0"/>
              <a:t> nerve plexus</a:t>
            </a:r>
            <a:endParaRPr lang="cs-CZ" altLang="cs-CZ" sz="1900" dirty="0"/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cs-CZ" altLang="cs-CZ" dirty="0" err="1" smtClean="0"/>
              <a:t>longitudinal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smooth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muscle</a:t>
            </a:r>
            <a:endParaRPr lang="cs-CZ" altLang="cs-CZ" dirty="0"/>
          </a:p>
          <a:p>
            <a:pPr lvl="1">
              <a:lnSpc>
                <a:spcPct val="90000"/>
              </a:lnSpc>
              <a:spcBef>
                <a:spcPts val="0"/>
              </a:spcBef>
            </a:pPr>
            <a:endParaRPr lang="cs-CZ" altLang="cs-CZ" sz="900" dirty="0"/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cs-CZ" altLang="cs-CZ" sz="2200" b="1" u="sng" dirty="0" err="1" smtClean="0">
                <a:solidFill>
                  <a:schemeClr val="tx2"/>
                </a:solidFill>
              </a:rPr>
              <a:t>The</a:t>
            </a:r>
            <a:r>
              <a:rPr lang="cs-CZ" altLang="cs-CZ" sz="2200" b="1" u="sng" dirty="0" smtClean="0">
                <a:solidFill>
                  <a:schemeClr val="tx2"/>
                </a:solidFill>
              </a:rPr>
              <a:t> </a:t>
            </a:r>
            <a:r>
              <a:rPr lang="cs-CZ" altLang="cs-CZ" sz="2200" b="1" u="sng" dirty="0" err="1" smtClean="0">
                <a:solidFill>
                  <a:schemeClr val="tx2"/>
                </a:solidFill>
              </a:rPr>
              <a:t>serose</a:t>
            </a:r>
            <a:r>
              <a:rPr lang="cs-CZ" altLang="cs-CZ" sz="2200" b="1" u="sng" dirty="0" smtClean="0">
                <a:solidFill>
                  <a:schemeClr val="tx2"/>
                </a:solidFill>
              </a:rPr>
              <a:t> </a:t>
            </a:r>
            <a:r>
              <a:rPr lang="cs-CZ" altLang="cs-CZ" sz="2200" b="1" u="sng" dirty="0" err="1" smtClean="0">
                <a:solidFill>
                  <a:schemeClr val="tx2"/>
                </a:solidFill>
              </a:rPr>
              <a:t>or</a:t>
            </a:r>
            <a:r>
              <a:rPr lang="cs-CZ" altLang="cs-CZ" sz="2200" b="1" u="sng" dirty="0" smtClean="0">
                <a:solidFill>
                  <a:schemeClr val="tx2"/>
                </a:solidFill>
              </a:rPr>
              <a:t> </a:t>
            </a:r>
            <a:r>
              <a:rPr lang="cs-CZ" altLang="cs-CZ" sz="2200" b="1" u="sng" dirty="0" err="1" smtClean="0">
                <a:solidFill>
                  <a:schemeClr val="tx2"/>
                </a:solidFill>
              </a:rPr>
              <a:t>adventitia</a:t>
            </a:r>
            <a:r>
              <a:rPr lang="cs-CZ" altLang="cs-CZ" sz="2200" b="1" dirty="0" smtClean="0"/>
              <a:t> </a:t>
            </a:r>
            <a:endParaRPr lang="cs-CZ" altLang="cs-CZ" sz="2200" b="1" dirty="0"/>
          </a:p>
          <a:p>
            <a:pPr>
              <a:lnSpc>
                <a:spcPct val="90000"/>
              </a:lnSpc>
              <a:spcBef>
                <a:spcPts val="0"/>
              </a:spcBef>
              <a:buFontTx/>
              <a:buNone/>
            </a:pPr>
            <a:r>
              <a:rPr lang="cs-CZ" altLang="cs-CZ" sz="2200" b="1" dirty="0"/>
              <a:t>     </a:t>
            </a:r>
            <a:r>
              <a:rPr lang="cs-CZ" altLang="cs-CZ" sz="2000" dirty="0" smtClean="0"/>
              <a:t>/</a:t>
            </a:r>
            <a:r>
              <a:rPr lang="cs-CZ" altLang="cs-CZ" sz="2000" dirty="0" err="1" smtClean="0"/>
              <a:t>loose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connect</a:t>
            </a:r>
            <a:r>
              <a:rPr lang="cs-CZ" altLang="cs-CZ" sz="2000" dirty="0" smtClean="0"/>
              <a:t>. </a:t>
            </a:r>
            <a:r>
              <a:rPr lang="cs-CZ" altLang="cs-CZ" sz="2000" dirty="0" err="1" smtClean="0"/>
              <a:t>tissue</a:t>
            </a:r>
            <a:r>
              <a:rPr lang="cs-CZ" altLang="cs-CZ" sz="2000" dirty="0" smtClean="0"/>
              <a:t> -/+</a:t>
            </a:r>
            <a:r>
              <a:rPr lang="cs-CZ" altLang="cs-CZ" sz="2000" dirty="0" err="1" smtClean="0"/>
              <a:t>mesothelium</a:t>
            </a:r>
            <a:r>
              <a:rPr lang="cs-CZ" altLang="cs-CZ" sz="2000" dirty="0" smtClean="0"/>
              <a:t>/</a:t>
            </a:r>
            <a:endParaRPr lang="cs-CZ" altLang="cs-CZ" sz="2000" dirty="0"/>
          </a:p>
        </p:txBody>
      </p:sp>
      <p:sp>
        <p:nvSpPr>
          <p:cNvPr id="83975" name="Rectangle 7"/>
          <p:cNvSpPr>
            <a:spLocks noChangeArrowheads="1"/>
          </p:cNvSpPr>
          <p:nvPr/>
        </p:nvSpPr>
        <p:spPr bwMode="auto">
          <a:xfrm>
            <a:off x="1896519" y="26715"/>
            <a:ext cx="8229600" cy="6937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3200" dirty="0" err="1" smtClean="0"/>
              <a:t>Common</a:t>
            </a:r>
            <a:r>
              <a:rPr lang="cs-CZ" altLang="cs-CZ" sz="3200" dirty="0" smtClean="0"/>
              <a:t> </a:t>
            </a:r>
            <a:r>
              <a:rPr lang="cs-CZ" altLang="cs-CZ" sz="3200" dirty="0" err="1" smtClean="0"/>
              <a:t>structure</a:t>
            </a:r>
            <a:r>
              <a:rPr lang="cs-CZ" altLang="cs-CZ" sz="3200" dirty="0" smtClean="0"/>
              <a:t> </a:t>
            </a:r>
            <a:r>
              <a:rPr lang="cs-CZ" altLang="cs-CZ" sz="3200" dirty="0" err="1" smtClean="0"/>
              <a:t>of</a:t>
            </a:r>
            <a:r>
              <a:rPr lang="cs-CZ" altLang="cs-CZ" sz="3200" dirty="0" smtClean="0"/>
              <a:t> </a:t>
            </a:r>
            <a:r>
              <a:rPr lang="cs-CZ" altLang="cs-CZ" sz="3200" dirty="0" err="1" smtClean="0"/>
              <a:t>the</a:t>
            </a:r>
            <a:r>
              <a:rPr lang="cs-CZ" altLang="cs-CZ" sz="3200" dirty="0" smtClean="0"/>
              <a:t> </a:t>
            </a:r>
            <a:r>
              <a:rPr lang="cs-CZ" altLang="cs-CZ" sz="3200" dirty="0" err="1" smtClean="0"/>
              <a:t>wall</a:t>
            </a:r>
            <a:r>
              <a:rPr lang="cs-CZ" altLang="cs-CZ" sz="3200" dirty="0" smtClean="0"/>
              <a:t> </a:t>
            </a:r>
            <a:r>
              <a:rPr lang="cs-CZ" altLang="cs-CZ" sz="3200" dirty="0" err="1" smtClean="0"/>
              <a:t>of</a:t>
            </a:r>
            <a:r>
              <a:rPr lang="cs-CZ" altLang="cs-CZ" sz="3200" dirty="0" smtClean="0"/>
              <a:t> GIT tube</a:t>
            </a:r>
            <a:endParaRPr lang="cs-CZ" altLang="cs-CZ" sz="32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8167521" y="564848"/>
            <a:ext cx="1642116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dirty="0" err="1" smtClean="0"/>
              <a:t>hollow</a:t>
            </a:r>
            <a:r>
              <a:rPr lang="cs-CZ" sz="2000" dirty="0" smtClean="0"/>
              <a:t> </a:t>
            </a:r>
            <a:r>
              <a:rPr lang="cs-CZ" sz="2000" dirty="0" err="1" smtClean="0"/>
              <a:t>organs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44002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-997" t="-531" r="997" b="531"/>
          <a:stretch/>
        </p:blipFill>
        <p:spPr>
          <a:xfrm>
            <a:off x="1139090" y="323849"/>
            <a:ext cx="9913820" cy="6210301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621427" y="323849"/>
            <a:ext cx="3451654" cy="29656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solidFill>
                  <a:srgbClr val="000000"/>
                </a:solidFill>
              </a:rPr>
              <a:t>Tooth</a:t>
            </a:r>
            <a:r>
              <a:rPr lang="cs-CZ" dirty="0" smtClean="0">
                <a:solidFill>
                  <a:srgbClr val="000000"/>
                </a:solidFill>
              </a:rPr>
              <a:t> – (HE)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smtClean="0">
                <a:solidFill>
                  <a:srgbClr val="000000"/>
                </a:solidFill>
              </a:rPr>
              <a:t>5x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466334" y="5758249"/>
            <a:ext cx="1532239" cy="3212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solidFill>
                  <a:srgbClr val="000000"/>
                </a:solidFill>
              </a:rPr>
              <a:t>odontoblasts</a:t>
            </a:r>
            <a:endParaRPr lang="cs-CZ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74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ut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378"/>
            <a:ext cx="5524500" cy="530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ut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776" y="2034201"/>
            <a:ext cx="6516687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3896497" y="6041049"/>
            <a:ext cx="6746270" cy="5909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cs-CZ" altLang="cs-CZ" b="1" dirty="0" err="1" smtClean="0">
                <a:solidFill>
                  <a:srgbClr val="000000"/>
                </a:solidFill>
              </a:rPr>
              <a:t>Dentinal</a:t>
            </a:r>
            <a:r>
              <a:rPr lang="cs-CZ" altLang="cs-CZ" b="1" dirty="0" smtClean="0">
                <a:solidFill>
                  <a:srgbClr val="000000"/>
                </a:solidFill>
              </a:rPr>
              <a:t> </a:t>
            </a:r>
            <a:r>
              <a:rPr lang="cs-CZ" altLang="cs-CZ" b="1" dirty="0" err="1" smtClean="0">
                <a:solidFill>
                  <a:srgbClr val="000000"/>
                </a:solidFill>
              </a:rPr>
              <a:t>tubules</a:t>
            </a:r>
            <a:r>
              <a:rPr lang="cs-CZ" altLang="cs-CZ" b="1" dirty="0" smtClean="0">
                <a:solidFill>
                  <a:srgbClr val="000000"/>
                </a:solidFill>
              </a:rPr>
              <a:t> </a:t>
            </a:r>
            <a:r>
              <a:rPr lang="cs-CZ" altLang="cs-CZ" b="1" dirty="0" err="1" smtClean="0">
                <a:solidFill>
                  <a:srgbClr val="000000"/>
                </a:solidFill>
              </a:rPr>
              <a:t>with</a:t>
            </a:r>
            <a:r>
              <a:rPr lang="cs-CZ" altLang="cs-CZ" b="1" dirty="0" smtClean="0">
                <a:solidFill>
                  <a:srgbClr val="000000"/>
                </a:solidFill>
              </a:rPr>
              <a:t> odontoblast </a:t>
            </a:r>
            <a:r>
              <a:rPr lang="cs-CZ" altLang="cs-CZ" b="1" dirty="0" err="1" smtClean="0">
                <a:solidFill>
                  <a:srgbClr val="000000"/>
                </a:solidFill>
              </a:rPr>
              <a:t>processes</a:t>
            </a:r>
            <a:r>
              <a:rPr lang="cs-CZ" altLang="cs-CZ" b="1" dirty="0" smtClean="0">
                <a:solidFill>
                  <a:srgbClr val="000000"/>
                </a:solidFill>
              </a:rPr>
              <a:t>(</a:t>
            </a:r>
            <a:r>
              <a:rPr lang="cs-CZ" altLang="cs-CZ" b="1" dirty="0" err="1" smtClean="0">
                <a:solidFill>
                  <a:srgbClr val="000000"/>
                </a:solidFill>
              </a:rPr>
              <a:t>Tomes</a:t>
            </a:r>
            <a:r>
              <a:rPr lang="cs-CZ" altLang="cs-CZ" b="1" dirty="0" smtClean="0">
                <a:solidFill>
                  <a:srgbClr val="000000"/>
                </a:solidFill>
              </a:rPr>
              <a:t>´ </a:t>
            </a:r>
            <a:r>
              <a:rPr lang="cs-CZ" altLang="cs-CZ" b="1" dirty="0" err="1" smtClean="0">
                <a:solidFill>
                  <a:srgbClr val="000000"/>
                </a:solidFill>
              </a:rPr>
              <a:t>fibers</a:t>
            </a:r>
            <a:r>
              <a:rPr lang="cs-CZ" altLang="cs-CZ" b="1" dirty="0" smtClean="0">
                <a:solidFill>
                  <a:srgbClr val="000000"/>
                </a:solidFill>
              </a:rPr>
              <a:t>)</a:t>
            </a: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cs-CZ" altLang="cs-CZ" b="1" dirty="0">
              <a:solidFill>
                <a:srgbClr val="000000"/>
              </a:solidFill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5524501" y="254838"/>
            <a:ext cx="50611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 dirty="0" err="1" smtClean="0">
                <a:solidFill>
                  <a:srgbClr val="000000"/>
                </a:solidFill>
              </a:rPr>
              <a:t>Enamel</a:t>
            </a:r>
            <a:r>
              <a:rPr lang="cs-CZ" altLang="cs-CZ" b="1" dirty="0" smtClean="0">
                <a:solidFill>
                  <a:srgbClr val="000000"/>
                </a:solidFill>
              </a:rPr>
              <a:t> </a:t>
            </a:r>
            <a:r>
              <a:rPr lang="cs-CZ" altLang="cs-CZ" b="1" dirty="0" err="1" smtClean="0">
                <a:solidFill>
                  <a:srgbClr val="000000"/>
                </a:solidFill>
              </a:rPr>
              <a:t>is</a:t>
            </a:r>
            <a:r>
              <a:rPr lang="cs-CZ" altLang="cs-CZ" b="1" dirty="0" smtClean="0">
                <a:solidFill>
                  <a:srgbClr val="000000"/>
                </a:solidFill>
              </a:rPr>
              <a:t> </a:t>
            </a:r>
            <a:r>
              <a:rPr lang="cs-CZ" altLang="cs-CZ" b="1" dirty="0" err="1" smtClean="0">
                <a:solidFill>
                  <a:srgbClr val="000000"/>
                </a:solidFill>
              </a:rPr>
              <a:t>missing</a:t>
            </a:r>
            <a:r>
              <a:rPr lang="cs-CZ" altLang="cs-CZ" b="1" dirty="0" smtClean="0">
                <a:solidFill>
                  <a:srgbClr val="000000"/>
                </a:solidFill>
              </a:rPr>
              <a:t>!!!</a:t>
            </a:r>
            <a:endParaRPr lang="cs-CZ" altLang="cs-CZ" b="1" dirty="0">
              <a:solidFill>
                <a:srgbClr val="000000"/>
              </a:solidFill>
            </a:endParaRPr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 flipH="1">
            <a:off x="5218719" y="691541"/>
            <a:ext cx="1044762" cy="9636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805730" y="1282178"/>
            <a:ext cx="3448380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 err="1">
                <a:solidFill>
                  <a:srgbClr val="000000"/>
                </a:solidFill>
              </a:rPr>
              <a:t>p</a:t>
            </a:r>
            <a:r>
              <a:rPr lang="cs-CZ" altLang="cs-CZ" b="1" dirty="0" err="1" smtClean="0">
                <a:solidFill>
                  <a:srgbClr val="000000"/>
                </a:solidFill>
              </a:rPr>
              <a:t>redentin</a:t>
            </a:r>
            <a:r>
              <a:rPr lang="cs-CZ" altLang="cs-CZ" b="1" dirty="0" smtClean="0">
                <a:solidFill>
                  <a:srgbClr val="000000"/>
                </a:solidFill>
              </a:rPr>
              <a:t> </a:t>
            </a:r>
            <a:r>
              <a:rPr lang="cs-CZ" altLang="cs-CZ" sz="1600" b="1" dirty="0" smtClean="0">
                <a:solidFill>
                  <a:srgbClr val="000000"/>
                </a:solidFill>
              </a:rPr>
              <a:t>– </a:t>
            </a:r>
            <a:r>
              <a:rPr lang="cs-CZ" altLang="cs-CZ" sz="1600" dirty="0" err="1" smtClean="0">
                <a:solidFill>
                  <a:srgbClr val="000000"/>
                </a:solidFill>
              </a:rPr>
              <a:t>unmineralized</a:t>
            </a:r>
            <a:r>
              <a:rPr lang="cs-CZ" altLang="cs-CZ" sz="1600" dirty="0" smtClean="0">
                <a:solidFill>
                  <a:srgbClr val="000000"/>
                </a:solidFill>
              </a:rPr>
              <a:t> dentin</a:t>
            </a:r>
          </a:p>
          <a:p>
            <a:r>
              <a:rPr lang="cs-CZ" sz="1600" b="1" dirty="0">
                <a:solidFill>
                  <a:srgbClr val="000000"/>
                </a:solidFill>
              </a:rPr>
              <a:t> </a:t>
            </a:r>
            <a:r>
              <a:rPr lang="cs-CZ" sz="1600" b="1" dirty="0" smtClean="0">
                <a:solidFill>
                  <a:srgbClr val="000000"/>
                </a:solidFill>
              </a:rPr>
              <a:t>                 </a:t>
            </a:r>
            <a:r>
              <a:rPr lang="cs-CZ" sz="1600" b="1" dirty="0">
                <a:solidFill>
                  <a:srgbClr val="000000"/>
                </a:solidFill>
              </a:rPr>
              <a:t> </a:t>
            </a:r>
            <a:r>
              <a:rPr lang="cs-CZ" sz="1600" b="1" dirty="0" smtClean="0">
                <a:solidFill>
                  <a:srgbClr val="000000"/>
                </a:solidFill>
              </a:rPr>
              <a:t>   </a:t>
            </a:r>
            <a:r>
              <a:rPr lang="cs-CZ" sz="1600" dirty="0" err="1" smtClean="0">
                <a:solidFill>
                  <a:srgbClr val="000000"/>
                </a:solidFill>
              </a:rPr>
              <a:t>with</a:t>
            </a:r>
            <a:r>
              <a:rPr lang="cs-CZ" sz="1600" dirty="0" smtClean="0">
                <a:solidFill>
                  <a:srgbClr val="000000"/>
                </a:solidFill>
              </a:rPr>
              <a:t> nerve </a:t>
            </a:r>
            <a:r>
              <a:rPr lang="cs-CZ" sz="1600" dirty="0" err="1" smtClean="0">
                <a:solidFill>
                  <a:srgbClr val="000000"/>
                </a:solidFill>
              </a:rPr>
              <a:t>fibers</a:t>
            </a:r>
            <a:endParaRPr lang="cs-CZ" b="1" dirty="0">
              <a:solidFill>
                <a:srgbClr val="000000"/>
              </a:solidFill>
            </a:endParaRPr>
          </a:p>
        </p:txBody>
      </p:sp>
      <p:cxnSp>
        <p:nvCxnSpPr>
          <p:cNvPr id="4" name="Přímá spojnice se šipkou 3"/>
          <p:cNvCxnSpPr/>
          <p:nvPr/>
        </p:nvCxnSpPr>
        <p:spPr>
          <a:xfrm flipH="1">
            <a:off x="4687330" y="1868762"/>
            <a:ext cx="1229617" cy="172789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délník 6"/>
          <p:cNvSpPr/>
          <p:nvPr/>
        </p:nvSpPr>
        <p:spPr>
          <a:xfrm>
            <a:off x="2339546" y="3137503"/>
            <a:ext cx="2347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0000"/>
                </a:solidFill>
              </a:rPr>
              <a:t>p</a:t>
            </a:r>
            <a:r>
              <a:rPr lang="cs-CZ" b="1" dirty="0" smtClean="0">
                <a:solidFill>
                  <a:srgbClr val="000000"/>
                </a:solidFill>
              </a:rPr>
              <a:t>ulpa s odontoblasty</a:t>
            </a:r>
            <a:endParaRPr lang="cs-CZ" dirty="0">
              <a:solidFill>
                <a:srgbClr val="000000"/>
              </a:solidFill>
            </a:endParaRPr>
          </a:p>
        </p:txBody>
      </p:sp>
      <p:pic>
        <p:nvPicPr>
          <p:cNvPr id="10" name="Picture 3" descr="digestivedentin.jpg dentin image by lovesthesuns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456" y="2132368"/>
            <a:ext cx="3995737" cy="38608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Přímá spojnice se šipkou 7"/>
          <p:cNvCxnSpPr/>
          <p:nvPr/>
        </p:nvCxnSpPr>
        <p:spPr>
          <a:xfrm>
            <a:off x="6713838" y="1868762"/>
            <a:ext cx="4267200" cy="21101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59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Group 2"/>
          <p:cNvGraphicFramePr>
            <a:graphicFrameLocks noGrp="1"/>
          </p:cNvGraphicFramePr>
          <p:nvPr/>
        </p:nvGraphicFramePr>
        <p:xfrm>
          <a:off x="1524000" y="1577975"/>
          <a:ext cx="9144000" cy="3596640"/>
        </p:xfrm>
        <a:graphic>
          <a:graphicData uri="http://schemas.openxmlformats.org/drawingml/2006/table">
            <a:tbl>
              <a:tblPr/>
              <a:tblGrid>
                <a:gridCol w="9144000"/>
              </a:tblGrid>
              <a:tr h="3429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 </a:t>
                      </a:r>
                      <a:r>
                        <a:rPr kumimoji="0" lang="cs-CZ" altLang="cs-CZ" sz="2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kumimoji="0" lang="cs-CZ" altLang="cs-CZ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                                                  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12" name="Picture 8" descr="oc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6" y="-26988"/>
            <a:ext cx="755967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2619375" y="1792288"/>
            <a:ext cx="3492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N</a:t>
            </a: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3916363" y="3376613"/>
            <a:ext cx="3746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T</a:t>
            </a: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8740775" y="423864"/>
            <a:ext cx="3619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 smtClean="0">
                <a:solidFill>
                  <a:srgbClr val="000000"/>
                </a:solidFill>
              </a:rPr>
              <a:t>B</a:t>
            </a: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000000"/>
                </a:solidFill>
              </a:rPr>
              <a:t>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 smtClean="0">
                <a:solidFill>
                  <a:srgbClr val="000000"/>
                </a:solidFill>
              </a:rPr>
              <a:t>N</a:t>
            </a: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 smtClean="0">
                <a:solidFill>
                  <a:srgbClr val="000000"/>
                </a:solidFill>
              </a:rPr>
              <a:t>E</a:t>
            </a:r>
            <a:endParaRPr lang="cs-CZ" altLang="cs-CZ" dirty="0">
              <a:solidFill>
                <a:srgbClr val="000000"/>
              </a:solidFill>
            </a:endParaRP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6148388" y="1792289"/>
            <a:ext cx="374650" cy="311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P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U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7265193" y="3956304"/>
            <a:ext cx="3313113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 dirty="0" err="1" smtClean="0">
                <a:solidFill>
                  <a:srgbClr val="000000"/>
                </a:solidFill>
              </a:rPr>
              <a:t>Periodontal</a:t>
            </a:r>
            <a:r>
              <a:rPr lang="cs-CZ" altLang="cs-CZ" b="1" dirty="0" smtClean="0">
                <a:solidFill>
                  <a:srgbClr val="000000"/>
                </a:solidFill>
              </a:rPr>
              <a:t> </a:t>
            </a:r>
            <a:r>
              <a:rPr lang="cs-CZ" altLang="cs-CZ" b="1" dirty="0" err="1" smtClean="0">
                <a:solidFill>
                  <a:srgbClr val="000000"/>
                </a:solidFill>
              </a:rPr>
              <a:t>ligament</a:t>
            </a:r>
            <a:r>
              <a:rPr lang="cs-CZ" altLang="cs-CZ" dirty="0" smtClean="0">
                <a:solidFill>
                  <a:srgbClr val="000000"/>
                </a:solidFill>
              </a:rPr>
              <a:t>                         – </a:t>
            </a:r>
            <a:r>
              <a:rPr lang="cs-CZ" altLang="cs-CZ" dirty="0" err="1" smtClean="0">
                <a:solidFill>
                  <a:srgbClr val="000000"/>
                </a:solidFill>
              </a:rPr>
              <a:t>dense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</a:rPr>
              <a:t>connective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</a:rPr>
              <a:t>tissue</a:t>
            </a:r>
            <a:endParaRPr lang="cs-CZ" altLang="cs-CZ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 dirty="0" err="1" smtClean="0">
                <a:solidFill>
                  <a:srgbClr val="000000"/>
                </a:solidFill>
              </a:rPr>
              <a:t>Alevolar</a:t>
            </a:r>
            <a:r>
              <a:rPr lang="cs-CZ" altLang="cs-CZ" b="1" dirty="0" smtClean="0">
                <a:solidFill>
                  <a:srgbClr val="000000"/>
                </a:solidFill>
              </a:rPr>
              <a:t> bone</a:t>
            </a:r>
            <a:r>
              <a:rPr lang="cs-CZ" altLang="cs-CZ" dirty="0" smtClean="0">
                <a:solidFill>
                  <a:srgbClr val="000000"/>
                </a:solidFill>
              </a:rPr>
              <a:t> – </a:t>
            </a:r>
            <a:r>
              <a:rPr lang="cs-CZ" altLang="cs-CZ" dirty="0" err="1" smtClean="0">
                <a:solidFill>
                  <a:srgbClr val="000000"/>
                </a:solidFill>
              </a:rPr>
              <a:t>woven</a:t>
            </a:r>
            <a:r>
              <a:rPr lang="cs-CZ" altLang="cs-CZ" dirty="0" smtClean="0">
                <a:solidFill>
                  <a:srgbClr val="000000"/>
                </a:solidFill>
              </a:rPr>
              <a:t> bone</a:t>
            </a:r>
            <a:endParaRPr lang="cs-CZ" altLang="cs-CZ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66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ut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1" y="1"/>
            <a:ext cx="5019675" cy="681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8091489" y="1576388"/>
            <a:ext cx="159530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>
                <a:solidFill>
                  <a:srgbClr val="000000"/>
                </a:solidFill>
              </a:rPr>
              <a:t>Gingiva libera</a:t>
            </a:r>
          </a:p>
          <a:p>
            <a:endParaRPr lang="cs-CZ" altLang="cs-CZ" dirty="0">
              <a:solidFill>
                <a:srgbClr val="000000"/>
              </a:solidFill>
            </a:endParaRPr>
          </a:p>
          <a:p>
            <a:endParaRPr lang="cs-CZ" altLang="cs-CZ" dirty="0">
              <a:solidFill>
                <a:srgbClr val="000000"/>
              </a:solidFill>
            </a:endParaRPr>
          </a:p>
          <a:p>
            <a:r>
              <a:rPr lang="cs-CZ" altLang="cs-CZ" dirty="0">
                <a:solidFill>
                  <a:srgbClr val="000000"/>
                </a:solidFill>
              </a:rPr>
              <a:t>Gingiva </a:t>
            </a:r>
            <a:r>
              <a:rPr lang="cs-CZ" altLang="cs-CZ" dirty="0" err="1">
                <a:solidFill>
                  <a:srgbClr val="000000"/>
                </a:solidFill>
              </a:rPr>
              <a:t>affixa</a:t>
            </a:r>
            <a:endParaRPr lang="cs-CZ" altLang="cs-CZ" dirty="0">
              <a:solidFill>
                <a:srgbClr val="000000"/>
              </a:solidFill>
            </a:endParaRPr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 flipH="1">
            <a:off x="7175500" y="1773238"/>
            <a:ext cx="8651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 flipH="1">
            <a:off x="7248525" y="2781300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6456363" y="2420939"/>
            <a:ext cx="144462" cy="720725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8091489" y="3305175"/>
            <a:ext cx="2541587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dirty="0" err="1" smtClean="0">
                <a:solidFill>
                  <a:srgbClr val="000000"/>
                </a:solidFill>
              </a:rPr>
              <a:t>Epithelial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</a:rPr>
              <a:t>attachment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</a:rPr>
              <a:t>of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</a:rPr>
              <a:t>Gottlieb</a:t>
            </a:r>
            <a:endParaRPr lang="cs-CZ" altLang="cs-CZ" dirty="0" smtClean="0">
              <a:solidFill>
                <a:srgbClr val="000000"/>
              </a:solidFill>
            </a:endParaRPr>
          </a:p>
          <a:p>
            <a:r>
              <a:rPr lang="cs-CZ" altLang="cs-CZ" dirty="0" smtClean="0">
                <a:solidFill>
                  <a:srgbClr val="000000"/>
                </a:solidFill>
              </a:rPr>
              <a:t>= </a:t>
            </a:r>
            <a:r>
              <a:rPr lang="cs-CZ" altLang="cs-CZ" dirty="0" err="1" smtClean="0">
                <a:solidFill>
                  <a:srgbClr val="000000"/>
                </a:solidFill>
              </a:rPr>
              <a:t>epith</a:t>
            </a:r>
            <a:r>
              <a:rPr lang="cs-CZ" altLang="cs-CZ" dirty="0" smtClean="0">
                <a:solidFill>
                  <a:srgbClr val="000000"/>
                </a:solidFill>
              </a:rPr>
              <a:t>. </a:t>
            </a:r>
            <a:r>
              <a:rPr lang="cs-CZ" altLang="cs-CZ" dirty="0" err="1">
                <a:solidFill>
                  <a:srgbClr val="000000"/>
                </a:solidFill>
              </a:rPr>
              <a:t>o</a:t>
            </a:r>
            <a:r>
              <a:rPr lang="cs-CZ" altLang="cs-CZ" dirty="0" err="1" smtClean="0">
                <a:solidFill>
                  <a:srgbClr val="000000"/>
                </a:solidFill>
              </a:rPr>
              <a:t>f</a:t>
            </a:r>
            <a:r>
              <a:rPr lang="cs-CZ" altLang="cs-CZ" dirty="0" smtClean="0">
                <a:solidFill>
                  <a:srgbClr val="000000"/>
                </a:solidFill>
              </a:rPr>
              <a:t> gingiva </a:t>
            </a:r>
            <a:r>
              <a:rPr lang="cs-CZ" altLang="cs-CZ" dirty="0" err="1" smtClean="0">
                <a:solidFill>
                  <a:srgbClr val="000000"/>
                </a:solidFill>
              </a:rPr>
              <a:t>is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</a:rPr>
              <a:t>bound</a:t>
            </a:r>
            <a:r>
              <a:rPr lang="cs-CZ" altLang="cs-CZ" dirty="0" smtClean="0">
                <a:solidFill>
                  <a:srgbClr val="000000"/>
                </a:solidFill>
              </a:rPr>
              <a:t> to </a:t>
            </a:r>
            <a:r>
              <a:rPr lang="cs-CZ" altLang="cs-CZ" dirty="0" err="1" smtClean="0">
                <a:solidFill>
                  <a:srgbClr val="000000"/>
                </a:solidFill>
              </a:rPr>
              <a:t>the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</a:rPr>
              <a:t>tooth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</a:rPr>
              <a:t>enamel</a:t>
            </a:r>
            <a:endParaRPr lang="cs-CZ" altLang="cs-CZ" dirty="0">
              <a:solidFill>
                <a:srgbClr val="000000"/>
              </a:solidFill>
            </a:endParaRP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7083425" y="496888"/>
            <a:ext cx="1873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rgbClr val="000000"/>
                </a:solidFill>
              </a:rPr>
              <a:t>Sulcus gingivalis</a:t>
            </a: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 flipH="1">
            <a:off x="6527801" y="692150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>
            <a:off x="6527800" y="692150"/>
            <a:ext cx="0" cy="865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1774826" y="4149726"/>
            <a:ext cx="2879725" cy="2031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u="sng" dirty="0">
                <a:solidFill>
                  <a:srgbClr val="000000"/>
                </a:solidFill>
              </a:rPr>
              <a:t>GINGIVA</a:t>
            </a:r>
          </a:p>
          <a:p>
            <a:r>
              <a:rPr lang="cs-CZ" altLang="cs-CZ" dirty="0">
                <a:solidFill>
                  <a:srgbClr val="000000"/>
                </a:solidFill>
              </a:rPr>
              <a:t>- </a:t>
            </a:r>
            <a:r>
              <a:rPr lang="cs-CZ" altLang="cs-CZ" dirty="0" err="1" smtClean="0">
                <a:solidFill>
                  <a:srgbClr val="000000"/>
                </a:solidFill>
              </a:rPr>
              <a:t>Stratified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</a:rPr>
              <a:t>squamous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</a:rPr>
              <a:t>epith</a:t>
            </a:r>
            <a:r>
              <a:rPr lang="cs-CZ" altLang="cs-CZ" dirty="0" smtClean="0">
                <a:solidFill>
                  <a:srgbClr val="000000"/>
                </a:solidFill>
              </a:rPr>
              <a:t>.</a:t>
            </a:r>
            <a:endParaRPr lang="cs-CZ" altLang="cs-CZ" dirty="0">
              <a:solidFill>
                <a:srgbClr val="000000"/>
              </a:solidFill>
            </a:endParaRPr>
          </a:p>
          <a:p>
            <a:r>
              <a:rPr lang="cs-CZ" altLang="cs-CZ" dirty="0" smtClean="0">
                <a:solidFill>
                  <a:srgbClr val="000000"/>
                </a:solidFill>
              </a:rPr>
              <a:t>- </a:t>
            </a:r>
            <a:r>
              <a:rPr lang="cs-CZ" altLang="cs-CZ" dirty="0" err="1" smtClean="0">
                <a:solidFill>
                  <a:srgbClr val="000000"/>
                </a:solidFill>
              </a:rPr>
              <a:t>Connective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</a:rPr>
              <a:t>tissue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 err="1" smtClean="0">
                <a:solidFill>
                  <a:srgbClr val="000000"/>
                </a:solidFill>
              </a:rPr>
              <a:t>papillae</a:t>
            </a:r>
            <a:endParaRPr lang="cs-CZ" altLang="cs-CZ" dirty="0">
              <a:solidFill>
                <a:srgbClr val="000000"/>
              </a:solidFill>
            </a:endParaRPr>
          </a:p>
          <a:p>
            <a:endParaRPr lang="cs-CZ" altLang="cs-CZ" dirty="0">
              <a:solidFill>
                <a:srgbClr val="000000"/>
              </a:solidFill>
            </a:endParaRPr>
          </a:p>
          <a:p>
            <a:r>
              <a:rPr lang="cs-CZ" altLang="cs-CZ" dirty="0" smtClean="0">
                <a:solidFill>
                  <a:srgbClr val="000000"/>
                </a:solidFill>
              </a:rPr>
              <a:t>NO!!! Tunica </a:t>
            </a:r>
            <a:r>
              <a:rPr lang="cs-CZ" altLang="cs-CZ" dirty="0" err="1" smtClean="0">
                <a:solidFill>
                  <a:srgbClr val="000000"/>
                </a:solidFill>
              </a:rPr>
              <a:t>submucosa</a:t>
            </a:r>
            <a:endParaRPr lang="cs-CZ" altLang="cs-CZ" dirty="0">
              <a:solidFill>
                <a:srgbClr val="000000"/>
              </a:solidFill>
            </a:endParaRPr>
          </a:p>
        </p:txBody>
      </p:sp>
      <p:sp>
        <p:nvSpPr>
          <p:cNvPr id="19469" name="Line 13"/>
          <p:cNvSpPr>
            <a:spLocks noChangeShapeType="1"/>
          </p:cNvSpPr>
          <p:nvPr/>
        </p:nvSpPr>
        <p:spPr bwMode="auto">
          <a:xfrm flipH="1" flipV="1">
            <a:off x="6527800" y="2492376"/>
            <a:ext cx="1511300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11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1"/>
          <p:cNvSpPr txBox="1">
            <a:spLocks noChangeArrowheads="1"/>
          </p:cNvSpPr>
          <p:nvPr/>
        </p:nvSpPr>
        <p:spPr bwMode="auto">
          <a:xfrm>
            <a:off x="1971675" y="136526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1703389" y="0"/>
            <a:ext cx="8605837" cy="5203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sz="3600" b="1" dirty="0"/>
              <a:t>1. 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sz="3600" b="1" dirty="0" smtClean="0"/>
              <a:t>Digestive </a:t>
            </a:r>
            <a:r>
              <a:rPr lang="cs-CZ" altLang="cs-CZ" sz="3600" b="1" dirty="0" err="1" smtClean="0"/>
              <a:t>system</a:t>
            </a:r>
            <a:r>
              <a:rPr lang="cs-CZ" altLang="cs-CZ" sz="3600" b="1" dirty="0" smtClean="0"/>
              <a:t> </a:t>
            </a:r>
            <a:r>
              <a:rPr lang="cs-CZ" altLang="cs-CZ" sz="3600" b="1" dirty="0"/>
              <a:t>– I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cs-CZ" altLang="cs-CZ" sz="3600" b="1" dirty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sz="2800" b="1" u="sng" dirty="0"/>
              <a:t>       </a:t>
            </a:r>
            <a:r>
              <a:rPr lang="cs-CZ" altLang="cs-CZ" sz="2800" b="1" u="sng" dirty="0" err="1" smtClean="0"/>
              <a:t>Slides</a:t>
            </a:r>
            <a:r>
              <a:rPr lang="cs-CZ" altLang="cs-CZ" sz="2800" b="1" u="sng" dirty="0" smtClean="0"/>
              <a:t> </a:t>
            </a:r>
            <a:r>
              <a:rPr lang="cs-CZ" altLang="cs-CZ" sz="2800" b="1" dirty="0" smtClean="0"/>
              <a:t>:</a:t>
            </a:r>
            <a:endParaRPr lang="cs-CZ" altLang="cs-CZ" sz="2800" b="1" dirty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sz="2800" b="1" dirty="0"/>
              <a:t>  1. Labium </a:t>
            </a:r>
            <a:r>
              <a:rPr lang="cs-CZ" altLang="cs-CZ" sz="2800" b="1" dirty="0" err="1"/>
              <a:t>oris</a:t>
            </a:r>
            <a:r>
              <a:rPr lang="cs-CZ" altLang="cs-CZ" sz="2800" b="1" dirty="0"/>
              <a:t> (HE)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sz="2800" b="1" dirty="0"/>
              <a:t>  2. Apex linguae (HE)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sz="2800" b="1" dirty="0"/>
              <a:t>  3. </a:t>
            </a:r>
            <a:r>
              <a:rPr lang="cs-CZ" altLang="cs-CZ" sz="2800" b="1" dirty="0" err="1"/>
              <a:t>Papilla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circumvallata</a:t>
            </a:r>
            <a:r>
              <a:rPr lang="cs-CZ" altLang="cs-CZ" sz="2800" b="1" dirty="0"/>
              <a:t>(HE</a:t>
            </a:r>
            <a:r>
              <a:rPr lang="cs-CZ" altLang="cs-CZ" sz="2800" b="1" dirty="0" smtClean="0"/>
              <a:t>)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sz="2800" b="1" dirty="0"/>
              <a:t> </a:t>
            </a:r>
            <a:r>
              <a:rPr lang="cs-CZ" altLang="cs-CZ" sz="2800" b="1" dirty="0" smtClean="0"/>
              <a:t> 4. </a:t>
            </a:r>
            <a:r>
              <a:rPr lang="cs-CZ" altLang="cs-CZ" sz="2800" b="1" dirty="0" err="1" smtClean="0"/>
              <a:t>Tonsilla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lingualis</a:t>
            </a:r>
            <a:r>
              <a:rPr lang="cs-CZ" altLang="cs-CZ" sz="2800" b="1" dirty="0" smtClean="0"/>
              <a:t> (HE)</a:t>
            </a:r>
            <a:endParaRPr lang="cs-CZ" altLang="cs-CZ" sz="2800" b="1" dirty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sz="2800" b="1" dirty="0"/>
              <a:t>  5. Palatum </a:t>
            </a:r>
            <a:r>
              <a:rPr lang="cs-CZ" altLang="cs-CZ" sz="2800" b="1" dirty="0" err="1"/>
              <a:t>molle</a:t>
            </a:r>
            <a:r>
              <a:rPr lang="cs-CZ" altLang="cs-CZ" sz="2800" b="1" dirty="0"/>
              <a:t>(HE</a:t>
            </a:r>
            <a:r>
              <a:rPr lang="cs-CZ" altLang="cs-CZ" sz="2800" b="1" dirty="0" smtClean="0"/>
              <a:t>)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sz="2800" b="1" dirty="0"/>
              <a:t> </a:t>
            </a:r>
            <a:r>
              <a:rPr lang="cs-CZ" altLang="cs-CZ" sz="2800" b="1" dirty="0" smtClean="0"/>
              <a:t> 7</a:t>
            </a:r>
            <a:r>
              <a:rPr lang="cs-CZ" altLang="cs-CZ" sz="2800" b="1" dirty="0"/>
              <a:t>. </a:t>
            </a:r>
            <a:r>
              <a:rPr lang="cs-CZ" altLang="cs-CZ" sz="2800" b="1" dirty="0" err="1"/>
              <a:t>Tooth</a:t>
            </a:r>
            <a:r>
              <a:rPr lang="cs-CZ" altLang="cs-CZ" sz="2800" b="1" dirty="0"/>
              <a:t> (HE)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sz="2800" b="1" u="sng" dirty="0" smtClean="0"/>
              <a:t>        </a:t>
            </a:r>
            <a:endParaRPr lang="cs-CZ" altLang="cs-CZ" sz="2800" b="1" u="sng" dirty="0"/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196976"/>
            <a:ext cx="539750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06919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3" y="1196752"/>
            <a:ext cx="8341723" cy="499065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452668" y="423731"/>
            <a:ext cx="7357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prstClr val="black"/>
                </a:solidFill>
              </a:rPr>
              <a:t>Development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prstClr val="black"/>
                </a:solidFill>
              </a:rPr>
              <a:t>of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prstClr val="black"/>
                </a:solidFill>
              </a:rPr>
              <a:t>the</a:t>
            </a:r>
            <a:r>
              <a:rPr lang="cs-CZ" b="1" dirty="0">
                <a:solidFill>
                  <a:prstClr val="black"/>
                </a:solidFill>
              </a:rPr>
              <a:t> face, </a:t>
            </a:r>
            <a:r>
              <a:rPr lang="cs-CZ" b="1" dirty="0" err="1">
                <a:solidFill>
                  <a:prstClr val="black"/>
                </a:solidFill>
              </a:rPr>
              <a:t>stomodeum</a:t>
            </a:r>
            <a:r>
              <a:rPr lang="cs-CZ" b="1" dirty="0">
                <a:solidFill>
                  <a:prstClr val="black"/>
                </a:solidFill>
              </a:rPr>
              <a:t> and </a:t>
            </a:r>
            <a:r>
              <a:rPr lang="cs-CZ" b="1" dirty="0" err="1">
                <a:solidFill>
                  <a:prstClr val="black"/>
                </a:solidFill>
              </a:rPr>
              <a:t>cervical</a:t>
            </a:r>
            <a:r>
              <a:rPr lang="cs-CZ" b="1" dirty="0">
                <a:solidFill>
                  <a:prstClr val="black"/>
                </a:solidFill>
              </a:rPr>
              <a:t> region – embryo, </a:t>
            </a:r>
            <a:r>
              <a:rPr lang="cs-CZ" b="1" dirty="0" err="1">
                <a:solidFill>
                  <a:prstClr val="black"/>
                </a:solidFill>
              </a:rPr>
              <a:t>day</a:t>
            </a:r>
            <a:r>
              <a:rPr lang="cs-CZ" b="1" dirty="0">
                <a:solidFill>
                  <a:prstClr val="black"/>
                </a:solidFill>
              </a:rPr>
              <a:t> 24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919537" y="6021289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567609" y="3933057"/>
            <a:ext cx="95571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200" b="1" dirty="0" err="1">
                <a:solidFill>
                  <a:prstClr val="black"/>
                </a:solidFill>
              </a:rPr>
              <a:t>stomodeum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038250" y="2852937"/>
            <a:ext cx="516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prstClr val="black"/>
                </a:solidFill>
              </a:rPr>
              <a:t>brain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856539" y="3867840"/>
            <a:ext cx="838692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cs-CZ" sz="1100" b="1" u="sng" dirty="0" err="1">
                <a:solidFill>
                  <a:srgbClr val="FF0000"/>
                </a:solidFill>
              </a:rPr>
              <a:t>pharyngeal</a:t>
            </a:r>
            <a:endParaRPr lang="cs-CZ" sz="1100" b="1" u="sng" dirty="0">
              <a:solidFill>
                <a:srgbClr val="FF0000"/>
              </a:solidFill>
            </a:endParaRPr>
          </a:p>
          <a:p>
            <a:pPr algn="ctr"/>
            <a:r>
              <a:rPr lang="cs-CZ" sz="1100" b="1" u="sng" dirty="0" err="1">
                <a:solidFill>
                  <a:srgbClr val="FF0000"/>
                </a:solidFill>
              </a:rPr>
              <a:t>membrane</a:t>
            </a:r>
            <a:endParaRPr lang="cs-CZ" sz="1100" b="1" u="sng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823679" y="4473855"/>
            <a:ext cx="840295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100" b="1" dirty="0" err="1">
                <a:solidFill>
                  <a:prstClr val="black"/>
                </a:solidFill>
              </a:rPr>
              <a:t>perikardiac</a:t>
            </a:r>
            <a:endParaRPr lang="cs-CZ" sz="1100" b="1" dirty="0">
              <a:solidFill>
                <a:prstClr val="black"/>
              </a:solidFill>
            </a:endParaRPr>
          </a:p>
          <a:p>
            <a:pPr algn="ctr"/>
            <a:r>
              <a:rPr lang="cs-CZ" sz="1100" b="1" dirty="0" err="1">
                <a:solidFill>
                  <a:prstClr val="black"/>
                </a:solidFill>
              </a:rPr>
              <a:t>cavity</a:t>
            </a:r>
            <a:endParaRPr lang="cs-CZ" sz="1100" b="1" dirty="0">
              <a:solidFill>
                <a:prstClr val="black"/>
              </a:solidFill>
            </a:endParaRPr>
          </a:p>
        </p:txBody>
      </p:sp>
      <p:sp>
        <p:nvSpPr>
          <p:cNvPr id="13" name="Volný tvar 12"/>
          <p:cNvSpPr/>
          <p:nvPr/>
        </p:nvSpPr>
        <p:spPr>
          <a:xfrm>
            <a:off x="4336869" y="3265715"/>
            <a:ext cx="776598" cy="1907177"/>
          </a:xfrm>
          <a:custGeom>
            <a:avLst/>
            <a:gdLst>
              <a:gd name="connsiteX0" fmla="*/ 731520 w 776598"/>
              <a:gd name="connsiteY0" fmla="*/ 1889760 h 1907177"/>
              <a:gd name="connsiteX1" fmla="*/ 740228 w 776598"/>
              <a:gd name="connsiteY1" fmla="*/ 1837509 h 1907177"/>
              <a:gd name="connsiteX2" fmla="*/ 748937 w 776598"/>
              <a:gd name="connsiteY2" fmla="*/ 1811383 h 1907177"/>
              <a:gd name="connsiteX3" fmla="*/ 757645 w 776598"/>
              <a:gd name="connsiteY3" fmla="*/ 1776549 h 1907177"/>
              <a:gd name="connsiteX4" fmla="*/ 757645 w 776598"/>
              <a:gd name="connsiteY4" fmla="*/ 914400 h 1907177"/>
              <a:gd name="connsiteX5" fmla="*/ 740228 w 776598"/>
              <a:gd name="connsiteY5" fmla="*/ 809897 h 1907177"/>
              <a:gd name="connsiteX6" fmla="*/ 731520 w 776598"/>
              <a:gd name="connsiteY6" fmla="*/ 714103 h 1907177"/>
              <a:gd name="connsiteX7" fmla="*/ 722811 w 776598"/>
              <a:gd name="connsiteY7" fmla="*/ 592183 h 1907177"/>
              <a:gd name="connsiteX8" fmla="*/ 696685 w 776598"/>
              <a:gd name="connsiteY8" fmla="*/ 513806 h 1907177"/>
              <a:gd name="connsiteX9" fmla="*/ 687977 w 776598"/>
              <a:gd name="connsiteY9" fmla="*/ 487680 h 1907177"/>
              <a:gd name="connsiteX10" fmla="*/ 679268 w 776598"/>
              <a:gd name="connsiteY10" fmla="*/ 461555 h 1907177"/>
              <a:gd name="connsiteX11" fmla="*/ 653142 w 776598"/>
              <a:gd name="connsiteY11" fmla="*/ 348343 h 1907177"/>
              <a:gd name="connsiteX12" fmla="*/ 618308 w 776598"/>
              <a:gd name="connsiteY12" fmla="*/ 296092 h 1907177"/>
              <a:gd name="connsiteX13" fmla="*/ 592182 w 776598"/>
              <a:gd name="connsiteY13" fmla="*/ 252549 h 1907177"/>
              <a:gd name="connsiteX14" fmla="*/ 557348 w 776598"/>
              <a:gd name="connsiteY14" fmla="*/ 209006 h 1907177"/>
              <a:gd name="connsiteX15" fmla="*/ 531222 w 776598"/>
              <a:gd name="connsiteY15" fmla="*/ 165463 h 1907177"/>
              <a:gd name="connsiteX16" fmla="*/ 470262 w 776598"/>
              <a:gd name="connsiteY16" fmla="*/ 95795 h 1907177"/>
              <a:gd name="connsiteX17" fmla="*/ 452845 w 776598"/>
              <a:gd name="connsiteY17" fmla="*/ 78377 h 1907177"/>
              <a:gd name="connsiteX18" fmla="*/ 400594 w 776598"/>
              <a:gd name="connsiteY18" fmla="*/ 60960 h 1907177"/>
              <a:gd name="connsiteX19" fmla="*/ 374468 w 776598"/>
              <a:gd name="connsiteY19" fmla="*/ 34835 h 1907177"/>
              <a:gd name="connsiteX20" fmla="*/ 339634 w 776598"/>
              <a:gd name="connsiteY20" fmla="*/ 26126 h 1907177"/>
              <a:gd name="connsiteX21" fmla="*/ 252548 w 776598"/>
              <a:gd name="connsiteY21" fmla="*/ 0 h 1907177"/>
              <a:gd name="connsiteX22" fmla="*/ 113211 w 776598"/>
              <a:gd name="connsiteY22" fmla="*/ 8709 h 1907177"/>
              <a:gd name="connsiteX23" fmla="*/ 104502 w 776598"/>
              <a:gd name="connsiteY23" fmla="*/ 34835 h 1907177"/>
              <a:gd name="connsiteX24" fmla="*/ 52251 w 776598"/>
              <a:gd name="connsiteY24" fmla="*/ 69669 h 1907177"/>
              <a:gd name="connsiteX25" fmla="*/ 17417 w 776598"/>
              <a:gd name="connsiteY25" fmla="*/ 121920 h 1907177"/>
              <a:gd name="connsiteX26" fmla="*/ 0 w 776598"/>
              <a:gd name="connsiteY26" fmla="*/ 174172 h 1907177"/>
              <a:gd name="connsiteX27" fmla="*/ 8708 w 776598"/>
              <a:gd name="connsiteY27" fmla="*/ 287383 h 1907177"/>
              <a:gd name="connsiteX28" fmla="*/ 17417 w 776598"/>
              <a:gd name="connsiteY28" fmla="*/ 313509 h 1907177"/>
              <a:gd name="connsiteX29" fmla="*/ 43542 w 776598"/>
              <a:gd name="connsiteY29" fmla="*/ 330926 h 1907177"/>
              <a:gd name="connsiteX30" fmla="*/ 60960 w 776598"/>
              <a:gd name="connsiteY30" fmla="*/ 348343 h 1907177"/>
              <a:gd name="connsiteX31" fmla="*/ 113211 w 776598"/>
              <a:gd name="connsiteY31" fmla="*/ 365760 h 1907177"/>
              <a:gd name="connsiteX32" fmla="*/ 139337 w 776598"/>
              <a:gd name="connsiteY32" fmla="*/ 383177 h 1907177"/>
              <a:gd name="connsiteX33" fmla="*/ 182880 w 776598"/>
              <a:gd name="connsiteY33" fmla="*/ 418012 h 1907177"/>
              <a:gd name="connsiteX34" fmla="*/ 235131 w 776598"/>
              <a:gd name="connsiteY34" fmla="*/ 435429 h 1907177"/>
              <a:gd name="connsiteX35" fmla="*/ 287382 w 776598"/>
              <a:gd name="connsiteY35" fmla="*/ 478972 h 1907177"/>
              <a:gd name="connsiteX36" fmla="*/ 330925 w 776598"/>
              <a:gd name="connsiteY36" fmla="*/ 513806 h 1907177"/>
              <a:gd name="connsiteX37" fmla="*/ 365760 w 776598"/>
              <a:gd name="connsiteY37" fmla="*/ 557349 h 1907177"/>
              <a:gd name="connsiteX38" fmla="*/ 374468 w 776598"/>
              <a:gd name="connsiteY38" fmla="*/ 583475 h 1907177"/>
              <a:gd name="connsiteX39" fmla="*/ 400594 w 776598"/>
              <a:gd name="connsiteY39" fmla="*/ 609600 h 1907177"/>
              <a:gd name="connsiteX40" fmla="*/ 409302 w 776598"/>
              <a:gd name="connsiteY40" fmla="*/ 635726 h 1907177"/>
              <a:gd name="connsiteX41" fmla="*/ 426720 w 776598"/>
              <a:gd name="connsiteY41" fmla="*/ 653143 h 1907177"/>
              <a:gd name="connsiteX42" fmla="*/ 461554 w 776598"/>
              <a:gd name="connsiteY42" fmla="*/ 731520 h 1907177"/>
              <a:gd name="connsiteX43" fmla="*/ 487680 w 776598"/>
              <a:gd name="connsiteY43" fmla="*/ 775063 h 1907177"/>
              <a:gd name="connsiteX44" fmla="*/ 496388 w 776598"/>
              <a:gd name="connsiteY44" fmla="*/ 801189 h 1907177"/>
              <a:gd name="connsiteX45" fmla="*/ 505097 w 776598"/>
              <a:gd name="connsiteY45" fmla="*/ 870857 h 1907177"/>
              <a:gd name="connsiteX46" fmla="*/ 513805 w 776598"/>
              <a:gd name="connsiteY46" fmla="*/ 949235 h 1907177"/>
              <a:gd name="connsiteX47" fmla="*/ 522514 w 776598"/>
              <a:gd name="connsiteY47" fmla="*/ 975360 h 1907177"/>
              <a:gd name="connsiteX48" fmla="*/ 531222 w 776598"/>
              <a:gd name="connsiteY48" fmla="*/ 1018903 h 1907177"/>
              <a:gd name="connsiteX49" fmla="*/ 522514 w 776598"/>
              <a:gd name="connsiteY49" fmla="*/ 1158240 h 1907177"/>
              <a:gd name="connsiteX50" fmla="*/ 505097 w 776598"/>
              <a:gd name="connsiteY50" fmla="*/ 1358537 h 1907177"/>
              <a:gd name="connsiteX51" fmla="*/ 513805 w 776598"/>
              <a:gd name="connsiteY51" fmla="*/ 1907177 h 1907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76598" h="1907177">
                <a:moveTo>
                  <a:pt x="731520" y="1889760"/>
                </a:moveTo>
                <a:cubicBezTo>
                  <a:pt x="734423" y="1872343"/>
                  <a:pt x="736398" y="1854746"/>
                  <a:pt x="740228" y="1837509"/>
                </a:cubicBezTo>
                <a:cubicBezTo>
                  <a:pt x="742219" y="1828548"/>
                  <a:pt x="746415" y="1820210"/>
                  <a:pt x="748937" y="1811383"/>
                </a:cubicBezTo>
                <a:cubicBezTo>
                  <a:pt x="752225" y="1799875"/>
                  <a:pt x="754742" y="1788160"/>
                  <a:pt x="757645" y="1776549"/>
                </a:cubicBezTo>
                <a:cubicBezTo>
                  <a:pt x="791372" y="1439291"/>
                  <a:pt x="772808" y="1657378"/>
                  <a:pt x="757645" y="914400"/>
                </a:cubicBezTo>
                <a:cubicBezTo>
                  <a:pt x="756377" y="852259"/>
                  <a:pt x="754298" y="852104"/>
                  <a:pt x="740228" y="809897"/>
                </a:cubicBezTo>
                <a:cubicBezTo>
                  <a:pt x="737325" y="777966"/>
                  <a:pt x="734077" y="746064"/>
                  <a:pt x="731520" y="714103"/>
                </a:cubicBezTo>
                <a:cubicBezTo>
                  <a:pt x="728271" y="673489"/>
                  <a:pt x="728855" y="632476"/>
                  <a:pt x="722811" y="592183"/>
                </a:cubicBezTo>
                <a:cubicBezTo>
                  <a:pt x="722810" y="592176"/>
                  <a:pt x="701040" y="526872"/>
                  <a:pt x="696685" y="513806"/>
                </a:cubicBezTo>
                <a:lnTo>
                  <a:pt x="687977" y="487680"/>
                </a:lnTo>
                <a:lnTo>
                  <a:pt x="679268" y="461555"/>
                </a:lnTo>
                <a:cubicBezTo>
                  <a:pt x="675253" y="433447"/>
                  <a:pt x="670532" y="374427"/>
                  <a:pt x="653142" y="348343"/>
                </a:cubicBezTo>
                <a:lnTo>
                  <a:pt x="618308" y="296092"/>
                </a:lnTo>
                <a:cubicBezTo>
                  <a:pt x="593640" y="222082"/>
                  <a:pt x="628044" y="312319"/>
                  <a:pt x="592182" y="252549"/>
                </a:cubicBezTo>
                <a:cubicBezTo>
                  <a:pt x="564138" y="205810"/>
                  <a:pt x="609385" y="243697"/>
                  <a:pt x="557348" y="209006"/>
                </a:cubicBezTo>
                <a:cubicBezTo>
                  <a:pt x="540698" y="159052"/>
                  <a:pt x="559913" y="203717"/>
                  <a:pt x="531222" y="165463"/>
                </a:cubicBezTo>
                <a:cubicBezTo>
                  <a:pt x="456102" y="65305"/>
                  <a:pt x="531045" y="144423"/>
                  <a:pt x="470262" y="95795"/>
                </a:cubicBezTo>
                <a:cubicBezTo>
                  <a:pt x="463851" y="90666"/>
                  <a:pt x="460189" y="82049"/>
                  <a:pt x="452845" y="78377"/>
                </a:cubicBezTo>
                <a:cubicBezTo>
                  <a:pt x="436424" y="70166"/>
                  <a:pt x="400594" y="60960"/>
                  <a:pt x="400594" y="60960"/>
                </a:cubicBezTo>
                <a:cubicBezTo>
                  <a:pt x="391885" y="52252"/>
                  <a:pt x="385161" y="40945"/>
                  <a:pt x="374468" y="34835"/>
                </a:cubicBezTo>
                <a:cubicBezTo>
                  <a:pt x="364076" y="28897"/>
                  <a:pt x="351098" y="29565"/>
                  <a:pt x="339634" y="26126"/>
                </a:cubicBezTo>
                <a:cubicBezTo>
                  <a:pt x="233624" y="-5677"/>
                  <a:pt x="332837" y="20073"/>
                  <a:pt x="252548" y="0"/>
                </a:cubicBezTo>
                <a:cubicBezTo>
                  <a:pt x="206102" y="2903"/>
                  <a:pt x="158510" y="-1950"/>
                  <a:pt x="113211" y="8709"/>
                </a:cubicBezTo>
                <a:cubicBezTo>
                  <a:pt x="104275" y="10812"/>
                  <a:pt x="110993" y="28344"/>
                  <a:pt x="104502" y="34835"/>
                </a:cubicBezTo>
                <a:cubicBezTo>
                  <a:pt x="89700" y="49637"/>
                  <a:pt x="52251" y="69669"/>
                  <a:pt x="52251" y="69669"/>
                </a:cubicBezTo>
                <a:cubicBezTo>
                  <a:pt x="40640" y="87086"/>
                  <a:pt x="24036" y="102062"/>
                  <a:pt x="17417" y="121920"/>
                </a:cubicBezTo>
                <a:lnTo>
                  <a:pt x="0" y="174172"/>
                </a:lnTo>
                <a:cubicBezTo>
                  <a:pt x="2903" y="211909"/>
                  <a:pt x="4014" y="249827"/>
                  <a:pt x="8708" y="287383"/>
                </a:cubicBezTo>
                <a:cubicBezTo>
                  <a:pt x="9847" y="296492"/>
                  <a:pt x="11682" y="306341"/>
                  <a:pt x="17417" y="313509"/>
                </a:cubicBezTo>
                <a:cubicBezTo>
                  <a:pt x="23955" y="321682"/>
                  <a:pt x="35369" y="324388"/>
                  <a:pt x="43542" y="330926"/>
                </a:cubicBezTo>
                <a:cubicBezTo>
                  <a:pt x="49953" y="336055"/>
                  <a:pt x="53616" y="344671"/>
                  <a:pt x="60960" y="348343"/>
                </a:cubicBezTo>
                <a:cubicBezTo>
                  <a:pt x="77381" y="356553"/>
                  <a:pt x="113211" y="365760"/>
                  <a:pt x="113211" y="365760"/>
                </a:cubicBezTo>
                <a:cubicBezTo>
                  <a:pt x="121920" y="371566"/>
                  <a:pt x="131164" y="376639"/>
                  <a:pt x="139337" y="383177"/>
                </a:cubicBezTo>
                <a:cubicBezTo>
                  <a:pt x="161959" y="401275"/>
                  <a:pt x="152721" y="404608"/>
                  <a:pt x="182880" y="418012"/>
                </a:cubicBezTo>
                <a:cubicBezTo>
                  <a:pt x="199657" y="425468"/>
                  <a:pt x="235131" y="435429"/>
                  <a:pt x="235131" y="435429"/>
                </a:cubicBezTo>
                <a:cubicBezTo>
                  <a:pt x="297185" y="497483"/>
                  <a:pt x="226766" y="430480"/>
                  <a:pt x="287382" y="478972"/>
                </a:cubicBezTo>
                <a:cubicBezTo>
                  <a:pt x="349426" y="528607"/>
                  <a:pt x="250517" y="460200"/>
                  <a:pt x="330925" y="513806"/>
                </a:cubicBezTo>
                <a:cubicBezTo>
                  <a:pt x="352816" y="579477"/>
                  <a:pt x="320740" y="501073"/>
                  <a:pt x="365760" y="557349"/>
                </a:cubicBezTo>
                <a:cubicBezTo>
                  <a:pt x="371494" y="564517"/>
                  <a:pt x="369376" y="575837"/>
                  <a:pt x="374468" y="583475"/>
                </a:cubicBezTo>
                <a:cubicBezTo>
                  <a:pt x="381300" y="593722"/>
                  <a:pt x="391885" y="600892"/>
                  <a:pt x="400594" y="609600"/>
                </a:cubicBezTo>
                <a:cubicBezTo>
                  <a:pt x="403497" y="618309"/>
                  <a:pt x="404579" y="627855"/>
                  <a:pt x="409302" y="635726"/>
                </a:cubicBezTo>
                <a:cubicBezTo>
                  <a:pt x="413526" y="642767"/>
                  <a:pt x="423048" y="645799"/>
                  <a:pt x="426720" y="653143"/>
                </a:cubicBezTo>
                <a:cubicBezTo>
                  <a:pt x="488903" y="777508"/>
                  <a:pt x="410320" y="654670"/>
                  <a:pt x="461554" y="731520"/>
                </a:cubicBezTo>
                <a:cubicBezTo>
                  <a:pt x="486222" y="805530"/>
                  <a:pt x="451818" y="715293"/>
                  <a:pt x="487680" y="775063"/>
                </a:cubicBezTo>
                <a:cubicBezTo>
                  <a:pt x="492403" y="782934"/>
                  <a:pt x="493485" y="792480"/>
                  <a:pt x="496388" y="801189"/>
                </a:cubicBezTo>
                <a:cubicBezTo>
                  <a:pt x="499291" y="824412"/>
                  <a:pt x="502363" y="847614"/>
                  <a:pt x="505097" y="870857"/>
                </a:cubicBezTo>
                <a:cubicBezTo>
                  <a:pt x="508168" y="896964"/>
                  <a:pt x="509484" y="923306"/>
                  <a:pt x="513805" y="949235"/>
                </a:cubicBezTo>
                <a:cubicBezTo>
                  <a:pt x="515314" y="958290"/>
                  <a:pt x="520288" y="966455"/>
                  <a:pt x="522514" y="975360"/>
                </a:cubicBezTo>
                <a:cubicBezTo>
                  <a:pt x="526104" y="989720"/>
                  <a:pt x="528319" y="1004389"/>
                  <a:pt x="531222" y="1018903"/>
                </a:cubicBezTo>
                <a:cubicBezTo>
                  <a:pt x="528319" y="1065349"/>
                  <a:pt x="526083" y="1111841"/>
                  <a:pt x="522514" y="1158240"/>
                </a:cubicBezTo>
                <a:cubicBezTo>
                  <a:pt x="517374" y="1225060"/>
                  <a:pt x="505097" y="1358537"/>
                  <a:pt x="505097" y="1358537"/>
                </a:cubicBezTo>
                <a:lnTo>
                  <a:pt x="513805" y="1907177"/>
                </a:ln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4346396" y="5315241"/>
            <a:ext cx="129772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200" dirty="0" err="1">
                <a:solidFill>
                  <a:prstClr val="black"/>
                </a:solidFill>
              </a:rPr>
              <a:t>forgut</a:t>
            </a:r>
            <a:r>
              <a:rPr lang="cs-CZ" sz="1200" dirty="0">
                <a:solidFill>
                  <a:prstClr val="black"/>
                </a:solidFill>
              </a:rPr>
              <a:t>       chorda</a:t>
            </a:r>
          </a:p>
          <a:p>
            <a:r>
              <a:rPr lang="cs-CZ" sz="1200" dirty="0">
                <a:solidFill>
                  <a:prstClr val="black"/>
                </a:solidFill>
              </a:rPr>
              <a:t>                  dorsalis</a:t>
            </a:r>
          </a:p>
        </p:txBody>
      </p:sp>
      <p:cxnSp>
        <p:nvCxnSpPr>
          <p:cNvPr id="17" name="Přímá spojnice se šipkou 16"/>
          <p:cNvCxnSpPr/>
          <p:nvPr/>
        </p:nvCxnSpPr>
        <p:spPr>
          <a:xfrm flipV="1">
            <a:off x="4725168" y="5172892"/>
            <a:ext cx="218704" cy="2003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 flipV="1">
            <a:off x="5159897" y="5204357"/>
            <a:ext cx="103195" cy="1688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7891875" y="2076333"/>
            <a:ext cx="101829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200" b="1" dirty="0" err="1">
                <a:solidFill>
                  <a:prstClr val="black"/>
                </a:solidFill>
              </a:rPr>
              <a:t>proc</a:t>
            </a:r>
            <a:r>
              <a:rPr lang="cs-CZ" sz="1200" b="1" dirty="0">
                <a:solidFill>
                  <a:prstClr val="black"/>
                </a:solidFill>
              </a:rPr>
              <a:t>. </a:t>
            </a:r>
          </a:p>
          <a:p>
            <a:pPr algn="ctr"/>
            <a:r>
              <a:rPr lang="cs-CZ" sz="1200" b="1" dirty="0" err="1">
                <a:solidFill>
                  <a:prstClr val="black"/>
                </a:solidFill>
              </a:rPr>
              <a:t>frontonasalis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9371462" y="2718184"/>
            <a:ext cx="1385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err="1">
                <a:solidFill>
                  <a:prstClr val="black"/>
                </a:solidFill>
              </a:rPr>
              <a:t>proc</a:t>
            </a:r>
            <a:r>
              <a:rPr lang="cs-CZ" sz="1200" b="1" dirty="0">
                <a:solidFill>
                  <a:prstClr val="black"/>
                </a:solidFill>
              </a:rPr>
              <a:t>. </a:t>
            </a:r>
            <a:r>
              <a:rPr lang="cs-CZ" sz="1200" b="1" dirty="0" err="1">
                <a:solidFill>
                  <a:prstClr val="black"/>
                </a:solidFill>
              </a:rPr>
              <a:t>maxillaris</a:t>
            </a:r>
            <a:endParaRPr lang="cs-CZ" sz="1200" b="1" dirty="0">
              <a:solidFill>
                <a:prstClr val="black"/>
              </a:solidFill>
            </a:endParaRPr>
          </a:p>
          <a:p>
            <a:endParaRPr lang="cs-CZ" sz="1200" b="1" dirty="0">
              <a:solidFill>
                <a:prstClr val="black"/>
              </a:solidFill>
            </a:endParaRPr>
          </a:p>
          <a:p>
            <a:r>
              <a:rPr lang="cs-CZ" sz="1200" b="1" dirty="0" err="1">
                <a:solidFill>
                  <a:prstClr val="black"/>
                </a:solidFill>
              </a:rPr>
              <a:t>proc</a:t>
            </a:r>
            <a:r>
              <a:rPr lang="cs-CZ" sz="1200" b="1" dirty="0">
                <a:solidFill>
                  <a:prstClr val="black"/>
                </a:solidFill>
              </a:rPr>
              <a:t>. </a:t>
            </a:r>
            <a:r>
              <a:rPr lang="cs-CZ" sz="1200" b="1" dirty="0" err="1">
                <a:solidFill>
                  <a:prstClr val="black"/>
                </a:solidFill>
              </a:rPr>
              <a:t>mandibularis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6456041" y="2945717"/>
            <a:ext cx="95571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200" b="1" dirty="0" err="1">
                <a:solidFill>
                  <a:prstClr val="black"/>
                </a:solidFill>
              </a:rPr>
              <a:t>stomodeum</a:t>
            </a:r>
            <a:endParaRPr lang="cs-CZ" sz="1200" b="1" dirty="0">
              <a:solidFill>
                <a:prstClr val="black"/>
              </a:solidFill>
            </a:endParaRPr>
          </a:p>
        </p:txBody>
      </p:sp>
      <p:cxnSp>
        <p:nvCxnSpPr>
          <p:cNvPr id="27" name="Přímá spojnice se šipkou 26"/>
          <p:cNvCxnSpPr>
            <a:stCxn id="25" idx="3"/>
          </p:cNvCxnSpPr>
          <p:nvPr/>
        </p:nvCxnSpPr>
        <p:spPr>
          <a:xfrm>
            <a:off x="7411751" y="3084217"/>
            <a:ext cx="960248" cy="457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ovéPole 28"/>
          <p:cNvSpPr txBox="1"/>
          <p:nvPr/>
        </p:nvSpPr>
        <p:spPr>
          <a:xfrm>
            <a:off x="8141685" y="3879244"/>
            <a:ext cx="63716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200" b="1" dirty="0" err="1">
                <a:solidFill>
                  <a:prstClr val="black"/>
                </a:solidFill>
              </a:rPr>
              <a:t>cardiac</a:t>
            </a:r>
            <a:endParaRPr lang="cs-CZ" sz="1200" b="1" dirty="0">
              <a:solidFill>
                <a:prstClr val="black"/>
              </a:solidFill>
            </a:endParaRPr>
          </a:p>
          <a:p>
            <a:pPr algn="ctr"/>
            <a:r>
              <a:rPr lang="cs-CZ" sz="1200" b="1" dirty="0" err="1">
                <a:solidFill>
                  <a:prstClr val="black"/>
                </a:solidFill>
              </a:rPr>
              <a:t>bulge</a:t>
            </a:r>
            <a:endParaRPr lang="cs-CZ" sz="1200" b="1" dirty="0">
              <a:solidFill>
                <a:prstClr val="black"/>
              </a:solidFill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2280932" y="5361406"/>
            <a:ext cx="18682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prstClr val="black"/>
                </a:solidFill>
              </a:rPr>
              <a:t>A – </a:t>
            </a:r>
            <a:r>
              <a:rPr lang="cs-CZ" dirty="0" err="1">
                <a:solidFill>
                  <a:prstClr val="black"/>
                </a:solidFill>
              </a:rPr>
              <a:t>sagital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section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6708273" y="5407573"/>
            <a:ext cx="16464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prstClr val="black"/>
                </a:solidFill>
              </a:rPr>
              <a:t>B – </a:t>
            </a:r>
            <a:r>
              <a:rPr lang="cs-CZ" dirty="0" err="1">
                <a:solidFill>
                  <a:prstClr val="black"/>
                </a:solidFill>
              </a:rPr>
              <a:t>frontal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view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4" name="Obdélník 33"/>
          <p:cNvSpPr/>
          <p:nvPr/>
        </p:nvSpPr>
        <p:spPr>
          <a:xfrm>
            <a:off x="3863752" y="2450505"/>
            <a:ext cx="216024" cy="2533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3726240" y="2342616"/>
            <a:ext cx="708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solidFill>
                  <a:prstClr val="black"/>
                </a:solidFill>
              </a:rPr>
              <a:t>Rathke‘s</a:t>
            </a:r>
            <a:endParaRPr lang="cs-CZ" sz="1200" dirty="0">
              <a:solidFill>
                <a:prstClr val="black"/>
              </a:solidFill>
            </a:endParaRPr>
          </a:p>
          <a:p>
            <a:r>
              <a:rPr lang="cs-CZ" sz="1200" dirty="0">
                <a:solidFill>
                  <a:prstClr val="black"/>
                </a:solidFill>
              </a:rPr>
              <a:t> </a:t>
            </a:r>
            <a:r>
              <a:rPr lang="cs-CZ" sz="1200" dirty="0" err="1">
                <a:solidFill>
                  <a:prstClr val="black"/>
                </a:solidFill>
              </a:rPr>
              <a:t>pouch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37" name="TextovéPole 36"/>
          <p:cNvSpPr txBox="1"/>
          <p:nvPr/>
        </p:nvSpPr>
        <p:spPr>
          <a:xfrm>
            <a:off x="5375920" y="1196753"/>
            <a:ext cx="79637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prstClr val="black"/>
                </a:solidFill>
              </a:rPr>
              <a:t>body</a:t>
            </a:r>
          </a:p>
          <a:p>
            <a:r>
              <a:rPr lang="cs-CZ" sz="1200" dirty="0" err="1">
                <a:solidFill>
                  <a:prstClr val="black"/>
                </a:solidFill>
              </a:rPr>
              <a:t>ectoderm</a:t>
            </a:r>
            <a:endParaRPr lang="cs-CZ" sz="1200" dirty="0">
              <a:solidFill>
                <a:prstClr val="black"/>
              </a:solidFill>
            </a:endParaRPr>
          </a:p>
        </p:txBody>
      </p:sp>
      <p:cxnSp>
        <p:nvCxnSpPr>
          <p:cNvPr id="39" name="Přímá spojnice 38"/>
          <p:cNvCxnSpPr/>
          <p:nvPr/>
        </p:nvCxnSpPr>
        <p:spPr>
          <a:xfrm>
            <a:off x="4275884" y="3364514"/>
            <a:ext cx="0" cy="2085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592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9" y="1297037"/>
            <a:ext cx="7119729" cy="455195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354353" y="290466"/>
            <a:ext cx="7480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prstClr val="black"/>
                </a:solidFill>
              </a:rPr>
              <a:t>Development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prstClr val="black"/>
                </a:solidFill>
              </a:rPr>
              <a:t>of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prstClr val="black"/>
                </a:solidFill>
              </a:rPr>
              <a:t>the</a:t>
            </a:r>
            <a:r>
              <a:rPr lang="cs-CZ" b="1" dirty="0">
                <a:solidFill>
                  <a:prstClr val="black"/>
                </a:solidFill>
              </a:rPr>
              <a:t> face, </a:t>
            </a:r>
            <a:r>
              <a:rPr lang="cs-CZ" b="1" dirty="0" err="1">
                <a:solidFill>
                  <a:prstClr val="black"/>
                </a:solidFill>
              </a:rPr>
              <a:t>stomodeum</a:t>
            </a:r>
            <a:r>
              <a:rPr lang="cs-CZ" b="1" dirty="0">
                <a:solidFill>
                  <a:prstClr val="black"/>
                </a:solidFill>
              </a:rPr>
              <a:t> and </a:t>
            </a:r>
            <a:r>
              <a:rPr lang="cs-CZ" b="1" dirty="0" err="1">
                <a:solidFill>
                  <a:prstClr val="black"/>
                </a:solidFill>
              </a:rPr>
              <a:t>cervical</a:t>
            </a:r>
            <a:r>
              <a:rPr lang="cs-CZ" b="1" dirty="0">
                <a:solidFill>
                  <a:prstClr val="black"/>
                </a:solidFill>
              </a:rPr>
              <a:t> region – embryo, </a:t>
            </a:r>
            <a:r>
              <a:rPr lang="cs-CZ" b="1" dirty="0" err="1">
                <a:solidFill>
                  <a:prstClr val="black"/>
                </a:solidFill>
              </a:rPr>
              <a:t>day</a:t>
            </a:r>
            <a:r>
              <a:rPr lang="cs-CZ" b="1" dirty="0">
                <a:solidFill>
                  <a:prstClr val="black"/>
                </a:solidFill>
              </a:rPr>
              <a:t> 28</a:t>
            </a:r>
          </a:p>
        </p:txBody>
      </p:sp>
      <p:cxnSp>
        <p:nvCxnSpPr>
          <p:cNvPr id="5" name="Přímá spojnice 4"/>
          <p:cNvCxnSpPr/>
          <p:nvPr/>
        </p:nvCxnSpPr>
        <p:spPr>
          <a:xfrm flipH="1">
            <a:off x="4151784" y="3573016"/>
            <a:ext cx="360040" cy="72008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4848563" y="1346676"/>
            <a:ext cx="247439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200" b="1" i="1" u="sng" dirty="0" err="1">
                <a:solidFill>
                  <a:srgbClr val="FF0000"/>
                </a:solidFill>
              </a:rPr>
              <a:t>pharyngeal</a:t>
            </a:r>
            <a:r>
              <a:rPr lang="cs-CZ" sz="1200" b="1" i="1" u="sng" dirty="0">
                <a:solidFill>
                  <a:srgbClr val="FF0000"/>
                </a:solidFill>
              </a:rPr>
              <a:t> </a:t>
            </a:r>
            <a:r>
              <a:rPr lang="cs-CZ" sz="1200" b="1" i="1" u="sng" dirty="0" err="1">
                <a:solidFill>
                  <a:srgbClr val="FF0000"/>
                </a:solidFill>
              </a:rPr>
              <a:t>membrane</a:t>
            </a:r>
            <a:r>
              <a:rPr lang="cs-CZ" sz="1200" b="1" i="1" u="sng" dirty="0">
                <a:solidFill>
                  <a:srgbClr val="FF0000"/>
                </a:solidFill>
              </a:rPr>
              <a:t> </a:t>
            </a:r>
            <a:r>
              <a:rPr lang="cs-CZ" sz="1200" i="1" dirty="0">
                <a:solidFill>
                  <a:prstClr val="black"/>
                </a:solidFill>
              </a:rPr>
              <a:t>(</a:t>
            </a:r>
            <a:r>
              <a:rPr lang="cs-CZ" sz="1200" i="1" dirty="0" err="1">
                <a:solidFill>
                  <a:prstClr val="black"/>
                </a:solidFill>
              </a:rPr>
              <a:t>perforated</a:t>
            </a:r>
            <a:r>
              <a:rPr lang="cs-CZ" sz="1200" i="1" dirty="0">
                <a:solidFill>
                  <a:prstClr val="black"/>
                </a:solidFill>
              </a:rPr>
              <a:t>) 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4151785" y="2298859"/>
            <a:ext cx="75969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200" dirty="0" err="1">
                <a:solidFill>
                  <a:prstClr val="black"/>
                </a:solidFill>
              </a:rPr>
              <a:t>Rathke‘s</a:t>
            </a:r>
            <a:r>
              <a:rPr lang="cs-CZ" sz="1200" dirty="0">
                <a:solidFill>
                  <a:prstClr val="black"/>
                </a:solidFill>
              </a:rPr>
              <a:t> </a:t>
            </a:r>
          </a:p>
          <a:p>
            <a:r>
              <a:rPr lang="cs-CZ" sz="1200" dirty="0" err="1">
                <a:solidFill>
                  <a:prstClr val="black"/>
                </a:solidFill>
              </a:rPr>
              <a:t>pouch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231904" y="3212977"/>
            <a:ext cx="66293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prstClr val="black"/>
                </a:solidFill>
              </a:rPr>
              <a:t>chorda</a:t>
            </a:r>
          </a:p>
          <a:p>
            <a:r>
              <a:rPr lang="cs-CZ" sz="1200" dirty="0">
                <a:solidFill>
                  <a:prstClr val="black"/>
                </a:solidFill>
              </a:rPr>
              <a:t>dorsalis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5519937" y="4293097"/>
            <a:ext cx="94609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prstClr val="black"/>
                </a:solidFill>
              </a:rPr>
              <a:t>1st– 4th</a:t>
            </a:r>
          </a:p>
          <a:p>
            <a:r>
              <a:rPr lang="cs-CZ" sz="1200" dirty="0" err="1">
                <a:solidFill>
                  <a:prstClr val="black"/>
                </a:solidFill>
              </a:rPr>
              <a:t>endodermal</a:t>
            </a:r>
            <a:endParaRPr lang="cs-CZ" sz="1200" dirty="0">
              <a:solidFill>
                <a:prstClr val="black"/>
              </a:solidFill>
            </a:endParaRPr>
          </a:p>
          <a:p>
            <a:r>
              <a:rPr lang="cs-CZ" sz="1200" dirty="0" err="1">
                <a:solidFill>
                  <a:prstClr val="black"/>
                </a:solidFill>
              </a:rPr>
              <a:t>pouch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968208" y="1683892"/>
            <a:ext cx="69666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200" dirty="0" err="1">
                <a:solidFill>
                  <a:prstClr val="black"/>
                </a:solidFill>
              </a:rPr>
              <a:t>proc</a:t>
            </a:r>
            <a:r>
              <a:rPr lang="cs-CZ" sz="1200" dirty="0">
                <a:solidFill>
                  <a:prstClr val="black"/>
                </a:solidFill>
              </a:rPr>
              <a:t>. </a:t>
            </a:r>
          </a:p>
          <a:p>
            <a:pPr algn="ctr"/>
            <a:r>
              <a:rPr lang="cs-CZ" sz="1200" dirty="0" err="1">
                <a:solidFill>
                  <a:prstClr val="black"/>
                </a:solidFill>
              </a:rPr>
              <a:t>frontalis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8950168" y="1109936"/>
            <a:ext cx="975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solidFill>
                  <a:prstClr val="black"/>
                </a:solidFill>
              </a:rPr>
              <a:t>proc</a:t>
            </a:r>
            <a:r>
              <a:rPr lang="cs-CZ" sz="1200" dirty="0">
                <a:solidFill>
                  <a:prstClr val="black"/>
                </a:solidFill>
              </a:rPr>
              <a:t>. </a:t>
            </a:r>
            <a:r>
              <a:rPr lang="cs-CZ" sz="1200" dirty="0" err="1">
                <a:solidFill>
                  <a:prstClr val="black"/>
                </a:solidFill>
              </a:rPr>
              <a:t>nasalis</a:t>
            </a:r>
            <a:endParaRPr lang="cs-CZ" sz="1200" dirty="0">
              <a:solidFill>
                <a:prstClr val="black"/>
              </a:solidFill>
            </a:endParaRPr>
          </a:p>
          <a:p>
            <a:r>
              <a:rPr lang="cs-CZ" sz="1200" dirty="0">
                <a:solidFill>
                  <a:prstClr val="black"/>
                </a:solidFill>
              </a:rPr>
              <a:t>med. + lat.</a:t>
            </a:r>
          </a:p>
        </p:txBody>
      </p:sp>
      <p:cxnSp>
        <p:nvCxnSpPr>
          <p:cNvPr id="20" name="Přímá spojnice se šipkou 19"/>
          <p:cNvCxnSpPr/>
          <p:nvPr/>
        </p:nvCxnSpPr>
        <p:spPr>
          <a:xfrm flipH="1">
            <a:off x="8664874" y="1571600"/>
            <a:ext cx="455462" cy="1142616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 flipH="1">
            <a:off x="9156340" y="1576896"/>
            <a:ext cx="360040" cy="113732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ál 25"/>
          <p:cNvSpPr/>
          <p:nvPr/>
        </p:nvSpPr>
        <p:spPr>
          <a:xfrm rot="1214327">
            <a:off x="8826139" y="2493681"/>
            <a:ext cx="189185" cy="35367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9687338" y="2471876"/>
            <a:ext cx="688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err="1">
                <a:solidFill>
                  <a:srgbClr val="00B050"/>
                </a:solidFill>
              </a:rPr>
              <a:t>nasal</a:t>
            </a:r>
            <a:endParaRPr lang="cs-CZ" sz="1200" b="1" dirty="0">
              <a:solidFill>
                <a:srgbClr val="00B050"/>
              </a:solidFill>
            </a:endParaRPr>
          </a:p>
          <a:p>
            <a:r>
              <a:rPr lang="cs-CZ" sz="1200" b="1" dirty="0" err="1">
                <a:solidFill>
                  <a:srgbClr val="00B050"/>
                </a:solidFill>
              </a:rPr>
              <a:t>placode</a:t>
            </a:r>
            <a:endParaRPr lang="cs-CZ" sz="1200" b="1" dirty="0">
              <a:solidFill>
                <a:srgbClr val="00B050"/>
              </a:solidFill>
            </a:endParaRPr>
          </a:p>
        </p:txBody>
      </p:sp>
      <p:cxnSp>
        <p:nvCxnSpPr>
          <p:cNvPr id="29" name="Přímá spojnice se šipkou 28"/>
          <p:cNvCxnSpPr/>
          <p:nvPr/>
        </p:nvCxnSpPr>
        <p:spPr>
          <a:xfrm flipH="1">
            <a:off x="9000712" y="2760523"/>
            <a:ext cx="701954" cy="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ovéPole 30"/>
          <p:cNvSpPr txBox="1"/>
          <p:nvPr/>
        </p:nvSpPr>
        <p:spPr>
          <a:xfrm>
            <a:off x="9252475" y="3049173"/>
            <a:ext cx="134754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200" dirty="0" err="1">
                <a:solidFill>
                  <a:prstClr val="black"/>
                </a:solidFill>
              </a:rPr>
              <a:t>proc</a:t>
            </a:r>
            <a:r>
              <a:rPr lang="cs-CZ" sz="1200" dirty="0">
                <a:solidFill>
                  <a:prstClr val="black"/>
                </a:solidFill>
              </a:rPr>
              <a:t>. </a:t>
            </a:r>
            <a:r>
              <a:rPr lang="cs-CZ" sz="1200" dirty="0" err="1">
                <a:solidFill>
                  <a:prstClr val="black"/>
                </a:solidFill>
              </a:rPr>
              <a:t>maxillaris</a:t>
            </a:r>
            <a:endParaRPr lang="cs-CZ" sz="1200" dirty="0">
              <a:solidFill>
                <a:prstClr val="black"/>
              </a:solidFill>
            </a:endParaRPr>
          </a:p>
          <a:p>
            <a:endParaRPr lang="cs-CZ" sz="1200" dirty="0">
              <a:solidFill>
                <a:prstClr val="black"/>
              </a:solidFill>
            </a:endParaRPr>
          </a:p>
          <a:p>
            <a:r>
              <a:rPr lang="cs-CZ" sz="1200" dirty="0" err="1">
                <a:solidFill>
                  <a:prstClr val="black"/>
                </a:solidFill>
              </a:rPr>
              <a:t>proc</a:t>
            </a:r>
            <a:r>
              <a:rPr lang="cs-CZ" sz="1200" dirty="0">
                <a:solidFill>
                  <a:prstClr val="black"/>
                </a:solidFill>
              </a:rPr>
              <a:t>. </a:t>
            </a:r>
            <a:r>
              <a:rPr lang="cs-CZ" sz="1200" dirty="0" err="1">
                <a:solidFill>
                  <a:prstClr val="black"/>
                </a:solidFill>
              </a:rPr>
              <a:t>mandibularis</a:t>
            </a:r>
            <a:endParaRPr lang="cs-CZ" sz="1200" dirty="0">
              <a:solidFill>
                <a:prstClr val="black"/>
              </a:solidFill>
            </a:endParaRPr>
          </a:p>
        </p:txBody>
      </p:sp>
      <p:cxnSp>
        <p:nvCxnSpPr>
          <p:cNvPr id="33" name="Přímá spojnice se šipkou 32"/>
          <p:cNvCxnSpPr/>
          <p:nvPr/>
        </p:nvCxnSpPr>
        <p:spPr>
          <a:xfrm flipH="1">
            <a:off x="8950169" y="3573017"/>
            <a:ext cx="302307" cy="1224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/>
          <p:cNvSpPr txBox="1"/>
          <p:nvPr/>
        </p:nvSpPr>
        <p:spPr>
          <a:xfrm>
            <a:off x="9373603" y="4293097"/>
            <a:ext cx="1102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prstClr val="black"/>
                </a:solidFill>
              </a:rPr>
              <a:t>2nd and 3rd </a:t>
            </a:r>
          </a:p>
          <a:p>
            <a:r>
              <a:rPr lang="cs-CZ" sz="1200" dirty="0" err="1">
                <a:solidFill>
                  <a:prstClr val="black"/>
                </a:solidFill>
              </a:rPr>
              <a:t>branchial</a:t>
            </a:r>
            <a:r>
              <a:rPr lang="cs-CZ" sz="1200" dirty="0">
                <a:solidFill>
                  <a:prstClr val="black"/>
                </a:solidFill>
              </a:rPr>
              <a:t> arch </a:t>
            </a:r>
          </a:p>
        </p:txBody>
      </p:sp>
      <p:sp>
        <p:nvSpPr>
          <p:cNvPr id="35" name="Šipka nahoru 34"/>
          <p:cNvSpPr/>
          <p:nvPr/>
        </p:nvSpPr>
        <p:spPr>
          <a:xfrm>
            <a:off x="4799856" y="5613477"/>
            <a:ext cx="163432" cy="422621"/>
          </a:xfrm>
          <a:prstGeom prst="up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4596301" y="6036098"/>
            <a:ext cx="687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solidFill>
                  <a:prstClr val="black"/>
                </a:solidFill>
              </a:rPr>
              <a:t>pharynx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37" name="Volný tvar 36"/>
          <p:cNvSpPr/>
          <p:nvPr/>
        </p:nvSpPr>
        <p:spPr>
          <a:xfrm>
            <a:off x="7811589" y="3213464"/>
            <a:ext cx="278674" cy="305111"/>
          </a:xfrm>
          <a:custGeom>
            <a:avLst/>
            <a:gdLst>
              <a:gd name="connsiteX0" fmla="*/ 0 w 278674"/>
              <a:gd name="connsiteY0" fmla="*/ 26126 h 305111"/>
              <a:gd name="connsiteX1" fmla="*/ 43542 w 278674"/>
              <a:gd name="connsiteY1" fmla="*/ 17417 h 305111"/>
              <a:gd name="connsiteX2" fmla="*/ 95794 w 278674"/>
              <a:gd name="connsiteY2" fmla="*/ 0 h 305111"/>
              <a:gd name="connsiteX3" fmla="*/ 130628 w 278674"/>
              <a:gd name="connsiteY3" fmla="*/ 8708 h 305111"/>
              <a:gd name="connsiteX4" fmla="*/ 87085 w 278674"/>
              <a:gd name="connsiteY4" fmla="*/ 52251 h 305111"/>
              <a:gd name="connsiteX5" fmla="*/ 69668 w 278674"/>
              <a:gd name="connsiteY5" fmla="*/ 78377 h 305111"/>
              <a:gd name="connsiteX6" fmla="*/ 43542 w 278674"/>
              <a:gd name="connsiteY6" fmla="*/ 121920 h 305111"/>
              <a:gd name="connsiteX7" fmla="*/ 26125 w 278674"/>
              <a:gd name="connsiteY7" fmla="*/ 148046 h 305111"/>
              <a:gd name="connsiteX8" fmla="*/ 60960 w 278674"/>
              <a:gd name="connsiteY8" fmla="*/ 139337 h 305111"/>
              <a:gd name="connsiteX9" fmla="*/ 113211 w 278674"/>
              <a:gd name="connsiteY9" fmla="*/ 113211 h 305111"/>
              <a:gd name="connsiteX10" fmla="*/ 165462 w 278674"/>
              <a:gd name="connsiteY10" fmla="*/ 95794 h 305111"/>
              <a:gd name="connsiteX11" fmla="*/ 191588 w 278674"/>
              <a:gd name="connsiteY11" fmla="*/ 87086 h 305111"/>
              <a:gd name="connsiteX12" fmla="*/ 165462 w 278674"/>
              <a:gd name="connsiteY12" fmla="*/ 113211 h 305111"/>
              <a:gd name="connsiteX13" fmla="*/ 148045 w 278674"/>
              <a:gd name="connsiteY13" fmla="*/ 139337 h 305111"/>
              <a:gd name="connsiteX14" fmla="*/ 121920 w 278674"/>
              <a:gd name="connsiteY14" fmla="*/ 156754 h 305111"/>
              <a:gd name="connsiteX15" fmla="*/ 87085 w 278674"/>
              <a:gd name="connsiteY15" fmla="*/ 209006 h 305111"/>
              <a:gd name="connsiteX16" fmla="*/ 69668 w 278674"/>
              <a:gd name="connsiteY16" fmla="*/ 261257 h 305111"/>
              <a:gd name="connsiteX17" fmla="*/ 60960 w 278674"/>
              <a:gd name="connsiteY17" fmla="*/ 304800 h 305111"/>
              <a:gd name="connsiteX18" fmla="*/ 121920 w 278674"/>
              <a:gd name="connsiteY18" fmla="*/ 287383 h 305111"/>
              <a:gd name="connsiteX19" fmla="*/ 148045 w 278674"/>
              <a:gd name="connsiteY19" fmla="*/ 269966 h 305111"/>
              <a:gd name="connsiteX20" fmla="*/ 191588 w 278674"/>
              <a:gd name="connsiteY20" fmla="*/ 252548 h 305111"/>
              <a:gd name="connsiteX21" fmla="*/ 217714 w 278674"/>
              <a:gd name="connsiteY21" fmla="*/ 226423 h 305111"/>
              <a:gd name="connsiteX22" fmla="*/ 243840 w 278674"/>
              <a:gd name="connsiteY22" fmla="*/ 209006 h 305111"/>
              <a:gd name="connsiteX23" fmla="*/ 252548 w 278674"/>
              <a:gd name="connsiteY23" fmla="*/ 182880 h 305111"/>
              <a:gd name="connsiteX24" fmla="*/ 278674 w 278674"/>
              <a:gd name="connsiteY24" fmla="*/ 148046 h 305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8674" h="305111">
                <a:moveTo>
                  <a:pt x="0" y="26126"/>
                </a:moveTo>
                <a:cubicBezTo>
                  <a:pt x="14514" y="23223"/>
                  <a:pt x="29262" y="21312"/>
                  <a:pt x="43542" y="17417"/>
                </a:cubicBezTo>
                <a:cubicBezTo>
                  <a:pt x="61255" y="12586"/>
                  <a:pt x="95794" y="0"/>
                  <a:pt x="95794" y="0"/>
                </a:cubicBezTo>
                <a:cubicBezTo>
                  <a:pt x="107405" y="2903"/>
                  <a:pt x="132596" y="-3098"/>
                  <a:pt x="130628" y="8708"/>
                </a:cubicBezTo>
                <a:cubicBezTo>
                  <a:pt x="127253" y="28955"/>
                  <a:pt x="98471" y="35172"/>
                  <a:pt x="87085" y="52251"/>
                </a:cubicBezTo>
                <a:lnTo>
                  <a:pt x="69668" y="78377"/>
                </a:lnTo>
                <a:cubicBezTo>
                  <a:pt x="54545" y="123749"/>
                  <a:pt x="70867" y="87765"/>
                  <a:pt x="43542" y="121920"/>
                </a:cubicBezTo>
                <a:cubicBezTo>
                  <a:pt x="37004" y="130093"/>
                  <a:pt x="18724" y="140645"/>
                  <a:pt x="26125" y="148046"/>
                </a:cubicBezTo>
                <a:cubicBezTo>
                  <a:pt x="34589" y="156509"/>
                  <a:pt x="49452" y="142625"/>
                  <a:pt x="60960" y="139337"/>
                </a:cubicBezTo>
                <a:cubicBezTo>
                  <a:pt x="127654" y="120281"/>
                  <a:pt x="44512" y="143744"/>
                  <a:pt x="113211" y="113211"/>
                </a:cubicBezTo>
                <a:cubicBezTo>
                  <a:pt x="129988" y="105755"/>
                  <a:pt x="148045" y="101600"/>
                  <a:pt x="165462" y="95794"/>
                </a:cubicBezTo>
                <a:lnTo>
                  <a:pt x="191588" y="87086"/>
                </a:lnTo>
                <a:cubicBezTo>
                  <a:pt x="182879" y="95794"/>
                  <a:pt x="173346" y="103750"/>
                  <a:pt x="165462" y="113211"/>
                </a:cubicBezTo>
                <a:cubicBezTo>
                  <a:pt x="158761" y="121252"/>
                  <a:pt x="155446" y="131936"/>
                  <a:pt x="148045" y="139337"/>
                </a:cubicBezTo>
                <a:cubicBezTo>
                  <a:pt x="140644" y="146738"/>
                  <a:pt x="130628" y="150948"/>
                  <a:pt x="121920" y="156754"/>
                </a:cubicBezTo>
                <a:cubicBezTo>
                  <a:pt x="93107" y="243189"/>
                  <a:pt x="141448" y="111152"/>
                  <a:pt x="87085" y="209006"/>
                </a:cubicBezTo>
                <a:cubicBezTo>
                  <a:pt x="78169" y="225055"/>
                  <a:pt x="73268" y="243254"/>
                  <a:pt x="69668" y="261257"/>
                </a:cubicBezTo>
                <a:cubicBezTo>
                  <a:pt x="66765" y="275771"/>
                  <a:pt x="52079" y="292959"/>
                  <a:pt x="60960" y="304800"/>
                </a:cubicBezTo>
                <a:cubicBezTo>
                  <a:pt x="63146" y="307715"/>
                  <a:pt x="116310" y="289253"/>
                  <a:pt x="121920" y="287383"/>
                </a:cubicBezTo>
                <a:cubicBezTo>
                  <a:pt x="130628" y="281577"/>
                  <a:pt x="138684" y="274647"/>
                  <a:pt x="148045" y="269966"/>
                </a:cubicBezTo>
                <a:cubicBezTo>
                  <a:pt x="162027" y="262975"/>
                  <a:pt x="178332" y="260833"/>
                  <a:pt x="191588" y="252548"/>
                </a:cubicBezTo>
                <a:cubicBezTo>
                  <a:pt x="202032" y="246021"/>
                  <a:pt x="208253" y="234307"/>
                  <a:pt x="217714" y="226423"/>
                </a:cubicBezTo>
                <a:cubicBezTo>
                  <a:pt x="225755" y="219723"/>
                  <a:pt x="235131" y="214812"/>
                  <a:pt x="243840" y="209006"/>
                </a:cubicBezTo>
                <a:cubicBezTo>
                  <a:pt x="246743" y="200297"/>
                  <a:pt x="248443" y="191091"/>
                  <a:pt x="252548" y="182880"/>
                </a:cubicBezTo>
                <a:cubicBezTo>
                  <a:pt x="262396" y="163183"/>
                  <a:pt x="266426" y="160293"/>
                  <a:pt x="278674" y="14804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38" name="Volný tvar 37"/>
          <p:cNvSpPr/>
          <p:nvPr/>
        </p:nvSpPr>
        <p:spPr>
          <a:xfrm>
            <a:off x="8473440" y="3230880"/>
            <a:ext cx="269966" cy="193368"/>
          </a:xfrm>
          <a:custGeom>
            <a:avLst/>
            <a:gdLst>
              <a:gd name="connsiteX0" fmla="*/ 269966 w 269966"/>
              <a:gd name="connsiteY0" fmla="*/ 17417 h 193368"/>
              <a:gd name="connsiteX1" fmla="*/ 174171 w 269966"/>
              <a:gd name="connsiteY1" fmla="*/ 0 h 193368"/>
              <a:gd name="connsiteX2" fmla="*/ 121920 w 269966"/>
              <a:gd name="connsiteY2" fmla="*/ 8709 h 193368"/>
              <a:gd name="connsiteX3" fmla="*/ 182880 w 269966"/>
              <a:gd name="connsiteY3" fmla="*/ 26126 h 193368"/>
              <a:gd name="connsiteX4" fmla="*/ 235131 w 269966"/>
              <a:gd name="connsiteY4" fmla="*/ 60960 h 193368"/>
              <a:gd name="connsiteX5" fmla="*/ 252549 w 269966"/>
              <a:gd name="connsiteY5" fmla="*/ 78377 h 193368"/>
              <a:gd name="connsiteX6" fmla="*/ 226423 w 269966"/>
              <a:gd name="connsiteY6" fmla="*/ 69669 h 193368"/>
              <a:gd name="connsiteX7" fmla="*/ 165463 w 269966"/>
              <a:gd name="connsiteY7" fmla="*/ 43543 h 193368"/>
              <a:gd name="connsiteX8" fmla="*/ 43543 w 269966"/>
              <a:gd name="connsiteY8" fmla="*/ 52251 h 193368"/>
              <a:gd name="connsiteX9" fmla="*/ 60960 w 269966"/>
              <a:gd name="connsiteY9" fmla="*/ 69669 h 193368"/>
              <a:gd name="connsiteX10" fmla="*/ 87086 w 269966"/>
              <a:gd name="connsiteY10" fmla="*/ 78377 h 193368"/>
              <a:gd name="connsiteX11" fmla="*/ 165463 w 269966"/>
              <a:gd name="connsiteY11" fmla="*/ 121920 h 193368"/>
              <a:gd name="connsiteX12" fmla="*/ 191589 w 269966"/>
              <a:gd name="connsiteY12" fmla="*/ 148046 h 193368"/>
              <a:gd name="connsiteX13" fmla="*/ 243840 w 269966"/>
              <a:gd name="connsiteY13" fmla="*/ 174171 h 193368"/>
              <a:gd name="connsiteX14" fmla="*/ 261257 w 269966"/>
              <a:gd name="connsiteY14" fmla="*/ 191589 h 193368"/>
              <a:gd name="connsiteX15" fmla="*/ 235131 w 269966"/>
              <a:gd name="connsiteY15" fmla="*/ 182880 h 193368"/>
              <a:gd name="connsiteX16" fmla="*/ 182880 w 269966"/>
              <a:gd name="connsiteY16" fmla="*/ 174171 h 193368"/>
              <a:gd name="connsiteX17" fmla="*/ 104503 w 269966"/>
              <a:gd name="connsiteY17" fmla="*/ 182880 h 193368"/>
              <a:gd name="connsiteX18" fmla="*/ 17417 w 269966"/>
              <a:gd name="connsiteY18" fmla="*/ 182880 h 193368"/>
              <a:gd name="connsiteX19" fmla="*/ 0 w 269966"/>
              <a:gd name="connsiteY19" fmla="*/ 165463 h 193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9966" h="193368">
                <a:moveTo>
                  <a:pt x="269966" y="17417"/>
                </a:moveTo>
                <a:cubicBezTo>
                  <a:pt x="255813" y="14587"/>
                  <a:pt x="185307" y="0"/>
                  <a:pt x="174171" y="0"/>
                </a:cubicBezTo>
                <a:cubicBezTo>
                  <a:pt x="156514" y="0"/>
                  <a:pt x="139337" y="5806"/>
                  <a:pt x="121920" y="8709"/>
                </a:cubicBezTo>
                <a:cubicBezTo>
                  <a:pt x="126569" y="9871"/>
                  <a:pt x="175382" y="21127"/>
                  <a:pt x="182880" y="26126"/>
                </a:cubicBezTo>
                <a:cubicBezTo>
                  <a:pt x="248115" y="69615"/>
                  <a:pt x="173010" y="40252"/>
                  <a:pt x="235131" y="60960"/>
                </a:cubicBezTo>
                <a:cubicBezTo>
                  <a:pt x="240937" y="66766"/>
                  <a:pt x="258354" y="72571"/>
                  <a:pt x="252549" y="78377"/>
                </a:cubicBezTo>
                <a:cubicBezTo>
                  <a:pt x="246058" y="84868"/>
                  <a:pt x="234860" y="73285"/>
                  <a:pt x="226423" y="69669"/>
                </a:cubicBezTo>
                <a:cubicBezTo>
                  <a:pt x="151095" y="37385"/>
                  <a:pt x="226733" y="63965"/>
                  <a:pt x="165463" y="43543"/>
                </a:cubicBezTo>
                <a:cubicBezTo>
                  <a:pt x="124823" y="46446"/>
                  <a:pt x="83070" y="42369"/>
                  <a:pt x="43543" y="52251"/>
                </a:cubicBezTo>
                <a:cubicBezTo>
                  <a:pt x="35577" y="54242"/>
                  <a:pt x="53919" y="65445"/>
                  <a:pt x="60960" y="69669"/>
                </a:cubicBezTo>
                <a:cubicBezTo>
                  <a:pt x="68831" y="74392"/>
                  <a:pt x="78377" y="75474"/>
                  <a:pt x="87086" y="78377"/>
                </a:cubicBezTo>
                <a:cubicBezTo>
                  <a:pt x="146975" y="118303"/>
                  <a:pt x="119479" y="106591"/>
                  <a:pt x="165463" y="121920"/>
                </a:cubicBezTo>
                <a:cubicBezTo>
                  <a:pt x="174172" y="130629"/>
                  <a:pt x="181342" y="141214"/>
                  <a:pt x="191589" y="148046"/>
                </a:cubicBezTo>
                <a:cubicBezTo>
                  <a:pt x="288159" y="212426"/>
                  <a:pt x="141075" y="91958"/>
                  <a:pt x="243840" y="174171"/>
                </a:cubicBezTo>
                <a:cubicBezTo>
                  <a:pt x="250251" y="179300"/>
                  <a:pt x="267063" y="185783"/>
                  <a:pt x="261257" y="191589"/>
                </a:cubicBezTo>
                <a:cubicBezTo>
                  <a:pt x="254766" y="198080"/>
                  <a:pt x="244092" y="184871"/>
                  <a:pt x="235131" y="182880"/>
                </a:cubicBezTo>
                <a:cubicBezTo>
                  <a:pt x="217894" y="179049"/>
                  <a:pt x="200297" y="177074"/>
                  <a:pt x="182880" y="174171"/>
                </a:cubicBezTo>
                <a:lnTo>
                  <a:pt x="104503" y="182880"/>
                </a:lnTo>
                <a:cubicBezTo>
                  <a:pt x="70231" y="187164"/>
                  <a:pt x="47016" y="200640"/>
                  <a:pt x="17417" y="182880"/>
                </a:cubicBezTo>
                <a:cubicBezTo>
                  <a:pt x="10377" y="178656"/>
                  <a:pt x="5806" y="171269"/>
                  <a:pt x="0" y="16546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21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862" y="1916832"/>
            <a:ext cx="676275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567608" y="589084"/>
            <a:ext cx="5016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prstClr val="black"/>
                </a:solidFill>
              </a:rPr>
              <a:t>Development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prstClr val="black"/>
                </a:solidFill>
              </a:rPr>
              <a:t>of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prstClr val="black"/>
                </a:solidFill>
              </a:rPr>
              <a:t>the</a:t>
            </a:r>
            <a:r>
              <a:rPr lang="cs-CZ" b="1" dirty="0">
                <a:solidFill>
                  <a:prstClr val="black"/>
                </a:solidFill>
              </a:rPr>
              <a:t> face – embryo , end </a:t>
            </a:r>
            <a:r>
              <a:rPr lang="cs-CZ" b="1" dirty="0" err="1">
                <a:solidFill>
                  <a:prstClr val="black"/>
                </a:solidFill>
              </a:rPr>
              <a:t>of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prstClr val="black"/>
                </a:solidFill>
              </a:rPr>
              <a:t>week</a:t>
            </a:r>
            <a:r>
              <a:rPr lang="cs-CZ" b="1" dirty="0">
                <a:solidFill>
                  <a:prstClr val="black"/>
                </a:solidFill>
              </a:rPr>
              <a:t> 5</a:t>
            </a:r>
          </a:p>
        </p:txBody>
      </p:sp>
      <p:pic>
        <p:nvPicPr>
          <p:cNvPr id="8194" name="Picture 2" descr="Imag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536" y="0"/>
            <a:ext cx="2331702" cy="206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783633" y="2996952"/>
            <a:ext cx="160601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000" dirty="0" err="1">
                <a:solidFill>
                  <a:prstClr val="black"/>
                </a:solidFill>
              </a:rPr>
              <a:t>nasal</a:t>
            </a:r>
            <a:r>
              <a:rPr lang="cs-CZ" sz="2000" dirty="0">
                <a:solidFill>
                  <a:prstClr val="black"/>
                </a:solidFill>
              </a:rPr>
              <a:t> </a:t>
            </a:r>
            <a:r>
              <a:rPr lang="cs-CZ" sz="2000" dirty="0" err="1">
                <a:solidFill>
                  <a:prstClr val="black"/>
                </a:solidFill>
              </a:rPr>
              <a:t>placode</a:t>
            </a:r>
            <a:endParaRPr lang="cs-CZ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5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965" y="980728"/>
            <a:ext cx="61150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935676" y="404664"/>
            <a:ext cx="7060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prstClr val="black"/>
                </a:solidFill>
              </a:rPr>
              <a:t>Development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prstClr val="black"/>
                </a:solidFill>
              </a:rPr>
              <a:t>of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prstClr val="black"/>
                </a:solidFill>
              </a:rPr>
              <a:t>palate</a:t>
            </a:r>
            <a:r>
              <a:rPr lang="cs-CZ" b="1" dirty="0">
                <a:solidFill>
                  <a:prstClr val="black"/>
                </a:solidFill>
              </a:rPr>
              <a:t> – embryo, A – </a:t>
            </a:r>
            <a:r>
              <a:rPr lang="cs-CZ" b="1" dirty="0" err="1">
                <a:solidFill>
                  <a:prstClr val="black"/>
                </a:solidFill>
              </a:rPr>
              <a:t>week</a:t>
            </a:r>
            <a:r>
              <a:rPr lang="cs-CZ" b="1" dirty="0">
                <a:solidFill>
                  <a:prstClr val="black"/>
                </a:solidFill>
              </a:rPr>
              <a:t> 7, B – </a:t>
            </a:r>
            <a:r>
              <a:rPr lang="cs-CZ" b="1" dirty="0" err="1">
                <a:solidFill>
                  <a:prstClr val="black"/>
                </a:solidFill>
              </a:rPr>
              <a:t>week</a:t>
            </a:r>
            <a:r>
              <a:rPr lang="cs-CZ" b="1" dirty="0">
                <a:solidFill>
                  <a:prstClr val="black"/>
                </a:solidFill>
              </a:rPr>
              <a:t> 8, C – </a:t>
            </a:r>
            <a:r>
              <a:rPr lang="cs-CZ" b="1" dirty="0" err="1">
                <a:solidFill>
                  <a:prstClr val="black"/>
                </a:solidFill>
              </a:rPr>
              <a:t>week</a:t>
            </a:r>
            <a:r>
              <a:rPr lang="cs-CZ" b="1" dirty="0">
                <a:solidFill>
                  <a:prstClr val="black"/>
                </a:solidFill>
              </a:rPr>
              <a:t> 10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519937" y="945150"/>
            <a:ext cx="1368151" cy="22313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prstClr val="black"/>
                </a:solidFill>
              </a:rPr>
              <a:t>sensory </a:t>
            </a:r>
            <a:r>
              <a:rPr lang="cs-CZ" sz="1200" dirty="0" err="1">
                <a:solidFill>
                  <a:prstClr val="black"/>
                </a:solidFill>
              </a:rPr>
              <a:t>epithelium</a:t>
            </a:r>
            <a:endParaRPr lang="cs-CZ" sz="1200" dirty="0">
              <a:solidFill>
                <a:prstClr val="black"/>
              </a:solidFill>
            </a:endParaRPr>
          </a:p>
          <a:p>
            <a:pPr algn="ctr"/>
            <a:endParaRPr lang="cs-CZ" sz="1200" dirty="0">
              <a:solidFill>
                <a:prstClr val="black"/>
              </a:solidFill>
            </a:endParaRPr>
          </a:p>
          <a:p>
            <a:r>
              <a:rPr lang="cs-CZ" sz="1200" dirty="0">
                <a:solidFill>
                  <a:prstClr val="black"/>
                </a:solidFill>
              </a:rPr>
              <a:t>septum </a:t>
            </a:r>
            <a:r>
              <a:rPr lang="cs-CZ" sz="1200" dirty="0" err="1">
                <a:solidFill>
                  <a:prstClr val="black"/>
                </a:solidFill>
              </a:rPr>
              <a:t>nasi</a:t>
            </a:r>
            <a:endParaRPr lang="cs-CZ" sz="1200" dirty="0">
              <a:solidFill>
                <a:prstClr val="black"/>
              </a:solidFill>
            </a:endParaRPr>
          </a:p>
          <a:p>
            <a:pPr algn="ctr"/>
            <a:endParaRPr lang="cs-CZ" sz="1200" dirty="0">
              <a:solidFill>
                <a:prstClr val="black"/>
              </a:solidFill>
            </a:endParaRPr>
          </a:p>
          <a:p>
            <a:pPr algn="r"/>
            <a:r>
              <a:rPr lang="cs-CZ" sz="1200" dirty="0" err="1">
                <a:solidFill>
                  <a:prstClr val="black"/>
                </a:solidFill>
              </a:rPr>
              <a:t>nasal</a:t>
            </a:r>
            <a:r>
              <a:rPr lang="cs-CZ" sz="1200" dirty="0">
                <a:solidFill>
                  <a:prstClr val="black"/>
                </a:solidFill>
              </a:rPr>
              <a:t> </a:t>
            </a:r>
            <a:r>
              <a:rPr lang="cs-CZ" sz="1200" dirty="0" err="1">
                <a:solidFill>
                  <a:prstClr val="black"/>
                </a:solidFill>
              </a:rPr>
              <a:t>cavity</a:t>
            </a:r>
            <a:endParaRPr lang="cs-CZ" sz="1200" dirty="0">
              <a:solidFill>
                <a:prstClr val="black"/>
              </a:solidFill>
            </a:endParaRPr>
          </a:p>
          <a:p>
            <a:pPr algn="ctr"/>
            <a:endParaRPr lang="cs-CZ" sz="1200" dirty="0">
              <a:solidFill>
                <a:prstClr val="black"/>
              </a:solidFill>
            </a:endParaRPr>
          </a:p>
          <a:p>
            <a:r>
              <a:rPr lang="cs-CZ" sz="1200" dirty="0">
                <a:solidFill>
                  <a:prstClr val="black"/>
                </a:solidFill>
              </a:rPr>
              <a:t>palatine </a:t>
            </a:r>
            <a:r>
              <a:rPr lang="cs-CZ" sz="1200" dirty="0" err="1">
                <a:solidFill>
                  <a:prstClr val="black"/>
                </a:solidFill>
              </a:rPr>
              <a:t>processes</a:t>
            </a:r>
            <a:endParaRPr lang="cs-CZ" sz="1200" dirty="0">
              <a:solidFill>
                <a:prstClr val="black"/>
              </a:solidFill>
            </a:endParaRPr>
          </a:p>
          <a:p>
            <a:pPr algn="ctr"/>
            <a:endParaRPr lang="cs-CZ" sz="2000" dirty="0">
              <a:solidFill>
                <a:prstClr val="black"/>
              </a:solidFill>
            </a:endParaRPr>
          </a:p>
          <a:p>
            <a:r>
              <a:rPr lang="cs-CZ" sz="1200" dirty="0" err="1">
                <a:solidFill>
                  <a:prstClr val="black"/>
                </a:solidFill>
              </a:rPr>
              <a:t>tongue</a:t>
            </a:r>
            <a:endParaRPr lang="cs-CZ" sz="1200" dirty="0">
              <a:solidFill>
                <a:prstClr val="black"/>
              </a:solidFill>
            </a:endParaRPr>
          </a:p>
          <a:p>
            <a:pPr algn="ctr"/>
            <a:endParaRPr lang="cs-CZ" sz="1100" dirty="0">
              <a:solidFill>
                <a:prstClr val="black"/>
              </a:solidFill>
            </a:endParaRPr>
          </a:p>
          <a:p>
            <a:pPr algn="r"/>
            <a:r>
              <a:rPr lang="cs-CZ" sz="1200" dirty="0">
                <a:solidFill>
                  <a:prstClr val="black"/>
                </a:solidFill>
              </a:rPr>
              <a:t>oral </a:t>
            </a:r>
            <a:r>
              <a:rPr lang="cs-CZ" sz="1200" dirty="0" err="1">
                <a:solidFill>
                  <a:prstClr val="black"/>
                </a:solidFill>
              </a:rPr>
              <a:t>cavity</a:t>
            </a:r>
            <a:endParaRPr lang="cs-CZ" sz="1200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320136" y="4725145"/>
            <a:ext cx="1867050" cy="61555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700" dirty="0">
                <a:solidFill>
                  <a:prstClr val="black"/>
                </a:solidFill>
              </a:rPr>
              <a:t>palatine </a:t>
            </a:r>
            <a:r>
              <a:rPr lang="cs-CZ" sz="1700" dirty="0" err="1">
                <a:solidFill>
                  <a:prstClr val="black"/>
                </a:solidFill>
              </a:rPr>
              <a:t>processes</a:t>
            </a:r>
            <a:r>
              <a:rPr lang="cs-CZ" sz="1700" dirty="0">
                <a:solidFill>
                  <a:prstClr val="black"/>
                </a:solidFill>
              </a:rPr>
              <a:t> </a:t>
            </a:r>
          </a:p>
          <a:p>
            <a:r>
              <a:rPr lang="cs-CZ" sz="1700" dirty="0" err="1">
                <a:solidFill>
                  <a:prstClr val="black"/>
                </a:solidFill>
              </a:rPr>
              <a:t>fusion</a:t>
            </a:r>
            <a:endParaRPr lang="cs-CZ" sz="1700" dirty="0">
              <a:solidFill>
                <a:prstClr val="black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320136" y="5547430"/>
            <a:ext cx="810928" cy="3539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700" dirty="0" err="1">
                <a:solidFill>
                  <a:prstClr val="black"/>
                </a:solidFill>
              </a:rPr>
              <a:t>tongue</a:t>
            </a:r>
            <a:endParaRPr lang="cs-CZ" sz="17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86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196752"/>
            <a:ext cx="6477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628466" y="404664"/>
            <a:ext cx="4935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prstClr val="black"/>
                </a:solidFill>
              </a:rPr>
              <a:t>Development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prstClr val="black"/>
                </a:solidFill>
              </a:rPr>
              <a:t>of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prstClr val="black"/>
                </a:solidFill>
              </a:rPr>
              <a:t>the</a:t>
            </a:r>
            <a:r>
              <a:rPr lang="cs-CZ" b="1" dirty="0">
                <a:solidFill>
                  <a:prstClr val="black"/>
                </a:solidFill>
              </a:rPr>
              <a:t> oral </a:t>
            </a:r>
            <a:r>
              <a:rPr lang="cs-CZ" b="1" dirty="0" err="1">
                <a:solidFill>
                  <a:prstClr val="black"/>
                </a:solidFill>
              </a:rPr>
              <a:t>cavity</a:t>
            </a:r>
            <a:r>
              <a:rPr lang="cs-CZ" b="1" dirty="0">
                <a:solidFill>
                  <a:prstClr val="black"/>
                </a:solidFill>
              </a:rPr>
              <a:t> – embryo, </a:t>
            </a:r>
            <a:r>
              <a:rPr lang="cs-CZ" b="1" dirty="0" err="1">
                <a:solidFill>
                  <a:prstClr val="black"/>
                </a:solidFill>
              </a:rPr>
              <a:t>week</a:t>
            </a:r>
            <a:r>
              <a:rPr lang="cs-CZ" b="1" dirty="0">
                <a:solidFill>
                  <a:prstClr val="black"/>
                </a:solidFill>
              </a:rPr>
              <a:t> 6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999656" y="1340768"/>
            <a:ext cx="111761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000" dirty="0" err="1">
                <a:solidFill>
                  <a:prstClr val="black"/>
                </a:solidFill>
              </a:rPr>
              <a:t>upper</a:t>
            </a:r>
            <a:r>
              <a:rPr lang="cs-CZ" sz="2000" dirty="0">
                <a:solidFill>
                  <a:prstClr val="black"/>
                </a:solidFill>
              </a:rPr>
              <a:t> lip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999656" y="3418220"/>
            <a:ext cx="108709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000" dirty="0" err="1">
                <a:solidFill>
                  <a:prstClr val="black"/>
                </a:solidFill>
              </a:rPr>
              <a:t>lower</a:t>
            </a:r>
            <a:r>
              <a:rPr lang="cs-CZ" sz="2000" dirty="0">
                <a:solidFill>
                  <a:prstClr val="black"/>
                </a:solidFill>
              </a:rPr>
              <a:t> lip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949460" y="5373216"/>
            <a:ext cx="119847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000" dirty="0" err="1">
                <a:solidFill>
                  <a:prstClr val="black"/>
                </a:solidFill>
              </a:rPr>
              <a:t>ectoderm</a:t>
            </a:r>
            <a:endParaRPr lang="cs-CZ" sz="2000" dirty="0">
              <a:solidFill>
                <a:prstClr val="black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569673" y="4494759"/>
            <a:ext cx="1289007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000" dirty="0" err="1">
                <a:solidFill>
                  <a:prstClr val="black"/>
                </a:solidFill>
              </a:rPr>
              <a:t>cartilago</a:t>
            </a:r>
            <a:r>
              <a:rPr lang="cs-CZ" sz="2000" dirty="0">
                <a:solidFill>
                  <a:prstClr val="black"/>
                </a:solidFill>
              </a:rPr>
              <a:t>   </a:t>
            </a:r>
          </a:p>
          <a:p>
            <a:r>
              <a:rPr lang="cs-CZ" sz="2000" dirty="0" err="1">
                <a:solidFill>
                  <a:prstClr val="black"/>
                </a:solidFill>
              </a:rPr>
              <a:t>Meckeli</a:t>
            </a:r>
            <a:endParaRPr lang="cs-CZ" sz="2000" dirty="0">
              <a:solidFill>
                <a:prstClr val="black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69672" y="1469231"/>
            <a:ext cx="160903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000" dirty="0" err="1">
                <a:solidFill>
                  <a:prstClr val="black"/>
                </a:solidFill>
              </a:rPr>
              <a:t>dental</a:t>
            </a:r>
            <a:r>
              <a:rPr lang="cs-CZ" sz="2000" dirty="0">
                <a:solidFill>
                  <a:prstClr val="black"/>
                </a:solidFill>
              </a:rPr>
              <a:t> lamina</a:t>
            </a:r>
          </a:p>
          <a:p>
            <a:r>
              <a:rPr lang="cs-CZ" sz="2000" i="1" dirty="0">
                <a:solidFill>
                  <a:prstClr val="black"/>
                </a:solidFill>
              </a:rPr>
              <a:t>+ </a:t>
            </a:r>
            <a:r>
              <a:rPr lang="cs-CZ" sz="2000" i="1" dirty="0" err="1">
                <a:solidFill>
                  <a:prstClr val="black"/>
                </a:solidFill>
              </a:rPr>
              <a:t>tooth</a:t>
            </a:r>
            <a:r>
              <a:rPr lang="cs-CZ" sz="2000" i="1" dirty="0">
                <a:solidFill>
                  <a:prstClr val="black"/>
                </a:solidFill>
              </a:rPr>
              <a:t> bud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7569672" y="3818331"/>
            <a:ext cx="1465338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prstClr val="black"/>
                </a:solidFill>
              </a:rPr>
              <a:t>dental</a:t>
            </a:r>
            <a:r>
              <a:rPr lang="cs-CZ" dirty="0">
                <a:solidFill>
                  <a:prstClr val="black"/>
                </a:solidFill>
              </a:rPr>
              <a:t> lamina</a:t>
            </a:r>
          </a:p>
          <a:p>
            <a:r>
              <a:rPr lang="cs-CZ" i="1" dirty="0">
                <a:solidFill>
                  <a:prstClr val="black"/>
                </a:solidFill>
              </a:rPr>
              <a:t>+ </a:t>
            </a:r>
            <a:r>
              <a:rPr lang="cs-CZ" i="1" dirty="0" err="1">
                <a:solidFill>
                  <a:prstClr val="black"/>
                </a:solidFill>
              </a:rPr>
              <a:t>tooth</a:t>
            </a:r>
            <a:r>
              <a:rPr lang="cs-CZ" i="1" dirty="0">
                <a:solidFill>
                  <a:prstClr val="black"/>
                </a:solidFill>
              </a:rPr>
              <a:t> cap 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580060" y="2642624"/>
            <a:ext cx="1658659" cy="3847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900" dirty="0">
                <a:solidFill>
                  <a:prstClr val="black"/>
                </a:solidFill>
              </a:rPr>
              <a:t>base </a:t>
            </a:r>
            <a:r>
              <a:rPr lang="cs-CZ" sz="1900" dirty="0" err="1">
                <a:solidFill>
                  <a:prstClr val="black"/>
                </a:solidFill>
              </a:rPr>
              <a:t>of</a:t>
            </a:r>
            <a:r>
              <a:rPr lang="cs-CZ" sz="1900" dirty="0">
                <a:solidFill>
                  <a:prstClr val="black"/>
                </a:solidFill>
              </a:rPr>
              <a:t> </a:t>
            </a:r>
            <a:r>
              <a:rPr lang="cs-CZ" sz="1900" dirty="0" err="1">
                <a:solidFill>
                  <a:prstClr val="black"/>
                </a:solidFill>
              </a:rPr>
              <a:t>tongue</a:t>
            </a:r>
            <a:endParaRPr lang="cs-CZ" sz="1900" dirty="0">
              <a:solidFill>
                <a:prstClr val="black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049308" y="2607876"/>
            <a:ext cx="1230978" cy="67710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900" dirty="0" err="1">
                <a:solidFill>
                  <a:prstClr val="black"/>
                </a:solidFill>
              </a:rPr>
              <a:t>vestibular</a:t>
            </a:r>
            <a:r>
              <a:rPr lang="cs-CZ" sz="1900" dirty="0">
                <a:solidFill>
                  <a:prstClr val="black"/>
                </a:solidFill>
              </a:rPr>
              <a:t> </a:t>
            </a:r>
          </a:p>
          <a:p>
            <a:r>
              <a:rPr lang="cs-CZ" sz="1900" dirty="0">
                <a:solidFill>
                  <a:prstClr val="black"/>
                </a:solidFill>
              </a:rPr>
              <a:t>band 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7032104" y="3140968"/>
            <a:ext cx="2002906" cy="351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93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1629248" y="340541"/>
            <a:ext cx="4176712" cy="1143000"/>
          </a:xfrm>
          <a:ln/>
        </p:spPr>
        <p:txBody>
          <a:bodyPr/>
          <a:lstStyle/>
          <a:p>
            <a:pPr algn="l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3200" b="1" dirty="0" err="1" smtClean="0"/>
              <a:t>The</a:t>
            </a:r>
            <a:r>
              <a:rPr lang="cs-CZ" altLang="cs-CZ" sz="3200" b="1" dirty="0" smtClean="0"/>
              <a:t> oral </a:t>
            </a:r>
            <a:r>
              <a:rPr lang="cs-CZ" altLang="cs-CZ" sz="3200" b="1" dirty="0" err="1" smtClean="0"/>
              <a:t>cavity</a:t>
            </a:r>
            <a:r>
              <a:rPr lang="cs-CZ" altLang="cs-CZ" sz="3200" b="1" dirty="0" smtClean="0"/>
              <a:t/>
            </a:r>
            <a:br>
              <a:rPr lang="cs-CZ" altLang="cs-CZ" sz="3200" b="1" dirty="0" smtClean="0"/>
            </a:br>
            <a:r>
              <a:rPr lang="cs-CZ" altLang="cs-CZ" sz="3200" b="1" dirty="0" smtClean="0"/>
              <a:t> </a:t>
            </a:r>
            <a:r>
              <a:rPr lang="cs-CZ" altLang="cs-CZ" sz="2400" dirty="0" smtClean="0"/>
              <a:t>(</a:t>
            </a:r>
            <a:r>
              <a:rPr lang="cs-CZ" altLang="cs-CZ" sz="2400" dirty="0" err="1" smtClean="0"/>
              <a:t>the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mucosa</a:t>
            </a:r>
            <a:r>
              <a:rPr lang="cs-CZ" altLang="cs-CZ" sz="2400" dirty="0" smtClean="0"/>
              <a:t>)</a:t>
            </a:r>
            <a:endParaRPr lang="cs-CZ" altLang="cs-CZ" sz="2400" dirty="0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03389" y="1600200"/>
            <a:ext cx="8785225" cy="5257800"/>
          </a:xfrm>
          <a:ln/>
        </p:spPr>
        <p:txBody>
          <a:bodyPr/>
          <a:lstStyle/>
          <a:p>
            <a:pPr indent="-341313">
              <a:lnSpc>
                <a:spcPct val="70000"/>
              </a:lnSpc>
              <a:spcBef>
                <a:spcPts val="500"/>
              </a:spcBef>
              <a:buClrTx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 err="1" smtClean="0">
                <a:solidFill>
                  <a:schemeClr val="accent2"/>
                </a:solidFill>
              </a:rPr>
              <a:t>the</a:t>
            </a:r>
            <a:r>
              <a:rPr lang="cs-CZ" altLang="cs-CZ" sz="2000" dirty="0" smtClean="0">
                <a:solidFill>
                  <a:schemeClr val="accent2"/>
                </a:solidFill>
              </a:rPr>
              <a:t> </a:t>
            </a:r>
            <a:r>
              <a:rPr lang="cs-CZ" altLang="cs-CZ" sz="2000" dirty="0" err="1" smtClean="0">
                <a:solidFill>
                  <a:schemeClr val="accent2"/>
                </a:solidFill>
              </a:rPr>
              <a:t>epithelium</a:t>
            </a:r>
            <a:r>
              <a:rPr lang="cs-CZ" altLang="cs-CZ" sz="2000" dirty="0" smtClean="0">
                <a:solidFill>
                  <a:schemeClr val="accent2"/>
                </a:solidFill>
              </a:rPr>
              <a:t> </a:t>
            </a:r>
          </a:p>
          <a:p>
            <a:pPr indent="-341313">
              <a:lnSpc>
                <a:spcPct val="70000"/>
              </a:lnSpc>
              <a:spcBef>
                <a:spcPts val="500"/>
              </a:spcBef>
              <a:buClrTx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 smtClean="0">
                <a:solidFill>
                  <a:schemeClr val="tx1"/>
                </a:solidFill>
              </a:rPr>
              <a:t>    </a:t>
            </a:r>
            <a:r>
              <a:rPr lang="cs-CZ" altLang="cs-CZ" sz="2000" dirty="0" err="1" smtClean="0">
                <a:solidFill>
                  <a:schemeClr val="tx1"/>
                </a:solidFill>
              </a:rPr>
              <a:t>nonkeratinized</a:t>
            </a:r>
            <a:r>
              <a:rPr lang="cs-CZ" altLang="cs-CZ" sz="2000" dirty="0" smtClean="0">
                <a:solidFill>
                  <a:schemeClr val="tx1"/>
                </a:solidFill>
              </a:rPr>
              <a:t> </a:t>
            </a:r>
          </a:p>
          <a:p>
            <a:pPr indent="-341313">
              <a:lnSpc>
                <a:spcPct val="70000"/>
              </a:lnSpc>
              <a:spcBef>
                <a:spcPts val="500"/>
              </a:spcBef>
              <a:buClrTx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>
                <a:solidFill>
                  <a:schemeClr val="tx1"/>
                </a:solidFill>
              </a:rPr>
              <a:t> </a:t>
            </a:r>
            <a:r>
              <a:rPr lang="cs-CZ" altLang="cs-CZ" sz="2000" dirty="0" smtClean="0">
                <a:solidFill>
                  <a:schemeClr val="tx1"/>
                </a:solidFill>
              </a:rPr>
              <a:t>   </a:t>
            </a:r>
            <a:r>
              <a:rPr lang="cs-CZ" altLang="cs-CZ" sz="2000" dirty="0" err="1" smtClean="0">
                <a:solidFill>
                  <a:schemeClr val="tx1"/>
                </a:solidFill>
              </a:rPr>
              <a:t>stratified</a:t>
            </a:r>
            <a:r>
              <a:rPr lang="cs-CZ" altLang="cs-CZ" sz="2000" dirty="0" smtClean="0">
                <a:solidFill>
                  <a:schemeClr val="tx1"/>
                </a:solidFill>
              </a:rPr>
              <a:t> </a:t>
            </a:r>
            <a:r>
              <a:rPr lang="cs-CZ" altLang="cs-CZ" sz="2000" dirty="0" err="1" smtClean="0">
                <a:solidFill>
                  <a:schemeClr val="tx1"/>
                </a:solidFill>
              </a:rPr>
              <a:t>squamous</a:t>
            </a:r>
            <a:r>
              <a:rPr lang="cs-CZ" altLang="cs-CZ" sz="2000" dirty="0" smtClean="0">
                <a:solidFill>
                  <a:schemeClr val="tx1"/>
                </a:solidFill>
              </a:rPr>
              <a:t> </a:t>
            </a:r>
            <a:r>
              <a:rPr lang="cs-CZ" altLang="cs-CZ" sz="2000" dirty="0" err="1" smtClean="0">
                <a:solidFill>
                  <a:schemeClr val="tx1"/>
                </a:solidFill>
              </a:rPr>
              <a:t>ep</a:t>
            </a:r>
            <a:r>
              <a:rPr lang="cs-CZ" altLang="cs-CZ" sz="2000" dirty="0" smtClean="0">
                <a:solidFill>
                  <a:schemeClr val="tx1"/>
                </a:solidFill>
              </a:rPr>
              <a:t>.</a:t>
            </a:r>
          </a:p>
          <a:p>
            <a:pPr indent="-341313">
              <a:lnSpc>
                <a:spcPct val="70000"/>
              </a:lnSpc>
              <a:spcBef>
                <a:spcPts val="500"/>
              </a:spcBef>
              <a:buClrTx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 smtClean="0">
                <a:solidFill>
                  <a:srgbClr val="3333FF"/>
                </a:solidFill>
              </a:rPr>
              <a:t>                                                                             </a:t>
            </a:r>
            <a:r>
              <a:rPr lang="cs-CZ" altLang="cs-CZ" sz="1800" dirty="0" smtClean="0"/>
              <a:t> vrstevnatý</a:t>
            </a:r>
            <a:r>
              <a:rPr lang="cs-CZ" altLang="cs-CZ" sz="2000" dirty="0" smtClean="0"/>
              <a:t>          </a:t>
            </a:r>
            <a:endParaRPr lang="cs-CZ" altLang="cs-CZ" sz="2000" dirty="0"/>
          </a:p>
          <a:p>
            <a:pPr indent="-341313">
              <a:lnSpc>
                <a:spcPct val="70000"/>
              </a:lnSpc>
              <a:spcBef>
                <a:spcPts val="500"/>
              </a:spcBef>
              <a:buClrTx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 smtClean="0">
                <a:solidFill>
                  <a:schemeClr val="accent2"/>
                </a:solidFill>
              </a:rPr>
              <a:t>lamina propria</a:t>
            </a:r>
            <a:r>
              <a:rPr lang="cs-CZ" altLang="cs-CZ" sz="2000" dirty="0" smtClean="0"/>
              <a:t>                                                                                                                                                                       </a:t>
            </a:r>
            <a:r>
              <a:rPr lang="cs-CZ" altLang="cs-CZ" sz="1800" dirty="0" smtClean="0"/>
              <a:t> </a:t>
            </a:r>
            <a:endParaRPr lang="cs-CZ" altLang="cs-CZ" sz="1800" dirty="0"/>
          </a:p>
          <a:p>
            <a:pPr indent="-341313">
              <a:lnSpc>
                <a:spcPct val="70000"/>
              </a:lnSpc>
              <a:spcBef>
                <a:spcPts val="450"/>
              </a:spcBef>
              <a:buClrTx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1800" dirty="0" smtClean="0"/>
              <a:t>      </a:t>
            </a:r>
            <a:r>
              <a:rPr lang="cs-CZ" altLang="cs-CZ" sz="1800" dirty="0" err="1" smtClean="0">
                <a:solidFill>
                  <a:schemeClr val="tx1"/>
                </a:solidFill>
              </a:rPr>
              <a:t>loose</a:t>
            </a:r>
            <a:r>
              <a:rPr lang="cs-CZ" altLang="cs-CZ" sz="1800" dirty="0" smtClean="0">
                <a:solidFill>
                  <a:schemeClr val="tx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tx1"/>
                </a:solidFill>
              </a:rPr>
              <a:t>connective</a:t>
            </a:r>
            <a:r>
              <a:rPr lang="cs-CZ" altLang="cs-CZ" sz="1800" dirty="0" smtClean="0">
                <a:solidFill>
                  <a:schemeClr val="tx1"/>
                </a:solidFill>
              </a:rPr>
              <a:t> </a:t>
            </a:r>
            <a:r>
              <a:rPr lang="cs-CZ" altLang="cs-CZ" sz="1800" dirty="0" err="1" smtClean="0">
                <a:solidFill>
                  <a:schemeClr val="tx1"/>
                </a:solidFill>
              </a:rPr>
              <a:t>tissue</a:t>
            </a:r>
            <a:endParaRPr lang="cs-CZ" altLang="cs-CZ" sz="1800" dirty="0"/>
          </a:p>
          <a:p>
            <a:pPr indent="-341313">
              <a:lnSpc>
                <a:spcPct val="70000"/>
              </a:lnSpc>
              <a:spcBef>
                <a:spcPts val="500"/>
              </a:spcBef>
              <a:buClrTx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dirty="0" smtClean="0"/>
          </a:p>
          <a:p>
            <a:pPr indent="-341313">
              <a:lnSpc>
                <a:spcPct val="70000"/>
              </a:lnSpc>
              <a:spcBef>
                <a:spcPts val="500"/>
              </a:spcBef>
              <a:buClrTx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 err="1" smtClean="0">
                <a:solidFill>
                  <a:schemeClr val="accent2"/>
                </a:solidFill>
              </a:rPr>
              <a:t>the</a:t>
            </a:r>
            <a:r>
              <a:rPr lang="cs-CZ" altLang="cs-CZ" sz="2000" dirty="0" smtClean="0">
                <a:solidFill>
                  <a:schemeClr val="accent2"/>
                </a:solidFill>
              </a:rPr>
              <a:t> </a:t>
            </a:r>
            <a:r>
              <a:rPr lang="cs-CZ" altLang="cs-CZ" sz="2000" dirty="0" err="1" smtClean="0">
                <a:solidFill>
                  <a:schemeClr val="accent2"/>
                </a:solidFill>
              </a:rPr>
              <a:t>muscularis</a:t>
            </a:r>
            <a:r>
              <a:rPr lang="cs-CZ" altLang="cs-CZ" sz="2000" dirty="0" smtClean="0">
                <a:solidFill>
                  <a:schemeClr val="accent2"/>
                </a:solidFill>
              </a:rPr>
              <a:t> </a:t>
            </a:r>
            <a:r>
              <a:rPr lang="cs-CZ" altLang="cs-CZ" sz="2000" dirty="0" err="1" smtClean="0">
                <a:solidFill>
                  <a:schemeClr val="accent2"/>
                </a:solidFill>
              </a:rPr>
              <a:t>mucosae</a:t>
            </a:r>
            <a:r>
              <a:rPr lang="cs-CZ" altLang="cs-CZ" sz="2000" dirty="0" smtClean="0">
                <a:solidFill>
                  <a:schemeClr val="accent2"/>
                </a:solidFill>
              </a:rPr>
              <a:t> </a:t>
            </a:r>
            <a:endParaRPr lang="cs-CZ" altLang="cs-CZ" sz="2000" dirty="0">
              <a:solidFill>
                <a:schemeClr val="accent2"/>
              </a:solidFill>
            </a:endParaRPr>
          </a:p>
          <a:p>
            <a:pPr indent="-341313">
              <a:lnSpc>
                <a:spcPct val="70000"/>
              </a:lnSpc>
              <a:spcBef>
                <a:spcPts val="500"/>
              </a:spcBef>
              <a:buClrTx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 smtClean="0"/>
              <a:t>      </a:t>
            </a:r>
            <a:r>
              <a:rPr lang="cs-CZ" altLang="cs-CZ" sz="2000" dirty="0" err="1" smtClean="0"/>
              <a:t>is</a:t>
            </a:r>
            <a:r>
              <a:rPr lang="cs-CZ" altLang="cs-CZ" sz="2000" dirty="0" smtClean="0"/>
              <a:t> not </a:t>
            </a:r>
            <a:r>
              <a:rPr lang="cs-CZ" altLang="cs-CZ" sz="2000" dirty="0" err="1" smtClean="0"/>
              <a:t>present</a:t>
            </a:r>
            <a:r>
              <a:rPr lang="cs-CZ" altLang="cs-CZ" sz="2000" dirty="0" smtClean="0"/>
              <a:t>!!!</a:t>
            </a:r>
            <a:endParaRPr lang="cs-CZ" altLang="cs-CZ" sz="2000" dirty="0"/>
          </a:p>
          <a:p>
            <a:pPr indent="-341313">
              <a:lnSpc>
                <a:spcPct val="70000"/>
              </a:lnSpc>
              <a:spcBef>
                <a:spcPts val="600"/>
              </a:spcBef>
              <a:buClrTx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400" dirty="0"/>
          </a:p>
          <a:p>
            <a:pPr indent="-341313">
              <a:lnSpc>
                <a:spcPct val="70000"/>
              </a:lnSpc>
              <a:spcBef>
                <a:spcPts val="500"/>
              </a:spcBef>
              <a:buClrTx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2000" dirty="0" smtClean="0"/>
          </a:p>
          <a:p>
            <a:pPr indent="-341313">
              <a:lnSpc>
                <a:spcPct val="70000"/>
              </a:lnSpc>
              <a:spcBef>
                <a:spcPts val="500"/>
              </a:spcBef>
              <a:buClrTx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 smtClean="0"/>
              <a:t>Lam</a:t>
            </a:r>
            <a:r>
              <a:rPr lang="cs-CZ" altLang="cs-CZ" sz="2000" dirty="0"/>
              <a:t>. propria </a:t>
            </a:r>
            <a:r>
              <a:rPr lang="cs-CZ" altLang="cs-CZ" sz="2000" dirty="0" smtClean="0"/>
              <a:t>    </a:t>
            </a:r>
            <a:r>
              <a:rPr lang="cs-CZ" altLang="cs-CZ" sz="2000" dirty="0" smtClean="0">
                <a:cs typeface="Arial" panose="020B0604020202020204" pitchFamily="34" charset="0"/>
              </a:rPr>
              <a:t>   </a:t>
            </a:r>
            <a:r>
              <a:rPr lang="cs-CZ" altLang="cs-CZ" sz="2000" dirty="0" err="1" smtClean="0"/>
              <a:t>the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submucosa</a:t>
            </a:r>
            <a:r>
              <a:rPr lang="cs-CZ" altLang="cs-CZ" sz="2000" dirty="0" smtClean="0"/>
              <a:t> (</a:t>
            </a:r>
            <a:r>
              <a:rPr lang="cs-CZ" altLang="cs-CZ" sz="2000" dirty="0" err="1" smtClean="0"/>
              <a:t>loose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connect</a:t>
            </a:r>
            <a:r>
              <a:rPr lang="cs-CZ" altLang="cs-CZ" sz="2000" dirty="0" smtClean="0"/>
              <a:t>. </a:t>
            </a:r>
            <a:r>
              <a:rPr lang="cs-CZ" altLang="cs-CZ" sz="2000" dirty="0" err="1" smtClean="0"/>
              <a:t>tissue</a:t>
            </a:r>
            <a:r>
              <a:rPr lang="cs-CZ" altLang="cs-CZ" sz="2000" dirty="0" smtClean="0"/>
              <a:t>) </a:t>
            </a:r>
          </a:p>
          <a:p>
            <a:pPr indent="-341313">
              <a:lnSpc>
                <a:spcPct val="70000"/>
              </a:lnSpc>
              <a:spcBef>
                <a:spcPts val="500"/>
              </a:spcBef>
              <a:buClrTx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/>
              <a:t> </a:t>
            </a:r>
            <a:r>
              <a:rPr lang="cs-CZ" altLang="cs-CZ" sz="2000" dirty="0" smtClean="0"/>
              <a:t>                        </a:t>
            </a:r>
          </a:p>
          <a:p>
            <a:pPr indent="-341313">
              <a:lnSpc>
                <a:spcPct val="70000"/>
              </a:lnSpc>
              <a:spcBef>
                <a:spcPts val="500"/>
              </a:spcBef>
              <a:buClrTx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2000" dirty="0"/>
              <a:t> </a:t>
            </a:r>
            <a:r>
              <a:rPr lang="cs-CZ" altLang="cs-CZ" sz="2000" dirty="0" smtClean="0"/>
              <a:t>                            </a:t>
            </a:r>
            <a:r>
              <a:rPr lang="cs-CZ" altLang="cs-CZ" sz="2000" dirty="0" err="1" smtClean="0"/>
              <a:t>periosteum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or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muscle</a:t>
            </a:r>
            <a:endParaRPr lang="cs-CZ" altLang="cs-CZ" sz="2000" dirty="0"/>
          </a:p>
          <a:p>
            <a:pPr indent="-341313">
              <a:lnSpc>
                <a:spcPct val="90000"/>
              </a:lnSpc>
              <a:spcBef>
                <a:spcPts val="4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cs-CZ" altLang="cs-CZ" sz="16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223" y="295275"/>
            <a:ext cx="4643437" cy="393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717604" y="5523467"/>
            <a:ext cx="394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(</a:t>
            </a:r>
            <a:r>
              <a:rPr lang="cs-CZ" dirty="0" err="1" smtClean="0"/>
              <a:t>it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functionally</a:t>
            </a:r>
            <a:r>
              <a:rPr lang="cs-CZ" dirty="0" smtClean="0"/>
              <a:t> </a:t>
            </a:r>
            <a:r>
              <a:rPr lang="cs-CZ" dirty="0" err="1" smtClean="0"/>
              <a:t>masticatory</a:t>
            </a:r>
            <a:r>
              <a:rPr lang="cs-CZ" dirty="0" smtClean="0"/>
              <a:t> </a:t>
            </a:r>
            <a:r>
              <a:rPr lang="cs-CZ" dirty="0" err="1" smtClean="0"/>
              <a:t>mucosa</a:t>
            </a:r>
            <a:endParaRPr lang="cs-CZ" dirty="0"/>
          </a:p>
        </p:txBody>
      </p:sp>
      <p:cxnSp>
        <p:nvCxnSpPr>
          <p:cNvPr id="4" name="Přímá spojnice se šipkou 3"/>
          <p:cNvCxnSpPr/>
          <p:nvPr/>
        </p:nvCxnSpPr>
        <p:spPr bwMode="auto">
          <a:xfrm>
            <a:off x="3311611" y="4843849"/>
            <a:ext cx="428367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Přímá spojnice se šipkou 5"/>
          <p:cNvCxnSpPr/>
          <p:nvPr/>
        </p:nvCxnSpPr>
        <p:spPr bwMode="auto">
          <a:xfrm>
            <a:off x="3311611" y="4852086"/>
            <a:ext cx="469557" cy="44484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807176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1" y="1026855"/>
            <a:ext cx="1018222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35360" y="1259565"/>
            <a:ext cx="1584176" cy="44644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4943872" y="5733256"/>
            <a:ext cx="360040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919536" y="301065"/>
            <a:ext cx="693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prstClr val="black"/>
                </a:solidFill>
              </a:rPr>
              <a:t>Development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prstClr val="black"/>
                </a:solidFill>
              </a:rPr>
              <a:t>of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prstClr val="black"/>
                </a:solidFill>
              </a:rPr>
              <a:t>pharyngeal</a:t>
            </a:r>
            <a:r>
              <a:rPr lang="cs-CZ" b="1" dirty="0">
                <a:solidFill>
                  <a:prstClr val="black"/>
                </a:solidFill>
              </a:rPr>
              <a:t> (</a:t>
            </a:r>
            <a:r>
              <a:rPr lang="cs-CZ" b="1" dirty="0" err="1">
                <a:solidFill>
                  <a:prstClr val="black"/>
                </a:solidFill>
              </a:rPr>
              <a:t>branchial</a:t>
            </a:r>
            <a:r>
              <a:rPr lang="cs-CZ" b="1" dirty="0">
                <a:solidFill>
                  <a:prstClr val="black"/>
                </a:solidFill>
              </a:rPr>
              <a:t>) </a:t>
            </a:r>
            <a:r>
              <a:rPr lang="cs-CZ" b="1" dirty="0" err="1">
                <a:solidFill>
                  <a:prstClr val="black"/>
                </a:solidFill>
              </a:rPr>
              <a:t>apparatus</a:t>
            </a:r>
            <a:r>
              <a:rPr lang="cs-CZ" b="1" dirty="0">
                <a:solidFill>
                  <a:prstClr val="black"/>
                </a:solidFill>
              </a:rPr>
              <a:t> – embryo, </a:t>
            </a:r>
            <a:r>
              <a:rPr lang="cs-CZ" b="1" dirty="0" err="1">
                <a:solidFill>
                  <a:prstClr val="black"/>
                </a:solidFill>
              </a:rPr>
              <a:t>week</a:t>
            </a:r>
            <a:r>
              <a:rPr lang="cs-CZ" b="1" dirty="0">
                <a:solidFill>
                  <a:prstClr val="black"/>
                </a:solidFill>
              </a:rPr>
              <a:t> 6</a:t>
            </a:r>
          </a:p>
        </p:txBody>
      </p:sp>
      <p:cxnSp>
        <p:nvCxnSpPr>
          <p:cNvPr id="6" name="Přímá spojnice 5"/>
          <p:cNvCxnSpPr/>
          <p:nvPr/>
        </p:nvCxnSpPr>
        <p:spPr>
          <a:xfrm>
            <a:off x="2063552" y="3356992"/>
            <a:ext cx="0" cy="273630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Šipka doprava 7"/>
          <p:cNvSpPr/>
          <p:nvPr/>
        </p:nvSpPr>
        <p:spPr>
          <a:xfrm>
            <a:off x="2063552" y="5964743"/>
            <a:ext cx="576064" cy="180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728148" y="5913276"/>
            <a:ext cx="300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4F81BD">
                    <a:lumMod val="75000"/>
                  </a:srgbClr>
                </a:solidFill>
              </a:rPr>
              <a:t>pharyngeal</a:t>
            </a:r>
            <a:r>
              <a:rPr lang="cs-CZ" b="1" dirty="0">
                <a:solidFill>
                  <a:srgbClr val="4F81BD">
                    <a:lumMod val="75000"/>
                  </a:srgbClr>
                </a:solidFill>
              </a:rPr>
              <a:t> (</a:t>
            </a:r>
            <a:r>
              <a:rPr lang="cs-CZ" b="1" dirty="0" err="1">
                <a:solidFill>
                  <a:srgbClr val="4F81BD">
                    <a:lumMod val="75000"/>
                  </a:srgbClr>
                </a:solidFill>
              </a:rPr>
              <a:t>branchial</a:t>
            </a:r>
            <a:r>
              <a:rPr lang="cs-CZ" b="1" dirty="0">
                <a:solidFill>
                  <a:srgbClr val="4F81BD">
                    <a:lumMod val="75000"/>
                  </a:srgbClr>
                </a:solidFill>
              </a:rPr>
              <a:t>) </a:t>
            </a:r>
            <a:r>
              <a:rPr lang="cs-CZ" b="1" dirty="0" err="1">
                <a:solidFill>
                  <a:srgbClr val="4F81BD">
                    <a:lumMod val="75000"/>
                  </a:srgbClr>
                </a:solidFill>
              </a:rPr>
              <a:t>arches</a:t>
            </a:r>
            <a:endParaRPr lang="cs-CZ" b="1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170114" y="4653136"/>
            <a:ext cx="1570751" cy="56169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700" dirty="0" err="1">
                <a:solidFill>
                  <a:prstClr val="black"/>
                </a:solidFill>
              </a:rPr>
              <a:t>eminencia</a:t>
            </a:r>
            <a:endParaRPr lang="cs-CZ" sz="1700" dirty="0">
              <a:solidFill>
                <a:prstClr val="black"/>
              </a:solidFill>
            </a:endParaRPr>
          </a:p>
          <a:p>
            <a:pPr marL="0" lvl="1">
              <a:lnSpc>
                <a:spcPct val="50000"/>
              </a:lnSpc>
              <a:spcBef>
                <a:spcPts val="600"/>
              </a:spcBef>
            </a:pPr>
            <a:r>
              <a:rPr lang="cs-CZ" sz="1700" dirty="0" err="1">
                <a:solidFill>
                  <a:prstClr val="black"/>
                </a:solidFill>
              </a:rPr>
              <a:t>hypobranchialis</a:t>
            </a:r>
            <a:endParaRPr lang="cs-CZ" sz="1700" dirty="0">
              <a:solidFill>
                <a:prstClr val="black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668864" y="5327942"/>
            <a:ext cx="1242648" cy="3539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700" dirty="0" err="1">
                <a:solidFill>
                  <a:prstClr val="black"/>
                </a:solidFill>
              </a:rPr>
              <a:t>oesophagus</a:t>
            </a:r>
            <a:endParaRPr lang="cs-CZ" sz="1700" dirty="0">
              <a:solidFill>
                <a:prstClr val="black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749153" y="1026854"/>
            <a:ext cx="18404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prstClr val="black"/>
                </a:solidFill>
              </a:rPr>
              <a:t>ectomesenchyme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7581847" y="1505028"/>
            <a:ext cx="11673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prstClr val="black"/>
                </a:solidFill>
              </a:rPr>
              <a:t>endoderm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9421451" y="1511437"/>
            <a:ext cx="10961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prstClr val="black"/>
                </a:solidFill>
              </a:rPr>
              <a:t>ectoderm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9247974" y="3122481"/>
            <a:ext cx="7215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prstClr val="black"/>
                </a:solidFill>
              </a:rPr>
              <a:t>nerve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9323129" y="3573779"/>
            <a:ext cx="1021433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prstClr val="black"/>
                </a:solidFill>
              </a:rPr>
              <a:t>base </a:t>
            </a:r>
            <a:r>
              <a:rPr lang="cs-CZ" sz="1400" dirty="0" err="1">
                <a:solidFill>
                  <a:prstClr val="black"/>
                </a:solidFill>
              </a:rPr>
              <a:t>of</a:t>
            </a:r>
            <a:r>
              <a:rPr lang="cs-CZ" sz="1400" dirty="0">
                <a:solidFill>
                  <a:prstClr val="black"/>
                </a:solidFill>
              </a:rPr>
              <a:t> </a:t>
            </a:r>
          </a:p>
          <a:p>
            <a:r>
              <a:rPr lang="cs-CZ" sz="1400" dirty="0" err="1">
                <a:solidFill>
                  <a:prstClr val="black"/>
                </a:solidFill>
              </a:rPr>
              <a:t>visceral</a:t>
            </a:r>
            <a:r>
              <a:rPr lang="cs-CZ" sz="1400" dirty="0">
                <a:solidFill>
                  <a:prstClr val="black"/>
                </a:solidFill>
              </a:rPr>
              <a:t> </a:t>
            </a:r>
          </a:p>
          <a:p>
            <a:r>
              <a:rPr lang="cs-CZ" sz="1400" dirty="0" err="1">
                <a:solidFill>
                  <a:prstClr val="black"/>
                </a:solidFill>
              </a:rPr>
              <a:t>muscles</a:t>
            </a:r>
            <a:r>
              <a:rPr lang="cs-CZ" sz="1400" dirty="0">
                <a:solidFill>
                  <a:prstClr val="black"/>
                </a:solidFill>
              </a:rPr>
              <a:t>      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9427942" y="4412433"/>
            <a:ext cx="9871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prstClr val="black"/>
                </a:solidFill>
              </a:rPr>
              <a:t>cartilage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8673134" y="4781766"/>
            <a:ext cx="145116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prstClr val="black"/>
                </a:solidFill>
              </a:rPr>
              <a:t>aortic</a:t>
            </a:r>
            <a:r>
              <a:rPr lang="cs-CZ" dirty="0">
                <a:solidFill>
                  <a:prstClr val="black"/>
                </a:solidFill>
              </a:rPr>
              <a:t> arch</a:t>
            </a:r>
          </a:p>
          <a:p>
            <a:r>
              <a:rPr lang="cs-CZ" sz="1400" dirty="0">
                <a:solidFill>
                  <a:prstClr val="black"/>
                </a:solidFill>
              </a:rPr>
              <a:t>(</a:t>
            </a:r>
            <a:r>
              <a:rPr lang="cs-CZ" sz="1400" dirty="0" err="1">
                <a:solidFill>
                  <a:prstClr val="black"/>
                </a:solidFill>
              </a:rPr>
              <a:t>branchial</a:t>
            </a:r>
            <a:r>
              <a:rPr lang="cs-CZ" sz="1400" dirty="0">
                <a:solidFill>
                  <a:prstClr val="black"/>
                </a:solidFill>
              </a:rPr>
              <a:t> </a:t>
            </a:r>
            <a:r>
              <a:rPr lang="cs-CZ" sz="1400" dirty="0" err="1">
                <a:solidFill>
                  <a:prstClr val="black"/>
                </a:solidFill>
              </a:rPr>
              <a:t>artery</a:t>
            </a:r>
            <a:r>
              <a:rPr lang="cs-CZ" sz="14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8749154" y="5366541"/>
            <a:ext cx="1665919" cy="3575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8632208" y="5305132"/>
            <a:ext cx="1468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prstClr val="black"/>
                </a:solidFill>
              </a:rPr>
              <a:t>sensitive and motor </a:t>
            </a:r>
          </a:p>
          <a:p>
            <a:r>
              <a:rPr lang="cs-CZ" sz="1200" dirty="0" err="1">
                <a:solidFill>
                  <a:prstClr val="black"/>
                </a:solidFill>
              </a:rPr>
              <a:t>branches</a:t>
            </a:r>
            <a:r>
              <a:rPr lang="cs-CZ" sz="1200" dirty="0">
                <a:solidFill>
                  <a:prstClr val="black"/>
                </a:solidFill>
              </a:rPr>
              <a:t> </a:t>
            </a:r>
            <a:r>
              <a:rPr lang="cs-CZ" sz="1200" dirty="0" err="1">
                <a:solidFill>
                  <a:prstClr val="black"/>
                </a:solidFill>
              </a:rPr>
              <a:t>of</a:t>
            </a:r>
            <a:r>
              <a:rPr lang="cs-CZ" sz="1200" dirty="0">
                <a:solidFill>
                  <a:prstClr val="black"/>
                </a:solidFill>
              </a:rPr>
              <a:t> nerve</a:t>
            </a:r>
          </a:p>
        </p:txBody>
      </p:sp>
    </p:spTree>
    <p:extLst>
      <p:ext uri="{BB962C8B-B14F-4D97-AF65-F5344CB8AC3E}">
        <p14:creationId xmlns:p14="http://schemas.microsoft.com/office/powerpoint/2010/main" val="277826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14" y="1262064"/>
            <a:ext cx="5362575" cy="5119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543565" y="332656"/>
            <a:ext cx="2450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>
                <a:solidFill>
                  <a:prstClr val="black"/>
                </a:solidFill>
              </a:rPr>
              <a:t>Development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prstClr val="black"/>
                </a:solidFill>
              </a:rPr>
              <a:t>of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prstClr val="black"/>
                </a:solidFill>
              </a:rPr>
              <a:t>tongue</a:t>
            </a:r>
            <a:endParaRPr lang="cs-CZ" b="1" dirty="0">
              <a:solidFill>
                <a:prstClr val="black"/>
              </a:solidFill>
            </a:endParaRPr>
          </a:p>
        </p:txBody>
      </p:sp>
      <p:sp>
        <p:nvSpPr>
          <p:cNvPr id="3" name="Volný tvar 2"/>
          <p:cNvSpPr/>
          <p:nvPr/>
        </p:nvSpPr>
        <p:spPr>
          <a:xfrm>
            <a:off x="4659087" y="3239590"/>
            <a:ext cx="1210491" cy="322217"/>
          </a:xfrm>
          <a:custGeom>
            <a:avLst/>
            <a:gdLst>
              <a:gd name="connsiteX0" fmla="*/ 0 w 1210491"/>
              <a:gd name="connsiteY0" fmla="*/ 0 h 322217"/>
              <a:gd name="connsiteX1" fmla="*/ 87085 w 1210491"/>
              <a:gd name="connsiteY1" fmla="*/ 8708 h 322217"/>
              <a:gd name="connsiteX2" fmla="*/ 209005 w 1210491"/>
              <a:gd name="connsiteY2" fmla="*/ 43542 h 322217"/>
              <a:gd name="connsiteX3" fmla="*/ 278674 w 1210491"/>
              <a:gd name="connsiteY3" fmla="*/ 52251 h 322217"/>
              <a:gd name="connsiteX4" fmla="*/ 322217 w 1210491"/>
              <a:gd name="connsiteY4" fmla="*/ 60960 h 322217"/>
              <a:gd name="connsiteX5" fmla="*/ 435428 w 1210491"/>
              <a:gd name="connsiteY5" fmla="*/ 69668 h 322217"/>
              <a:gd name="connsiteX6" fmla="*/ 461554 w 1210491"/>
              <a:gd name="connsiteY6" fmla="*/ 78377 h 322217"/>
              <a:gd name="connsiteX7" fmla="*/ 574765 w 1210491"/>
              <a:gd name="connsiteY7" fmla="*/ 95794 h 322217"/>
              <a:gd name="connsiteX8" fmla="*/ 783771 w 1210491"/>
              <a:gd name="connsiteY8" fmla="*/ 113211 h 322217"/>
              <a:gd name="connsiteX9" fmla="*/ 809897 w 1210491"/>
              <a:gd name="connsiteY9" fmla="*/ 121920 h 322217"/>
              <a:gd name="connsiteX10" fmla="*/ 905691 w 1210491"/>
              <a:gd name="connsiteY10" fmla="*/ 148045 h 322217"/>
              <a:gd name="connsiteX11" fmla="*/ 931817 w 1210491"/>
              <a:gd name="connsiteY11" fmla="*/ 156754 h 322217"/>
              <a:gd name="connsiteX12" fmla="*/ 957943 w 1210491"/>
              <a:gd name="connsiteY12" fmla="*/ 165462 h 322217"/>
              <a:gd name="connsiteX13" fmla="*/ 1001485 w 1210491"/>
              <a:gd name="connsiteY13" fmla="*/ 191588 h 322217"/>
              <a:gd name="connsiteX14" fmla="*/ 1027611 w 1210491"/>
              <a:gd name="connsiteY14" fmla="*/ 209005 h 322217"/>
              <a:gd name="connsiteX15" fmla="*/ 1079863 w 1210491"/>
              <a:gd name="connsiteY15" fmla="*/ 226422 h 322217"/>
              <a:gd name="connsiteX16" fmla="*/ 1105988 w 1210491"/>
              <a:gd name="connsiteY16" fmla="*/ 235131 h 322217"/>
              <a:gd name="connsiteX17" fmla="*/ 1158240 w 1210491"/>
              <a:gd name="connsiteY17" fmla="*/ 269965 h 322217"/>
              <a:gd name="connsiteX18" fmla="*/ 1175657 w 1210491"/>
              <a:gd name="connsiteY18" fmla="*/ 296091 h 322217"/>
              <a:gd name="connsiteX19" fmla="*/ 1201783 w 1210491"/>
              <a:gd name="connsiteY19" fmla="*/ 313508 h 322217"/>
              <a:gd name="connsiteX20" fmla="*/ 1210491 w 1210491"/>
              <a:gd name="connsiteY20" fmla="*/ 322217 h 322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0491" h="322217">
                <a:moveTo>
                  <a:pt x="0" y="0"/>
                </a:moveTo>
                <a:cubicBezTo>
                  <a:pt x="29028" y="2903"/>
                  <a:pt x="58412" y="3332"/>
                  <a:pt x="87085" y="8708"/>
                </a:cubicBezTo>
                <a:cubicBezTo>
                  <a:pt x="202776" y="30400"/>
                  <a:pt x="68421" y="25968"/>
                  <a:pt x="209005" y="43542"/>
                </a:cubicBezTo>
                <a:cubicBezTo>
                  <a:pt x="232228" y="46445"/>
                  <a:pt x="255542" y="48692"/>
                  <a:pt x="278674" y="52251"/>
                </a:cubicBezTo>
                <a:cubicBezTo>
                  <a:pt x="293304" y="54502"/>
                  <a:pt x="307506" y="59325"/>
                  <a:pt x="322217" y="60960"/>
                </a:cubicBezTo>
                <a:cubicBezTo>
                  <a:pt x="359834" y="65140"/>
                  <a:pt x="397691" y="66765"/>
                  <a:pt x="435428" y="69668"/>
                </a:cubicBezTo>
                <a:cubicBezTo>
                  <a:pt x="444137" y="72571"/>
                  <a:pt x="452593" y="76386"/>
                  <a:pt x="461554" y="78377"/>
                </a:cubicBezTo>
                <a:cubicBezTo>
                  <a:pt x="483291" y="83207"/>
                  <a:pt x="555335" y="93018"/>
                  <a:pt x="574765" y="95794"/>
                </a:cubicBezTo>
                <a:cubicBezTo>
                  <a:pt x="662916" y="125175"/>
                  <a:pt x="564282" y="94919"/>
                  <a:pt x="783771" y="113211"/>
                </a:cubicBezTo>
                <a:cubicBezTo>
                  <a:pt x="792919" y="113973"/>
                  <a:pt x="800991" y="119694"/>
                  <a:pt x="809897" y="121920"/>
                </a:cubicBezTo>
                <a:cubicBezTo>
                  <a:pt x="908371" y="146538"/>
                  <a:pt x="793594" y="110679"/>
                  <a:pt x="905691" y="148045"/>
                </a:cubicBezTo>
                <a:lnTo>
                  <a:pt x="931817" y="156754"/>
                </a:lnTo>
                <a:lnTo>
                  <a:pt x="957943" y="165462"/>
                </a:lnTo>
                <a:cubicBezTo>
                  <a:pt x="991961" y="199482"/>
                  <a:pt x="956267" y="168979"/>
                  <a:pt x="1001485" y="191588"/>
                </a:cubicBezTo>
                <a:cubicBezTo>
                  <a:pt x="1010847" y="196269"/>
                  <a:pt x="1018047" y="204754"/>
                  <a:pt x="1027611" y="209005"/>
                </a:cubicBezTo>
                <a:cubicBezTo>
                  <a:pt x="1044388" y="216461"/>
                  <a:pt x="1062446" y="220616"/>
                  <a:pt x="1079863" y="226422"/>
                </a:cubicBezTo>
                <a:cubicBezTo>
                  <a:pt x="1088571" y="229325"/>
                  <a:pt x="1098350" y="230039"/>
                  <a:pt x="1105988" y="235131"/>
                </a:cubicBezTo>
                <a:lnTo>
                  <a:pt x="1158240" y="269965"/>
                </a:lnTo>
                <a:cubicBezTo>
                  <a:pt x="1164046" y="278674"/>
                  <a:pt x="1168256" y="288690"/>
                  <a:pt x="1175657" y="296091"/>
                </a:cubicBezTo>
                <a:cubicBezTo>
                  <a:pt x="1183058" y="303492"/>
                  <a:pt x="1193410" y="307228"/>
                  <a:pt x="1201783" y="313508"/>
                </a:cubicBezTo>
                <a:cubicBezTo>
                  <a:pt x="1205067" y="315971"/>
                  <a:pt x="1207588" y="319314"/>
                  <a:pt x="1210491" y="32221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4" name="Volný tvar 3"/>
          <p:cNvSpPr/>
          <p:nvPr/>
        </p:nvSpPr>
        <p:spPr>
          <a:xfrm>
            <a:off x="6061167" y="3256988"/>
            <a:ext cx="1079863" cy="278692"/>
          </a:xfrm>
          <a:custGeom>
            <a:avLst/>
            <a:gdLst>
              <a:gd name="connsiteX0" fmla="*/ 0 w 1079863"/>
              <a:gd name="connsiteY0" fmla="*/ 278692 h 278692"/>
              <a:gd name="connsiteX1" fmla="*/ 17417 w 1079863"/>
              <a:gd name="connsiteY1" fmla="*/ 235149 h 278692"/>
              <a:gd name="connsiteX2" fmla="*/ 69668 w 1079863"/>
              <a:gd name="connsiteY2" fmla="*/ 200315 h 278692"/>
              <a:gd name="connsiteX3" fmla="*/ 95794 w 1079863"/>
              <a:gd name="connsiteY3" fmla="*/ 182898 h 278692"/>
              <a:gd name="connsiteX4" fmla="*/ 121920 w 1079863"/>
              <a:gd name="connsiteY4" fmla="*/ 165481 h 278692"/>
              <a:gd name="connsiteX5" fmla="*/ 139337 w 1079863"/>
              <a:gd name="connsiteY5" fmla="*/ 148063 h 278692"/>
              <a:gd name="connsiteX6" fmla="*/ 191588 w 1079863"/>
              <a:gd name="connsiteY6" fmla="*/ 113229 h 278692"/>
              <a:gd name="connsiteX7" fmla="*/ 217714 w 1079863"/>
              <a:gd name="connsiteY7" fmla="*/ 95812 h 278692"/>
              <a:gd name="connsiteX8" fmla="*/ 243840 w 1079863"/>
              <a:gd name="connsiteY8" fmla="*/ 78395 h 278692"/>
              <a:gd name="connsiteX9" fmla="*/ 478971 w 1079863"/>
              <a:gd name="connsiteY9" fmla="*/ 69686 h 278692"/>
              <a:gd name="connsiteX10" fmla="*/ 505097 w 1079863"/>
              <a:gd name="connsiteY10" fmla="*/ 60978 h 278692"/>
              <a:gd name="connsiteX11" fmla="*/ 627017 w 1079863"/>
              <a:gd name="connsiteY11" fmla="*/ 43561 h 278692"/>
              <a:gd name="connsiteX12" fmla="*/ 653143 w 1079863"/>
              <a:gd name="connsiteY12" fmla="*/ 34852 h 278692"/>
              <a:gd name="connsiteX13" fmla="*/ 853440 w 1079863"/>
              <a:gd name="connsiteY13" fmla="*/ 17435 h 278692"/>
              <a:gd name="connsiteX14" fmla="*/ 923108 w 1079863"/>
              <a:gd name="connsiteY14" fmla="*/ 8726 h 278692"/>
              <a:gd name="connsiteX15" fmla="*/ 1079863 w 1079863"/>
              <a:gd name="connsiteY15" fmla="*/ 18 h 27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79863" h="278692">
                <a:moveTo>
                  <a:pt x="0" y="278692"/>
                </a:moveTo>
                <a:cubicBezTo>
                  <a:pt x="5806" y="264178"/>
                  <a:pt x="7031" y="246833"/>
                  <a:pt x="17417" y="235149"/>
                </a:cubicBezTo>
                <a:cubicBezTo>
                  <a:pt x="31324" y="219504"/>
                  <a:pt x="52251" y="211926"/>
                  <a:pt x="69668" y="200315"/>
                </a:cubicBezTo>
                <a:lnTo>
                  <a:pt x="95794" y="182898"/>
                </a:lnTo>
                <a:cubicBezTo>
                  <a:pt x="104503" y="177092"/>
                  <a:pt x="114519" y="172882"/>
                  <a:pt x="121920" y="165481"/>
                </a:cubicBezTo>
                <a:cubicBezTo>
                  <a:pt x="127726" y="159675"/>
                  <a:pt x="132768" y="152989"/>
                  <a:pt x="139337" y="148063"/>
                </a:cubicBezTo>
                <a:cubicBezTo>
                  <a:pt x="156083" y="135503"/>
                  <a:pt x="174171" y="124840"/>
                  <a:pt x="191588" y="113229"/>
                </a:cubicBezTo>
                <a:lnTo>
                  <a:pt x="217714" y="95812"/>
                </a:lnTo>
                <a:cubicBezTo>
                  <a:pt x="226423" y="90006"/>
                  <a:pt x="233381" y="78782"/>
                  <a:pt x="243840" y="78395"/>
                </a:cubicBezTo>
                <a:lnTo>
                  <a:pt x="478971" y="69686"/>
                </a:lnTo>
                <a:cubicBezTo>
                  <a:pt x="487680" y="66783"/>
                  <a:pt x="496057" y="62573"/>
                  <a:pt x="505097" y="60978"/>
                </a:cubicBezTo>
                <a:cubicBezTo>
                  <a:pt x="545525" y="53844"/>
                  <a:pt x="627017" y="43561"/>
                  <a:pt x="627017" y="43561"/>
                </a:cubicBezTo>
                <a:cubicBezTo>
                  <a:pt x="635726" y="40658"/>
                  <a:pt x="644111" y="36494"/>
                  <a:pt x="653143" y="34852"/>
                </a:cubicBezTo>
                <a:cubicBezTo>
                  <a:pt x="716117" y="23402"/>
                  <a:pt x="792686" y="22718"/>
                  <a:pt x="853440" y="17435"/>
                </a:cubicBezTo>
                <a:cubicBezTo>
                  <a:pt x="876755" y="15408"/>
                  <a:pt x="899801" y="10845"/>
                  <a:pt x="923108" y="8726"/>
                </a:cubicBezTo>
                <a:cubicBezTo>
                  <a:pt x="1027996" y="-809"/>
                  <a:pt x="1012439" y="18"/>
                  <a:pt x="1079863" y="1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cxnSp>
        <p:nvCxnSpPr>
          <p:cNvPr id="8" name="Přímá spojnice 7"/>
          <p:cNvCxnSpPr/>
          <p:nvPr/>
        </p:nvCxnSpPr>
        <p:spPr>
          <a:xfrm flipV="1">
            <a:off x="6882698" y="2658250"/>
            <a:ext cx="1373543" cy="5993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8256241" y="2410840"/>
            <a:ext cx="1762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prstClr val="black"/>
                </a:solidFill>
              </a:rPr>
              <a:t>sulcus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terminalis</a:t>
            </a:r>
            <a:endParaRPr lang="cs-CZ" dirty="0">
              <a:solidFill>
                <a:prstClr val="black"/>
              </a:solidFill>
            </a:endParaRPr>
          </a:p>
        </p:txBody>
      </p:sp>
      <p:cxnSp>
        <p:nvCxnSpPr>
          <p:cNvPr id="12" name="Přímá spojnice 11"/>
          <p:cNvCxnSpPr/>
          <p:nvPr/>
        </p:nvCxnSpPr>
        <p:spPr>
          <a:xfrm>
            <a:off x="3575721" y="4437112"/>
            <a:ext cx="2293857" cy="50405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1849744" y="4067780"/>
            <a:ext cx="23740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>
                <a:solidFill>
                  <a:prstClr val="black"/>
                </a:solidFill>
              </a:rPr>
              <a:t>laryngotracheal</a:t>
            </a:r>
            <a:r>
              <a:rPr lang="cs-CZ" sz="1400" dirty="0">
                <a:solidFill>
                  <a:prstClr val="black"/>
                </a:solidFill>
              </a:rPr>
              <a:t> </a:t>
            </a:r>
            <a:r>
              <a:rPr lang="cs-CZ" sz="1400" dirty="0" err="1">
                <a:solidFill>
                  <a:prstClr val="black"/>
                </a:solidFill>
              </a:rPr>
              <a:t>diverticle</a:t>
            </a:r>
            <a:r>
              <a:rPr lang="cs-CZ" sz="1400" dirty="0">
                <a:solidFill>
                  <a:prstClr val="black"/>
                </a:solidFill>
              </a:rPr>
              <a:t>                      (</a:t>
            </a:r>
            <a:r>
              <a:rPr lang="cs-CZ" sz="1400" dirty="0" err="1">
                <a:solidFill>
                  <a:prstClr val="black"/>
                </a:solidFill>
              </a:rPr>
              <a:t>developoment</a:t>
            </a:r>
            <a:r>
              <a:rPr lang="cs-CZ" sz="1400" dirty="0">
                <a:solidFill>
                  <a:prstClr val="black"/>
                </a:solidFill>
              </a:rPr>
              <a:t> </a:t>
            </a:r>
            <a:r>
              <a:rPr lang="cs-CZ" sz="1400" dirty="0" err="1">
                <a:solidFill>
                  <a:prstClr val="black"/>
                </a:solidFill>
              </a:rPr>
              <a:t>of</a:t>
            </a:r>
            <a:r>
              <a:rPr lang="cs-CZ" sz="1400" dirty="0">
                <a:solidFill>
                  <a:prstClr val="black"/>
                </a:solidFill>
              </a:rPr>
              <a:t>                         </a:t>
            </a:r>
            <a:r>
              <a:rPr lang="cs-CZ" sz="1400" dirty="0" err="1">
                <a:solidFill>
                  <a:prstClr val="black"/>
                </a:solidFill>
              </a:rPr>
              <a:t>respiratory</a:t>
            </a:r>
            <a:r>
              <a:rPr lang="cs-CZ" sz="1400" dirty="0">
                <a:solidFill>
                  <a:prstClr val="black"/>
                </a:solidFill>
              </a:rPr>
              <a:t> </a:t>
            </a:r>
            <a:r>
              <a:rPr lang="cs-CZ" sz="1400" dirty="0" err="1">
                <a:solidFill>
                  <a:prstClr val="black"/>
                </a:solidFill>
              </a:rPr>
              <a:t>system</a:t>
            </a:r>
            <a:r>
              <a:rPr lang="cs-CZ" sz="1400" dirty="0">
                <a:solidFill>
                  <a:prstClr val="black"/>
                </a:solidFill>
              </a:rPr>
              <a:t>) 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8805875" y="4806444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prstClr val="black"/>
                </a:solidFill>
              </a:rPr>
              <a:t>thyroid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gland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9" name="Šipka doprava 18"/>
          <p:cNvSpPr/>
          <p:nvPr/>
        </p:nvSpPr>
        <p:spPr>
          <a:xfrm>
            <a:off x="8544272" y="4941168"/>
            <a:ext cx="233016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386127" y="5382273"/>
            <a:ext cx="1570751" cy="56169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700" dirty="0" err="1">
                <a:solidFill>
                  <a:prstClr val="black"/>
                </a:solidFill>
              </a:rPr>
              <a:t>eminencia</a:t>
            </a:r>
            <a:endParaRPr lang="cs-CZ" sz="1700" dirty="0">
              <a:solidFill>
                <a:prstClr val="black"/>
              </a:solidFill>
            </a:endParaRPr>
          </a:p>
          <a:p>
            <a:pPr marL="0" lvl="1">
              <a:lnSpc>
                <a:spcPct val="50000"/>
              </a:lnSpc>
              <a:spcBef>
                <a:spcPts val="600"/>
              </a:spcBef>
            </a:pPr>
            <a:r>
              <a:rPr lang="cs-CZ" sz="1700" dirty="0" err="1">
                <a:solidFill>
                  <a:prstClr val="black"/>
                </a:solidFill>
              </a:rPr>
              <a:t>hypobranchialis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032105" y="5298379"/>
            <a:ext cx="1899687" cy="86177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cs-CZ" sz="1200" dirty="0">
              <a:solidFill>
                <a:prstClr val="black"/>
              </a:solidFill>
            </a:endParaRPr>
          </a:p>
          <a:p>
            <a:r>
              <a:rPr lang="cs-CZ" dirty="0" err="1">
                <a:solidFill>
                  <a:prstClr val="black"/>
                </a:solidFill>
              </a:rPr>
              <a:t>epiglotic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swelling</a:t>
            </a:r>
            <a:endParaRPr lang="cs-CZ" dirty="0">
              <a:solidFill>
                <a:prstClr val="black"/>
              </a:solidFill>
            </a:endParaRPr>
          </a:p>
          <a:p>
            <a:r>
              <a:rPr lang="cs-CZ" dirty="0" err="1">
                <a:solidFill>
                  <a:prstClr val="black"/>
                </a:solidFill>
              </a:rPr>
              <a:t>arytenoid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swelling</a:t>
            </a:r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43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3313" y="1742108"/>
            <a:ext cx="3948216" cy="475252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351584" y="548680"/>
            <a:ext cx="7036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ECTODERMAL CLEFTS </a:t>
            </a:r>
            <a:r>
              <a:rPr lang="cs-CZ" b="1" dirty="0">
                <a:solidFill>
                  <a:prstClr val="black"/>
                </a:solidFill>
              </a:rPr>
              <a:t>and </a:t>
            </a:r>
            <a:r>
              <a:rPr lang="cs-CZ" b="1" dirty="0">
                <a:solidFill>
                  <a:srgbClr val="00CC00"/>
                </a:solidFill>
              </a:rPr>
              <a:t>ENDODERMAL POUCHES </a:t>
            </a:r>
            <a:r>
              <a:rPr lang="cs-CZ" b="1" dirty="0">
                <a:solidFill>
                  <a:prstClr val="black"/>
                </a:solidFill>
              </a:rPr>
              <a:t>– embryo, </a:t>
            </a:r>
            <a:r>
              <a:rPr lang="cs-CZ" b="1" dirty="0" err="1">
                <a:solidFill>
                  <a:prstClr val="black"/>
                </a:solidFill>
              </a:rPr>
              <a:t>week</a:t>
            </a:r>
            <a:r>
              <a:rPr lang="cs-CZ" b="1" dirty="0">
                <a:solidFill>
                  <a:prstClr val="black"/>
                </a:solidFill>
              </a:rPr>
              <a:t> 5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151784" y="1202268"/>
            <a:ext cx="12322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prstClr val="black"/>
                </a:solidFill>
              </a:rPr>
              <a:t>pharyngeal</a:t>
            </a:r>
            <a:endParaRPr lang="cs-CZ" dirty="0">
              <a:solidFill>
                <a:prstClr val="black"/>
              </a:solidFill>
            </a:endParaRPr>
          </a:p>
          <a:p>
            <a:r>
              <a:rPr lang="cs-CZ" dirty="0" err="1">
                <a:solidFill>
                  <a:prstClr val="black"/>
                </a:solidFill>
              </a:rPr>
              <a:t>arches</a:t>
            </a:r>
            <a:r>
              <a:rPr lang="cs-CZ" dirty="0">
                <a:solidFill>
                  <a:prstClr val="black"/>
                </a:solidFill>
              </a:rPr>
              <a:t> 1-4</a:t>
            </a:r>
          </a:p>
          <a:p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955905" y="2852937"/>
            <a:ext cx="2190600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prstClr val="black"/>
                </a:solidFill>
              </a:rPr>
              <a:t>meatus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acusticus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ext</a:t>
            </a:r>
            <a:r>
              <a:rPr lang="cs-CZ" dirty="0">
                <a:solidFill>
                  <a:prstClr val="black"/>
                </a:solidFill>
              </a:rPr>
              <a:t>.</a:t>
            </a:r>
          </a:p>
          <a:p>
            <a:r>
              <a:rPr lang="cs-CZ" dirty="0">
                <a:solidFill>
                  <a:prstClr val="black"/>
                </a:solidFill>
              </a:rPr>
              <a:t>(</a:t>
            </a:r>
            <a:r>
              <a:rPr lang="cs-CZ" dirty="0" err="1">
                <a:solidFill>
                  <a:prstClr val="black"/>
                </a:solidFill>
              </a:rPr>
              <a:t>cleft</a:t>
            </a:r>
            <a:r>
              <a:rPr lang="cs-CZ" dirty="0">
                <a:solidFill>
                  <a:prstClr val="black"/>
                </a:solidFill>
              </a:rPr>
              <a:t> 1)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711624" y="4972527"/>
            <a:ext cx="1568250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prstClr val="black"/>
                </a:solidFill>
              </a:rPr>
              <a:t>sinus </a:t>
            </a:r>
            <a:r>
              <a:rPr lang="cs-CZ" dirty="0" err="1">
                <a:solidFill>
                  <a:prstClr val="black"/>
                </a:solidFill>
              </a:rPr>
              <a:t>cervicalis</a:t>
            </a:r>
            <a:endParaRPr lang="cs-CZ" dirty="0">
              <a:solidFill>
                <a:prstClr val="black"/>
              </a:solidFill>
            </a:endParaRPr>
          </a:p>
          <a:p>
            <a:r>
              <a:rPr lang="cs-CZ" dirty="0">
                <a:solidFill>
                  <a:prstClr val="black"/>
                </a:solidFill>
              </a:rPr>
              <a:t>(</a:t>
            </a:r>
            <a:r>
              <a:rPr lang="cs-CZ" dirty="0" err="1">
                <a:solidFill>
                  <a:prstClr val="black"/>
                </a:solidFill>
              </a:rPr>
              <a:t>clefts</a:t>
            </a:r>
            <a:r>
              <a:rPr lang="cs-CZ" dirty="0">
                <a:solidFill>
                  <a:prstClr val="black"/>
                </a:solidFill>
              </a:rPr>
              <a:t> 2, 3, 4)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4439817" y="5949280"/>
            <a:ext cx="200541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cxnSp>
        <p:nvCxnSpPr>
          <p:cNvPr id="15" name="Přímá spojnice se šipkou 14"/>
          <p:cNvCxnSpPr/>
          <p:nvPr/>
        </p:nvCxnSpPr>
        <p:spPr>
          <a:xfrm>
            <a:off x="7176121" y="3140968"/>
            <a:ext cx="735409" cy="0"/>
          </a:xfrm>
          <a:prstGeom prst="straightConnector1">
            <a:avLst/>
          </a:prstGeom>
          <a:ln w="28575">
            <a:solidFill>
              <a:srgbClr val="00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7968208" y="2834383"/>
            <a:ext cx="2611356" cy="2870016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prstClr val="black"/>
                </a:solidFill>
              </a:rPr>
              <a:t>cavum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tympani</a:t>
            </a:r>
            <a:r>
              <a:rPr lang="cs-CZ" dirty="0">
                <a:solidFill>
                  <a:prstClr val="black"/>
                </a:solidFill>
              </a:rPr>
              <a:t>, tuba</a:t>
            </a:r>
          </a:p>
          <a:p>
            <a:r>
              <a:rPr lang="cs-CZ" dirty="0" err="1">
                <a:solidFill>
                  <a:prstClr val="black"/>
                </a:solidFill>
              </a:rPr>
              <a:t>auditiva</a:t>
            </a:r>
            <a:r>
              <a:rPr lang="cs-CZ" dirty="0">
                <a:solidFill>
                  <a:prstClr val="black"/>
                </a:solidFill>
              </a:rPr>
              <a:t> (Eustachii)</a:t>
            </a:r>
          </a:p>
          <a:p>
            <a:endParaRPr lang="cs-CZ" sz="1200" dirty="0">
              <a:solidFill>
                <a:prstClr val="black"/>
              </a:solidFill>
            </a:endParaRPr>
          </a:p>
          <a:p>
            <a:r>
              <a:rPr lang="cs-CZ" dirty="0">
                <a:solidFill>
                  <a:prstClr val="black"/>
                </a:solidFill>
              </a:rPr>
              <a:t>sinus (</a:t>
            </a:r>
            <a:r>
              <a:rPr lang="cs-CZ" dirty="0" err="1">
                <a:solidFill>
                  <a:prstClr val="black"/>
                </a:solidFill>
              </a:rPr>
              <a:t>fossa</a:t>
            </a:r>
            <a:r>
              <a:rPr lang="cs-CZ" dirty="0">
                <a:solidFill>
                  <a:prstClr val="black"/>
                </a:solidFill>
              </a:rPr>
              <a:t>) </a:t>
            </a:r>
            <a:r>
              <a:rPr lang="cs-CZ" dirty="0" err="1">
                <a:solidFill>
                  <a:prstClr val="black"/>
                </a:solidFill>
              </a:rPr>
              <a:t>tonsillaris</a:t>
            </a:r>
            <a:endParaRPr lang="cs-CZ" dirty="0">
              <a:solidFill>
                <a:prstClr val="black"/>
              </a:solidFill>
            </a:endParaRPr>
          </a:p>
          <a:p>
            <a:endParaRPr lang="cs-CZ" dirty="0">
              <a:solidFill>
                <a:prstClr val="black"/>
              </a:solidFill>
            </a:endParaRPr>
          </a:p>
          <a:p>
            <a:r>
              <a:rPr lang="cs-CZ" dirty="0" err="1">
                <a:solidFill>
                  <a:prstClr val="black"/>
                </a:solidFill>
              </a:rPr>
              <a:t>gl</a:t>
            </a:r>
            <a:r>
              <a:rPr lang="cs-CZ" dirty="0">
                <a:solidFill>
                  <a:prstClr val="black"/>
                </a:solidFill>
              </a:rPr>
              <a:t>. </a:t>
            </a:r>
            <a:r>
              <a:rPr lang="cs-CZ" dirty="0" err="1">
                <a:solidFill>
                  <a:prstClr val="black"/>
                </a:solidFill>
              </a:rPr>
              <a:t>parathyreoidea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inf</a:t>
            </a:r>
            <a:r>
              <a:rPr lang="cs-CZ" dirty="0">
                <a:solidFill>
                  <a:prstClr val="black"/>
                </a:solidFill>
              </a:rPr>
              <a:t>.</a:t>
            </a:r>
          </a:p>
          <a:p>
            <a:endParaRPr lang="cs-CZ" sz="1400" dirty="0">
              <a:solidFill>
                <a:prstClr val="black"/>
              </a:solidFill>
            </a:endParaRPr>
          </a:p>
          <a:p>
            <a:r>
              <a:rPr lang="cs-CZ" dirty="0" err="1">
                <a:solidFill>
                  <a:prstClr val="black"/>
                </a:solidFill>
              </a:rPr>
              <a:t>thymus</a:t>
            </a:r>
            <a:endParaRPr lang="cs-CZ" dirty="0">
              <a:solidFill>
                <a:prstClr val="black"/>
              </a:solidFill>
            </a:endParaRPr>
          </a:p>
          <a:p>
            <a:endParaRPr lang="cs-CZ" sz="1050" dirty="0">
              <a:solidFill>
                <a:prstClr val="black"/>
              </a:solidFill>
            </a:endParaRPr>
          </a:p>
          <a:p>
            <a:r>
              <a:rPr lang="cs-CZ" dirty="0" err="1">
                <a:solidFill>
                  <a:prstClr val="black"/>
                </a:solidFill>
              </a:rPr>
              <a:t>gl</a:t>
            </a:r>
            <a:r>
              <a:rPr lang="cs-CZ" dirty="0">
                <a:solidFill>
                  <a:prstClr val="black"/>
                </a:solidFill>
              </a:rPr>
              <a:t>. </a:t>
            </a:r>
            <a:r>
              <a:rPr lang="cs-CZ" dirty="0" err="1">
                <a:solidFill>
                  <a:prstClr val="black"/>
                </a:solidFill>
              </a:rPr>
              <a:t>parathyreoidea</a:t>
            </a:r>
            <a:r>
              <a:rPr lang="cs-CZ" dirty="0">
                <a:solidFill>
                  <a:prstClr val="black"/>
                </a:solidFill>
              </a:rPr>
              <a:t> sup.</a:t>
            </a:r>
          </a:p>
          <a:p>
            <a:r>
              <a:rPr lang="cs-CZ" dirty="0" err="1">
                <a:solidFill>
                  <a:prstClr val="black"/>
                </a:solidFill>
              </a:rPr>
              <a:t>ultimobranchial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corpuscle</a:t>
            </a:r>
            <a:endParaRPr lang="cs-CZ" dirty="0">
              <a:solidFill>
                <a:prstClr val="black"/>
              </a:solidFill>
            </a:endParaRPr>
          </a:p>
        </p:txBody>
      </p:sp>
      <p:cxnSp>
        <p:nvCxnSpPr>
          <p:cNvPr id="18" name="Přímá spojnice se šipkou 17"/>
          <p:cNvCxnSpPr/>
          <p:nvPr/>
        </p:nvCxnSpPr>
        <p:spPr>
          <a:xfrm>
            <a:off x="6960097" y="3789040"/>
            <a:ext cx="951433" cy="0"/>
          </a:xfrm>
          <a:prstGeom prst="straightConnector1">
            <a:avLst/>
          </a:prstGeom>
          <a:ln w="28575">
            <a:solidFill>
              <a:srgbClr val="00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>
            <a:off x="6816080" y="4293096"/>
            <a:ext cx="1095448" cy="0"/>
          </a:xfrm>
          <a:prstGeom prst="straightConnector1">
            <a:avLst/>
          </a:prstGeom>
          <a:ln w="28575">
            <a:solidFill>
              <a:srgbClr val="00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/>
          <p:cNvCxnSpPr/>
          <p:nvPr/>
        </p:nvCxnSpPr>
        <p:spPr>
          <a:xfrm>
            <a:off x="6722238" y="4797152"/>
            <a:ext cx="1189291" cy="0"/>
          </a:xfrm>
          <a:prstGeom prst="straightConnector1">
            <a:avLst/>
          </a:prstGeom>
          <a:ln w="28575">
            <a:solidFill>
              <a:srgbClr val="00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/>
          <p:nvPr/>
        </p:nvCxnSpPr>
        <p:spPr>
          <a:xfrm>
            <a:off x="6722237" y="5229200"/>
            <a:ext cx="1189290" cy="0"/>
          </a:xfrm>
          <a:prstGeom prst="straightConnector1">
            <a:avLst/>
          </a:prstGeom>
          <a:ln w="28575">
            <a:solidFill>
              <a:srgbClr val="00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/>
          <p:cNvCxnSpPr/>
          <p:nvPr/>
        </p:nvCxnSpPr>
        <p:spPr>
          <a:xfrm>
            <a:off x="6484379" y="5517232"/>
            <a:ext cx="1427150" cy="0"/>
          </a:xfrm>
          <a:prstGeom prst="straightConnector1">
            <a:avLst/>
          </a:prstGeom>
          <a:ln w="28575">
            <a:solidFill>
              <a:srgbClr val="00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/>
          <p:cNvCxnSpPr/>
          <p:nvPr/>
        </p:nvCxnSpPr>
        <p:spPr>
          <a:xfrm flipV="1">
            <a:off x="7392144" y="1742108"/>
            <a:ext cx="288032" cy="12548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ovéPole 34"/>
          <p:cNvSpPr txBox="1"/>
          <p:nvPr/>
        </p:nvSpPr>
        <p:spPr>
          <a:xfrm>
            <a:off x="7316883" y="1355616"/>
            <a:ext cx="287456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prstClr val="black"/>
                </a:solidFill>
              </a:rPr>
              <a:t>1. </a:t>
            </a:r>
            <a:r>
              <a:rPr lang="cs-CZ" dirty="0" err="1">
                <a:solidFill>
                  <a:prstClr val="black"/>
                </a:solidFill>
              </a:rPr>
              <a:t>membrana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obturans</a:t>
            </a:r>
            <a:r>
              <a:rPr lang="cs-CZ" dirty="0">
                <a:solidFill>
                  <a:prstClr val="black"/>
                </a:solidFill>
              </a:rPr>
              <a:t> </a:t>
            </a:r>
          </a:p>
          <a:p>
            <a:r>
              <a:rPr lang="cs-CZ" dirty="0">
                <a:solidFill>
                  <a:prstClr val="black"/>
                </a:solidFill>
              </a:rPr>
              <a:t>           </a:t>
            </a:r>
            <a:r>
              <a:rPr lang="cs-CZ" dirty="0">
                <a:solidFill>
                  <a:prstClr val="black"/>
                </a:solidFill>
                <a:sym typeface="Wingdings" panose="05000000000000000000" pitchFamily="2" charset="2"/>
              </a:rPr>
              <a:t> </a:t>
            </a:r>
            <a:r>
              <a:rPr lang="cs-CZ" i="1" dirty="0" err="1">
                <a:solidFill>
                  <a:prstClr val="black"/>
                </a:solidFill>
              </a:rPr>
              <a:t>membrana</a:t>
            </a:r>
            <a:r>
              <a:rPr lang="cs-CZ" i="1" dirty="0">
                <a:solidFill>
                  <a:prstClr val="black"/>
                </a:solidFill>
              </a:rPr>
              <a:t> </a:t>
            </a:r>
            <a:r>
              <a:rPr lang="cs-CZ" i="1" dirty="0" err="1">
                <a:solidFill>
                  <a:prstClr val="black"/>
                </a:solidFill>
              </a:rPr>
              <a:t>tympani</a:t>
            </a:r>
            <a:endParaRPr lang="cs-CZ" i="1" dirty="0">
              <a:solidFill>
                <a:prstClr val="black"/>
              </a:solidFill>
            </a:endParaRPr>
          </a:p>
        </p:txBody>
      </p:sp>
      <p:sp>
        <p:nvSpPr>
          <p:cNvPr id="2" name="Šipka dolů 1"/>
          <p:cNvSpPr/>
          <p:nvPr/>
        </p:nvSpPr>
        <p:spPr>
          <a:xfrm>
            <a:off x="4640358" y="1844824"/>
            <a:ext cx="87491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62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319" y="908720"/>
            <a:ext cx="3960440" cy="484812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919537" y="332656"/>
            <a:ext cx="8426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prstClr val="black"/>
                </a:solidFill>
              </a:rPr>
              <a:t>Descensus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prstClr val="black"/>
                </a:solidFill>
              </a:rPr>
              <a:t>of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prstClr val="black"/>
                </a:solidFill>
              </a:rPr>
              <a:t>thyroid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prstClr val="black"/>
                </a:solidFill>
              </a:rPr>
              <a:t>gland</a:t>
            </a:r>
            <a:r>
              <a:rPr lang="cs-CZ" b="1" dirty="0">
                <a:solidFill>
                  <a:prstClr val="black"/>
                </a:solidFill>
              </a:rPr>
              <a:t> and </a:t>
            </a:r>
            <a:r>
              <a:rPr lang="cs-CZ" b="1" dirty="0" err="1">
                <a:solidFill>
                  <a:prstClr val="black"/>
                </a:solidFill>
              </a:rPr>
              <a:t>thymus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prstClr val="black"/>
                </a:solidFill>
              </a:rPr>
              <a:t>with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prstClr val="black"/>
                </a:solidFill>
              </a:rPr>
              <a:t>gll</a:t>
            </a:r>
            <a:r>
              <a:rPr lang="cs-CZ" b="1" dirty="0">
                <a:solidFill>
                  <a:prstClr val="black"/>
                </a:solidFill>
              </a:rPr>
              <a:t>. </a:t>
            </a:r>
            <a:r>
              <a:rPr lang="cs-CZ" b="1" dirty="0" err="1">
                <a:solidFill>
                  <a:prstClr val="black"/>
                </a:solidFill>
              </a:rPr>
              <a:t>parathyreoideae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prstClr val="black"/>
                </a:solidFill>
              </a:rPr>
              <a:t>inf</a:t>
            </a:r>
            <a:r>
              <a:rPr lang="cs-CZ" b="1" dirty="0">
                <a:solidFill>
                  <a:prstClr val="black"/>
                </a:solidFill>
              </a:rPr>
              <a:t>. – embryo, </a:t>
            </a:r>
            <a:r>
              <a:rPr lang="cs-CZ" b="1" dirty="0" err="1">
                <a:solidFill>
                  <a:prstClr val="black"/>
                </a:solidFill>
              </a:rPr>
              <a:t>week</a:t>
            </a:r>
            <a:r>
              <a:rPr lang="cs-CZ" b="1" dirty="0">
                <a:solidFill>
                  <a:prstClr val="black"/>
                </a:solidFill>
              </a:rPr>
              <a:t> 6</a:t>
            </a:r>
          </a:p>
        </p:txBody>
      </p:sp>
      <p:sp>
        <p:nvSpPr>
          <p:cNvPr id="2" name="Obdélník 1"/>
          <p:cNvSpPr/>
          <p:nvPr/>
        </p:nvSpPr>
        <p:spPr>
          <a:xfrm>
            <a:off x="2639616" y="5013176"/>
            <a:ext cx="36004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312025" y="2060849"/>
            <a:ext cx="296837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prstClr val="black"/>
                </a:solidFill>
              </a:rPr>
              <a:t>tongue</a:t>
            </a:r>
            <a:r>
              <a:rPr lang="cs-CZ" dirty="0">
                <a:solidFill>
                  <a:prstClr val="black"/>
                </a:solidFill>
              </a:rPr>
              <a:t> (k),</a:t>
            </a:r>
          </a:p>
          <a:p>
            <a:r>
              <a:rPr lang="cs-CZ" dirty="0" err="1">
                <a:solidFill>
                  <a:prstClr val="black"/>
                </a:solidFill>
              </a:rPr>
              <a:t>foramen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caecum</a:t>
            </a:r>
            <a:r>
              <a:rPr lang="cs-CZ" dirty="0">
                <a:solidFill>
                  <a:prstClr val="black"/>
                </a:solidFill>
              </a:rPr>
              <a:t> (i),</a:t>
            </a:r>
          </a:p>
          <a:p>
            <a:r>
              <a:rPr lang="cs-CZ" dirty="0" err="1">
                <a:solidFill>
                  <a:prstClr val="black"/>
                </a:solidFill>
              </a:rPr>
              <a:t>ductus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thyreoglossus</a:t>
            </a:r>
            <a:r>
              <a:rPr lang="cs-CZ" dirty="0">
                <a:solidFill>
                  <a:prstClr val="black"/>
                </a:solidFill>
              </a:rPr>
              <a:t> (h),</a:t>
            </a:r>
          </a:p>
          <a:p>
            <a:r>
              <a:rPr lang="cs-CZ" dirty="0" err="1">
                <a:solidFill>
                  <a:prstClr val="black"/>
                </a:solidFill>
              </a:rPr>
              <a:t>gl</a:t>
            </a:r>
            <a:r>
              <a:rPr lang="cs-CZ" dirty="0">
                <a:solidFill>
                  <a:prstClr val="black"/>
                </a:solidFill>
              </a:rPr>
              <a:t>. </a:t>
            </a:r>
            <a:r>
              <a:rPr lang="cs-CZ" dirty="0" err="1">
                <a:solidFill>
                  <a:prstClr val="black"/>
                </a:solidFill>
              </a:rPr>
              <a:t>thyreoidea</a:t>
            </a:r>
            <a:r>
              <a:rPr lang="cs-CZ" dirty="0">
                <a:solidFill>
                  <a:prstClr val="black"/>
                </a:solidFill>
              </a:rPr>
              <a:t>(ch),</a:t>
            </a:r>
          </a:p>
          <a:p>
            <a:r>
              <a:rPr lang="cs-CZ" dirty="0" err="1">
                <a:solidFill>
                  <a:prstClr val="black"/>
                </a:solidFill>
              </a:rPr>
              <a:t>thymus</a:t>
            </a:r>
            <a:r>
              <a:rPr lang="cs-CZ" dirty="0">
                <a:solidFill>
                  <a:prstClr val="black"/>
                </a:solidFill>
              </a:rPr>
              <a:t> (e),</a:t>
            </a:r>
          </a:p>
          <a:p>
            <a:r>
              <a:rPr lang="cs-CZ" dirty="0" err="1">
                <a:solidFill>
                  <a:prstClr val="black"/>
                </a:solidFill>
              </a:rPr>
              <a:t>gll</a:t>
            </a:r>
            <a:r>
              <a:rPr lang="cs-CZ" dirty="0">
                <a:solidFill>
                  <a:prstClr val="black"/>
                </a:solidFill>
              </a:rPr>
              <a:t>. </a:t>
            </a:r>
            <a:r>
              <a:rPr lang="cs-CZ" dirty="0" err="1">
                <a:solidFill>
                  <a:prstClr val="black"/>
                </a:solidFill>
              </a:rPr>
              <a:t>parathyreoideae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inf</a:t>
            </a:r>
            <a:r>
              <a:rPr lang="cs-CZ" dirty="0">
                <a:solidFill>
                  <a:prstClr val="black"/>
                </a:solidFill>
              </a:rPr>
              <a:t>. (d), </a:t>
            </a:r>
          </a:p>
          <a:p>
            <a:r>
              <a:rPr lang="cs-CZ" dirty="0" err="1">
                <a:solidFill>
                  <a:prstClr val="black"/>
                </a:solidFill>
              </a:rPr>
              <a:t>gll</a:t>
            </a:r>
            <a:r>
              <a:rPr lang="cs-CZ" dirty="0">
                <a:solidFill>
                  <a:prstClr val="black"/>
                </a:solidFill>
              </a:rPr>
              <a:t>. </a:t>
            </a:r>
            <a:r>
              <a:rPr lang="cs-CZ" dirty="0" err="1">
                <a:solidFill>
                  <a:prstClr val="black"/>
                </a:solidFill>
              </a:rPr>
              <a:t>parathyreoideae</a:t>
            </a:r>
            <a:r>
              <a:rPr lang="cs-CZ" dirty="0">
                <a:solidFill>
                  <a:prstClr val="black"/>
                </a:solidFill>
              </a:rPr>
              <a:t> sup.(f),</a:t>
            </a:r>
          </a:p>
          <a:p>
            <a:r>
              <a:rPr lang="cs-CZ" dirty="0" err="1">
                <a:solidFill>
                  <a:prstClr val="black"/>
                </a:solidFill>
              </a:rPr>
              <a:t>ultimobranchial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corpuscle</a:t>
            </a:r>
            <a:r>
              <a:rPr lang="cs-CZ" dirty="0">
                <a:solidFill>
                  <a:prstClr val="black"/>
                </a:solidFill>
              </a:rPr>
              <a:t> (g) </a:t>
            </a:r>
          </a:p>
          <a:p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00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Embryology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noFill/>
        </p:spPr>
        <p:txBody>
          <a:bodyPr/>
          <a:lstStyle/>
          <a:p>
            <a:r>
              <a:rPr lang="cs-CZ" dirty="0" err="1">
                <a:solidFill>
                  <a:schemeClr val="tx1"/>
                </a:solidFill>
              </a:rPr>
              <a:t>Development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of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the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tooth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68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196752"/>
            <a:ext cx="6477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628466" y="404664"/>
            <a:ext cx="4935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prstClr val="black"/>
                </a:solidFill>
              </a:rPr>
              <a:t>Development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prstClr val="black"/>
                </a:solidFill>
              </a:rPr>
              <a:t>of</a:t>
            </a:r>
            <a:r>
              <a:rPr lang="cs-CZ" b="1" dirty="0">
                <a:solidFill>
                  <a:prstClr val="black"/>
                </a:solidFill>
              </a:rPr>
              <a:t> </a:t>
            </a:r>
            <a:r>
              <a:rPr lang="cs-CZ" b="1" dirty="0" err="1">
                <a:solidFill>
                  <a:prstClr val="black"/>
                </a:solidFill>
              </a:rPr>
              <a:t>the</a:t>
            </a:r>
            <a:r>
              <a:rPr lang="cs-CZ" b="1" dirty="0">
                <a:solidFill>
                  <a:prstClr val="black"/>
                </a:solidFill>
              </a:rPr>
              <a:t> oral </a:t>
            </a:r>
            <a:r>
              <a:rPr lang="cs-CZ" b="1" dirty="0" err="1">
                <a:solidFill>
                  <a:prstClr val="black"/>
                </a:solidFill>
              </a:rPr>
              <a:t>cavity</a:t>
            </a:r>
            <a:r>
              <a:rPr lang="cs-CZ" b="1" dirty="0">
                <a:solidFill>
                  <a:prstClr val="black"/>
                </a:solidFill>
              </a:rPr>
              <a:t> – embryo, </a:t>
            </a:r>
            <a:r>
              <a:rPr lang="cs-CZ" b="1" dirty="0" err="1">
                <a:solidFill>
                  <a:prstClr val="black"/>
                </a:solidFill>
              </a:rPr>
              <a:t>week</a:t>
            </a:r>
            <a:r>
              <a:rPr lang="cs-CZ" b="1" dirty="0">
                <a:solidFill>
                  <a:prstClr val="black"/>
                </a:solidFill>
              </a:rPr>
              <a:t> 6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999656" y="1340768"/>
            <a:ext cx="111761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000" dirty="0" err="1">
                <a:solidFill>
                  <a:prstClr val="black"/>
                </a:solidFill>
              </a:rPr>
              <a:t>upper</a:t>
            </a:r>
            <a:r>
              <a:rPr lang="cs-CZ" sz="2000" dirty="0">
                <a:solidFill>
                  <a:prstClr val="black"/>
                </a:solidFill>
              </a:rPr>
              <a:t> lip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999656" y="3418220"/>
            <a:ext cx="108709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000" dirty="0" err="1">
                <a:solidFill>
                  <a:prstClr val="black"/>
                </a:solidFill>
              </a:rPr>
              <a:t>lower</a:t>
            </a:r>
            <a:r>
              <a:rPr lang="cs-CZ" sz="2000" dirty="0">
                <a:solidFill>
                  <a:prstClr val="black"/>
                </a:solidFill>
              </a:rPr>
              <a:t> lip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949460" y="5373216"/>
            <a:ext cx="119847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000" dirty="0" err="1">
                <a:solidFill>
                  <a:prstClr val="black"/>
                </a:solidFill>
              </a:rPr>
              <a:t>ectoderm</a:t>
            </a:r>
            <a:endParaRPr lang="cs-CZ" sz="2000" dirty="0">
              <a:solidFill>
                <a:prstClr val="black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569673" y="4494759"/>
            <a:ext cx="1289007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000" dirty="0" err="1">
                <a:solidFill>
                  <a:prstClr val="black"/>
                </a:solidFill>
              </a:rPr>
              <a:t>cartilago</a:t>
            </a:r>
            <a:r>
              <a:rPr lang="cs-CZ" sz="2000" dirty="0">
                <a:solidFill>
                  <a:prstClr val="black"/>
                </a:solidFill>
              </a:rPr>
              <a:t>   </a:t>
            </a:r>
          </a:p>
          <a:p>
            <a:r>
              <a:rPr lang="cs-CZ" sz="2000" dirty="0" err="1">
                <a:solidFill>
                  <a:prstClr val="black"/>
                </a:solidFill>
              </a:rPr>
              <a:t>Meckeli</a:t>
            </a:r>
            <a:endParaRPr lang="cs-CZ" sz="2000" dirty="0">
              <a:solidFill>
                <a:prstClr val="black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569672" y="1469231"/>
            <a:ext cx="160903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000" dirty="0" err="1">
                <a:solidFill>
                  <a:prstClr val="black"/>
                </a:solidFill>
              </a:rPr>
              <a:t>dental</a:t>
            </a:r>
            <a:r>
              <a:rPr lang="cs-CZ" sz="2000" dirty="0">
                <a:solidFill>
                  <a:prstClr val="black"/>
                </a:solidFill>
              </a:rPr>
              <a:t> lamina</a:t>
            </a:r>
          </a:p>
          <a:p>
            <a:r>
              <a:rPr lang="cs-CZ" sz="2000" i="1" dirty="0">
                <a:solidFill>
                  <a:prstClr val="black"/>
                </a:solidFill>
              </a:rPr>
              <a:t>+ </a:t>
            </a:r>
            <a:r>
              <a:rPr lang="cs-CZ" sz="2000" i="1" dirty="0" err="1">
                <a:solidFill>
                  <a:prstClr val="black"/>
                </a:solidFill>
              </a:rPr>
              <a:t>tooth</a:t>
            </a:r>
            <a:r>
              <a:rPr lang="cs-CZ" sz="2000" i="1" dirty="0">
                <a:solidFill>
                  <a:prstClr val="black"/>
                </a:solidFill>
              </a:rPr>
              <a:t> bud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7569672" y="3818331"/>
            <a:ext cx="1465338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prstClr val="black"/>
                </a:solidFill>
              </a:rPr>
              <a:t>dental</a:t>
            </a:r>
            <a:r>
              <a:rPr lang="cs-CZ" dirty="0">
                <a:solidFill>
                  <a:prstClr val="black"/>
                </a:solidFill>
              </a:rPr>
              <a:t> lamina</a:t>
            </a:r>
          </a:p>
          <a:p>
            <a:r>
              <a:rPr lang="cs-CZ" i="1" dirty="0">
                <a:solidFill>
                  <a:prstClr val="black"/>
                </a:solidFill>
              </a:rPr>
              <a:t>+ </a:t>
            </a:r>
            <a:r>
              <a:rPr lang="cs-CZ" i="1" dirty="0" err="1">
                <a:solidFill>
                  <a:prstClr val="black"/>
                </a:solidFill>
              </a:rPr>
              <a:t>tooth</a:t>
            </a:r>
            <a:r>
              <a:rPr lang="cs-CZ" i="1" dirty="0">
                <a:solidFill>
                  <a:prstClr val="black"/>
                </a:solidFill>
              </a:rPr>
              <a:t> cap 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580060" y="2642624"/>
            <a:ext cx="1658659" cy="3847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900" dirty="0">
                <a:solidFill>
                  <a:prstClr val="black"/>
                </a:solidFill>
              </a:rPr>
              <a:t>base </a:t>
            </a:r>
            <a:r>
              <a:rPr lang="cs-CZ" sz="1900" dirty="0" err="1">
                <a:solidFill>
                  <a:prstClr val="black"/>
                </a:solidFill>
              </a:rPr>
              <a:t>of</a:t>
            </a:r>
            <a:r>
              <a:rPr lang="cs-CZ" sz="1900" dirty="0">
                <a:solidFill>
                  <a:prstClr val="black"/>
                </a:solidFill>
              </a:rPr>
              <a:t> </a:t>
            </a:r>
            <a:r>
              <a:rPr lang="cs-CZ" sz="1900" dirty="0" err="1">
                <a:solidFill>
                  <a:prstClr val="black"/>
                </a:solidFill>
              </a:rPr>
              <a:t>tongue</a:t>
            </a:r>
            <a:endParaRPr lang="cs-CZ" sz="1900" dirty="0">
              <a:solidFill>
                <a:prstClr val="black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049308" y="2607876"/>
            <a:ext cx="1230978" cy="67710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900" dirty="0" err="1">
                <a:solidFill>
                  <a:prstClr val="black"/>
                </a:solidFill>
              </a:rPr>
              <a:t>vestibular</a:t>
            </a:r>
            <a:r>
              <a:rPr lang="cs-CZ" sz="1900" dirty="0">
                <a:solidFill>
                  <a:prstClr val="black"/>
                </a:solidFill>
              </a:rPr>
              <a:t> </a:t>
            </a:r>
          </a:p>
          <a:p>
            <a:r>
              <a:rPr lang="cs-CZ" sz="1900" dirty="0">
                <a:solidFill>
                  <a:prstClr val="black"/>
                </a:solidFill>
              </a:rPr>
              <a:t>band 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7032104" y="3140968"/>
            <a:ext cx="2002906" cy="351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91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dentalbud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333376"/>
            <a:ext cx="4146550" cy="611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2135188" y="404813"/>
            <a:ext cx="424815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altLang="cs-CZ">
              <a:solidFill>
                <a:prstClr val="black"/>
              </a:solidFill>
            </a:endParaRPr>
          </a:p>
        </p:txBody>
      </p:sp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5087939" y="2636838"/>
            <a:ext cx="1296987" cy="5410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cs-CZ" altLang="cs-CZ" dirty="0">
                <a:solidFill>
                  <a:prstClr val="black"/>
                </a:solidFill>
              </a:rPr>
              <a:t>organ </a:t>
            </a:r>
          </a:p>
          <a:p>
            <a:pPr>
              <a:lnSpc>
                <a:spcPct val="80000"/>
              </a:lnSpc>
            </a:pPr>
            <a:r>
              <a:rPr lang="cs-CZ" altLang="cs-CZ" dirty="0" err="1">
                <a:solidFill>
                  <a:prstClr val="black"/>
                </a:solidFill>
              </a:rPr>
              <a:t>of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enamel</a:t>
            </a:r>
            <a:endParaRPr lang="cs-CZ" altLang="cs-CZ" dirty="0">
              <a:solidFill>
                <a:prstClr val="black"/>
              </a:solidFill>
            </a:endParaRPr>
          </a:p>
        </p:txBody>
      </p:sp>
      <p:sp>
        <p:nvSpPr>
          <p:cNvPr id="98309" name="Text Box 5"/>
          <p:cNvSpPr txBox="1">
            <a:spLocks noChangeArrowheads="1"/>
          </p:cNvSpPr>
          <p:nvPr/>
        </p:nvSpPr>
        <p:spPr bwMode="auto">
          <a:xfrm>
            <a:off x="5237163" y="5588459"/>
            <a:ext cx="1244600" cy="5410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cs-CZ" altLang="cs-CZ" dirty="0" err="1">
                <a:solidFill>
                  <a:prstClr val="black"/>
                </a:solidFill>
              </a:rPr>
              <a:t>dental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papilla</a:t>
            </a:r>
            <a:endParaRPr lang="cs-CZ" altLang="cs-CZ" dirty="0">
              <a:solidFill>
                <a:prstClr val="black"/>
              </a:solidFill>
            </a:endParaRPr>
          </a:p>
        </p:txBody>
      </p:sp>
      <p:sp>
        <p:nvSpPr>
          <p:cNvPr id="98310" name="Text Box 6"/>
          <p:cNvSpPr txBox="1">
            <a:spLocks noChangeArrowheads="1"/>
          </p:cNvSpPr>
          <p:nvPr/>
        </p:nvSpPr>
        <p:spPr bwMode="auto">
          <a:xfrm>
            <a:off x="5231904" y="4261406"/>
            <a:ext cx="179312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>
                <a:solidFill>
                  <a:prstClr val="black"/>
                </a:solidFill>
              </a:rPr>
              <a:t>permanent </a:t>
            </a:r>
            <a:r>
              <a:rPr lang="cs-CZ" altLang="cs-CZ" dirty="0" err="1">
                <a:solidFill>
                  <a:prstClr val="black"/>
                </a:solidFill>
              </a:rPr>
              <a:t>tooth</a:t>
            </a:r>
            <a:endParaRPr lang="cs-CZ" altLang="cs-CZ" dirty="0">
              <a:solidFill>
                <a:prstClr val="black"/>
              </a:solidFill>
            </a:endParaRPr>
          </a:p>
        </p:txBody>
      </p:sp>
      <p:sp>
        <p:nvSpPr>
          <p:cNvPr id="98311" name="Line 7"/>
          <p:cNvSpPr>
            <a:spLocks noChangeShapeType="1"/>
          </p:cNvSpPr>
          <p:nvPr/>
        </p:nvSpPr>
        <p:spPr bwMode="auto">
          <a:xfrm>
            <a:off x="5303838" y="5084763"/>
            <a:ext cx="43180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98312" name="Text Box 8"/>
          <p:cNvSpPr txBox="1">
            <a:spLocks noChangeArrowheads="1"/>
          </p:cNvSpPr>
          <p:nvPr/>
        </p:nvSpPr>
        <p:spPr bwMode="auto">
          <a:xfrm>
            <a:off x="5859464" y="4818063"/>
            <a:ext cx="17405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 err="1">
                <a:solidFill>
                  <a:prstClr val="black"/>
                </a:solidFill>
              </a:rPr>
              <a:t>deciduous</a:t>
            </a:r>
            <a:r>
              <a:rPr lang="cs-CZ" altLang="cs-CZ" dirty="0">
                <a:solidFill>
                  <a:prstClr val="black"/>
                </a:solidFill>
              </a:rPr>
              <a:t> </a:t>
            </a:r>
            <a:r>
              <a:rPr lang="cs-CZ" altLang="cs-CZ" dirty="0" err="1">
                <a:solidFill>
                  <a:prstClr val="black"/>
                </a:solidFill>
              </a:rPr>
              <a:t>tooth</a:t>
            </a:r>
            <a:endParaRPr lang="cs-CZ" altLang="cs-CZ" dirty="0">
              <a:solidFill>
                <a:prstClr val="black"/>
              </a:solidFill>
            </a:endParaRPr>
          </a:p>
        </p:txBody>
      </p:sp>
      <p:sp>
        <p:nvSpPr>
          <p:cNvPr id="98313" name="Text Box 9"/>
          <p:cNvSpPr txBox="1">
            <a:spLocks noChangeArrowheads="1"/>
          </p:cNvSpPr>
          <p:nvPr/>
        </p:nvSpPr>
        <p:spPr bwMode="auto">
          <a:xfrm>
            <a:off x="1919289" y="404813"/>
            <a:ext cx="503240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>
                <a:solidFill>
                  <a:prstClr val="black"/>
                </a:solidFill>
              </a:rPr>
              <a:t>       labium     vestibulum         </a:t>
            </a:r>
            <a:r>
              <a:rPr lang="cs-CZ" altLang="cs-CZ" dirty="0" err="1">
                <a:solidFill>
                  <a:prstClr val="black"/>
                </a:solidFill>
              </a:rPr>
              <a:t>dentogingival</a:t>
            </a:r>
            <a:r>
              <a:rPr lang="cs-CZ" altLang="cs-CZ" dirty="0">
                <a:solidFill>
                  <a:prstClr val="black"/>
                </a:solidFill>
              </a:rPr>
              <a:t>  lamina </a:t>
            </a:r>
          </a:p>
        </p:txBody>
      </p:sp>
      <p:sp>
        <p:nvSpPr>
          <p:cNvPr id="98314" name="Line 10"/>
          <p:cNvSpPr>
            <a:spLocks noChangeShapeType="1"/>
          </p:cNvSpPr>
          <p:nvPr/>
        </p:nvSpPr>
        <p:spPr bwMode="auto">
          <a:xfrm>
            <a:off x="2782888" y="765176"/>
            <a:ext cx="144462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98315" name="Line 11"/>
          <p:cNvSpPr>
            <a:spLocks noChangeShapeType="1"/>
          </p:cNvSpPr>
          <p:nvPr/>
        </p:nvSpPr>
        <p:spPr bwMode="auto">
          <a:xfrm flipH="1">
            <a:off x="3432175" y="908051"/>
            <a:ext cx="215900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98316" name="Line 12"/>
          <p:cNvSpPr>
            <a:spLocks noChangeShapeType="1"/>
          </p:cNvSpPr>
          <p:nvPr/>
        </p:nvSpPr>
        <p:spPr bwMode="auto">
          <a:xfrm flipH="1">
            <a:off x="4511675" y="836613"/>
            <a:ext cx="8636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98317" name="AutoShape 13"/>
          <p:cNvSpPr>
            <a:spLocks/>
          </p:cNvSpPr>
          <p:nvPr/>
        </p:nvSpPr>
        <p:spPr bwMode="auto">
          <a:xfrm rot="16405719">
            <a:off x="4248944" y="812007"/>
            <a:ext cx="433388" cy="1203325"/>
          </a:xfrm>
          <a:prstGeom prst="rightBrace">
            <a:avLst>
              <a:gd name="adj1" fmla="val 2313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solidFill>
                <a:prstClr val="black"/>
              </a:solidFill>
            </a:endParaRPr>
          </a:p>
        </p:txBody>
      </p:sp>
      <p:cxnSp>
        <p:nvCxnSpPr>
          <p:cNvPr id="3" name="Přímá spojnice 2"/>
          <p:cNvCxnSpPr/>
          <p:nvPr/>
        </p:nvCxnSpPr>
        <p:spPr>
          <a:xfrm flipH="1">
            <a:off x="4495444" y="2119984"/>
            <a:ext cx="1616788" cy="12951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6026074" y="1792626"/>
            <a:ext cx="1465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prstClr val="black"/>
                </a:solidFill>
              </a:rPr>
              <a:t>primary</a:t>
            </a:r>
            <a:r>
              <a:rPr lang="cs-CZ" dirty="0">
                <a:solidFill>
                  <a:prstClr val="black"/>
                </a:solidFill>
              </a:rPr>
              <a:t> </a:t>
            </a:r>
          </a:p>
          <a:p>
            <a:r>
              <a:rPr lang="cs-CZ" dirty="0" err="1">
                <a:solidFill>
                  <a:prstClr val="black"/>
                </a:solidFill>
              </a:rPr>
              <a:t>dental</a:t>
            </a:r>
            <a:r>
              <a:rPr lang="cs-CZ" dirty="0">
                <a:solidFill>
                  <a:prstClr val="black"/>
                </a:solidFill>
              </a:rPr>
              <a:t> lamina</a:t>
            </a:r>
          </a:p>
        </p:txBody>
      </p:sp>
    </p:spTree>
    <p:extLst>
      <p:ext uri="{BB962C8B-B14F-4D97-AF65-F5344CB8AC3E}">
        <p14:creationId xmlns:p14="http://schemas.microsoft.com/office/powerpoint/2010/main" val="9228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526368"/>
            <a:ext cx="8928991" cy="6237312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631503" y="526922"/>
            <a:ext cx="4104457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135560" y="671809"/>
            <a:ext cx="3724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prstClr val="black"/>
                </a:solidFill>
              </a:rPr>
              <a:t>Week</a:t>
            </a:r>
            <a:r>
              <a:rPr lang="cs-CZ" dirty="0">
                <a:solidFill>
                  <a:prstClr val="black"/>
                </a:solidFill>
              </a:rPr>
              <a:t> 6 – </a:t>
            </a:r>
            <a:r>
              <a:rPr lang="cs-CZ" dirty="0" err="1">
                <a:solidFill>
                  <a:prstClr val="black"/>
                </a:solidFill>
              </a:rPr>
              <a:t>primary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dental</a:t>
            </a:r>
            <a:r>
              <a:rPr lang="cs-CZ" dirty="0">
                <a:solidFill>
                  <a:prstClr val="black"/>
                </a:solidFill>
              </a:rPr>
              <a:t> lamina </a:t>
            </a:r>
          </a:p>
          <a:p>
            <a:r>
              <a:rPr lang="cs-CZ" dirty="0" err="1">
                <a:solidFill>
                  <a:prstClr val="black"/>
                </a:solidFill>
              </a:rPr>
              <a:t>Week</a:t>
            </a:r>
            <a:r>
              <a:rPr lang="cs-CZ" dirty="0">
                <a:solidFill>
                  <a:prstClr val="black"/>
                </a:solidFill>
              </a:rPr>
              <a:t> 7-8 – 10 </a:t>
            </a:r>
            <a:r>
              <a:rPr lang="cs-CZ" dirty="0" err="1">
                <a:solidFill>
                  <a:prstClr val="black"/>
                </a:solidFill>
              </a:rPr>
              <a:t>tooth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buds</a:t>
            </a:r>
            <a:r>
              <a:rPr lang="cs-CZ" dirty="0">
                <a:solidFill>
                  <a:prstClr val="black"/>
                </a:solidFill>
              </a:rPr>
              <a:t> (primordia)</a:t>
            </a:r>
          </a:p>
        </p:txBody>
      </p:sp>
      <p:sp>
        <p:nvSpPr>
          <p:cNvPr id="6" name="Obdélník 5"/>
          <p:cNvSpPr/>
          <p:nvPr/>
        </p:nvSpPr>
        <p:spPr>
          <a:xfrm>
            <a:off x="2711624" y="1772816"/>
            <a:ext cx="1152128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727848" y="5517233"/>
            <a:ext cx="45170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prstClr val="black"/>
                </a:solidFill>
              </a:rPr>
              <a:t>mandibula </a:t>
            </a:r>
            <a:r>
              <a:rPr lang="cs-CZ" dirty="0" err="1">
                <a:solidFill>
                  <a:prstClr val="black"/>
                </a:solidFill>
              </a:rPr>
              <a:t>or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maxilla</a:t>
            </a:r>
            <a:r>
              <a:rPr lang="cs-CZ" dirty="0">
                <a:solidFill>
                  <a:prstClr val="black"/>
                </a:solidFill>
              </a:rPr>
              <a:t>                      </a:t>
            </a:r>
            <a:r>
              <a:rPr lang="cs-CZ" dirty="0" err="1">
                <a:solidFill>
                  <a:prstClr val="black"/>
                </a:solidFill>
              </a:rPr>
              <a:t>labial</a:t>
            </a:r>
            <a:r>
              <a:rPr lang="cs-CZ" dirty="0">
                <a:solidFill>
                  <a:prstClr val="black"/>
                </a:solidFill>
              </a:rPr>
              <a:t> lamina</a:t>
            </a:r>
          </a:p>
          <a:p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626400" y="348643"/>
            <a:ext cx="1521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prstClr val="black"/>
                </a:solidFill>
              </a:rPr>
              <a:t>dentogingival</a:t>
            </a:r>
            <a:r>
              <a:rPr lang="cs-CZ" dirty="0">
                <a:solidFill>
                  <a:prstClr val="black"/>
                </a:solidFill>
              </a:rPr>
              <a:t> </a:t>
            </a:r>
          </a:p>
          <a:p>
            <a:r>
              <a:rPr lang="cs-CZ" dirty="0">
                <a:solidFill>
                  <a:prstClr val="black"/>
                </a:solidFill>
              </a:rPr>
              <a:t>lamina</a:t>
            </a:r>
          </a:p>
        </p:txBody>
      </p:sp>
      <p:cxnSp>
        <p:nvCxnSpPr>
          <p:cNvPr id="10" name="Přímá spojnice se šipkou 9"/>
          <p:cNvCxnSpPr/>
          <p:nvPr/>
        </p:nvCxnSpPr>
        <p:spPr>
          <a:xfrm flipH="1">
            <a:off x="4439816" y="4077072"/>
            <a:ext cx="28083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>
            <a:off x="4439816" y="4437112"/>
            <a:ext cx="22322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2423593" y="3861048"/>
            <a:ext cx="21441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prstClr val="black"/>
                </a:solidFill>
              </a:rPr>
              <a:t>deciduous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dentition</a:t>
            </a:r>
            <a:endParaRPr lang="cs-CZ" dirty="0">
              <a:solidFill>
                <a:prstClr val="black"/>
              </a:solidFill>
            </a:endParaRPr>
          </a:p>
          <a:p>
            <a:endParaRPr lang="cs-CZ" sz="600" dirty="0">
              <a:solidFill>
                <a:prstClr val="black"/>
              </a:solidFill>
            </a:endParaRPr>
          </a:p>
          <a:p>
            <a:r>
              <a:rPr lang="cs-CZ" dirty="0">
                <a:solidFill>
                  <a:prstClr val="black"/>
                </a:solidFill>
              </a:rPr>
              <a:t>permanent </a:t>
            </a:r>
            <a:r>
              <a:rPr lang="cs-CZ" dirty="0" err="1">
                <a:solidFill>
                  <a:prstClr val="black"/>
                </a:solidFill>
              </a:rPr>
              <a:t>dentition</a:t>
            </a:r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43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02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424" y="546573"/>
            <a:ext cx="8640763" cy="577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840627" y="4802660"/>
            <a:ext cx="811697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400" dirty="0" err="1" smtClean="0"/>
              <a:t>cartilage</a:t>
            </a:r>
            <a:endParaRPr lang="cs-CZ" sz="1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357816" y="4494883"/>
            <a:ext cx="896079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400" dirty="0" err="1" smtClean="0"/>
              <a:t>lower</a:t>
            </a:r>
            <a:r>
              <a:rPr lang="cs-CZ" sz="1400" dirty="0" smtClean="0"/>
              <a:t> jaw</a:t>
            </a:r>
            <a:endParaRPr lang="cs-CZ" sz="1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4394236" y="1589903"/>
            <a:ext cx="1719317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400" dirty="0" err="1" smtClean="0"/>
              <a:t>epithelium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gingiva</a:t>
            </a:r>
            <a:endParaRPr lang="cs-CZ" sz="1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5808439" y="848497"/>
            <a:ext cx="843885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400" dirty="0" smtClean="0"/>
              <a:t>uper jaw</a:t>
            </a:r>
            <a:endParaRPr lang="cs-CZ" sz="1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9069859" y="2133600"/>
            <a:ext cx="702308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400" dirty="0" err="1" smtClean="0"/>
              <a:t>tongue</a:t>
            </a:r>
            <a:endParaRPr lang="cs-CZ" sz="1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837406" y="2932669"/>
            <a:ext cx="1569789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400" dirty="0" err="1" smtClean="0"/>
              <a:t>stage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</a:t>
            </a:r>
            <a:r>
              <a:rPr lang="cs-CZ" sz="1400" dirty="0" err="1" smtClean="0"/>
              <a:t>dental</a:t>
            </a:r>
            <a:r>
              <a:rPr lang="cs-CZ" sz="1400" dirty="0" smtClean="0"/>
              <a:t> cap</a:t>
            </a:r>
            <a:endParaRPr lang="cs-CZ" sz="1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586421" y="4340994"/>
            <a:ext cx="1471621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400" dirty="0" err="1" smtClean="0"/>
              <a:t>ectomesenchyme</a:t>
            </a:r>
            <a:endParaRPr lang="cs-CZ" sz="14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0522408" y="937162"/>
            <a:ext cx="1440779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base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tooth</a:t>
            </a:r>
            <a:endParaRPr lang="cs-CZ" dirty="0" smtClean="0"/>
          </a:p>
          <a:p>
            <a:r>
              <a:rPr lang="cs-CZ" dirty="0" smtClean="0"/>
              <a:t>in </a:t>
            </a:r>
            <a:r>
              <a:rPr lang="cs-CZ" dirty="0" err="1" smtClean="0"/>
              <a:t>mandible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3316762" y="5954153"/>
            <a:ext cx="72333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 smtClean="0"/>
              <a:t>Development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tooth</a:t>
            </a:r>
            <a:r>
              <a:rPr lang="cs-CZ" dirty="0" smtClean="0"/>
              <a:t>, HE                                                                             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192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774826" y="1052514"/>
            <a:ext cx="4176713" cy="5589587"/>
          </a:xfrm>
        </p:spPr>
        <p:txBody>
          <a:bodyPr/>
          <a:lstStyle/>
          <a:p>
            <a:pPr marL="533400" indent="-533400">
              <a:buNone/>
            </a:pPr>
            <a:r>
              <a:rPr lang="cs-CZ" altLang="cs-CZ" b="1" dirty="0" err="1" smtClean="0">
                <a:solidFill>
                  <a:srgbClr val="008080"/>
                </a:solidFill>
              </a:rPr>
              <a:t>primary</a:t>
            </a:r>
            <a:r>
              <a:rPr lang="cs-CZ" altLang="cs-CZ" b="1" dirty="0" smtClean="0">
                <a:solidFill>
                  <a:srgbClr val="008080"/>
                </a:solidFill>
              </a:rPr>
              <a:t> </a:t>
            </a:r>
            <a:r>
              <a:rPr lang="cs-CZ" altLang="cs-CZ" b="1" dirty="0" err="1" smtClean="0">
                <a:solidFill>
                  <a:srgbClr val="008080"/>
                </a:solidFill>
              </a:rPr>
              <a:t>dental</a:t>
            </a:r>
            <a:r>
              <a:rPr lang="cs-CZ" altLang="cs-CZ" b="1" dirty="0" smtClean="0">
                <a:solidFill>
                  <a:srgbClr val="008080"/>
                </a:solidFill>
              </a:rPr>
              <a:t> lamina</a:t>
            </a:r>
            <a:endParaRPr lang="cs-CZ" altLang="cs-CZ" b="1" dirty="0">
              <a:solidFill>
                <a:srgbClr val="008080"/>
              </a:solidFill>
            </a:endParaRPr>
          </a:p>
          <a:p>
            <a:pPr marL="533400" indent="-533400">
              <a:buNone/>
            </a:pPr>
            <a:r>
              <a:rPr lang="cs-CZ" altLang="cs-CZ" b="1" dirty="0">
                <a:solidFill>
                  <a:srgbClr val="FFFF00"/>
                </a:solidFill>
              </a:rPr>
              <a:t> </a:t>
            </a:r>
          </a:p>
          <a:p>
            <a:pPr marL="533400" indent="-533400">
              <a:buFontTx/>
              <a:buAutoNum type="arabicPeriod"/>
            </a:pPr>
            <a:r>
              <a:rPr lang="cs-CZ" altLang="cs-CZ" sz="2800" b="1" dirty="0" err="1">
                <a:solidFill>
                  <a:schemeClr val="accent2"/>
                </a:solidFill>
              </a:rPr>
              <a:t>stage</a:t>
            </a:r>
            <a:r>
              <a:rPr lang="en-GB" altLang="cs-CZ" sz="2800" b="1" dirty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>
                <a:solidFill>
                  <a:schemeClr val="accent2"/>
                </a:solidFill>
              </a:rPr>
              <a:t>of</a:t>
            </a:r>
            <a:r>
              <a:rPr lang="cs-CZ" altLang="cs-CZ" sz="2800" b="1" dirty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>
                <a:solidFill>
                  <a:schemeClr val="accent2"/>
                </a:solidFill>
              </a:rPr>
              <a:t>dental</a:t>
            </a:r>
            <a:r>
              <a:rPr lang="cs-CZ" altLang="cs-CZ" sz="2800" b="1" dirty="0">
                <a:solidFill>
                  <a:schemeClr val="accent2"/>
                </a:solidFill>
              </a:rPr>
              <a:t> bud (</a:t>
            </a:r>
            <a:r>
              <a:rPr lang="en-GB" altLang="cs-CZ" sz="2800" b="1" dirty="0" err="1">
                <a:solidFill>
                  <a:schemeClr val="accent2"/>
                </a:solidFill>
              </a:rPr>
              <a:t>primordi</a:t>
            </a:r>
            <a:r>
              <a:rPr lang="cs-CZ" altLang="cs-CZ" sz="2800" b="1" dirty="0">
                <a:solidFill>
                  <a:schemeClr val="accent2"/>
                </a:solidFill>
              </a:rPr>
              <a:t>um) </a:t>
            </a:r>
          </a:p>
          <a:p>
            <a:pPr marL="533400" indent="-533400">
              <a:buFontTx/>
              <a:buAutoNum type="arabicPeriod"/>
            </a:pPr>
            <a:r>
              <a:rPr lang="cs-CZ" altLang="cs-CZ" sz="2800" b="1" dirty="0" err="1">
                <a:solidFill>
                  <a:schemeClr val="accent2"/>
                </a:solidFill>
              </a:rPr>
              <a:t>stage</a:t>
            </a:r>
            <a:r>
              <a:rPr lang="cs-CZ" altLang="cs-CZ" sz="2800" b="1" dirty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>
                <a:solidFill>
                  <a:schemeClr val="accent2"/>
                </a:solidFill>
              </a:rPr>
              <a:t>of</a:t>
            </a:r>
            <a:r>
              <a:rPr lang="en-GB" altLang="cs-CZ" sz="2800" b="1" dirty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>
                <a:solidFill>
                  <a:schemeClr val="accent2"/>
                </a:solidFill>
              </a:rPr>
              <a:t>dental</a:t>
            </a:r>
            <a:r>
              <a:rPr lang="cs-CZ" altLang="cs-CZ" sz="2800" b="1" dirty="0">
                <a:solidFill>
                  <a:schemeClr val="accent2"/>
                </a:solidFill>
              </a:rPr>
              <a:t> cap </a:t>
            </a:r>
          </a:p>
          <a:p>
            <a:pPr marL="533400" indent="-533400">
              <a:buFontTx/>
              <a:buAutoNum type="arabicPeriod"/>
            </a:pPr>
            <a:r>
              <a:rPr lang="cs-CZ" altLang="cs-CZ" sz="2800" b="1" dirty="0">
                <a:solidFill>
                  <a:schemeClr val="accent2"/>
                </a:solidFill>
              </a:rPr>
              <a:t>s</a:t>
            </a:r>
            <a:r>
              <a:rPr lang="en-GB" altLang="cs-CZ" sz="2800" b="1" dirty="0">
                <a:solidFill>
                  <a:schemeClr val="accent2"/>
                </a:solidFill>
              </a:rPr>
              <a:t>ta</a:t>
            </a:r>
            <a:r>
              <a:rPr lang="cs-CZ" altLang="cs-CZ" sz="2800" b="1" dirty="0" err="1">
                <a:solidFill>
                  <a:schemeClr val="accent2"/>
                </a:solidFill>
              </a:rPr>
              <a:t>ge</a:t>
            </a:r>
            <a:r>
              <a:rPr lang="cs-CZ" altLang="cs-CZ" sz="2800" b="1" dirty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>
                <a:solidFill>
                  <a:schemeClr val="accent2"/>
                </a:solidFill>
              </a:rPr>
              <a:t>of</a:t>
            </a:r>
            <a:r>
              <a:rPr lang="cs-CZ" altLang="cs-CZ" sz="2800" b="1" dirty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>
                <a:solidFill>
                  <a:schemeClr val="accent2"/>
                </a:solidFill>
              </a:rPr>
              <a:t>dental</a:t>
            </a:r>
            <a:r>
              <a:rPr lang="cs-CZ" altLang="cs-CZ" sz="2800" b="1" dirty="0">
                <a:solidFill>
                  <a:schemeClr val="accent2"/>
                </a:solidFill>
              </a:rPr>
              <a:t> bell</a:t>
            </a:r>
            <a:r>
              <a:rPr lang="en-GB" altLang="cs-CZ" sz="2800" b="1" dirty="0">
                <a:solidFill>
                  <a:schemeClr val="accent2"/>
                </a:solidFill>
              </a:rPr>
              <a:t> </a:t>
            </a:r>
            <a:endParaRPr lang="cs-CZ" altLang="cs-CZ" sz="2800" b="1" dirty="0">
              <a:solidFill>
                <a:schemeClr val="accent2"/>
              </a:solidFill>
            </a:endParaRPr>
          </a:p>
          <a:p>
            <a:pPr marL="533400" indent="-533400">
              <a:buFontTx/>
              <a:buAutoNum type="arabicPeriod"/>
            </a:pPr>
            <a:r>
              <a:rPr lang="en-GB" altLang="cs-CZ" sz="2800" b="1" dirty="0" err="1">
                <a:solidFill>
                  <a:schemeClr val="accent2"/>
                </a:solidFill>
              </a:rPr>
              <a:t>sta</a:t>
            </a:r>
            <a:r>
              <a:rPr lang="cs-CZ" altLang="cs-CZ" sz="2800" b="1" dirty="0" err="1">
                <a:solidFill>
                  <a:schemeClr val="accent2"/>
                </a:solidFill>
              </a:rPr>
              <a:t>ge</a:t>
            </a:r>
            <a:r>
              <a:rPr lang="en-GB" altLang="cs-CZ" sz="2800" b="1" dirty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>
                <a:solidFill>
                  <a:schemeClr val="accent2"/>
                </a:solidFill>
              </a:rPr>
              <a:t>of</a:t>
            </a:r>
            <a:r>
              <a:rPr lang="cs-CZ" altLang="cs-CZ" sz="2800" b="1" dirty="0">
                <a:solidFill>
                  <a:schemeClr val="accent2"/>
                </a:solidFill>
              </a:rPr>
              <a:t> </a:t>
            </a:r>
            <a:r>
              <a:rPr lang="en-GB" altLang="cs-CZ" sz="2800" b="1" dirty="0" err="1">
                <a:solidFill>
                  <a:schemeClr val="accent2"/>
                </a:solidFill>
              </a:rPr>
              <a:t>ap</a:t>
            </a:r>
            <a:r>
              <a:rPr lang="cs-CZ" altLang="cs-CZ" sz="2800" b="1" dirty="0">
                <a:solidFill>
                  <a:schemeClr val="accent2"/>
                </a:solidFill>
              </a:rPr>
              <a:t>p</a:t>
            </a:r>
            <a:r>
              <a:rPr lang="en-GB" altLang="cs-CZ" sz="2800" b="1" dirty="0">
                <a:solidFill>
                  <a:schemeClr val="accent2"/>
                </a:solidFill>
              </a:rPr>
              <a:t>o</a:t>
            </a:r>
            <a:r>
              <a:rPr lang="cs-CZ" altLang="cs-CZ" sz="2800" b="1" dirty="0">
                <a:solidFill>
                  <a:schemeClr val="accent2"/>
                </a:solidFill>
              </a:rPr>
              <a:t>s</a:t>
            </a:r>
            <a:r>
              <a:rPr lang="en-GB" altLang="cs-CZ" sz="2800" b="1" dirty="0" err="1">
                <a:solidFill>
                  <a:schemeClr val="accent2"/>
                </a:solidFill>
              </a:rPr>
              <a:t>i</a:t>
            </a:r>
            <a:r>
              <a:rPr lang="cs-CZ" altLang="cs-CZ" sz="2800" b="1" dirty="0" err="1">
                <a:solidFill>
                  <a:schemeClr val="accent2"/>
                </a:solidFill>
              </a:rPr>
              <a:t>tion</a:t>
            </a:r>
            <a:r>
              <a:rPr lang="cs-CZ" altLang="cs-CZ" sz="2800" b="1" dirty="0">
                <a:solidFill>
                  <a:schemeClr val="accent2"/>
                </a:solidFill>
              </a:rPr>
              <a:t> </a:t>
            </a:r>
          </a:p>
          <a:p>
            <a:pPr marL="533400" indent="-533400">
              <a:buFontTx/>
              <a:buAutoNum type="arabicPeriod"/>
            </a:pPr>
            <a:r>
              <a:rPr lang="cs-CZ" altLang="cs-CZ" sz="2800" b="1" dirty="0">
                <a:solidFill>
                  <a:schemeClr val="accent2"/>
                </a:solidFill>
              </a:rPr>
              <a:t>s</a:t>
            </a:r>
            <a:r>
              <a:rPr lang="en-GB" altLang="cs-CZ" sz="2800" b="1" dirty="0">
                <a:solidFill>
                  <a:schemeClr val="accent2"/>
                </a:solidFill>
              </a:rPr>
              <a:t>ta</a:t>
            </a:r>
            <a:r>
              <a:rPr lang="cs-CZ" altLang="cs-CZ" sz="2800" b="1" dirty="0" err="1">
                <a:solidFill>
                  <a:schemeClr val="accent2"/>
                </a:solidFill>
              </a:rPr>
              <a:t>ge</a:t>
            </a:r>
            <a:r>
              <a:rPr lang="en-GB" altLang="cs-CZ" sz="2800" b="1" dirty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>
                <a:solidFill>
                  <a:schemeClr val="accent2"/>
                </a:solidFill>
              </a:rPr>
              <a:t>of</a:t>
            </a:r>
            <a:r>
              <a:rPr lang="cs-CZ" altLang="cs-CZ" sz="2800" b="1" dirty="0">
                <a:solidFill>
                  <a:schemeClr val="accent2"/>
                </a:solidFill>
              </a:rPr>
              <a:t> </a:t>
            </a:r>
            <a:r>
              <a:rPr lang="cs-CZ" altLang="cs-CZ" sz="2800" b="1" dirty="0" err="1">
                <a:solidFill>
                  <a:schemeClr val="accent2"/>
                </a:solidFill>
              </a:rPr>
              <a:t>eruption</a:t>
            </a:r>
            <a:endParaRPr lang="cs-CZ" altLang="cs-CZ" sz="2800" b="1" dirty="0">
              <a:solidFill>
                <a:schemeClr val="accent2"/>
              </a:solidFill>
            </a:endParaRPr>
          </a:p>
        </p:txBody>
      </p:sp>
      <p:pic>
        <p:nvPicPr>
          <p:cNvPr id="34819" name="Picture 3" descr="staging"/>
          <p:cNvPicPr preferRelativeResize="0">
            <a:picLocks noChangeAspect="1" noChangeArrowheads="1"/>
          </p:cNvPicPr>
          <p:nvPr/>
        </p:nvPicPr>
        <p:blipFill>
          <a:blip r:embed="rId2" cstate="print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923926"/>
            <a:ext cx="4443412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774826" y="255947"/>
            <a:ext cx="54166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200" b="1" dirty="0" err="1">
                <a:solidFill>
                  <a:srgbClr val="1F497D"/>
                </a:solidFill>
              </a:rPr>
              <a:t>Developmental</a:t>
            </a:r>
            <a:r>
              <a:rPr lang="cs-CZ" altLang="cs-CZ" sz="3200" b="1" dirty="0">
                <a:solidFill>
                  <a:srgbClr val="1F497D"/>
                </a:solidFill>
              </a:rPr>
              <a:t> </a:t>
            </a:r>
            <a:r>
              <a:rPr lang="cs-CZ" altLang="cs-CZ" sz="3200" b="1" dirty="0" err="1">
                <a:solidFill>
                  <a:srgbClr val="1F497D"/>
                </a:solidFill>
              </a:rPr>
              <a:t>stages</a:t>
            </a:r>
            <a:r>
              <a:rPr lang="cs-CZ" altLang="cs-CZ" sz="3200" b="1" dirty="0">
                <a:solidFill>
                  <a:srgbClr val="1F497D"/>
                </a:solidFill>
              </a:rPr>
              <a:t> </a:t>
            </a:r>
            <a:r>
              <a:rPr lang="cs-CZ" altLang="cs-CZ" sz="3200" b="1" dirty="0" err="1">
                <a:solidFill>
                  <a:srgbClr val="1F497D"/>
                </a:solidFill>
              </a:rPr>
              <a:t>of</a:t>
            </a:r>
            <a:r>
              <a:rPr lang="cs-CZ" altLang="cs-CZ" sz="3200" b="1" dirty="0">
                <a:solidFill>
                  <a:srgbClr val="1F497D"/>
                </a:solidFill>
              </a:rPr>
              <a:t> </a:t>
            </a:r>
            <a:r>
              <a:rPr lang="cs-CZ" altLang="cs-CZ" sz="3200" b="1" dirty="0" err="1">
                <a:solidFill>
                  <a:srgbClr val="1F497D"/>
                </a:solidFill>
              </a:rPr>
              <a:t>tooth</a:t>
            </a:r>
            <a:endParaRPr lang="cs-CZ" altLang="cs-CZ" sz="3200" b="1" dirty="0">
              <a:solidFill>
                <a:srgbClr val="1F497D"/>
              </a:solidFill>
            </a:endParaRP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8112126" y="620713"/>
            <a:ext cx="320675" cy="406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>
                <a:solidFill>
                  <a:srgbClr val="C0504D"/>
                </a:solidFill>
              </a:rPr>
              <a:t>1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8832851" y="620713"/>
            <a:ext cx="320675" cy="406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>
                <a:solidFill>
                  <a:srgbClr val="C0504D"/>
                </a:solidFill>
              </a:rPr>
              <a:t>2</a:t>
            </a: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8736014" y="1914525"/>
            <a:ext cx="320675" cy="406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>
                <a:solidFill>
                  <a:srgbClr val="C0504D"/>
                </a:solidFill>
              </a:rPr>
              <a:t>3</a:t>
            </a: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8112126" y="4076700"/>
            <a:ext cx="320675" cy="406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>
                <a:solidFill>
                  <a:srgbClr val="C0504D"/>
                </a:solidFill>
              </a:rPr>
              <a:t>5</a:t>
            </a: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6816726" y="4076700"/>
            <a:ext cx="320675" cy="406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>
                <a:solidFill>
                  <a:srgbClr val="C0504D"/>
                </a:solidFill>
              </a:rPr>
              <a:t>4</a:t>
            </a:r>
          </a:p>
        </p:txBody>
      </p:sp>
      <p:sp>
        <p:nvSpPr>
          <p:cNvPr id="34827" name="Line 11"/>
          <p:cNvSpPr>
            <a:spLocks noChangeShapeType="1"/>
          </p:cNvSpPr>
          <p:nvPr/>
        </p:nvSpPr>
        <p:spPr bwMode="auto">
          <a:xfrm flipV="1">
            <a:off x="5375275" y="1628775"/>
            <a:ext cx="1081088" cy="0"/>
          </a:xfrm>
          <a:prstGeom prst="line">
            <a:avLst/>
          </a:prstGeom>
          <a:noFill/>
          <a:ln w="38100">
            <a:solidFill>
              <a:srgbClr val="0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975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323850"/>
            <a:ext cx="9144000" cy="653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511676" y="-6350"/>
            <a:ext cx="2987675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sz="4000" dirty="0"/>
              <a:t>Labium </a:t>
            </a:r>
            <a:r>
              <a:rPr lang="cs-CZ" altLang="cs-CZ" sz="4000" dirty="0" err="1"/>
              <a:t>oris</a:t>
            </a:r>
            <a:endParaRPr lang="cs-CZ" altLang="cs-CZ" sz="4000" dirty="0"/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112108" y="807309"/>
            <a:ext cx="2499455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spcBef>
                <a:spcPts val="1125"/>
              </a:spcBef>
              <a:spcAft>
                <a:spcPct val="0"/>
              </a:spcAft>
              <a:buSzPct val="100000"/>
            </a:pPr>
            <a:r>
              <a:rPr lang="cs-CZ" altLang="cs-CZ" sz="1600" b="1" dirty="0" err="1" smtClean="0">
                <a:solidFill>
                  <a:srgbClr val="111111"/>
                </a:solidFill>
                <a:latin typeface="+mn-lt"/>
              </a:rPr>
              <a:t>External</a:t>
            </a:r>
            <a:r>
              <a:rPr lang="cs-CZ" altLang="cs-CZ" sz="1600" b="1" dirty="0" smtClean="0">
                <a:solidFill>
                  <a:srgbClr val="111111"/>
                </a:solidFill>
                <a:latin typeface="+mn-lt"/>
              </a:rPr>
              <a:t> </a:t>
            </a:r>
            <a:r>
              <a:rPr lang="cs-CZ" altLang="cs-CZ" sz="1600" b="1" dirty="0" err="1" smtClean="0">
                <a:solidFill>
                  <a:srgbClr val="111111"/>
                </a:solidFill>
                <a:latin typeface="+mn-lt"/>
              </a:rPr>
              <a:t>surface</a:t>
            </a:r>
            <a:r>
              <a:rPr lang="cs-CZ" altLang="cs-CZ" sz="1600" b="1" dirty="0" smtClean="0">
                <a:solidFill>
                  <a:srgbClr val="111111"/>
                </a:solidFill>
                <a:latin typeface="+mn-lt"/>
              </a:rPr>
              <a:t> - skin</a:t>
            </a:r>
            <a:endParaRPr lang="cs-CZ" altLang="cs-CZ" sz="1600" b="1" dirty="0">
              <a:solidFill>
                <a:srgbClr val="111111"/>
              </a:solidFill>
              <a:latin typeface="+mn-lt"/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7248526" y="6021389"/>
            <a:ext cx="1368425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spcBef>
                <a:spcPts val="1125"/>
              </a:spcBef>
              <a:spcAft>
                <a:spcPct val="0"/>
              </a:spcAft>
              <a:buSzPct val="100000"/>
            </a:pPr>
            <a:r>
              <a:rPr lang="cs-CZ" altLang="cs-CZ" sz="1600" b="1" dirty="0" err="1" smtClean="0">
                <a:solidFill>
                  <a:srgbClr val="111111"/>
                </a:solidFill>
                <a:latin typeface="+mn-lt"/>
              </a:rPr>
              <a:t>Mucous</a:t>
            </a:r>
            <a:r>
              <a:rPr lang="cs-CZ" altLang="cs-CZ" sz="1600" b="1" dirty="0" smtClean="0">
                <a:solidFill>
                  <a:srgbClr val="111111"/>
                </a:solidFill>
                <a:latin typeface="+mn-lt"/>
              </a:rPr>
              <a:t> </a:t>
            </a:r>
            <a:r>
              <a:rPr lang="cs-CZ" altLang="cs-CZ" sz="1600" b="1" dirty="0" err="1" smtClean="0">
                <a:solidFill>
                  <a:srgbClr val="111111"/>
                </a:solidFill>
                <a:latin typeface="+mn-lt"/>
              </a:rPr>
              <a:t>membrane</a:t>
            </a:r>
            <a:endParaRPr lang="cs-CZ" altLang="cs-CZ" sz="1600" b="1" dirty="0">
              <a:solidFill>
                <a:srgbClr val="111111"/>
              </a:solidFill>
              <a:latin typeface="+mn-lt"/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9016784" y="3468130"/>
            <a:ext cx="1947778" cy="894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spcBef>
                <a:spcPts val="1125"/>
              </a:spcBef>
              <a:spcAft>
                <a:spcPct val="0"/>
              </a:spcAft>
              <a:buSzPct val="100000"/>
            </a:pPr>
            <a:r>
              <a:rPr lang="cs-CZ" altLang="cs-CZ" sz="1600" b="1" dirty="0" err="1" smtClean="0">
                <a:solidFill>
                  <a:srgbClr val="111111"/>
                </a:solidFill>
                <a:latin typeface="+mn-lt"/>
              </a:rPr>
              <a:t>Transitional</a:t>
            </a:r>
            <a:r>
              <a:rPr lang="cs-CZ" altLang="cs-CZ" sz="1600" b="1" dirty="0" smtClean="0">
                <a:solidFill>
                  <a:srgbClr val="111111"/>
                </a:solidFill>
                <a:latin typeface="+mn-lt"/>
              </a:rPr>
              <a:t> </a:t>
            </a:r>
            <a:r>
              <a:rPr lang="cs-CZ" altLang="cs-CZ" sz="1600" b="1" dirty="0" err="1" smtClean="0">
                <a:solidFill>
                  <a:srgbClr val="111111"/>
                </a:solidFill>
                <a:latin typeface="+mn-lt"/>
              </a:rPr>
              <a:t>zone</a:t>
            </a:r>
            <a:r>
              <a:rPr lang="cs-CZ" altLang="cs-CZ" b="1" dirty="0" smtClean="0">
                <a:solidFill>
                  <a:srgbClr val="111111"/>
                </a:solidFill>
                <a:latin typeface="Verdana" panose="020B0604030504040204" pitchFamily="34" charset="0"/>
              </a:rPr>
              <a:t> </a:t>
            </a:r>
            <a:r>
              <a:rPr lang="cs-CZ" altLang="cs-CZ" sz="1600" b="1" dirty="0" smtClean="0">
                <a:solidFill>
                  <a:srgbClr val="111111"/>
                </a:solidFill>
                <a:latin typeface="+mn-lt"/>
              </a:rPr>
              <a:t>(</a:t>
            </a:r>
            <a:r>
              <a:rPr lang="cs-CZ" altLang="cs-CZ" sz="1600" b="1" dirty="0" err="1" smtClean="0">
                <a:solidFill>
                  <a:srgbClr val="111111"/>
                </a:solidFill>
                <a:latin typeface="+mn-lt"/>
              </a:rPr>
              <a:t>vermilion</a:t>
            </a:r>
            <a:r>
              <a:rPr lang="cs-CZ" altLang="cs-CZ" sz="1600" b="1" dirty="0" smtClean="0">
                <a:solidFill>
                  <a:srgbClr val="111111"/>
                </a:solidFill>
                <a:latin typeface="+mn-lt"/>
              </a:rPr>
              <a:t>),                    </a:t>
            </a:r>
            <a:r>
              <a:rPr lang="cs-CZ" altLang="cs-CZ" sz="1600" b="1" dirty="0" err="1" smtClean="0">
                <a:solidFill>
                  <a:srgbClr val="111111"/>
                </a:solidFill>
                <a:latin typeface="+mn-lt"/>
              </a:rPr>
              <a:t>red</a:t>
            </a:r>
            <a:r>
              <a:rPr lang="cs-CZ" altLang="cs-CZ" sz="1600" b="1" dirty="0" smtClean="0">
                <a:solidFill>
                  <a:srgbClr val="111111"/>
                </a:solidFill>
                <a:latin typeface="+mn-lt"/>
              </a:rPr>
              <a:t> </a:t>
            </a:r>
            <a:r>
              <a:rPr lang="cs-CZ" altLang="cs-CZ" sz="1600" b="1" dirty="0" err="1" smtClean="0">
                <a:solidFill>
                  <a:srgbClr val="111111"/>
                </a:solidFill>
                <a:latin typeface="+mn-lt"/>
              </a:rPr>
              <a:t>of</a:t>
            </a:r>
            <a:r>
              <a:rPr lang="cs-CZ" altLang="cs-CZ" sz="1600" b="1" dirty="0" smtClean="0">
                <a:solidFill>
                  <a:srgbClr val="111111"/>
                </a:solidFill>
                <a:latin typeface="+mn-lt"/>
              </a:rPr>
              <a:t> lip</a:t>
            </a:r>
            <a:r>
              <a:rPr lang="cs-CZ" altLang="cs-CZ" b="1" dirty="0" smtClean="0">
                <a:solidFill>
                  <a:srgbClr val="111111"/>
                </a:solidFill>
                <a:latin typeface="Verdana" panose="020B0604030504040204" pitchFamily="34" charset="0"/>
              </a:rPr>
              <a:t>           </a:t>
            </a:r>
            <a:endParaRPr lang="cs-CZ" altLang="cs-CZ" b="1" dirty="0">
              <a:solidFill>
                <a:srgbClr val="111111"/>
              </a:solidFill>
              <a:latin typeface="Verdana" panose="020B0604030504040204" pitchFamily="34" charset="0"/>
            </a:endParaRPr>
          </a:p>
        </p:txBody>
      </p:sp>
      <p:sp>
        <p:nvSpPr>
          <p:cNvPr id="10246" name="Oval 6"/>
          <p:cNvSpPr>
            <a:spLocks noChangeArrowheads="1"/>
          </p:cNvSpPr>
          <p:nvPr/>
        </p:nvSpPr>
        <p:spPr bwMode="auto">
          <a:xfrm>
            <a:off x="3071813" y="4724400"/>
            <a:ext cx="1655762" cy="1009650"/>
          </a:xfrm>
          <a:prstGeom prst="ellips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0247" name="Oval 7"/>
          <p:cNvSpPr>
            <a:spLocks noChangeArrowheads="1"/>
          </p:cNvSpPr>
          <p:nvPr/>
        </p:nvSpPr>
        <p:spPr bwMode="auto">
          <a:xfrm>
            <a:off x="1271588" y="4652964"/>
            <a:ext cx="1079501" cy="1081087"/>
          </a:xfrm>
          <a:prstGeom prst="ellips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 flipH="1" flipV="1">
            <a:off x="2253543" y="5645149"/>
            <a:ext cx="673808" cy="593726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 flipV="1">
            <a:off x="2927351" y="5745675"/>
            <a:ext cx="504825" cy="506412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1703388" y="1196975"/>
            <a:ext cx="1695450" cy="368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dirty="0" err="1"/>
              <a:t>h</a:t>
            </a:r>
            <a:r>
              <a:rPr lang="cs-CZ" altLang="cs-CZ" dirty="0" err="1" smtClean="0"/>
              <a:t>air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follicles</a:t>
            </a:r>
            <a:endParaRPr lang="cs-CZ" altLang="cs-CZ" dirty="0"/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>
            <a:off x="2279651" y="1628775"/>
            <a:ext cx="936625" cy="793750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3" name="Obdélník 2"/>
          <p:cNvSpPr/>
          <p:nvPr/>
        </p:nvSpPr>
        <p:spPr bwMode="auto">
          <a:xfrm rot="21053380">
            <a:off x="3095260" y="3985029"/>
            <a:ext cx="2652584" cy="36658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cs-CZ" sz="18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cs typeface="Arial Unicode MS" panose="020B0604020202020204" pitchFamily="34" charset="-128"/>
              </a:rPr>
              <a:t>m.</a:t>
            </a:r>
            <a:r>
              <a:rPr kumimoji="0" lang="cs-CZ" sz="1800" b="0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  <a:cs typeface="Arial Unicode MS" panose="020B0604020202020204" pitchFamily="34" charset="-128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 Unicode MS" panose="020B0604020202020204" pitchFamily="34" charset="-128"/>
              </a:rPr>
              <a:t>o</a:t>
            </a:r>
            <a:r>
              <a:rPr kumimoji="0" lang="cs-CZ" sz="1800" b="0" i="0" u="none" strike="noStrike" cap="none" normalizeH="0" dirty="0" err="1" smtClean="0">
                <a:ln>
                  <a:noFill/>
                </a:ln>
                <a:effectLst/>
                <a:latin typeface="Arial" panose="020B0604020202020204" pitchFamily="34" charset="0"/>
                <a:cs typeface="Arial Unicode MS" panose="020B0604020202020204" pitchFamily="34" charset="-128"/>
              </a:rPr>
              <a:t>rbicularis</a:t>
            </a:r>
            <a:r>
              <a:rPr kumimoji="0" lang="cs-CZ" sz="1800" b="0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  <a:cs typeface="Arial Unicode MS" panose="020B0604020202020204" pitchFamily="34" charset="-128"/>
              </a:rPr>
              <a:t> </a:t>
            </a:r>
            <a:r>
              <a:rPr kumimoji="0" lang="cs-CZ" sz="1800" b="0" i="0" u="none" strike="noStrike" cap="none" normalizeH="0" dirty="0" err="1" smtClean="0">
                <a:ln>
                  <a:noFill/>
                </a:ln>
                <a:effectLst/>
                <a:latin typeface="Arial" panose="020B0604020202020204" pitchFamily="34" charset="0"/>
                <a:cs typeface="Arial Unicode MS" panose="020B0604020202020204" pitchFamily="34" charset="-128"/>
              </a:rPr>
              <a:t>oris</a:t>
            </a:r>
            <a:endParaRPr kumimoji="0" lang="cs-CZ" sz="18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2" name="Obdélník 1"/>
          <p:cNvSpPr/>
          <p:nvPr/>
        </p:nvSpPr>
        <p:spPr bwMode="auto">
          <a:xfrm>
            <a:off x="3082969" y="6129935"/>
            <a:ext cx="1584325" cy="452352"/>
          </a:xfrm>
          <a:prstGeom prst="rect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 Unicode MS" panose="020B0604020202020204" pitchFamily="34" charset="-128"/>
              </a:rPr>
              <a:t>gll.labiales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01972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5" name="Picture 5" descr="červeň rtů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33376"/>
            <a:ext cx="9144000" cy="5256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2238"/>
            <a:ext cx="6911975" cy="714375"/>
          </a:xfrm>
        </p:spPr>
        <p:txBody>
          <a:bodyPr/>
          <a:lstStyle/>
          <a:p>
            <a:pPr algn="ctr"/>
            <a:r>
              <a:rPr lang="cs-CZ" altLang="cs-CZ" sz="4000" b="1"/>
              <a:t>Lips </a:t>
            </a:r>
            <a:r>
              <a:rPr lang="cs-CZ" altLang="cs-CZ" sz="4000" b="1" i="1"/>
              <a:t>labia</a:t>
            </a:r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1847850" y="5589588"/>
            <a:ext cx="8820150" cy="1440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0000"/>
            </a:pP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epithelium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somewhat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thicker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parts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facial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skin. C.t. </a:t>
            </a:r>
            <a:r>
              <a:rPr lang="cs-CZ" altLang="cs-CZ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papillae</a:t>
            </a:r>
            <a:r>
              <a:rPr lang="cs-CZ" altLang="cs-CZ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extend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deep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epithelium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are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heavily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vascularized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proximity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these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vessels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epithelium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gives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cs-CZ" altLang="cs-CZ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lip region </a:t>
            </a:r>
            <a:r>
              <a:rPr lang="cs-CZ" altLang="cs-CZ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it's</a:t>
            </a:r>
            <a:r>
              <a:rPr lang="cs-CZ" altLang="cs-CZ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appearance</a:t>
            </a:r>
            <a:r>
              <a:rPr lang="cs-CZ" altLang="cs-CZ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cs-CZ" altLang="cs-CZ" sz="2000" b="1" dirty="0">
              <a:solidFill>
                <a:srgbClr val="000000"/>
              </a:solidFill>
            </a:endParaRPr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8688387" y="3201989"/>
            <a:ext cx="244916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cs-CZ" altLang="cs-CZ" sz="2000" b="1" dirty="0" err="1" smtClean="0">
                <a:solidFill>
                  <a:srgbClr val="111111"/>
                </a:solidFill>
              </a:rPr>
              <a:t>eleidin</a:t>
            </a:r>
            <a:r>
              <a:rPr lang="cs-CZ" altLang="cs-CZ" sz="2000" b="1" dirty="0" smtClean="0">
                <a:solidFill>
                  <a:srgbClr val="111111"/>
                </a:solidFill>
              </a:rPr>
              <a:t> in </a:t>
            </a:r>
            <a:r>
              <a:rPr lang="cs-CZ" altLang="cs-CZ" sz="2000" b="1" dirty="0" err="1" smtClean="0">
                <a:solidFill>
                  <a:srgbClr val="111111"/>
                </a:solidFill>
              </a:rPr>
              <a:t>epith.cells</a:t>
            </a:r>
            <a:endParaRPr lang="cs-CZ" altLang="cs-CZ" sz="2000" b="1" dirty="0">
              <a:solidFill>
                <a:srgbClr val="1111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45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439" y="76200"/>
            <a:ext cx="8467725" cy="67818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978852" y="212809"/>
            <a:ext cx="142859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sz="1600" dirty="0" err="1" smtClean="0"/>
              <a:t>inner</a:t>
            </a:r>
            <a:r>
              <a:rPr lang="cs-CZ" sz="1600" dirty="0" smtClean="0"/>
              <a:t> </a:t>
            </a:r>
            <a:r>
              <a:rPr lang="cs-CZ" sz="1600" dirty="0" err="1" smtClean="0"/>
              <a:t>surface</a:t>
            </a:r>
            <a:r>
              <a:rPr lang="cs-CZ" sz="1600" dirty="0" smtClean="0"/>
              <a:t> </a:t>
            </a:r>
            <a:endParaRPr lang="cs-CZ" sz="1600" dirty="0"/>
          </a:p>
        </p:txBody>
      </p:sp>
      <p:sp>
        <p:nvSpPr>
          <p:cNvPr id="4" name="Obdélník 3"/>
          <p:cNvSpPr/>
          <p:nvPr/>
        </p:nvSpPr>
        <p:spPr>
          <a:xfrm>
            <a:off x="856735" y="3656227"/>
            <a:ext cx="2185214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altLang="cs-CZ" dirty="0" err="1"/>
              <a:t>stratified</a:t>
            </a:r>
            <a:r>
              <a:rPr lang="cs-CZ" altLang="cs-CZ" dirty="0"/>
              <a:t> </a:t>
            </a:r>
            <a:r>
              <a:rPr lang="cs-CZ" altLang="cs-CZ" dirty="0" err="1" smtClean="0"/>
              <a:t>squamous</a:t>
            </a:r>
            <a:endParaRPr lang="cs-CZ" altLang="cs-CZ" dirty="0" smtClean="0"/>
          </a:p>
          <a:p>
            <a:r>
              <a:rPr lang="cs-CZ" altLang="cs-CZ" dirty="0" smtClean="0"/>
              <a:t> </a:t>
            </a:r>
            <a:r>
              <a:rPr lang="cs-CZ" altLang="cs-CZ" dirty="0" err="1" smtClean="0"/>
              <a:t>epithelium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256437" y="3097768"/>
            <a:ext cx="53412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sz="1600" dirty="0" err="1" smtClean="0"/>
              <a:t>the</a:t>
            </a:r>
            <a:r>
              <a:rPr lang="cs-CZ" dirty="0" smtClean="0">
                <a:solidFill>
                  <a:schemeClr val="accent2"/>
                </a:solidFill>
              </a:rPr>
              <a:t> </a:t>
            </a:r>
            <a:endParaRPr lang="cs-CZ" dirty="0"/>
          </a:p>
        </p:txBody>
      </p:sp>
      <p:sp>
        <p:nvSpPr>
          <p:cNvPr id="7" name="Zaoblený obdélník 6"/>
          <p:cNvSpPr/>
          <p:nvPr/>
        </p:nvSpPr>
        <p:spPr bwMode="auto">
          <a:xfrm>
            <a:off x="1408670" y="4736757"/>
            <a:ext cx="914400" cy="296562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567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2332039" y="188913"/>
            <a:ext cx="1387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255543" y="873296"/>
            <a:ext cx="8320045" cy="6096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sz="3200" b="1" dirty="0" err="1" smtClean="0"/>
              <a:t>Tongue</a:t>
            </a:r>
            <a:endParaRPr lang="cs-CZ" altLang="cs-CZ" sz="3200" b="1" dirty="0" smtClean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cs-CZ" altLang="cs-CZ" sz="3200" b="1" dirty="0"/>
              <a:t> </a:t>
            </a:r>
            <a:r>
              <a:rPr lang="cs-CZ" altLang="cs-CZ" sz="3200" b="1" dirty="0" smtClean="0"/>
              <a:t>- </a:t>
            </a:r>
            <a:r>
              <a:rPr lang="cs-CZ" altLang="cs-CZ" b="1" dirty="0" err="1" smtClean="0"/>
              <a:t>dorsal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surface</a:t>
            </a:r>
            <a:r>
              <a:rPr lang="cs-CZ" altLang="cs-CZ" sz="1600" b="1" dirty="0"/>
              <a:t> </a:t>
            </a:r>
            <a:endParaRPr lang="cs-CZ" altLang="cs-CZ" b="1" dirty="0"/>
          </a:p>
          <a:p>
            <a:pPr lvl="1"/>
            <a:r>
              <a:rPr lang="cs-CZ" altLang="cs-CZ" sz="1600" b="1" dirty="0" err="1" smtClean="0"/>
              <a:t>The</a:t>
            </a:r>
            <a:r>
              <a:rPr lang="cs-CZ" altLang="cs-CZ" sz="1600" b="1" dirty="0" smtClean="0"/>
              <a:t> </a:t>
            </a:r>
            <a:r>
              <a:rPr lang="cs-CZ" altLang="cs-CZ" sz="1600" b="1" dirty="0" err="1" smtClean="0"/>
              <a:t>mucosa</a:t>
            </a:r>
            <a:r>
              <a:rPr lang="cs-CZ" altLang="cs-CZ" sz="1600" b="1" dirty="0" smtClean="0"/>
              <a:t> </a:t>
            </a:r>
            <a:r>
              <a:rPr lang="cs-CZ" altLang="cs-CZ" sz="1600" b="1" dirty="0"/>
              <a:t>– </a:t>
            </a:r>
            <a:r>
              <a:rPr lang="cs-CZ" altLang="cs-CZ" sz="1600" dirty="0" err="1" smtClean="0">
                <a:solidFill>
                  <a:srgbClr val="0000FF"/>
                </a:solidFill>
              </a:rPr>
              <a:t>filiform</a:t>
            </a:r>
            <a:r>
              <a:rPr lang="cs-CZ" altLang="cs-CZ" sz="1600" dirty="0" smtClean="0">
                <a:solidFill>
                  <a:srgbClr val="0000FF"/>
                </a:solidFill>
              </a:rPr>
              <a:t>, </a:t>
            </a:r>
            <a:r>
              <a:rPr lang="cs-CZ" altLang="cs-CZ" sz="1600" dirty="0" err="1" smtClean="0">
                <a:solidFill>
                  <a:srgbClr val="0000FF"/>
                </a:solidFill>
              </a:rPr>
              <a:t>fungiform</a:t>
            </a:r>
            <a:r>
              <a:rPr lang="cs-CZ" altLang="cs-CZ" sz="1600" dirty="0" smtClean="0">
                <a:solidFill>
                  <a:srgbClr val="0000FF"/>
                </a:solidFill>
              </a:rPr>
              <a:t>, </a:t>
            </a:r>
            <a:r>
              <a:rPr lang="cs-CZ" altLang="cs-CZ" sz="1600" dirty="0" err="1" smtClean="0">
                <a:solidFill>
                  <a:srgbClr val="0000FF"/>
                </a:solidFill>
              </a:rPr>
              <a:t>circumvallatae</a:t>
            </a:r>
            <a:r>
              <a:rPr lang="cs-CZ" altLang="cs-CZ" sz="1600" dirty="0">
                <a:solidFill>
                  <a:srgbClr val="0000FF"/>
                </a:solidFill>
              </a:rPr>
              <a:t>, </a:t>
            </a:r>
            <a:r>
              <a:rPr lang="cs-CZ" altLang="cs-CZ" sz="1600" dirty="0" err="1" smtClean="0">
                <a:solidFill>
                  <a:srgbClr val="0000FF"/>
                </a:solidFill>
              </a:rPr>
              <a:t>foliatae</a:t>
            </a:r>
            <a:r>
              <a:rPr lang="cs-CZ" altLang="cs-CZ" sz="1600" dirty="0" smtClean="0">
                <a:solidFill>
                  <a:srgbClr val="0000FF"/>
                </a:solidFill>
              </a:rPr>
              <a:t> </a:t>
            </a:r>
            <a:r>
              <a:rPr lang="cs-CZ" altLang="cs-CZ" sz="1600" dirty="0" err="1" smtClean="0">
                <a:solidFill>
                  <a:srgbClr val="0000FF"/>
                </a:solidFill>
              </a:rPr>
              <a:t>pap</a:t>
            </a:r>
            <a:r>
              <a:rPr lang="cs-CZ" altLang="cs-CZ" sz="1600" dirty="0" smtClean="0">
                <a:solidFill>
                  <a:srgbClr val="0000FF"/>
                </a:solidFill>
              </a:rPr>
              <a:t>.</a:t>
            </a:r>
            <a:endParaRPr lang="cs-CZ" altLang="cs-CZ" sz="1600" dirty="0">
              <a:solidFill>
                <a:srgbClr val="0000FF"/>
              </a:solidFill>
            </a:endParaRPr>
          </a:p>
          <a:p>
            <a:pPr lvl="1"/>
            <a:r>
              <a:rPr lang="cs-CZ" altLang="cs-CZ" sz="1600" b="1" dirty="0" smtClean="0"/>
              <a:t>(</a:t>
            </a:r>
            <a:r>
              <a:rPr lang="cs-CZ" altLang="cs-CZ" sz="1600" dirty="0" err="1" smtClean="0">
                <a:solidFill>
                  <a:srgbClr val="FF0000"/>
                </a:solidFill>
              </a:rPr>
              <a:t>the</a:t>
            </a:r>
            <a:r>
              <a:rPr lang="cs-CZ" altLang="cs-CZ" sz="1600" dirty="0" smtClean="0">
                <a:solidFill>
                  <a:srgbClr val="FF0000"/>
                </a:solidFill>
              </a:rPr>
              <a:t> </a:t>
            </a:r>
            <a:r>
              <a:rPr lang="cs-CZ" altLang="cs-CZ" sz="1600" dirty="0" err="1" smtClean="0">
                <a:solidFill>
                  <a:srgbClr val="FF0000"/>
                </a:solidFill>
              </a:rPr>
              <a:t>submucosa</a:t>
            </a:r>
            <a:r>
              <a:rPr lang="cs-CZ" altLang="cs-CZ" sz="1600" dirty="0" smtClean="0">
                <a:solidFill>
                  <a:srgbClr val="FF0000"/>
                </a:solidFill>
              </a:rPr>
              <a:t> </a:t>
            </a:r>
            <a:r>
              <a:rPr lang="cs-CZ" altLang="cs-CZ" sz="1600" dirty="0" err="1" smtClean="0">
                <a:solidFill>
                  <a:srgbClr val="FF0000"/>
                </a:solidFill>
              </a:rPr>
              <a:t>is</a:t>
            </a:r>
            <a:r>
              <a:rPr lang="cs-CZ" altLang="cs-CZ" sz="1600" dirty="0" smtClean="0">
                <a:solidFill>
                  <a:srgbClr val="FF0000"/>
                </a:solidFill>
              </a:rPr>
              <a:t> </a:t>
            </a:r>
            <a:r>
              <a:rPr lang="cs-CZ" altLang="cs-CZ" sz="1600" dirty="0" err="1" smtClean="0">
                <a:solidFill>
                  <a:srgbClr val="FF0000"/>
                </a:solidFill>
              </a:rPr>
              <a:t>missing</a:t>
            </a:r>
            <a:r>
              <a:rPr lang="cs-CZ" altLang="cs-CZ" sz="1600" dirty="0" smtClean="0">
                <a:solidFill>
                  <a:srgbClr val="FF0000"/>
                </a:solidFill>
              </a:rPr>
              <a:t>!</a:t>
            </a:r>
            <a:r>
              <a:rPr lang="cs-CZ" altLang="cs-CZ" sz="1600" dirty="0" smtClean="0"/>
              <a:t> </a:t>
            </a:r>
            <a:r>
              <a:rPr lang="cs-CZ" altLang="cs-CZ" sz="1600" b="1" dirty="0" smtClean="0"/>
              <a:t>)</a:t>
            </a:r>
          </a:p>
          <a:p>
            <a:pPr lvl="1"/>
            <a:r>
              <a:rPr lang="cs-CZ" altLang="cs-CZ" sz="1600" b="1" dirty="0" err="1"/>
              <a:t>aponeurosis</a:t>
            </a:r>
            <a:r>
              <a:rPr lang="cs-CZ" altLang="cs-CZ" sz="1600" b="1" dirty="0"/>
              <a:t> </a:t>
            </a:r>
            <a:r>
              <a:rPr lang="cs-CZ" altLang="cs-CZ" sz="1600" b="1" dirty="0" smtClean="0"/>
              <a:t>linguae</a:t>
            </a:r>
          </a:p>
          <a:p>
            <a:pPr lvl="1"/>
            <a:endParaRPr lang="cs-CZ" altLang="cs-CZ" sz="1600" b="1" dirty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</a:pPr>
            <a:r>
              <a:rPr lang="cs-CZ" altLang="cs-CZ" b="1" dirty="0" smtClean="0"/>
              <a:t>   </a:t>
            </a:r>
            <a:r>
              <a:rPr lang="cs-CZ" altLang="cs-CZ" b="1" dirty="0" err="1" smtClean="0"/>
              <a:t>inferior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surface</a:t>
            </a:r>
            <a:r>
              <a:rPr lang="cs-CZ" altLang="cs-CZ" b="1" dirty="0" smtClean="0"/>
              <a:t> (facies </a:t>
            </a:r>
            <a:r>
              <a:rPr lang="cs-CZ" altLang="cs-CZ" b="1" dirty="0" err="1" smtClean="0"/>
              <a:t>mylohyoidea</a:t>
            </a:r>
            <a:r>
              <a:rPr lang="cs-CZ" altLang="cs-CZ" b="1" dirty="0"/>
              <a:t>)</a:t>
            </a:r>
          </a:p>
          <a:p>
            <a:pPr lvl="1"/>
            <a:r>
              <a:rPr lang="cs-CZ" altLang="cs-CZ" sz="1600" b="1" dirty="0" err="1" smtClean="0"/>
              <a:t>The</a:t>
            </a:r>
            <a:r>
              <a:rPr lang="cs-CZ" altLang="cs-CZ" sz="1600" b="1" dirty="0" smtClean="0"/>
              <a:t> </a:t>
            </a:r>
            <a:r>
              <a:rPr lang="cs-CZ" altLang="cs-CZ" sz="1600" b="1" dirty="0" err="1" smtClean="0"/>
              <a:t>mucosa</a:t>
            </a:r>
            <a:r>
              <a:rPr lang="cs-CZ" altLang="cs-CZ" sz="1600" b="1" dirty="0" smtClean="0"/>
              <a:t> </a:t>
            </a:r>
            <a:r>
              <a:rPr lang="cs-CZ" altLang="cs-CZ" sz="1200" b="1" dirty="0"/>
              <a:t>– </a:t>
            </a:r>
            <a:r>
              <a:rPr lang="cs-CZ" altLang="cs-CZ" sz="1600" dirty="0" err="1" smtClean="0"/>
              <a:t>without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papillae</a:t>
            </a:r>
            <a:endParaRPr lang="cs-CZ" altLang="cs-CZ" sz="1600" dirty="0"/>
          </a:p>
          <a:p>
            <a:pPr lvl="1"/>
            <a:r>
              <a:rPr lang="cs-CZ" altLang="cs-CZ" sz="1600" b="1" dirty="0" err="1" smtClean="0">
                <a:solidFill>
                  <a:srgbClr val="FF0000"/>
                </a:solidFill>
              </a:rPr>
              <a:t>the</a:t>
            </a:r>
            <a:r>
              <a:rPr lang="cs-CZ" altLang="cs-CZ" sz="1600" b="1" dirty="0" smtClean="0">
                <a:solidFill>
                  <a:srgbClr val="FF0000"/>
                </a:solidFill>
              </a:rPr>
              <a:t> </a:t>
            </a:r>
            <a:r>
              <a:rPr lang="cs-CZ" altLang="cs-CZ" sz="1600" b="1" dirty="0" err="1" smtClean="0">
                <a:solidFill>
                  <a:srgbClr val="FF0000"/>
                </a:solidFill>
              </a:rPr>
              <a:t>submucosa</a:t>
            </a:r>
            <a:r>
              <a:rPr lang="cs-CZ" altLang="cs-CZ" sz="1600" dirty="0" smtClean="0"/>
              <a:t>!</a:t>
            </a:r>
            <a:endParaRPr lang="cs-CZ" altLang="cs-CZ" sz="1600" b="1" dirty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</a:pPr>
            <a:endParaRPr lang="cs-CZ" altLang="cs-CZ" b="1" dirty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</a:pPr>
            <a:endParaRPr lang="cs-CZ" altLang="cs-CZ" b="1" dirty="0" smtClean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</a:pPr>
            <a:r>
              <a:rPr lang="cs-CZ" altLang="cs-CZ" b="1" dirty="0" err="1" smtClean="0">
                <a:solidFill>
                  <a:srgbClr val="0000FF"/>
                </a:solidFill>
              </a:rPr>
              <a:t>papillae</a:t>
            </a:r>
            <a:r>
              <a:rPr lang="cs-CZ" altLang="cs-CZ" b="1" dirty="0" smtClean="0">
                <a:solidFill>
                  <a:srgbClr val="0000FF"/>
                </a:solidFill>
              </a:rPr>
              <a:t> = </a:t>
            </a:r>
            <a:r>
              <a:rPr lang="cs-CZ" altLang="cs-CZ" b="1" dirty="0" err="1" smtClean="0">
                <a:solidFill>
                  <a:srgbClr val="0000FF"/>
                </a:solidFill>
              </a:rPr>
              <a:t>elevations</a:t>
            </a:r>
            <a:r>
              <a:rPr lang="cs-CZ" altLang="cs-CZ" b="1" dirty="0" smtClean="0">
                <a:solidFill>
                  <a:srgbClr val="0000FF"/>
                </a:solidFill>
              </a:rPr>
              <a:t> </a:t>
            </a:r>
            <a:r>
              <a:rPr lang="cs-CZ" altLang="cs-CZ" b="1" dirty="0" err="1" smtClean="0">
                <a:solidFill>
                  <a:srgbClr val="0000FF"/>
                </a:solidFill>
              </a:rPr>
              <a:t>of</a:t>
            </a:r>
            <a:r>
              <a:rPr lang="cs-CZ" altLang="cs-CZ" b="1" dirty="0" smtClean="0">
                <a:solidFill>
                  <a:srgbClr val="0000FF"/>
                </a:solidFill>
              </a:rPr>
              <a:t> </a:t>
            </a:r>
            <a:r>
              <a:rPr lang="cs-CZ" altLang="cs-CZ" b="1" dirty="0" err="1" smtClean="0">
                <a:solidFill>
                  <a:srgbClr val="0000FF"/>
                </a:solidFill>
              </a:rPr>
              <a:t>the</a:t>
            </a:r>
            <a:r>
              <a:rPr lang="cs-CZ" altLang="cs-CZ" b="1" dirty="0" smtClean="0">
                <a:solidFill>
                  <a:srgbClr val="0000FF"/>
                </a:solidFill>
              </a:rPr>
              <a:t> oral </a:t>
            </a:r>
            <a:r>
              <a:rPr lang="cs-CZ" altLang="cs-CZ" b="1" dirty="0" err="1" smtClean="0">
                <a:solidFill>
                  <a:srgbClr val="0000FF"/>
                </a:solidFill>
              </a:rPr>
              <a:t>epithelium</a:t>
            </a:r>
            <a:r>
              <a:rPr lang="cs-CZ" altLang="cs-CZ" b="1" dirty="0" smtClean="0">
                <a:solidFill>
                  <a:srgbClr val="0000FF"/>
                </a:solidFill>
              </a:rPr>
              <a:t> 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cs-CZ" altLang="cs-CZ" b="1" dirty="0" smtClean="0">
                <a:solidFill>
                  <a:srgbClr val="0000FF"/>
                </a:solidFill>
              </a:rPr>
              <a:t>                   and lamina propria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</a:pPr>
            <a:endParaRPr lang="cs-CZ" altLang="cs-CZ" b="1" dirty="0">
              <a:solidFill>
                <a:srgbClr val="0000FF"/>
              </a:solidFill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cs-CZ" altLang="cs-CZ" dirty="0" smtClean="0">
                <a:solidFill>
                  <a:srgbClr val="FFFFFF"/>
                </a:solidFill>
              </a:rPr>
              <a:t>slizničního </a:t>
            </a:r>
            <a:r>
              <a:rPr lang="cs-CZ" altLang="cs-CZ" dirty="0">
                <a:solidFill>
                  <a:srgbClr val="FFFFFF"/>
                </a:solidFill>
              </a:rPr>
              <a:t>vaziva krytý epitelem jazyka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cs-CZ" altLang="cs-CZ" b="1" dirty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</a:pPr>
            <a:endParaRPr lang="cs-CZ" altLang="cs-CZ" b="1" dirty="0" smtClean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</a:pPr>
            <a:endParaRPr lang="cs-CZ" altLang="cs-CZ" b="1" dirty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</a:pPr>
            <a:endParaRPr lang="cs-CZ" altLang="cs-CZ" b="1" dirty="0" smtClean="0"/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endParaRPr lang="cs-CZ" altLang="cs-CZ" sz="3200" b="1" dirty="0"/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5519739" y="0"/>
            <a:ext cx="1152525" cy="6921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cs-CZ">
              <a:solidFill>
                <a:srgbClr val="FFFFFF"/>
              </a:solidFill>
            </a:endParaRPr>
          </a:p>
        </p:txBody>
      </p:sp>
      <p:cxnSp>
        <p:nvCxnSpPr>
          <p:cNvPr id="3" name="Přímá spojnice se šipkou 2"/>
          <p:cNvCxnSpPr/>
          <p:nvPr/>
        </p:nvCxnSpPr>
        <p:spPr bwMode="auto">
          <a:xfrm>
            <a:off x="2397210" y="4059496"/>
            <a:ext cx="214184" cy="0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3"/>
          <a:srcRect l="52070" t="36834" r="16531" b="8293"/>
          <a:stretch/>
        </p:blipFill>
        <p:spPr>
          <a:xfrm rot="16200000">
            <a:off x="7094782" y="450781"/>
            <a:ext cx="5091352" cy="488194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 bwMode="auto">
          <a:xfrm rot="1293704">
            <a:off x="7041847" y="972315"/>
            <a:ext cx="2397211" cy="49518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smtClean="0">
              <a:solidFill>
                <a:srgbClr val="FFFFFF"/>
              </a:solidFill>
            </a:endParaRPr>
          </a:p>
        </p:txBody>
      </p:sp>
      <p:pic>
        <p:nvPicPr>
          <p:cNvPr id="19" name="Picture 12" descr="fig8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2"/>
          <a:stretch/>
        </p:blipFill>
        <p:spPr bwMode="auto">
          <a:xfrm>
            <a:off x="6927077" y="3904674"/>
            <a:ext cx="2971800" cy="306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0537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11" y="372030"/>
            <a:ext cx="10058400" cy="5628474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40044" y="37636"/>
            <a:ext cx="1967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49263" fontAlgn="base">
              <a:spcBef>
                <a:spcPts val="1125"/>
              </a:spcBef>
              <a:spcAft>
                <a:spcPct val="0"/>
              </a:spcAft>
              <a:buSzPct val="100000"/>
            </a:pPr>
            <a:r>
              <a:rPr lang="cs-CZ" altLang="cs-CZ" sz="2400" dirty="0" smtClean="0"/>
              <a:t>Apex linguae</a:t>
            </a:r>
            <a:endParaRPr lang="cs-CZ" altLang="cs-CZ" sz="2400" dirty="0"/>
          </a:p>
        </p:txBody>
      </p:sp>
      <p:sp>
        <p:nvSpPr>
          <p:cNvPr id="4" name="Obdélník 3"/>
          <p:cNvSpPr/>
          <p:nvPr/>
        </p:nvSpPr>
        <p:spPr>
          <a:xfrm>
            <a:off x="4560462" y="438665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 err="1"/>
              <a:t>dorsum</a:t>
            </a:r>
            <a:r>
              <a:rPr lang="cs-CZ" altLang="cs-CZ" dirty="0"/>
              <a:t> linguae 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44833" y="4834237"/>
            <a:ext cx="2146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49263" fontAlgn="base">
              <a:spcBef>
                <a:spcPts val="1125"/>
              </a:spcBef>
              <a:spcAft>
                <a:spcPct val="0"/>
              </a:spcAft>
              <a:buSzPct val="100000"/>
            </a:pPr>
            <a:r>
              <a:rPr lang="cs-CZ" altLang="cs-CZ" dirty="0"/>
              <a:t>facies </a:t>
            </a:r>
            <a:r>
              <a:rPr lang="cs-CZ" altLang="cs-CZ" dirty="0" err="1"/>
              <a:t>mylohyoidea</a:t>
            </a:r>
            <a:endParaRPr lang="cs-CZ" altLang="cs-CZ" dirty="0"/>
          </a:p>
        </p:txBody>
      </p:sp>
      <p:sp>
        <p:nvSpPr>
          <p:cNvPr id="6" name="Obdélník 5"/>
          <p:cNvSpPr/>
          <p:nvPr/>
        </p:nvSpPr>
        <p:spPr>
          <a:xfrm>
            <a:off x="4444319" y="6349999"/>
            <a:ext cx="2916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49263" fontAlgn="base">
              <a:spcBef>
                <a:spcPts val="1125"/>
              </a:spcBef>
              <a:spcAft>
                <a:spcPct val="0"/>
              </a:spcAft>
              <a:buSzPct val="100000"/>
            </a:pPr>
            <a:r>
              <a:rPr lang="cs-CZ" altLang="cs-CZ" dirty="0" err="1"/>
              <a:t>gl</a:t>
            </a:r>
            <a:r>
              <a:rPr lang="cs-CZ" altLang="cs-CZ" dirty="0"/>
              <a:t>. </a:t>
            </a:r>
            <a:r>
              <a:rPr lang="cs-CZ" altLang="cs-CZ" dirty="0" err="1"/>
              <a:t>apicis</a:t>
            </a:r>
            <a:r>
              <a:rPr lang="cs-CZ" altLang="cs-CZ" dirty="0"/>
              <a:t> linguae - </a:t>
            </a:r>
            <a:r>
              <a:rPr lang="cs-CZ" altLang="cs-CZ" dirty="0" err="1"/>
              <a:t>Blandini</a:t>
            </a:r>
            <a:endParaRPr lang="cs-CZ" altLang="cs-CZ" dirty="0"/>
          </a:p>
        </p:txBody>
      </p:sp>
      <p:cxnSp>
        <p:nvCxnSpPr>
          <p:cNvPr id="8" name="Přímá spojnice se šipkou 7"/>
          <p:cNvCxnSpPr/>
          <p:nvPr/>
        </p:nvCxnSpPr>
        <p:spPr bwMode="auto">
          <a:xfrm flipH="1" flipV="1">
            <a:off x="4234249" y="4539049"/>
            <a:ext cx="1367481" cy="1795849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Přímá spojnice se šipkou 10"/>
          <p:cNvCxnSpPr/>
          <p:nvPr/>
        </p:nvCxnSpPr>
        <p:spPr bwMode="auto">
          <a:xfrm flipV="1">
            <a:off x="5601730" y="5436973"/>
            <a:ext cx="411892" cy="89792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3331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9361" t="22540" r="14725" b="8293"/>
          <a:stretch/>
        </p:blipFill>
        <p:spPr>
          <a:xfrm>
            <a:off x="790833" y="271849"/>
            <a:ext cx="9066536" cy="6153665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2444661" y="2626496"/>
            <a:ext cx="182614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chemeClr val="accent2"/>
                </a:solidFill>
              </a:rPr>
              <a:t>s</a:t>
            </a:r>
            <a:r>
              <a:rPr lang="cs-CZ" dirty="0" err="1" smtClean="0">
                <a:solidFill>
                  <a:schemeClr val="accent2"/>
                </a:solidFill>
              </a:rPr>
              <a:t>keletal</a:t>
            </a:r>
            <a:r>
              <a:rPr lang="cs-CZ" dirty="0" smtClean="0">
                <a:solidFill>
                  <a:schemeClr val="accent2"/>
                </a:solidFill>
              </a:rPr>
              <a:t> </a:t>
            </a:r>
            <a:r>
              <a:rPr lang="cs-CZ" dirty="0" err="1" smtClean="0">
                <a:solidFill>
                  <a:schemeClr val="accent2"/>
                </a:solidFill>
              </a:rPr>
              <a:t>muscle</a:t>
            </a:r>
            <a:r>
              <a:rPr lang="cs-CZ" dirty="0" smtClean="0">
                <a:solidFill>
                  <a:schemeClr val="accent2"/>
                </a:solidFill>
              </a:rPr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012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0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1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2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3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4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Motiv Office">
  <a:themeElements>
    <a:clrScheme name="Motiv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Offic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cs-CZ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 Unicode MS" panose="020B060402020202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cs-CZ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 Unicode MS" panose="020B0604020202020204" pitchFamily="34" charset="-128"/>
          </a:defRPr>
        </a:defPPr>
      </a:lstStyle>
    </a:lnDef>
  </a:objectDefaults>
  <a:extraClrSchemeLst>
    <a:extraClrScheme>
      <a:clrScheme name="Motiv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466</TotalTime>
  <Words>1181</Words>
  <Application>Microsoft Office PowerPoint</Application>
  <PresentationFormat>Širokoúhlá obrazovka</PresentationFormat>
  <Paragraphs>400</Paragraphs>
  <Slides>39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18</vt:i4>
      </vt:variant>
      <vt:variant>
        <vt:lpstr>Nadpisy snímků</vt:lpstr>
      </vt:variant>
      <vt:variant>
        <vt:i4>39</vt:i4>
      </vt:variant>
    </vt:vector>
  </HeadingPairs>
  <TitlesOfParts>
    <vt:vector size="64" baseType="lpstr">
      <vt:lpstr>Arial Unicode MS</vt:lpstr>
      <vt:lpstr>Arial</vt:lpstr>
      <vt:lpstr>Calibri</vt:lpstr>
      <vt:lpstr>Calibri Light</vt:lpstr>
      <vt:lpstr>Times New Roman</vt:lpstr>
      <vt:lpstr>Verdana</vt:lpstr>
      <vt:lpstr>Wingdings</vt:lpstr>
      <vt:lpstr>Motiv Office</vt:lpstr>
      <vt:lpstr>2_Motiv Office</vt:lpstr>
      <vt:lpstr>1_Výchozí návrh</vt:lpstr>
      <vt:lpstr>Motiv systému Office</vt:lpstr>
      <vt:lpstr>1_Motiv systému Office</vt:lpstr>
      <vt:lpstr>2_Motiv systému Office</vt:lpstr>
      <vt:lpstr>3_Motiv systému Office</vt:lpstr>
      <vt:lpstr>4_Motiv systému Office</vt:lpstr>
      <vt:lpstr>5_Motiv systému Office</vt:lpstr>
      <vt:lpstr>6_Motiv systému Office</vt:lpstr>
      <vt:lpstr>7_Motiv systému Office</vt:lpstr>
      <vt:lpstr>8_Motiv systému Office</vt:lpstr>
      <vt:lpstr>9_Motiv systému Office</vt:lpstr>
      <vt:lpstr>10_Motiv systému Office</vt:lpstr>
      <vt:lpstr>11_Motiv systému Office</vt:lpstr>
      <vt:lpstr>12_Motiv systému Office</vt:lpstr>
      <vt:lpstr>13_Motiv systému Office</vt:lpstr>
      <vt:lpstr>14_Motiv systému Office</vt:lpstr>
      <vt:lpstr>Prezentace aplikace PowerPoint</vt:lpstr>
      <vt:lpstr>Prezentace aplikace PowerPoint</vt:lpstr>
      <vt:lpstr>The oral cavity  (the mucosa)</vt:lpstr>
      <vt:lpstr>Prezentace aplikace PowerPoint</vt:lpstr>
      <vt:lpstr>Lips labia</vt:lpstr>
      <vt:lpstr>Prezentace aplikace PowerPoint</vt:lpstr>
      <vt:lpstr>Prezentace aplikace PowerPoint</vt:lpstr>
      <vt:lpstr>Prezentace aplikace PowerPoint</vt:lpstr>
      <vt:lpstr>Prezentace aplikace PowerPoint</vt:lpstr>
      <vt:lpstr>Apex linguae</vt:lpstr>
      <vt:lpstr>Prezentace aplikace PowerPoint</vt:lpstr>
      <vt:lpstr>Prezentace aplikace PowerPoint</vt:lpstr>
      <vt:lpstr>Prezentace aplikace PowerPoint</vt:lpstr>
      <vt:lpstr>Prezentace aplikace PowerPoint</vt:lpstr>
      <vt:lpstr>Soft palate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Embryology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Ivana Baltasová</dc:creator>
  <cp:lastModifiedBy>Irena Lauschová</cp:lastModifiedBy>
  <cp:revision>60</cp:revision>
  <dcterms:created xsi:type="dcterms:W3CDTF">2015-07-09T06:03:22Z</dcterms:created>
  <dcterms:modified xsi:type="dcterms:W3CDTF">2017-10-10T12:40:16Z</dcterms:modified>
</cp:coreProperties>
</file>