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80A870-0F0B-4900-BD8D-7F9E1CA81EEA}"/>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D67DFA70-9EB3-4AD6-9834-EDD0E664B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06CA9A18-A4C6-4174-B74C-53ABA058E9B9}"/>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5" name="Zástupný objekt pre pätu 4">
            <a:extLst>
              <a:ext uri="{FF2B5EF4-FFF2-40B4-BE49-F238E27FC236}">
                <a16:creationId xmlns:a16="http://schemas.microsoft.com/office/drawing/2014/main" id="{C4FD0F4B-30BD-490D-8853-CBB05D70634B}"/>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80CF7F33-3A52-48C6-BD78-2F954CBE4334}"/>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49706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605931-93E1-4E5C-A54E-E3B91C7ED59E}"/>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5CF12F06-1527-4984-95AB-3F8899D5A0AA}"/>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E22FEC3A-6358-4523-B297-17291667895D}"/>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5" name="Zástupný objekt pre pätu 4">
            <a:extLst>
              <a:ext uri="{FF2B5EF4-FFF2-40B4-BE49-F238E27FC236}">
                <a16:creationId xmlns:a16="http://schemas.microsoft.com/office/drawing/2014/main" id="{3BF796CA-33CF-4978-9D0A-5016B639FCB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FB8578FE-A547-455C-8149-D6E512426C92}"/>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389962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2386A150-C911-43C3-8006-7A9828DA4BC2}"/>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353CCD23-9D3D-4951-B3E1-D58B94E1FD08}"/>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151B31DA-CF12-42EC-80AD-9A777602E4DB}"/>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5" name="Zástupný objekt pre pätu 4">
            <a:extLst>
              <a:ext uri="{FF2B5EF4-FFF2-40B4-BE49-F238E27FC236}">
                <a16:creationId xmlns:a16="http://schemas.microsoft.com/office/drawing/2014/main" id="{F716AA1B-62C8-461B-BE34-1058B2CF169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DD8D1394-1075-4E05-BDA0-6E1489822225}"/>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79674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2CD08-DF60-4BE0-8054-B7815A2E3DBA}"/>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1F672951-559A-4FD0-86C6-6C5896929040}"/>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BE422FB-4335-42EC-978F-A54732935C38}"/>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5" name="Zástupný objekt pre pätu 4">
            <a:extLst>
              <a:ext uri="{FF2B5EF4-FFF2-40B4-BE49-F238E27FC236}">
                <a16:creationId xmlns:a16="http://schemas.microsoft.com/office/drawing/2014/main" id="{13E225A8-8535-41DF-B9F1-26A58423799C}"/>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A1F6FDB2-1EA5-4A65-8ED5-104682A24774}"/>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367714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2018B3-7B10-4709-BA74-F14B038906C2}"/>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CCB5E304-E3B6-4BE8-BDFB-75A80F51D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756D3FED-3A74-474F-BD22-DF1B83DF645C}"/>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5" name="Zástupný objekt pre pätu 4">
            <a:extLst>
              <a:ext uri="{FF2B5EF4-FFF2-40B4-BE49-F238E27FC236}">
                <a16:creationId xmlns:a16="http://schemas.microsoft.com/office/drawing/2014/main" id="{A0E9FBCD-3EC8-4F82-B452-45EB9A45AA3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4747D79B-5FAF-4D52-9DBB-E7481C6747E0}"/>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284464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EB2723-0633-4EE8-B739-5D20B4E6BFA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C3F820D5-876F-4594-AFDC-5E3D653B46D4}"/>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F533EC46-050F-4DCB-91FD-D3B61827B0BF}"/>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F9C144CB-72A5-42F3-BA50-6107AB3D422E}"/>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6" name="Zástupný objekt pre pätu 5">
            <a:extLst>
              <a:ext uri="{FF2B5EF4-FFF2-40B4-BE49-F238E27FC236}">
                <a16:creationId xmlns:a16="http://schemas.microsoft.com/office/drawing/2014/main" id="{CE674D6A-C53E-47C2-BC3D-A85AC07D16D4}"/>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4814DE9B-3E00-4226-B9FD-B3F1FD03435A}"/>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394270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3E21F-058B-4409-9D7B-F5A5BB375BFE}"/>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EE66891A-F5C7-4B9A-95E8-D116C7DD6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755F3291-6494-4594-9451-4875F7CB0266}"/>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26185922-8258-4227-9A74-CAA83E2D3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A1B5EAD1-C008-459A-932C-1AA3EC0522FE}"/>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08B4A61F-DB9C-42D9-9D49-6E40B2D7F1DF}"/>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8" name="Zástupný objekt pre pätu 7">
            <a:extLst>
              <a:ext uri="{FF2B5EF4-FFF2-40B4-BE49-F238E27FC236}">
                <a16:creationId xmlns:a16="http://schemas.microsoft.com/office/drawing/2014/main" id="{36646F64-CED8-4B44-92E9-82B2B63FC154}"/>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90C57301-D3B1-4B85-A887-F5DDE3AAD835}"/>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192199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240592-BAFD-4FF8-94FB-EB7FF5D6ED14}"/>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251A8711-50E9-47FC-9199-6978B7E5AB54}"/>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4" name="Zástupný objekt pre pätu 3">
            <a:extLst>
              <a:ext uri="{FF2B5EF4-FFF2-40B4-BE49-F238E27FC236}">
                <a16:creationId xmlns:a16="http://schemas.microsoft.com/office/drawing/2014/main" id="{F42FC1A9-4761-4AFA-A578-0A20509A7163}"/>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D91F7D54-5E1D-4223-B681-B1CB36B71DC4}"/>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297435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B2AD0305-FF5B-435F-81EC-885F2EF69B76}"/>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3" name="Zástupný objekt pre pätu 2">
            <a:extLst>
              <a:ext uri="{FF2B5EF4-FFF2-40B4-BE49-F238E27FC236}">
                <a16:creationId xmlns:a16="http://schemas.microsoft.com/office/drawing/2014/main" id="{5FDD36A9-656A-4A2F-945D-4757F94786C7}"/>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BADDE30D-C7DE-415B-8A7C-FAC991F8A270}"/>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149268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817B93-8051-4255-AC49-A462F75B7CE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47E110CA-FBCA-4BB9-96F0-B61A025D79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52F6B86D-CE48-4D6E-A123-A90DB91F1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BD576B77-F278-44FF-996E-1479304C2600}"/>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6" name="Zástupný objekt pre pätu 5">
            <a:extLst>
              <a:ext uri="{FF2B5EF4-FFF2-40B4-BE49-F238E27FC236}">
                <a16:creationId xmlns:a16="http://schemas.microsoft.com/office/drawing/2014/main" id="{E7C01150-7301-4114-B2C5-C94EE92FB865}"/>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B4F919CC-BB65-4D88-B8EF-B78791E47C75}"/>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381775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7D742C-016B-47D4-B056-FF66A68884F6}"/>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034EFAD7-A425-4333-9095-122320327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FF7B52E5-D759-441E-AC90-150AC8C0F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4CB229DD-5965-4FCA-B1B6-70AB81E4B8A0}"/>
              </a:ext>
            </a:extLst>
          </p:cNvPr>
          <p:cNvSpPr>
            <a:spLocks noGrp="1"/>
          </p:cNvSpPr>
          <p:nvPr>
            <p:ph type="dt" sz="half" idx="10"/>
          </p:nvPr>
        </p:nvSpPr>
        <p:spPr/>
        <p:txBody>
          <a:bodyPr/>
          <a:lstStyle/>
          <a:p>
            <a:fld id="{873F9D26-D175-44F5-83E0-D13A4DC2553C}" type="datetimeFigureOut">
              <a:rPr lang="sk-SK" smtClean="0"/>
              <a:t>09.11.2017</a:t>
            </a:fld>
            <a:endParaRPr lang="sk-SK"/>
          </a:p>
        </p:txBody>
      </p:sp>
      <p:sp>
        <p:nvSpPr>
          <p:cNvPr id="6" name="Zástupný objekt pre pätu 5">
            <a:extLst>
              <a:ext uri="{FF2B5EF4-FFF2-40B4-BE49-F238E27FC236}">
                <a16:creationId xmlns:a16="http://schemas.microsoft.com/office/drawing/2014/main" id="{977F0FBC-90A6-487F-9778-421E2817325D}"/>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6D279BD2-FE2D-4F57-B414-CDC2F8D449FF}"/>
              </a:ext>
            </a:extLst>
          </p:cNvPr>
          <p:cNvSpPr>
            <a:spLocks noGrp="1"/>
          </p:cNvSpPr>
          <p:nvPr>
            <p:ph type="sldNum" sz="quarter" idx="12"/>
          </p:nvPr>
        </p:nvSpPr>
        <p:spPr/>
        <p:txBody>
          <a:bodyPr/>
          <a:lstStyle/>
          <a:p>
            <a:fld id="{829FE494-6C05-49AC-9B55-4934F88EE8F7}" type="slidenum">
              <a:rPr lang="sk-SK" smtClean="0"/>
              <a:t>‹#›</a:t>
            </a:fld>
            <a:endParaRPr lang="sk-SK"/>
          </a:p>
        </p:txBody>
      </p:sp>
    </p:spTree>
    <p:extLst>
      <p:ext uri="{BB962C8B-B14F-4D97-AF65-F5344CB8AC3E}">
        <p14:creationId xmlns:p14="http://schemas.microsoft.com/office/powerpoint/2010/main" val="339173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51291-7A0D-42B7-8FDF-8C604D213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1C2C2EDF-D3CE-4C5F-8BB1-40501AB7F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2CFFF3E-6B66-4038-B37A-D227396A3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F9D26-D175-44F5-83E0-D13A4DC2553C}" type="datetimeFigureOut">
              <a:rPr lang="sk-SK" smtClean="0"/>
              <a:t>09.11.2017</a:t>
            </a:fld>
            <a:endParaRPr lang="sk-SK"/>
          </a:p>
        </p:txBody>
      </p:sp>
      <p:sp>
        <p:nvSpPr>
          <p:cNvPr id="5" name="Zástupný objekt pre pätu 4">
            <a:extLst>
              <a:ext uri="{FF2B5EF4-FFF2-40B4-BE49-F238E27FC236}">
                <a16:creationId xmlns:a16="http://schemas.microsoft.com/office/drawing/2014/main" id="{FFC82FB2-D9E2-4826-B5D3-5E29E673F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936CAD31-FCDD-4559-A722-119F473CF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FE494-6C05-49AC-9B55-4934F88EE8F7}" type="slidenum">
              <a:rPr lang="sk-SK" smtClean="0"/>
              <a:t>‹#›</a:t>
            </a:fld>
            <a:endParaRPr lang="sk-SK"/>
          </a:p>
        </p:txBody>
      </p:sp>
    </p:spTree>
    <p:extLst>
      <p:ext uri="{BB962C8B-B14F-4D97-AF65-F5344CB8AC3E}">
        <p14:creationId xmlns:p14="http://schemas.microsoft.com/office/powerpoint/2010/main" val="2518540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A77C19-4C12-46A0-BF68-0C44141C0A87}"/>
              </a:ext>
            </a:extLst>
          </p:cNvPr>
          <p:cNvSpPr>
            <a:spLocks noGrp="1"/>
          </p:cNvSpPr>
          <p:nvPr>
            <p:ph type="ctrTitle"/>
          </p:nvPr>
        </p:nvSpPr>
        <p:spPr/>
        <p:txBody>
          <a:bodyPr/>
          <a:lstStyle/>
          <a:p>
            <a:r>
              <a:rPr lang="sk-SK" dirty="0"/>
              <a:t>Celebrity </a:t>
            </a:r>
            <a:r>
              <a:rPr lang="sk-SK" dirty="0" err="1"/>
              <a:t>Injuries</a:t>
            </a:r>
            <a:endParaRPr lang="sk-SK" dirty="0"/>
          </a:p>
        </p:txBody>
      </p:sp>
      <p:sp>
        <p:nvSpPr>
          <p:cNvPr id="3" name="Podnadpis 2">
            <a:extLst>
              <a:ext uri="{FF2B5EF4-FFF2-40B4-BE49-F238E27FC236}">
                <a16:creationId xmlns:a16="http://schemas.microsoft.com/office/drawing/2014/main" id="{3C48D84B-8C03-48C8-B95C-61215D2721D2}"/>
              </a:ext>
            </a:extLst>
          </p:cNvPr>
          <p:cNvSpPr>
            <a:spLocks noGrp="1"/>
          </p:cNvSpPr>
          <p:nvPr>
            <p:ph type="subTitle" idx="1"/>
          </p:nvPr>
        </p:nvSpPr>
        <p:spPr/>
        <p:txBody>
          <a:bodyPr/>
          <a:lstStyle/>
          <a:p>
            <a:r>
              <a:rPr lang="sk-SK" dirty="0" err="1"/>
              <a:t>Latin</a:t>
            </a:r>
            <a:r>
              <a:rPr lang="sk-SK" dirty="0"/>
              <a:t> </a:t>
            </a:r>
            <a:r>
              <a:rPr lang="sk-SK" dirty="0" err="1"/>
              <a:t>Tutorium</a:t>
            </a:r>
            <a:r>
              <a:rPr lang="sk-SK" dirty="0"/>
              <a:t> 10.11.2017</a:t>
            </a:r>
          </a:p>
        </p:txBody>
      </p:sp>
    </p:spTree>
    <p:extLst>
      <p:ext uri="{BB962C8B-B14F-4D97-AF65-F5344CB8AC3E}">
        <p14:creationId xmlns:p14="http://schemas.microsoft.com/office/powerpoint/2010/main" val="211354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64576F-03CD-4316-84A5-5F8B4A675D67}"/>
              </a:ext>
            </a:extLst>
          </p:cNvPr>
          <p:cNvSpPr>
            <a:spLocks noGrp="1"/>
          </p:cNvSpPr>
          <p:nvPr>
            <p:ph type="title"/>
          </p:nvPr>
        </p:nvSpPr>
        <p:spPr/>
        <p:txBody>
          <a:bodyPr/>
          <a:lstStyle/>
          <a:p>
            <a:r>
              <a:rPr lang="en-US" dirty="0"/>
              <a:t>More Medical Woes for </a:t>
            </a:r>
            <a:r>
              <a:rPr lang="en-US" dirty="0" err="1"/>
              <a:t>Zsa</a:t>
            </a:r>
            <a:r>
              <a:rPr lang="en-US" dirty="0"/>
              <a:t> </a:t>
            </a:r>
            <a:r>
              <a:rPr lang="en-US" dirty="0" err="1"/>
              <a:t>Zsa</a:t>
            </a:r>
            <a:endParaRPr lang="sk-SK" dirty="0"/>
          </a:p>
        </p:txBody>
      </p:sp>
      <p:sp>
        <p:nvSpPr>
          <p:cNvPr id="3" name="Zástupný objekt pre obsah 2">
            <a:extLst>
              <a:ext uri="{FF2B5EF4-FFF2-40B4-BE49-F238E27FC236}">
                <a16:creationId xmlns:a16="http://schemas.microsoft.com/office/drawing/2014/main" id="{90A1D126-02FD-47A9-B1B9-99C8FE97A5EA}"/>
              </a:ext>
            </a:extLst>
          </p:cNvPr>
          <p:cNvSpPr>
            <a:spLocks noGrp="1"/>
          </p:cNvSpPr>
          <p:nvPr>
            <p:ph idx="1"/>
          </p:nvPr>
        </p:nvSpPr>
        <p:spPr/>
        <p:txBody>
          <a:bodyPr>
            <a:normAutofit fontScale="92500" lnSpcReduction="10000"/>
          </a:bodyPr>
          <a:lstStyle/>
          <a:p>
            <a:pPr algn="just"/>
            <a:r>
              <a:rPr lang="en-US" dirty="0"/>
              <a:t>In July 2010, we reported that actress </a:t>
            </a:r>
            <a:r>
              <a:rPr lang="en-US" dirty="0" err="1"/>
              <a:t>Zsa</a:t>
            </a:r>
            <a:r>
              <a:rPr lang="en-US" dirty="0"/>
              <a:t> </a:t>
            </a:r>
            <a:r>
              <a:rPr lang="en-US" dirty="0" err="1"/>
              <a:t>Zsa</a:t>
            </a:r>
            <a:r>
              <a:rPr lang="en-US" dirty="0"/>
              <a:t> Gabor was hospitalized </a:t>
            </a:r>
            <a:r>
              <a:rPr lang="en-US" dirty="0">
                <a:solidFill>
                  <a:srgbClr val="FF0000"/>
                </a:solidFill>
              </a:rPr>
              <a:t>after a hip fracture</a:t>
            </a:r>
            <a:r>
              <a:rPr lang="en-US" dirty="0"/>
              <a:t>. A month later, she was </a:t>
            </a:r>
            <a:r>
              <a:rPr lang="en-US" dirty="0" err="1"/>
              <a:t>rehospitalized</a:t>
            </a:r>
            <a:r>
              <a:rPr lang="en-US" dirty="0"/>
              <a:t> </a:t>
            </a:r>
            <a:r>
              <a:rPr lang="en-US" dirty="0">
                <a:solidFill>
                  <a:srgbClr val="FF0000"/>
                </a:solidFill>
              </a:rPr>
              <a:t>with blood clots in her legs</a:t>
            </a:r>
            <a:r>
              <a:rPr lang="en-US" dirty="0"/>
              <a:t> that had to be removed. Since that time she has been back and forth to the hospital, several times in critical condition. Reports began yesterday that </a:t>
            </a:r>
            <a:r>
              <a:rPr lang="en-US" dirty="0" err="1"/>
              <a:t>Zsa</a:t>
            </a:r>
            <a:r>
              <a:rPr lang="en-US" dirty="0"/>
              <a:t> </a:t>
            </a:r>
            <a:r>
              <a:rPr lang="en-US" dirty="0" err="1"/>
              <a:t>Zsa</a:t>
            </a:r>
            <a:r>
              <a:rPr lang="en-US" dirty="0"/>
              <a:t> was readmitted Sunday to Ronald Regan UCLA Medical Center to have her leg amputated </a:t>
            </a:r>
            <a:r>
              <a:rPr lang="en-US" dirty="0">
                <a:solidFill>
                  <a:srgbClr val="FF0000"/>
                </a:solidFill>
              </a:rPr>
              <a:t>because of the </a:t>
            </a:r>
            <a:r>
              <a:rPr lang="en-US" dirty="0"/>
              <a:t>growing</a:t>
            </a:r>
            <a:r>
              <a:rPr lang="en-US" dirty="0">
                <a:solidFill>
                  <a:srgbClr val="FF0000"/>
                </a:solidFill>
              </a:rPr>
              <a:t> threat of gangrene</a:t>
            </a:r>
            <a:r>
              <a:rPr lang="en-US" dirty="0"/>
              <a:t>. Later in the day, her publicist John Blanchette told People magazine that the 93-year-old actress an amputation has been postponed. “Over the next two days, the doctors are treating her with powerful antibiotics in the hope that they will affect </a:t>
            </a:r>
            <a:r>
              <a:rPr lang="en-US" dirty="0">
                <a:solidFill>
                  <a:srgbClr val="FF0000"/>
                </a:solidFill>
              </a:rPr>
              <a:t>the </a:t>
            </a:r>
            <a:r>
              <a:rPr lang="sk-SK" dirty="0" err="1">
                <a:solidFill>
                  <a:srgbClr val="FF0000"/>
                </a:solidFill>
              </a:rPr>
              <a:t>deep</a:t>
            </a:r>
            <a:r>
              <a:rPr lang="sk-SK" dirty="0">
                <a:solidFill>
                  <a:srgbClr val="FF0000"/>
                </a:solidFill>
              </a:rPr>
              <a:t> </a:t>
            </a:r>
            <a:r>
              <a:rPr lang="en-US" dirty="0">
                <a:solidFill>
                  <a:srgbClr val="FF0000"/>
                </a:solidFill>
              </a:rPr>
              <a:t>lesion on her lower leg</a:t>
            </a:r>
            <a:r>
              <a:rPr lang="en-US" dirty="0"/>
              <a:t>.</a:t>
            </a:r>
            <a:r>
              <a:rPr lang="sk-SK" dirty="0"/>
              <a:t> </a:t>
            </a:r>
            <a:r>
              <a:rPr lang="en-US" dirty="0"/>
              <a:t>Her health is still precarious, however, and he added that the lesion is now very deep, and 12 inches long. If the antibiotics don’t work, doctors will have to amputate. She will lose </a:t>
            </a:r>
            <a:r>
              <a:rPr lang="en-US" dirty="0">
                <a:solidFill>
                  <a:srgbClr val="FF0000"/>
                </a:solidFill>
              </a:rPr>
              <a:t>the lower half of her leg below the knee</a:t>
            </a:r>
            <a:r>
              <a:rPr lang="en-US" dirty="0"/>
              <a:t>.”</a:t>
            </a:r>
            <a:endParaRPr lang="sk-SK" dirty="0"/>
          </a:p>
        </p:txBody>
      </p:sp>
    </p:spTree>
    <p:extLst>
      <p:ext uri="{BB962C8B-B14F-4D97-AF65-F5344CB8AC3E}">
        <p14:creationId xmlns:p14="http://schemas.microsoft.com/office/powerpoint/2010/main" val="157384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5386EF-5720-42B2-BE50-09141905E849}"/>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7E04877F-E1BC-4F6F-B9FC-37904FDE2D24}"/>
              </a:ext>
            </a:extLst>
          </p:cNvPr>
          <p:cNvSpPr>
            <a:spLocks noGrp="1"/>
          </p:cNvSpPr>
          <p:nvPr>
            <p:ph idx="1"/>
          </p:nvPr>
        </p:nvSpPr>
        <p:spPr>
          <a:xfrm>
            <a:off x="838200" y="463826"/>
            <a:ext cx="10515600" cy="5713137"/>
          </a:xfrm>
        </p:spPr>
        <p:txBody>
          <a:bodyPr>
            <a:normAutofit/>
          </a:bodyPr>
          <a:lstStyle/>
          <a:p>
            <a:r>
              <a:rPr lang="sk-SK" i="1" dirty="0" err="1"/>
              <a:t>After</a:t>
            </a:r>
            <a:r>
              <a:rPr lang="sk-SK" i="1" dirty="0"/>
              <a:t> a </a:t>
            </a:r>
            <a:r>
              <a:rPr lang="sk-SK" i="1" dirty="0" err="1"/>
              <a:t>hip</a:t>
            </a:r>
            <a:r>
              <a:rPr lang="sk-SK" i="1" dirty="0"/>
              <a:t> </a:t>
            </a:r>
            <a:r>
              <a:rPr lang="sk-SK" i="1" dirty="0" err="1"/>
              <a:t>fracture</a:t>
            </a:r>
            <a:r>
              <a:rPr lang="sk-SK" i="1" dirty="0"/>
              <a:t> – post </a:t>
            </a:r>
            <a:r>
              <a:rPr lang="sk-SK" i="1" dirty="0" err="1"/>
              <a:t>fracturam</a:t>
            </a:r>
            <a:r>
              <a:rPr lang="sk-SK" i="1" dirty="0"/>
              <a:t> </a:t>
            </a:r>
            <a:r>
              <a:rPr lang="sk-SK" i="1" dirty="0" err="1"/>
              <a:t>coxae</a:t>
            </a:r>
            <a:endParaRPr lang="sk-SK" i="1" dirty="0"/>
          </a:p>
          <a:p>
            <a:r>
              <a:rPr lang="sk-SK" i="1" dirty="0" err="1"/>
              <a:t>With</a:t>
            </a:r>
            <a:r>
              <a:rPr lang="sk-SK" i="1" dirty="0"/>
              <a:t> </a:t>
            </a:r>
            <a:r>
              <a:rPr lang="sk-SK" i="1" dirty="0" err="1"/>
              <a:t>blood</a:t>
            </a:r>
            <a:r>
              <a:rPr lang="sk-SK" i="1" dirty="0"/>
              <a:t> </a:t>
            </a:r>
            <a:r>
              <a:rPr lang="sk-SK" i="1" dirty="0" err="1"/>
              <a:t>clots</a:t>
            </a:r>
            <a:r>
              <a:rPr lang="sk-SK" i="1" dirty="0"/>
              <a:t> in </a:t>
            </a:r>
            <a:r>
              <a:rPr lang="sk-SK" i="1" dirty="0" err="1"/>
              <a:t>her</a:t>
            </a:r>
            <a:r>
              <a:rPr lang="sk-SK" i="1" dirty="0"/>
              <a:t> </a:t>
            </a:r>
            <a:r>
              <a:rPr lang="sk-SK" i="1" dirty="0" err="1"/>
              <a:t>legs</a:t>
            </a:r>
            <a:r>
              <a:rPr lang="sk-SK" i="1" dirty="0"/>
              <a:t> – </a:t>
            </a:r>
            <a:r>
              <a:rPr lang="sk-SK" i="1" dirty="0" err="1"/>
              <a:t>cum</a:t>
            </a:r>
            <a:r>
              <a:rPr lang="sk-SK" i="1" dirty="0"/>
              <a:t> </a:t>
            </a:r>
            <a:r>
              <a:rPr lang="sk-SK" i="1" dirty="0" err="1"/>
              <a:t>blattis</a:t>
            </a:r>
            <a:r>
              <a:rPr lang="sk-SK" i="1" dirty="0"/>
              <a:t> (</a:t>
            </a:r>
            <a:r>
              <a:rPr lang="sk-SK" i="1" dirty="0" err="1"/>
              <a:t>blatta</a:t>
            </a:r>
            <a:r>
              <a:rPr lang="sk-SK" i="1" dirty="0"/>
              <a:t>, </a:t>
            </a:r>
            <a:r>
              <a:rPr lang="sk-SK" i="1" dirty="0" err="1"/>
              <a:t>ae</a:t>
            </a:r>
            <a:r>
              <a:rPr lang="sk-SK" i="1" dirty="0"/>
              <a:t> f.) in </a:t>
            </a:r>
            <a:r>
              <a:rPr lang="sk-SK" i="1" dirty="0" err="1"/>
              <a:t>cruribus</a:t>
            </a:r>
            <a:endParaRPr lang="sk-SK" i="1" dirty="0"/>
          </a:p>
          <a:p>
            <a:r>
              <a:rPr lang="sk-SK" i="1" dirty="0" err="1"/>
              <a:t>Because</a:t>
            </a:r>
            <a:r>
              <a:rPr lang="sk-SK" i="1" dirty="0"/>
              <a:t> of </a:t>
            </a:r>
            <a:r>
              <a:rPr lang="sk-SK" i="1" dirty="0" err="1"/>
              <a:t>the</a:t>
            </a:r>
            <a:r>
              <a:rPr lang="sk-SK" i="1" dirty="0"/>
              <a:t> </a:t>
            </a:r>
            <a:r>
              <a:rPr lang="sk-SK" i="1" dirty="0" err="1"/>
              <a:t>threat</a:t>
            </a:r>
            <a:r>
              <a:rPr lang="sk-SK" i="1" dirty="0"/>
              <a:t> of </a:t>
            </a:r>
            <a:r>
              <a:rPr lang="sk-SK" i="1" dirty="0" err="1"/>
              <a:t>gangrene</a:t>
            </a:r>
            <a:r>
              <a:rPr lang="sk-SK" i="1" dirty="0"/>
              <a:t> – </a:t>
            </a:r>
            <a:r>
              <a:rPr lang="sk-SK" i="1" dirty="0" err="1"/>
              <a:t>propter</a:t>
            </a:r>
            <a:r>
              <a:rPr lang="sk-SK" i="1" dirty="0"/>
              <a:t> </a:t>
            </a:r>
            <a:r>
              <a:rPr lang="sk-SK" i="1" dirty="0" err="1"/>
              <a:t>periculum</a:t>
            </a:r>
            <a:r>
              <a:rPr lang="sk-SK" i="1" dirty="0"/>
              <a:t> </a:t>
            </a:r>
            <a:r>
              <a:rPr lang="sk-SK" i="1" dirty="0" err="1"/>
              <a:t>gangraenae</a:t>
            </a:r>
            <a:endParaRPr lang="sk-SK" i="1" dirty="0"/>
          </a:p>
          <a:p>
            <a:r>
              <a:rPr lang="en-US" i="1" dirty="0"/>
              <a:t>the deep lesion on her lower leg</a:t>
            </a:r>
            <a:r>
              <a:rPr lang="sk-SK" i="1" dirty="0"/>
              <a:t> – </a:t>
            </a:r>
            <a:r>
              <a:rPr lang="sk-SK" i="1" dirty="0" err="1"/>
              <a:t>laesio</a:t>
            </a:r>
            <a:r>
              <a:rPr lang="sk-SK" i="1" dirty="0"/>
              <a:t> </a:t>
            </a:r>
            <a:r>
              <a:rPr lang="sk-SK" i="1" dirty="0" err="1"/>
              <a:t>profunda</a:t>
            </a:r>
            <a:r>
              <a:rPr lang="sk-SK" i="1" dirty="0"/>
              <a:t> </a:t>
            </a:r>
            <a:r>
              <a:rPr lang="sk-SK" i="1" dirty="0" err="1"/>
              <a:t>cruris</a:t>
            </a:r>
            <a:endParaRPr lang="sk-SK" i="1" dirty="0"/>
          </a:p>
          <a:p>
            <a:endParaRPr lang="sk-SK" dirty="0"/>
          </a:p>
          <a:p>
            <a:pPr algn="just"/>
            <a:r>
              <a:rPr lang="en-US" dirty="0"/>
              <a:t>Gangrene </a:t>
            </a:r>
            <a:r>
              <a:rPr lang="sk-SK" dirty="0"/>
              <a:t>(</a:t>
            </a:r>
            <a:r>
              <a:rPr lang="sk-SK" dirty="0" err="1"/>
              <a:t>gangraena</a:t>
            </a:r>
            <a:r>
              <a:rPr lang="sk-SK" dirty="0"/>
              <a:t>, </a:t>
            </a:r>
            <a:r>
              <a:rPr lang="sk-SK" dirty="0" err="1"/>
              <a:t>ae</a:t>
            </a:r>
            <a:r>
              <a:rPr lang="sk-SK" dirty="0"/>
              <a:t> f.) </a:t>
            </a:r>
            <a:r>
              <a:rPr lang="en-US" dirty="0"/>
              <a:t>is the death of tissue in part of the body.</a:t>
            </a:r>
            <a:r>
              <a:rPr lang="sk-SK" dirty="0"/>
              <a:t> </a:t>
            </a:r>
            <a:r>
              <a:rPr lang="en-US" dirty="0"/>
              <a:t>Gangrene happens when a body part loses its blood supply. This may happen from injury, an infection, or other causes. You have a higher risk for gangrene if you have:</a:t>
            </a:r>
            <a:r>
              <a:rPr lang="sk-SK" dirty="0"/>
              <a:t> </a:t>
            </a:r>
            <a:r>
              <a:rPr lang="en-US" dirty="0"/>
              <a:t>A serious injury</a:t>
            </a:r>
            <a:r>
              <a:rPr lang="sk-SK" dirty="0"/>
              <a:t>, </a:t>
            </a:r>
            <a:r>
              <a:rPr lang="en-US" dirty="0"/>
              <a:t>Blood vessel disease (such as arteriosclerosis, also called hardening of the arteries, in your arms or legs)</a:t>
            </a:r>
            <a:r>
              <a:rPr lang="sk-SK" dirty="0"/>
              <a:t>, </a:t>
            </a:r>
            <a:r>
              <a:rPr lang="en-US" dirty="0"/>
              <a:t>Diabetes</a:t>
            </a:r>
            <a:r>
              <a:rPr lang="sk-SK" dirty="0"/>
              <a:t>, </a:t>
            </a:r>
            <a:r>
              <a:rPr lang="en-US" dirty="0"/>
              <a:t>Suppressed immune system (for example, from HIV or chemotherapy)</a:t>
            </a:r>
            <a:r>
              <a:rPr lang="sk-SK" dirty="0"/>
              <a:t>, </a:t>
            </a:r>
            <a:r>
              <a:rPr lang="en-US" dirty="0"/>
              <a:t>Surgery</a:t>
            </a:r>
            <a:endParaRPr lang="sk-SK" dirty="0"/>
          </a:p>
          <a:p>
            <a:endParaRPr lang="sk-SK" dirty="0"/>
          </a:p>
          <a:p>
            <a:endParaRPr lang="sk-SK" dirty="0"/>
          </a:p>
          <a:p>
            <a:endParaRPr lang="sk-SK" dirty="0"/>
          </a:p>
        </p:txBody>
      </p:sp>
    </p:spTree>
    <p:extLst>
      <p:ext uri="{BB962C8B-B14F-4D97-AF65-F5344CB8AC3E}">
        <p14:creationId xmlns:p14="http://schemas.microsoft.com/office/powerpoint/2010/main" val="26083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4BC6F7-683A-44A7-A69B-6DE9C511C904}"/>
              </a:ext>
            </a:extLst>
          </p:cNvPr>
          <p:cNvSpPr>
            <a:spLocks noGrp="1"/>
          </p:cNvSpPr>
          <p:nvPr>
            <p:ph type="title"/>
          </p:nvPr>
        </p:nvSpPr>
        <p:spPr/>
        <p:txBody>
          <a:bodyPr/>
          <a:lstStyle/>
          <a:p>
            <a:endParaRPr lang="sk-SK"/>
          </a:p>
        </p:txBody>
      </p:sp>
      <p:pic>
        <p:nvPicPr>
          <p:cNvPr id="9" name="Zástupný objekt pre obsah 8">
            <a:extLst>
              <a:ext uri="{FF2B5EF4-FFF2-40B4-BE49-F238E27FC236}">
                <a16:creationId xmlns:a16="http://schemas.microsoft.com/office/drawing/2014/main" id="{4B7EAE6F-22FC-435D-BC02-CF51DF62E3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031" y="252328"/>
            <a:ext cx="3892412" cy="3868236"/>
          </a:xfrm>
        </p:spPr>
      </p:pic>
      <p:pic>
        <p:nvPicPr>
          <p:cNvPr id="11" name="Obrázok 10">
            <a:extLst>
              <a:ext uri="{FF2B5EF4-FFF2-40B4-BE49-F238E27FC236}">
                <a16:creationId xmlns:a16="http://schemas.microsoft.com/office/drawing/2014/main" id="{062D974D-00E3-474E-8EE9-EE45B97E6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044" y="227325"/>
            <a:ext cx="4352925" cy="4762500"/>
          </a:xfrm>
          <a:prstGeom prst="rect">
            <a:avLst/>
          </a:prstGeom>
        </p:spPr>
      </p:pic>
      <p:pic>
        <p:nvPicPr>
          <p:cNvPr id="13" name="Obrázok 12">
            <a:extLst>
              <a:ext uri="{FF2B5EF4-FFF2-40B4-BE49-F238E27FC236}">
                <a16:creationId xmlns:a16="http://schemas.microsoft.com/office/drawing/2014/main" id="{68273A2B-FDAD-4732-9655-888F729769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076" y="4029646"/>
            <a:ext cx="3178520" cy="2383890"/>
          </a:xfrm>
          <a:prstGeom prst="rect">
            <a:avLst/>
          </a:prstGeom>
        </p:spPr>
      </p:pic>
    </p:spTree>
    <p:extLst>
      <p:ext uri="{BB962C8B-B14F-4D97-AF65-F5344CB8AC3E}">
        <p14:creationId xmlns:p14="http://schemas.microsoft.com/office/powerpoint/2010/main" val="308381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6B20C2-CA3A-41C0-923D-07789CBFBE9E}"/>
              </a:ext>
            </a:extLst>
          </p:cNvPr>
          <p:cNvSpPr>
            <a:spLocks noGrp="1"/>
          </p:cNvSpPr>
          <p:nvPr>
            <p:ph type="title"/>
          </p:nvPr>
        </p:nvSpPr>
        <p:spPr/>
        <p:txBody>
          <a:bodyPr/>
          <a:lstStyle/>
          <a:p>
            <a:r>
              <a:rPr lang="en-US" dirty="0"/>
              <a:t>Brittany Murphy’s manner and cause of death</a:t>
            </a:r>
            <a:endParaRPr lang="sk-SK" dirty="0"/>
          </a:p>
        </p:txBody>
      </p:sp>
      <p:sp>
        <p:nvSpPr>
          <p:cNvPr id="3" name="Zástupný objekt pre obsah 2">
            <a:extLst>
              <a:ext uri="{FF2B5EF4-FFF2-40B4-BE49-F238E27FC236}">
                <a16:creationId xmlns:a16="http://schemas.microsoft.com/office/drawing/2014/main" id="{902855D2-DE95-4C41-969C-35ED50665EE6}"/>
              </a:ext>
            </a:extLst>
          </p:cNvPr>
          <p:cNvSpPr>
            <a:spLocks noGrp="1"/>
          </p:cNvSpPr>
          <p:nvPr>
            <p:ph idx="1"/>
          </p:nvPr>
        </p:nvSpPr>
        <p:spPr/>
        <p:txBody>
          <a:bodyPr/>
          <a:lstStyle/>
          <a:p>
            <a:pPr algn="just"/>
            <a:r>
              <a:rPr lang="en-US" dirty="0"/>
              <a:t>According to the Los Angeles County coroner, Brittany Murphy suffered an accidental </a:t>
            </a:r>
            <a:r>
              <a:rPr lang="en-US" dirty="0">
                <a:solidFill>
                  <a:srgbClr val="FF0000"/>
                </a:solidFill>
              </a:rPr>
              <a:t>death from pneumonia </a:t>
            </a:r>
            <a:r>
              <a:rPr lang="en-US" dirty="0"/>
              <a:t>complicated by iron-deficiency anemia but also “multiple drug intoxication,” or toxic polypharmacy</a:t>
            </a:r>
            <a:r>
              <a:rPr lang="sk-SK" dirty="0"/>
              <a:t>.</a:t>
            </a:r>
          </a:p>
          <a:p>
            <a:pPr algn="just"/>
            <a:endParaRPr lang="sk-SK" dirty="0"/>
          </a:p>
        </p:txBody>
      </p:sp>
      <p:pic>
        <p:nvPicPr>
          <p:cNvPr id="5" name="Obrázok 4">
            <a:extLst>
              <a:ext uri="{FF2B5EF4-FFF2-40B4-BE49-F238E27FC236}">
                <a16:creationId xmlns:a16="http://schemas.microsoft.com/office/drawing/2014/main" id="{BF155872-0EFA-4C08-BDE9-FEA21EA56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766" y="3095349"/>
            <a:ext cx="2265017" cy="3397526"/>
          </a:xfrm>
          <a:prstGeom prst="rect">
            <a:avLst/>
          </a:prstGeom>
        </p:spPr>
      </p:pic>
    </p:spTree>
    <p:extLst>
      <p:ext uri="{BB962C8B-B14F-4D97-AF65-F5344CB8AC3E}">
        <p14:creationId xmlns:p14="http://schemas.microsoft.com/office/powerpoint/2010/main" val="209834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76E68F-8384-477C-BCC1-3275C4C182DE}"/>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60C8BACE-DFD4-4E6F-8577-DA6698663842}"/>
              </a:ext>
            </a:extLst>
          </p:cNvPr>
          <p:cNvSpPr>
            <a:spLocks noGrp="1"/>
          </p:cNvSpPr>
          <p:nvPr>
            <p:ph idx="1"/>
          </p:nvPr>
        </p:nvSpPr>
        <p:spPr>
          <a:xfrm>
            <a:off x="838200" y="463826"/>
            <a:ext cx="10515600" cy="5713137"/>
          </a:xfrm>
        </p:spPr>
        <p:txBody>
          <a:bodyPr/>
          <a:lstStyle/>
          <a:p>
            <a:r>
              <a:rPr lang="sk-SK" i="1" dirty="0" err="1"/>
              <a:t>Death</a:t>
            </a:r>
            <a:r>
              <a:rPr lang="sk-SK" i="1" dirty="0"/>
              <a:t> </a:t>
            </a:r>
            <a:r>
              <a:rPr lang="sk-SK" i="1" dirty="0" err="1"/>
              <a:t>from</a:t>
            </a:r>
            <a:r>
              <a:rPr lang="sk-SK" i="1" dirty="0"/>
              <a:t> </a:t>
            </a:r>
            <a:r>
              <a:rPr lang="sk-SK" i="1" dirty="0" err="1"/>
              <a:t>pneumonia</a:t>
            </a:r>
            <a:r>
              <a:rPr lang="sk-SK" i="1" dirty="0"/>
              <a:t>  - </a:t>
            </a:r>
            <a:r>
              <a:rPr lang="sk-SK" i="1" dirty="0" err="1"/>
              <a:t>mors</a:t>
            </a:r>
            <a:r>
              <a:rPr lang="sk-SK" i="1" dirty="0"/>
              <a:t> </a:t>
            </a:r>
            <a:r>
              <a:rPr lang="sk-SK" i="1" dirty="0" err="1"/>
              <a:t>proper</a:t>
            </a:r>
            <a:r>
              <a:rPr lang="sk-SK" i="1" dirty="0"/>
              <a:t> </a:t>
            </a:r>
            <a:r>
              <a:rPr lang="sk-SK" i="1" dirty="0" err="1"/>
              <a:t>pneumoniam</a:t>
            </a:r>
            <a:r>
              <a:rPr lang="sk-SK" i="1" dirty="0"/>
              <a:t> (</a:t>
            </a:r>
            <a:r>
              <a:rPr lang="sk-SK" i="1" dirty="0" err="1"/>
              <a:t>pneumonia</a:t>
            </a:r>
            <a:r>
              <a:rPr lang="sk-SK" i="1" dirty="0"/>
              <a:t>, </a:t>
            </a:r>
            <a:r>
              <a:rPr lang="sk-SK" i="1" dirty="0" err="1"/>
              <a:t>ae</a:t>
            </a:r>
            <a:r>
              <a:rPr lang="sk-SK" i="1" dirty="0"/>
              <a:t> f.)</a:t>
            </a:r>
          </a:p>
          <a:p>
            <a:endParaRPr lang="sk-SK" dirty="0"/>
          </a:p>
          <a:p>
            <a:pPr algn="just"/>
            <a:r>
              <a:rPr lang="en-US" dirty="0"/>
              <a:t>Pneumonia is an infection in one or both of the lungs. Many small germs, such as bacteria, viruses, and fungi, can cause pneumonia.</a:t>
            </a:r>
            <a:r>
              <a:rPr lang="sk-SK" dirty="0"/>
              <a:t> </a:t>
            </a:r>
            <a:r>
              <a:rPr lang="en-US" dirty="0"/>
              <a:t>The infection causes your lungs’ air sacs, called alveoli, to become inflamed. The air sacs may fill up with fluid or pus, causing symptoms such as a cough (with phlegm), fever, chills, and trouble breathing. Pneumonia can be a complication of upper respiratory infections, such as colds or flu, because the mucus in the airways is an excellent growth medium for germs.</a:t>
            </a:r>
            <a:endParaRPr lang="sk-SK" dirty="0"/>
          </a:p>
        </p:txBody>
      </p:sp>
      <p:pic>
        <p:nvPicPr>
          <p:cNvPr id="5" name="Obrázok 4">
            <a:extLst>
              <a:ext uri="{FF2B5EF4-FFF2-40B4-BE49-F238E27FC236}">
                <a16:creationId xmlns:a16="http://schemas.microsoft.com/office/drawing/2014/main" id="{E3C51658-6CD8-453A-840D-2F1C536B1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293" y="4618521"/>
            <a:ext cx="3249444" cy="2099641"/>
          </a:xfrm>
          <a:prstGeom prst="rect">
            <a:avLst/>
          </a:prstGeom>
        </p:spPr>
      </p:pic>
    </p:spTree>
    <p:extLst>
      <p:ext uri="{BB962C8B-B14F-4D97-AF65-F5344CB8AC3E}">
        <p14:creationId xmlns:p14="http://schemas.microsoft.com/office/powerpoint/2010/main" val="269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B7C861-44F8-4D7B-A61F-842901CC727D}"/>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EEA923B3-8758-415C-BAD4-4322C329EB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689" y="266666"/>
            <a:ext cx="3806556" cy="3258412"/>
          </a:xfrm>
        </p:spPr>
      </p:pic>
      <p:pic>
        <p:nvPicPr>
          <p:cNvPr id="7" name="Obrázok 6">
            <a:extLst>
              <a:ext uri="{FF2B5EF4-FFF2-40B4-BE49-F238E27FC236}">
                <a16:creationId xmlns:a16="http://schemas.microsoft.com/office/drawing/2014/main" id="{2BD5F586-7D9E-4D6B-87C5-0C8C4FC0D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736417"/>
            <a:ext cx="3806556" cy="2854917"/>
          </a:xfrm>
          <a:prstGeom prst="rect">
            <a:avLst/>
          </a:prstGeom>
        </p:spPr>
      </p:pic>
      <p:pic>
        <p:nvPicPr>
          <p:cNvPr id="9" name="Obrázok 8">
            <a:extLst>
              <a:ext uri="{FF2B5EF4-FFF2-40B4-BE49-F238E27FC236}">
                <a16:creationId xmlns:a16="http://schemas.microsoft.com/office/drawing/2014/main" id="{AB3C889E-9395-47D8-B73C-25D271739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0"/>
            <a:ext cx="6019800" cy="4743450"/>
          </a:xfrm>
          <a:prstGeom prst="rect">
            <a:avLst/>
          </a:prstGeom>
        </p:spPr>
      </p:pic>
    </p:spTree>
    <p:extLst>
      <p:ext uri="{BB962C8B-B14F-4D97-AF65-F5344CB8AC3E}">
        <p14:creationId xmlns:p14="http://schemas.microsoft.com/office/powerpoint/2010/main" val="415609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B272C-3E94-4E6A-9191-62931411897E}"/>
              </a:ext>
            </a:extLst>
          </p:cNvPr>
          <p:cNvSpPr>
            <a:spLocks noGrp="1"/>
          </p:cNvSpPr>
          <p:nvPr>
            <p:ph type="title"/>
          </p:nvPr>
        </p:nvSpPr>
        <p:spPr/>
        <p:txBody>
          <a:bodyPr/>
          <a:lstStyle/>
          <a:p>
            <a:r>
              <a:rPr lang="en-US" dirty="0"/>
              <a:t>Harrison Ford Recuperating From Pelvic Fracture After Plane Crash</a:t>
            </a:r>
            <a:endParaRPr lang="sk-SK" dirty="0"/>
          </a:p>
        </p:txBody>
      </p:sp>
      <p:sp>
        <p:nvSpPr>
          <p:cNvPr id="3" name="Zástupný objekt pre obsah 2">
            <a:extLst>
              <a:ext uri="{FF2B5EF4-FFF2-40B4-BE49-F238E27FC236}">
                <a16:creationId xmlns:a16="http://schemas.microsoft.com/office/drawing/2014/main" id="{A61C0A54-79CA-4911-9075-5F45A34AD03D}"/>
              </a:ext>
            </a:extLst>
          </p:cNvPr>
          <p:cNvSpPr>
            <a:spLocks noGrp="1"/>
          </p:cNvSpPr>
          <p:nvPr>
            <p:ph idx="1"/>
          </p:nvPr>
        </p:nvSpPr>
        <p:spPr/>
        <p:txBody>
          <a:bodyPr/>
          <a:lstStyle/>
          <a:p>
            <a:pPr algn="just"/>
            <a:r>
              <a:rPr lang="en-US" dirty="0"/>
              <a:t>Harrison Ford is an accomplished pilot. He’s flown helicopters, fixed-wing aircraft as well as the Millennium Falcon.</a:t>
            </a:r>
          </a:p>
          <a:p>
            <a:pPr algn="just"/>
            <a:r>
              <a:rPr lang="en-US" dirty="0"/>
              <a:t>On March 5, 2015, Ford was flying a vintage WWII airplane, when he was forced to make an emergency landing on the </a:t>
            </a:r>
            <a:r>
              <a:rPr lang="en-US" dirty="0" err="1"/>
              <a:t>Penmar</a:t>
            </a:r>
            <a:r>
              <a:rPr lang="en-US" dirty="0"/>
              <a:t> Golf Course in Venice, California. He did not lose consciousness, but did sustain some serious injuries. Ford suffered </a:t>
            </a:r>
            <a:r>
              <a:rPr lang="en-US" dirty="0">
                <a:solidFill>
                  <a:srgbClr val="FF0000"/>
                </a:solidFill>
              </a:rPr>
              <a:t>a laceration to his head</a:t>
            </a:r>
            <a:r>
              <a:rPr lang="en-US" dirty="0"/>
              <a:t> and </a:t>
            </a:r>
            <a:r>
              <a:rPr lang="en-US" dirty="0">
                <a:solidFill>
                  <a:srgbClr val="FF0000"/>
                </a:solidFill>
              </a:rPr>
              <a:t>broke an ankle and his pelvis</a:t>
            </a:r>
            <a:r>
              <a:rPr lang="en-US" dirty="0"/>
              <a:t> in the crash landing.</a:t>
            </a:r>
            <a:endParaRPr lang="sk-SK" dirty="0"/>
          </a:p>
          <a:p>
            <a:pPr algn="just"/>
            <a:r>
              <a:rPr lang="en-US" dirty="0"/>
              <a:t>Just last June, Ford </a:t>
            </a:r>
            <a:r>
              <a:rPr lang="en-US" dirty="0">
                <a:solidFill>
                  <a:srgbClr val="FF0000"/>
                </a:solidFill>
              </a:rPr>
              <a:t>broke his leg</a:t>
            </a:r>
            <a:r>
              <a:rPr lang="en-US" dirty="0"/>
              <a:t> while filming Star Wars: Episode 7 – The Force Awakens. Filming had to be delayed as he underwent surgery to repair the fracture.</a:t>
            </a:r>
            <a:endParaRPr lang="sk-SK" dirty="0"/>
          </a:p>
        </p:txBody>
      </p:sp>
    </p:spTree>
    <p:extLst>
      <p:ext uri="{BB962C8B-B14F-4D97-AF65-F5344CB8AC3E}">
        <p14:creationId xmlns:p14="http://schemas.microsoft.com/office/powerpoint/2010/main" val="201942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FAB49F-AF21-47EF-AA1E-7FE5D56FDCF7}"/>
              </a:ext>
            </a:extLst>
          </p:cNvPr>
          <p:cNvSpPr>
            <a:spLocks noGrp="1"/>
          </p:cNvSpPr>
          <p:nvPr>
            <p:ph type="title"/>
          </p:nvPr>
        </p:nvSpPr>
        <p:spPr/>
        <p:txBody>
          <a:bodyPr/>
          <a:lstStyle/>
          <a:p>
            <a:endParaRPr lang="sk-SK" dirty="0"/>
          </a:p>
        </p:txBody>
      </p:sp>
      <p:sp>
        <p:nvSpPr>
          <p:cNvPr id="3" name="Zástupný objekt pre obsah 2">
            <a:extLst>
              <a:ext uri="{FF2B5EF4-FFF2-40B4-BE49-F238E27FC236}">
                <a16:creationId xmlns:a16="http://schemas.microsoft.com/office/drawing/2014/main" id="{D5D2E031-896F-48DF-9F0C-0E27EF0135E7}"/>
              </a:ext>
            </a:extLst>
          </p:cNvPr>
          <p:cNvSpPr>
            <a:spLocks noGrp="1"/>
          </p:cNvSpPr>
          <p:nvPr>
            <p:ph idx="1"/>
          </p:nvPr>
        </p:nvSpPr>
        <p:spPr>
          <a:xfrm>
            <a:off x="838200" y="365125"/>
            <a:ext cx="10515600" cy="5811838"/>
          </a:xfrm>
        </p:spPr>
        <p:txBody>
          <a:bodyPr/>
          <a:lstStyle/>
          <a:p>
            <a:r>
              <a:rPr lang="sk-SK" i="1" dirty="0"/>
              <a:t>A </a:t>
            </a:r>
            <a:r>
              <a:rPr lang="sk-SK" i="1" dirty="0" err="1"/>
              <a:t>laceration</a:t>
            </a:r>
            <a:r>
              <a:rPr lang="sk-SK" i="1" dirty="0"/>
              <a:t> to </a:t>
            </a:r>
            <a:r>
              <a:rPr lang="sk-SK" i="1" dirty="0" err="1"/>
              <a:t>his</a:t>
            </a:r>
            <a:r>
              <a:rPr lang="sk-SK" i="1" dirty="0"/>
              <a:t> </a:t>
            </a:r>
            <a:r>
              <a:rPr lang="sk-SK" i="1" dirty="0" err="1"/>
              <a:t>head</a:t>
            </a:r>
            <a:r>
              <a:rPr lang="sk-SK" i="1" dirty="0"/>
              <a:t> – </a:t>
            </a:r>
            <a:r>
              <a:rPr lang="sk-SK" i="1" dirty="0" err="1"/>
              <a:t>laceratio</a:t>
            </a:r>
            <a:r>
              <a:rPr lang="sk-SK" i="1" dirty="0"/>
              <a:t> </a:t>
            </a:r>
            <a:r>
              <a:rPr lang="sk-SK" i="1" dirty="0" err="1"/>
              <a:t>capitis</a:t>
            </a:r>
            <a:endParaRPr lang="sk-SK" i="1" dirty="0"/>
          </a:p>
          <a:p>
            <a:r>
              <a:rPr lang="en-US" i="1" dirty="0"/>
              <a:t>broke an ankle and his pelvis </a:t>
            </a:r>
            <a:r>
              <a:rPr lang="sk-SK" i="1" dirty="0"/>
              <a:t>= </a:t>
            </a:r>
            <a:r>
              <a:rPr lang="sk-SK" i="1" dirty="0" err="1"/>
              <a:t>fracture</a:t>
            </a:r>
            <a:r>
              <a:rPr lang="sk-SK" i="1" dirty="0"/>
              <a:t> of </a:t>
            </a:r>
            <a:r>
              <a:rPr lang="sk-SK" i="1" dirty="0" err="1"/>
              <a:t>an</a:t>
            </a:r>
            <a:r>
              <a:rPr lang="sk-SK" i="1" dirty="0"/>
              <a:t> </a:t>
            </a:r>
            <a:r>
              <a:rPr lang="sk-SK" i="1" dirty="0" err="1"/>
              <a:t>ankle</a:t>
            </a:r>
            <a:r>
              <a:rPr lang="sk-SK" i="1" dirty="0"/>
              <a:t> and </a:t>
            </a:r>
            <a:r>
              <a:rPr lang="sk-SK" i="1" dirty="0" err="1"/>
              <a:t>pelvis</a:t>
            </a:r>
            <a:r>
              <a:rPr lang="sk-SK" i="1" dirty="0"/>
              <a:t> – </a:t>
            </a:r>
            <a:r>
              <a:rPr lang="sk-SK" i="1" dirty="0" err="1"/>
              <a:t>fractura</a:t>
            </a:r>
            <a:r>
              <a:rPr lang="sk-SK" i="1" dirty="0"/>
              <a:t> </a:t>
            </a:r>
            <a:r>
              <a:rPr lang="sk-SK" i="1" dirty="0" err="1"/>
              <a:t>tali</a:t>
            </a:r>
            <a:r>
              <a:rPr lang="sk-SK" i="1" dirty="0"/>
              <a:t> (</a:t>
            </a:r>
            <a:r>
              <a:rPr lang="sk-SK" i="1" dirty="0" err="1"/>
              <a:t>talus</a:t>
            </a:r>
            <a:r>
              <a:rPr lang="sk-SK" i="1" dirty="0"/>
              <a:t>, i m.) et </a:t>
            </a:r>
            <a:r>
              <a:rPr lang="sk-SK" i="1" dirty="0" err="1"/>
              <a:t>pelvis</a:t>
            </a:r>
            <a:r>
              <a:rPr lang="sk-SK" i="1" dirty="0"/>
              <a:t> (</a:t>
            </a:r>
            <a:r>
              <a:rPr lang="sk-SK" i="1" dirty="0" err="1"/>
              <a:t>pelvis</a:t>
            </a:r>
            <a:r>
              <a:rPr lang="sk-SK" i="1" dirty="0"/>
              <a:t>, </a:t>
            </a:r>
            <a:r>
              <a:rPr lang="sk-SK" i="1" dirty="0" err="1"/>
              <a:t>pelvis</a:t>
            </a:r>
            <a:r>
              <a:rPr lang="sk-SK" i="1" dirty="0"/>
              <a:t> f.)</a:t>
            </a:r>
          </a:p>
          <a:p>
            <a:r>
              <a:rPr lang="sk-SK" i="1" dirty="0" err="1"/>
              <a:t>Broke</a:t>
            </a:r>
            <a:r>
              <a:rPr lang="sk-SK" i="1" dirty="0"/>
              <a:t> </a:t>
            </a:r>
            <a:r>
              <a:rPr lang="sk-SK" i="1" dirty="0" err="1"/>
              <a:t>his</a:t>
            </a:r>
            <a:r>
              <a:rPr lang="sk-SK" i="1" dirty="0"/>
              <a:t> leg = </a:t>
            </a:r>
            <a:r>
              <a:rPr lang="sk-SK" i="1" dirty="0" err="1"/>
              <a:t>fractura</a:t>
            </a:r>
            <a:r>
              <a:rPr lang="sk-SK" i="1" dirty="0"/>
              <a:t> </a:t>
            </a:r>
            <a:r>
              <a:rPr lang="sk-SK" i="1" dirty="0" err="1"/>
              <a:t>cruris</a:t>
            </a:r>
            <a:endParaRPr lang="sk-SK" i="1" dirty="0"/>
          </a:p>
          <a:p>
            <a:endParaRPr lang="sk-SK" dirty="0"/>
          </a:p>
          <a:p>
            <a:endParaRPr lang="sk-SK" dirty="0"/>
          </a:p>
        </p:txBody>
      </p:sp>
      <p:pic>
        <p:nvPicPr>
          <p:cNvPr id="5" name="Obrázok 4">
            <a:extLst>
              <a:ext uri="{FF2B5EF4-FFF2-40B4-BE49-F238E27FC236}">
                <a16:creationId xmlns:a16="http://schemas.microsoft.com/office/drawing/2014/main" id="{968BEB7B-9C83-49F9-8F80-FCF4DEB69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935" y="2359991"/>
            <a:ext cx="6256130" cy="4036213"/>
          </a:xfrm>
          <a:prstGeom prst="rect">
            <a:avLst/>
          </a:prstGeom>
        </p:spPr>
      </p:pic>
    </p:spTree>
    <p:extLst>
      <p:ext uri="{BB962C8B-B14F-4D97-AF65-F5344CB8AC3E}">
        <p14:creationId xmlns:p14="http://schemas.microsoft.com/office/powerpoint/2010/main" val="80903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CDB001-2DF1-4326-BEE8-D312F5FDEBD5}"/>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63190117-8523-4FFB-963E-C2BE7FBADF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060" y="579433"/>
            <a:ext cx="4253948" cy="3514825"/>
          </a:xfrm>
        </p:spPr>
      </p:pic>
      <p:pic>
        <p:nvPicPr>
          <p:cNvPr id="7" name="Obrázok 6">
            <a:extLst>
              <a:ext uri="{FF2B5EF4-FFF2-40B4-BE49-F238E27FC236}">
                <a16:creationId xmlns:a16="http://schemas.microsoft.com/office/drawing/2014/main" id="{0A1A9F76-AD67-4A65-A91F-68F624E81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698" y="1832061"/>
            <a:ext cx="5408337" cy="4524394"/>
          </a:xfrm>
          <a:prstGeom prst="rect">
            <a:avLst/>
          </a:prstGeom>
        </p:spPr>
      </p:pic>
    </p:spTree>
    <p:extLst>
      <p:ext uri="{BB962C8B-B14F-4D97-AF65-F5344CB8AC3E}">
        <p14:creationId xmlns:p14="http://schemas.microsoft.com/office/powerpoint/2010/main" val="912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876551-D386-42BE-97B0-3542CC767144}"/>
              </a:ext>
            </a:extLst>
          </p:cNvPr>
          <p:cNvSpPr>
            <a:spLocks noGrp="1"/>
          </p:cNvSpPr>
          <p:nvPr>
            <p:ph type="title"/>
          </p:nvPr>
        </p:nvSpPr>
        <p:spPr/>
        <p:txBody>
          <a:bodyPr/>
          <a:lstStyle/>
          <a:p>
            <a:r>
              <a:rPr lang="en-US" dirty="0"/>
              <a:t>U2 cancels tours due to Bono’s back surgery</a:t>
            </a:r>
            <a:endParaRPr lang="sk-SK" dirty="0"/>
          </a:p>
        </p:txBody>
      </p:sp>
      <p:sp>
        <p:nvSpPr>
          <p:cNvPr id="3" name="Zástupný objekt pre obsah 2">
            <a:extLst>
              <a:ext uri="{FF2B5EF4-FFF2-40B4-BE49-F238E27FC236}">
                <a16:creationId xmlns:a16="http://schemas.microsoft.com/office/drawing/2014/main" id="{5DE2F1D2-0676-4342-8B3A-3261E42A66B4}"/>
              </a:ext>
            </a:extLst>
          </p:cNvPr>
          <p:cNvSpPr>
            <a:spLocks noGrp="1"/>
          </p:cNvSpPr>
          <p:nvPr>
            <p:ph idx="1"/>
          </p:nvPr>
        </p:nvSpPr>
        <p:spPr/>
        <p:txBody>
          <a:bodyPr/>
          <a:lstStyle/>
          <a:p>
            <a:pPr algn="just"/>
            <a:r>
              <a:rPr lang="en-US" dirty="0"/>
              <a:t>U2 </a:t>
            </a:r>
            <a:r>
              <a:rPr lang="en-US" dirty="0" err="1"/>
              <a:t>frontman</a:t>
            </a:r>
            <a:r>
              <a:rPr lang="en-US" dirty="0"/>
              <a:t> Bono underwent emergency </a:t>
            </a:r>
            <a:r>
              <a:rPr lang="en-US" dirty="0">
                <a:solidFill>
                  <a:srgbClr val="FF0000"/>
                </a:solidFill>
              </a:rPr>
              <a:t>back surgery </a:t>
            </a:r>
            <a:r>
              <a:rPr lang="en-US" dirty="0"/>
              <a:t>due to an injury during a rehearsal. Today we learned the extent of those injuries when the group announced that they would be postponing their tour to North </a:t>
            </a:r>
            <a:r>
              <a:rPr lang="en-US" dirty="0" err="1"/>
              <a:t>Americ</a:t>
            </a:r>
            <a:r>
              <a:rPr lang="sk-SK" dirty="0"/>
              <a:t>a</a:t>
            </a:r>
            <a:r>
              <a:rPr lang="en-US" dirty="0"/>
              <a:t>. The press release cites “severe </a:t>
            </a:r>
            <a:r>
              <a:rPr lang="en-US" dirty="0">
                <a:solidFill>
                  <a:srgbClr val="FF0000"/>
                </a:solidFill>
              </a:rPr>
              <a:t>compression of the sciatic nerve</a:t>
            </a:r>
            <a:r>
              <a:rPr lang="en-US" dirty="0"/>
              <a:t>” and “a serious </a:t>
            </a:r>
            <a:r>
              <a:rPr lang="en-US" dirty="0">
                <a:solidFill>
                  <a:srgbClr val="FF0000"/>
                </a:solidFill>
              </a:rPr>
              <a:t>tear in the ligament and a herniated disc</a:t>
            </a:r>
            <a:r>
              <a:rPr lang="en-US" dirty="0"/>
              <a:t>.” Doctors expect the recovery to take at least “six to eight weeks.”</a:t>
            </a:r>
            <a:endParaRPr lang="sk-SK" dirty="0"/>
          </a:p>
        </p:txBody>
      </p:sp>
      <p:pic>
        <p:nvPicPr>
          <p:cNvPr id="5" name="Obrázok 4">
            <a:extLst>
              <a:ext uri="{FF2B5EF4-FFF2-40B4-BE49-F238E27FC236}">
                <a16:creationId xmlns:a16="http://schemas.microsoft.com/office/drawing/2014/main" id="{EB143017-E206-4B85-B858-5AD879401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612" y="4269231"/>
            <a:ext cx="4439891" cy="2492471"/>
          </a:xfrm>
          <a:prstGeom prst="rect">
            <a:avLst/>
          </a:prstGeom>
        </p:spPr>
      </p:pic>
    </p:spTree>
    <p:extLst>
      <p:ext uri="{BB962C8B-B14F-4D97-AF65-F5344CB8AC3E}">
        <p14:creationId xmlns:p14="http://schemas.microsoft.com/office/powerpoint/2010/main" val="257500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F247C-A4BF-4577-B5D8-9E13813D4F29}"/>
              </a:ext>
            </a:extLst>
          </p:cNvPr>
          <p:cNvSpPr>
            <a:spLocks noGrp="1"/>
          </p:cNvSpPr>
          <p:nvPr>
            <p:ph type="title"/>
          </p:nvPr>
        </p:nvSpPr>
        <p:spPr/>
        <p:txBody>
          <a:bodyPr/>
          <a:lstStyle/>
          <a:p>
            <a:r>
              <a:rPr lang="sk-SK" dirty="0" err="1"/>
              <a:t>Aretha</a:t>
            </a:r>
            <a:r>
              <a:rPr lang="sk-SK" dirty="0"/>
              <a:t> </a:t>
            </a:r>
            <a:r>
              <a:rPr lang="sk-SK" dirty="0" err="1"/>
              <a:t>Franklin</a:t>
            </a:r>
            <a:r>
              <a:rPr lang="sk-SK" dirty="0"/>
              <a:t> </a:t>
            </a:r>
            <a:r>
              <a:rPr lang="sk-SK" dirty="0" err="1"/>
              <a:t>Breaks</a:t>
            </a:r>
            <a:r>
              <a:rPr lang="sk-SK" dirty="0"/>
              <a:t> </a:t>
            </a:r>
            <a:r>
              <a:rPr lang="sk-SK" dirty="0" err="1"/>
              <a:t>Toe</a:t>
            </a:r>
            <a:r>
              <a:rPr lang="sk-SK" dirty="0"/>
              <a:t> over </a:t>
            </a:r>
            <a:r>
              <a:rPr lang="sk-SK" dirty="0" err="1"/>
              <a:t>Jimmy</a:t>
            </a:r>
            <a:r>
              <a:rPr lang="sk-SK" dirty="0"/>
              <a:t> </a:t>
            </a:r>
            <a:r>
              <a:rPr lang="sk-SK" dirty="0" err="1"/>
              <a:t>Choos</a:t>
            </a:r>
            <a:endParaRPr lang="sk-SK" dirty="0"/>
          </a:p>
        </p:txBody>
      </p:sp>
      <p:sp>
        <p:nvSpPr>
          <p:cNvPr id="3" name="Zástupný objekt pre obsah 2">
            <a:extLst>
              <a:ext uri="{FF2B5EF4-FFF2-40B4-BE49-F238E27FC236}">
                <a16:creationId xmlns:a16="http://schemas.microsoft.com/office/drawing/2014/main" id="{1810332D-933D-4E87-8C11-050D179D5899}"/>
              </a:ext>
            </a:extLst>
          </p:cNvPr>
          <p:cNvSpPr>
            <a:spLocks noGrp="1"/>
          </p:cNvSpPr>
          <p:nvPr>
            <p:ph idx="1"/>
          </p:nvPr>
        </p:nvSpPr>
        <p:spPr/>
        <p:txBody>
          <a:bodyPr/>
          <a:lstStyle/>
          <a:p>
            <a:pPr algn="just"/>
            <a:r>
              <a:rPr lang="en-US" dirty="0"/>
              <a:t>The 69 year-old Queen of Soul broke her toe tripping over her Jimmy Choo shoes, according to People magazine.  Franklin’s tour bus stopped at Community North Hospital in Indianapolis, where X-rays revealed </a:t>
            </a:r>
            <a:r>
              <a:rPr lang="en-US" dirty="0">
                <a:solidFill>
                  <a:srgbClr val="FF0000"/>
                </a:solidFill>
              </a:rPr>
              <a:t>a fracture in her left </a:t>
            </a:r>
            <a:r>
              <a:rPr lang="sk-SK" dirty="0">
                <a:solidFill>
                  <a:srgbClr val="FF0000"/>
                </a:solidFill>
              </a:rPr>
              <a:t>big</a:t>
            </a:r>
            <a:r>
              <a:rPr lang="en-US" dirty="0">
                <a:solidFill>
                  <a:srgbClr val="FF0000"/>
                </a:solidFill>
              </a:rPr>
              <a:t> toe</a:t>
            </a:r>
            <a:r>
              <a:rPr lang="en-US" dirty="0"/>
              <a:t>. According to her rep, Franklin said:</a:t>
            </a:r>
            <a:r>
              <a:rPr lang="sk-SK" dirty="0"/>
              <a:t> </a:t>
            </a:r>
            <a:r>
              <a:rPr lang="sk-SK" i="1" dirty="0"/>
              <a:t>„</a:t>
            </a:r>
            <a:r>
              <a:rPr lang="en-US" i="1" dirty="0"/>
              <a:t>It hurt like heck for a minute, but seemed to subside. I’m so grateful it wasn’t my right piano [pedal] foot.</a:t>
            </a:r>
            <a:r>
              <a:rPr lang="sk-SK" dirty="0"/>
              <a:t>“</a:t>
            </a:r>
          </a:p>
        </p:txBody>
      </p:sp>
      <p:pic>
        <p:nvPicPr>
          <p:cNvPr id="5" name="Obrázok 4">
            <a:extLst>
              <a:ext uri="{FF2B5EF4-FFF2-40B4-BE49-F238E27FC236}">
                <a16:creationId xmlns:a16="http://schemas.microsoft.com/office/drawing/2014/main" id="{5336389D-536C-4DB6-A4BF-BAEC6B15F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917" y="4279210"/>
            <a:ext cx="3581400" cy="2381250"/>
          </a:xfrm>
          <a:prstGeom prst="rect">
            <a:avLst/>
          </a:prstGeom>
        </p:spPr>
      </p:pic>
    </p:spTree>
    <p:extLst>
      <p:ext uri="{BB962C8B-B14F-4D97-AF65-F5344CB8AC3E}">
        <p14:creationId xmlns:p14="http://schemas.microsoft.com/office/powerpoint/2010/main" val="372061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26E0F5-0812-41BB-A79E-8566B278927C}"/>
              </a:ext>
            </a:extLst>
          </p:cNvPr>
          <p:cNvSpPr>
            <a:spLocks noGrp="1"/>
          </p:cNvSpPr>
          <p:nvPr>
            <p:ph type="title"/>
          </p:nvPr>
        </p:nvSpPr>
        <p:spPr/>
        <p:txBody>
          <a:bodyPr/>
          <a:lstStyle/>
          <a:p>
            <a:endParaRPr lang="sk-SK" dirty="0"/>
          </a:p>
        </p:txBody>
      </p:sp>
      <p:sp>
        <p:nvSpPr>
          <p:cNvPr id="3" name="Zástupný objekt pre obsah 2">
            <a:extLst>
              <a:ext uri="{FF2B5EF4-FFF2-40B4-BE49-F238E27FC236}">
                <a16:creationId xmlns:a16="http://schemas.microsoft.com/office/drawing/2014/main" id="{EE93416B-0289-45AF-B50F-5844531F005F}"/>
              </a:ext>
            </a:extLst>
          </p:cNvPr>
          <p:cNvSpPr>
            <a:spLocks noGrp="1"/>
          </p:cNvSpPr>
          <p:nvPr>
            <p:ph idx="1"/>
          </p:nvPr>
        </p:nvSpPr>
        <p:spPr>
          <a:xfrm>
            <a:off x="838200" y="503583"/>
            <a:ext cx="10515600" cy="5673380"/>
          </a:xfrm>
        </p:spPr>
        <p:txBody>
          <a:bodyPr/>
          <a:lstStyle/>
          <a:p>
            <a:r>
              <a:rPr lang="sk-SK" i="1" dirty="0" err="1"/>
              <a:t>Back</a:t>
            </a:r>
            <a:r>
              <a:rPr lang="sk-SK" i="1" dirty="0"/>
              <a:t> </a:t>
            </a:r>
            <a:r>
              <a:rPr lang="sk-SK" i="1" dirty="0" err="1"/>
              <a:t>surgery</a:t>
            </a:r>
            <a:r>
              <a:rPr lang="sk-SK" i="1" dirty="0"/>
              <a:t> – </a:t>
            </a:r>
            <a:r>
              <a:rPr lang="sk-SK" i="1" dirty="0" err="1"/>
              <a:t>therapia</a:t>
            </a:r>
            <a:r>
              <a:rPr lang="sk-SK" i="1" dirty="0"/>
              <a:t> </a:t>
            </a:r>
            <a:r>
              <a:rPr lang="sk-SK" i="1" dirty="0" err="1"/>
              <a:t>surgica</a:t>
            </a:r>
            <a:r>
              <a:rPr lang="sk-SK" i="1" dirty="0"/>
              <a:t> </a:t>
            </a:r>
            <a:r>
              <a:rPr lang="sk-SK" i="1" dirty="0" err="1"/>
              <a:t>dorsi</a:t>
            </a:r>
            <a:endParaRPr lang="sk-SK" i="1" dirty="0"/>
          </a:p>
          <a:p>
            <a:r>
              <a:rPr lang="en-US" i="1" dirty="0"/>
              <a:t>compression of the sciatic nerve</a:t>
            </a:r>
            <a:r>
              <a:rPr lang="sk-SK" i="1" dirty="0"/>
              <a:t> – </a:t>
            </a:r>
            <a:r>
              <a:rPr lang="sk-SK" i="1" dirty="0" err="1"/>
              <a:t>compressio</a:t>
            </a:r>
            <a:r>
              <a:rPr lang="sk-SK" i="1" dirty="0"/>
              <a:t> </a:t>
            </a:r>
            <a:r>
              <a:rPr lang="sk-SK" i="1" dirty="0" err="1"/>
              <a:t>nervi</a:t>
            </a:r>
            <a:r>
              <a:rPr lang="sk-SK" i="1" dirty="0"/>
              <a:t> </a:t>
            </a:r>
            <a:r>
              <a:rPr lang="sk-SK" i="1" dirty="0" err="1"/>
              <a:t>sciatici</a:t>
            </a:r>
            <a:endParaRPr lang="sk-SK" i="1" dirty="0"/>
          </a:p>
          <a:p>
            <a:r>
              <a:rPr lang="en-US" i="1" dirty="0"/>
              <a:t>tear in the ligament and a herniated disc</a:t>
            </a:r>
            <a:r>
              <a:rPr lang="sk-SK" i="1" dirty="0"/>
              <a:t> – </a:t>
            </a:r>
            <a:r>
              <a:rPr lang="sk-SK" i="1" dirty="0" err="1"/>
              <a:t>laesio</a:t>
            </a:r>
            <a:r>
              <a:rPr lang="sk-SK" i="1" dirty="0"/>
              <a:t> </a:t>
            </a:r>
            <a:r>
              <a:rPr lang="sk-SK" i="1" dirty="0" err="1"/>
              <a:t>ligamenti</a:t>
            </a:r>
            <a:r>
              <a:rPr lang="sk-SK" i="1" dirty="0"/>
              <a:t> et  </a:t>
            </a:r>
            <a:r>
              <a:rPr lang="sk-SK" i="1" dirty="0" err="1"/>
              <a:t>prolapsus</a:t>
            </a:r>
            <a:r>
              <a:rPr lang="sk-SK" i="1" dirty="0"/>
              <a:t> </a:t>
            </a:r>
            <a:r>
              <a:rPr lang="sk-SK" i="1" dirty="0" err="1"/>
              <a:t>disci</a:t>
            </a:r>
            <a:r>
              <a:rPr lang="sk-SK" i="1" dirty="0"/>
              <a:t> </a:t>
            </a:r>
            <a:r>
              <a:rPr lang="sk-SK" i="1" dirty="0" err="1"/>
              <a:t>intervertebralis</a:t>
            </a:r>
            <a:endParaRPr lang="sk-SK" i="1" dirty="0"/>
          </a:p>
          <a:p>
            <a:endParaRPr lang="sk-SK" i="1" dirty="0"/>
          </a:p>
          <a:p>
            <a:pPr algn="just"/>
            <a:r>
              <a:rPr lang="en-US" dirty="0"/>
              <a:t>The intervertebral discs consist of a thick outer layer of cartilage, the annulus, which surrounds a jelly-like center called the nucleus. A disc is called herniated when the nucleus seeps out and encroaches on the nerves coming out of the space between the vertebrae. Although a herniated or ruptured disc can occur by a single severe trauma, more commonly it occurs as discs get worn over time, causing them to become less springy, and flatter, and to develop small cracks.</a:t>
            </a:r>
            <a:endParaRPr lang="sk-SK" dirty="0"/>
          </a:p>
          <a:p>
            <a:endParaRPr lang="sk-SK" i="1" dirty="0"/>
          </a:p>
        </p:txBody>
      </p:sp>
    </p:spTree>
    <p:extLst>
      <p:ext uri="{BB962C8B-B14F-4D97-AF65-F5344CB8AC3E}">
        <p14:creationId xmlns:p14="http://schemas.microsoft.com/office/powerpoint/2010/main" val="319270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F12597-890A-46DD-BA41-464D344EF4AD}"/>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119DDA32-FE3A-4FF7-A843-A08AD21228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2377"/>
            <a:ext cx="7311059" cy="2485760"/>
          </a:xfrm>
        </p:spPr>
      </p:pic>
      <p:pic>
        <p:nvPicPr>
          <p:cNvPr id="7" name="Obrázok 6">
            <a:extLst>
              <a:ext uri="{FF2B5EF4-FFF2-40B4-BE49-F238E27FC236}">
                <a16:creationId xmlns:a16="http://schemas.microsoft.com/office/drawing/2014/main" id="{F129C4F2-0B56-4F80-AC5E-34F9B0CFC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678" y="179595"/>
            <a:ext cx="4979504" cy="3933808"/>
          </a:xfrm>
          <a:prstGeom prst="rect">
            <a:avLst/>
          </a:prstGeom>
        </p:spPr>
      </p:pic>
      <p:pic>
        <p:nvPicPr>
          <p:cNvPr id="9" name="Obrázok 8">
            <a:extLst>
              <a:ext uri="{FF2B5EF4-FFF2-40B4-BE49-F238E27FC236}">
                <a16:creationId xmlns:a16="http://schemas.microsoft.com/office/drawing/2014/main" id="{B4F24497-E7FC-4DA3-9C05-5D0D698BA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0409" y="3325389"/>
            <a:ext cx="3800061" cy="3460481"/>
          </a:xfrm>
          <a:prstGeom prst="rect">
            <a:avLst/>
          </a:prstGeom>
        </p:spPr>
      </p:pic>
    </p:spTree>
    <p:extLst>
      <p:ext uri="{BB962C8B-B14F-4D97-AF65-F5344CB8AC3E}">
        <p14:creationId xmlns:p14="http://schemas.microsoft.com/office/powerpoint/2010/main" val="1616359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44FFCF-8893-411A-8852-0B2F3795C488}"/>
              </a:ext>
            </a:extLst>
          </p:cNvPr>
          <p:cNvSpPr>
            <a:spLocks noGrp="1"/>
          </p:cNvSpPr>
          <p:nvPr>
            <p:ph type="title"/>
          </p:nvPr>
        </p:nvSpPr>
        <p:spPr/>
        <p:txBody>
          <a:bodyPr/>
          <a:lstStyle/>
          <a:p>
            <a:r>
              <a:rPr lang="en-US" dirty="0"/>
              <a:t>Canadian X Games Skier Sarah Burke in Coma After Brain Injury</a:t>
            </a:r>
            <a:endParaRPr lang="sk-SK" dirty="0"/>
          </a:p>
        </p:txBody>
      </p:sp>
      <p:sp>
        <p:nvSpPr>
          <p:cNvPr id="3" name="Zástupný objekt pre obsah 2">
            <a:extLst>
              <a:ext uri="{FF2B5EF4-FFF2-40B4-BE49-F238E27FC236}">
                <a16:creationId xmlns:a16="http://schemas.microsoft.com/office/drawing/2014/main" id="{9FB79491-39E2-488E-B19D-43296388EEBA}"/>
              </a:ext>
            </a:extLst>
          </p:cNvPr>
          <p:cNvSpPr>
            <a:spLocks noGrp="1"/>
          </p:cNvSpPr>
          <p:nvPr>
            <p:ph idx="1"/>
          </p:nvPr>
        </p:nvSpPr>
        <p:spPr/>
        <p:txBody>
          <a:bodyPr>
            <a:normAutofit/>
          </a:bodyPr>
          <a:lstStyle/>
          <a:p>
            <a:pPr algn="just"/>
            <a:r>
              <a:rPr lang="en-US" dirty="0"/>
              <a:t>Canadian Freestyle skier Sarah Burke has been pushing the envelope for 10 years.</a:t>
            </a:r>
            <a:r>
              <a:rPr lang="sk-SK" dirty="0"/>
              <a:t> </a:t>
            </a:r>
            <a:r>
              <a:rPr lang="en-US" dirty="0"/>
              <a:t>This time she may have pushed a little too far.</a:t>
            </a:r>
            <a:r>
              <a:rPr lang="sk-SK" dirty="0"/>
              <a:t> </a:t>
            </a:r>
            <a:r>
              <a:rPr lang="en-US" dirty="0"/>
              <a:t>The  four-time Winter X Games winner was injured Tuesday  during a training run on the</a:t>
            </a:r>
            <a:r>
              <a:rPr lang="sk-SK" dirty="0"/>
              <a:t> </a:t>
            </a:r>
            <a:r>
              <a:rPr lang="en-US" dirty="0"/>
              <a:t>superpipe in Park City, Utah. The injury put the 29 year old into a coma.</a:t>
            </a:r>
            <a:r>
              <a:rPr lang="sk-SK" dirty="0"/>
              <a:t> </a:t>
            </a:r>
            <a:r>
              <a:rPr lang="en-US" dirty="0"/>
              <a:t>Peter Judge of the Canadian Freestyle team  told Toronto’s Globe and Mail newspaper:</a:t>
            </a:r>
            <a:r>
              <a:rPr lang="sk-SK" dirty="0"/>
              <a:t> „</a:t>
            </a:r>
            <a:r>
              <a:rPr lang="en-US" i="1" dirty="0"/>
              <a:t>She landed a trick down in the bottom end of the pipe and kind of bounced from her feet to her head… It </a:t>
            </a:r>
            <a:r>
              <a:rPr lang="en-US" i="1" dirty="0" err="1"/>
              <a:t>wasn</a:t>
            </a:r>
            <a:r>
              <a:rPr lang="sk-SK" i="1" dirty="0"/>
              <a:t> </a:t>
            </a:r>
            <a:r>
              <a:rPr lang="en-US" i="1" dirty="0"/>
              <a:t>’t anything that looked like a catastrophic fall, so I’m a bit mystified</a:t>
            </a:r>
            <a:r>
              <a:rPr lang="en-US" dirty="0"/>
              <a:t>.</a:t>
            </a:r>
            <a:r>
              <a:rPr lang="sk-SK" dirty="0"/>
              <a:t>“ </a:t>
            </a:r>
            <a:r>
              <a:rPr lang="en-US" dirty="0"/>
              <a:t>Burke underwent surgery to repair </a:t>
            </a:r>
            <a:r>
              <a:rPr lang="en-US" dirty="0">
                <a:solidFill>
                  <a:srgbClr val="FF0000"/>
                </a:solidFill>
              </a:rPr>
              <a:t>a torn vertebral artery</a:t>
            </a:r>
            <a:r>
              <a:rPr lang="en-US" dirty="0"/>
              <a:t>, which </a:t>
            </a:r>
            <a:r>
              <a:rPr lang="en-US" dirty="0">
                <a:solidFill>
                  <a:srgbClr val="FF0000"/>
                </a:solidFill>
              </a:rPr>
              <a:t>had caused bleeding into her brain</a:t>
            </a:r>
            <a:r>
              <a:rPr lang="en-US" dirty="0"/>
              <a:t>.</a:t>
            </a:r>
            <a:endParaRPr lang="sk-SK" dirty="0"/>
          </a:p>
        </p:txBody>
      </p:sp>
    </p:spTree>
    <p:extLst>
      <p:ext uri="{BB962C8B-B14F-4D97-AF65-F5344CB8AC3E}">
        <p14:creationId xmlns:p14="http://schemas.microsoft.com/office/powerpoint/2010/main" val="150268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FE7D0C-E512-4B99-A5C0-C9AA502267DF}"/>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275A1B2A-5781-47A2-AC2D-C4913F5B8911}"/>
              </a:ext>
            </a:extLst>
          </p:cNvPr>
          <p:cNvSpPr>
            <a:spLocks noGrp="1"/>
          </p:cNvSpPr>
          <p:nvPr>
            <p:ph idx="1"/>
          </p:nvPr>
        </p:nvSpPr>
        <p:spPr>
          <a:xfrm>
            <a:off x="400879" y="192846"/>
            <a:ext cx="10515600" cy="5811838"/>
          </a:xfrm>
        </p:spPr>
        <p:txBody>
          <a:bodyPr/>
          <a:lstStyle/>
          <a:p>
            <a:pPr algn="just"/>
            <a:r>
              <a:rPr lang="sk-SK" i="1" dirty="0"/>
              <a:t>a </a:t>
            </a:r>
            <a:r>
              <a:rPr lang="sk-SK" i="1" dirty="0" err="1"/>
              <a:t>torn</a:t>
            </a:r>
            <a:r>
              <a:rPr lang="sk-SK" i="1" dirty="0"/>
              <a:t> </a:t>
            </a:r>
            <a:r>
              <a:rPr lang="sk-SK" i="1" dirty="0" err="1"/>
              <a:t>vertebral</a:t>
            </a:r>
            <a:r>
              <a:rPr lang="sk-SK" i="1" dirty="0"/>
              <a:t> </a:t>
            </a:r>
            <a:r>
              <a:rPr lang="sk-SK" i="1" dirty="0" err="1"/>
              <a:t>artery</a:t>
            </a:r>
            <a:r>
              <a:rPr lang="sk-SK" i="1" dirty="0"/>
              <a:t> – </a:t>
            </a:r>
            <a:r>
              <a:rPr lang="sk-SK" i="1" dirty="0" err="1"/>
              <a:t>laesio</a:t>
            </a:r>
            <a:r>
              <a:rPr lang="sk-SK" i="1" dirty="0"/>
              <a:t> </a:t>
            </a:r>
            <a:r>
              <a:rPr lang="sk-SK" i="1" dirty="0" err="1"/>
              <a:t>arteriae</a:t>
            </a:r>
            <a:r>
              <a:rPr lang="sk-SK" i="1" dirty="0"/>
              <a:t> </a:t>
            </a:r>
            <a:r>
              <a:rPr lang="sk-SK" i="1" dirty="0" err="1"/>
              <a:t>vertebralis</a:t>
            </a:r>
            <a:endParaRPr lang="sk-SK" i="1" dirty="0"/>
          </a:p>
          <a:p>
            <a:pPr algn="just"/>
            <a:r>
              <a:rPr lang="en-US" i="1" dirty="0"/>
              <a:t>had caused bleeding into her brain</a:t>
            </a:r>
            <a:r>
              <a:rPr lang="sk-SK" i="1" dirty="0"/>
              <a:t> = </a:t>
            </a:r>
            <a:r>
              <a:rPr lang="sk-SK" i="1" dirty="0" err="1"/>
              <a:t>cause</a:t>
            </a:r>
            <a:r>
              <a:rPr lang="sk-SK" i="1" dirty="0"/>
              <a:t> of </a:t>
            </a:r>
            <a:r>
              <a:rPr lang="sk-SK" i="1" dirty="0" err="1"/>
              <a:t>the</a:t>
            </a:r>
            <a:r>
              <a:rPr lang="sk-SK" i="1" dirty="0"/>
              <a:t> </a:t>
            </a:r>
            <a:r>
              <a:rPr lang="sk-SK" i="1" dirty="0" err="1"/>
              <a:t>bleeding</a:t>
            </a:r>
            <a:r>
              <a:rPr lang="sk-SK" i="1" dirty="0"/>
              <a:t> </a:t>
            </a:r>
            <a:r>
              <a:rPr lang="sk-SK" i="1" dirty="0" err="1"/>
              <a:t>into</a:t>
            </a:r>
            <a:r>
              <a:rPr lang="sk-SK" i="1" dirty="0"/>
              <a:t> </a:t>
            </a:r>
            <a:r>
              <a:rPr lang="sk-SK" i="1" dirty="0" err="1"/>
              <a:t>her</a:t>
            </a:r>
            <a:r>
              <a:rPr lang="sk-SK" i="1" dirty="0"/>
              <a:t> </a:t>
            </a:r>
            <a:r>
              <a:rPr lang="sk-SK" i="1" dirty="0" err="1"/>
              <a:t>brain</a:t>
            </a:r>
            <a:r>
              <a:rPr lang="sk-SK" i="1" dirty="0"/>
              <a:t> – </a:t>
            </a:r>
            <a:r>
              <a:rPr lang="sk-SK" i="1" dirty="0" err="1"/>
              <a:t>causa</a:t>
            </a:r>
            <a:r>
              <a:rPr lang="sk-SK" i="1" dirty="0"/>
              <a:t> </a:t>
            </a:r>
            <a:r>
              <a:rPr lang="sk-SK" i="1" dirty="0" err="1"/>
              <a:t>haemorrhagiae</a:t>
            </a:r>
            <a:r>
              <a:rPr lang="sk-SK" i="1" dirty="0"/>
              <a:t> (</a:t>
            </a:r>
            <a:r>
              <a:rPr lang="sk-SK" i="1" dirty="0" err="1"/>
              <a:t>haemorrhagia</a:t>
            </a:r>
            <a:r>
              <a:rPr lang="sk-SK" i="1" dirty="0"/>
              <a:t>, </a:t>
            </a:r>
            <a:r>
              <a:rPr lang="sk-SK" i="1" dirty="0" err="1"/>
              <a:t>ae</a:t>
            </a:r>
            <a:r>
              <a:rPr lang="sk-SK" i="1" dirty="0"/>
              <a:t> f.) in </a:t>
            </a:r>
            <a:r>
              <a:rPr lang="sk-SK" i="1" dirty="0" err="1"/>
              <a:t>cerebrum</a:t>
            </a:r>
            <a:r>
              <a:rPr lang="sk-SK" i="1" dirty="0"/>
              <a:t> (</a:t>
            </a:r>
            <a:r>
              <a:rPr lang="sk-SK" i="1" dirty="0" err="1"/>
              <a:t>direction</a:t>
            </a:r>
            <a:r>
              <a:rPr lang="sk-SK" i="1" dirty="0"/>
              <a:t>)</a:t>
            </a:r>
          </a:p>
          <a:p>
            <a:r>
              <a:rPr lang="en-US" dirty="0"/>
              <a:t>The vertebral arteries are a pair of arteries that supply blood to the back of the brain.</a:t>
            </a:r>
            <a:r>
              <a:rPr lang="sk-SK" dirty="0"/>
              <a:t> </a:t>
            </a:r>
            <a:r>
              <a:rPr lang="en-US" dirty="0"/>
              <a:t>This part of the brain contains structures that are crucial for keeping a person alive. For instance, the brainstem controls breathing and swallowing, among other things. Parts of the brain help with vision (occipital lobes) and movement coordination (cerebellum) are also located in the back of the brain.</a:t>
            </a:r>
            <a:endParaRPr lang="sk-SK" dirty="0"/>
          </a:p>
        </p:txBody>
      </p:sp>
      <p:pic>
        <p:nvPicPr>
          <p:cNvPr id="5" name="Obrázok 4">
            <a:extLst>
              <a:ext uri="{FF2B5EF4-FFF2-40B4-BE49-F238E27FC236}">
                <a16:creationId xmlns:a16="http://schemas.microsoft.com/office/drawing/2014/main" id="{C3694CF9-8953-4A4E-850D-CFF970C9B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008" y="3941003"/>
            <a:ext cx="1981200" cy="2857500"/>
          </a:xfrm>
          <a:prstGeom prst="rect">
            <a:avLst/>
          </a:prstGeom>
        </p:spPr>
      </p:pic>
      <p:pic>
        <p:nvPicPr>
          <p:cNvPr id="7" name="Obrázok 6">
            <a:extLst>
              <a:ext uri="{FF2B5EF4-FFF2-40B4-BE49-F238E27FC236}">
                <a16:creationId xmlns:a16="http://schemas.microsoft.com/office/drawing/2014/main" id="{8C04DBEC-AB68-443F-B3C6-F198947DB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507534"/>
            <a:ext cx="2968028" cy="2226021"/>
          </a:xfrm>
          <a:prstGeom prst="rect">
            <a:avLst/>
          </a:prstGeom>
        </p:spPr>
      </p:pic>
    </p:spTree>
    <p:extLst>
      <p:ext uri="{BB962C8B-B14F-4D97-AF65-F5344CB8AC3E}">
        <p14:creationId xmlns:p14="http://schemas.microsoft.com/office/powerpoint/2010/main" val="31705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2F221F-AD1E-47D0-B040-752E7CD97418}"/>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93A49B72-953D-4D8A-8166-E77B31ACBD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236" y="182355"/>
            <a:ext cx="4351338" cy="4351338"/>
          </a:xfrm>
        </p:spPr>
      </p:pic>
      <p:pic>
        <p:nvPicPr>
          <p:cNvPr id="7" name="Obrázok 6">
            <a:extLst>
              <a:ext uri="{FF2B5EF4-FFF2-40B4-BE49-F238E27FC236}">
                <a16:creationId xmlns:a16="http://schemas.microsoft.com/office/drawing/2014/main" id="{F2A4E716-4F3E-49E3-87E1-B69D6CA56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984" y="238021"/>
            <a:ext cx="6266405" cy="2905333"/>
          </a:xfrm>
          <a:prstGeom prst="rect">
            <a:avLst/>
          </a:prstGeom>
        </p:spPr>
      </p:pic>
      <p:pic>
        <p:nvPicPr>
          <p:cNvPr id="9" name="Obrázok 8">
            <a:extLst>
              <a:ext uri="{FF2B5EF4-FFF2-40B4-BE49-F238E27FC236}">
                <a16:creationId xmlns:a16="http://schemas.microsoft.com/office/drawing/2014/main" id="{FD605B36-1DCB-467A-9FFE-7584C1360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530" y="3352360"/>
            <a:ext cx="3675311" cy="3267619"/>
          </a:xfrm>
          <a:prstGeom prst="rect">
            <a:avLst/>
          </a:prstGeom>
        </p:spPr>
      </p:pic>
    </p:spTree>
    <p:extLst>
      <p:ext uri="{BB962C8B-B14F-4D97-AF65-F5344CB8AC3E}">
        <p14:creationId xmlns:p14="http://schemas.microsoft.com/office/powerpoint/2010/main" val="366654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2D598A-C6CD-4048-951E-838E1C9EC4C3}"/>
              </a:ext>
            </a:extLst>
          </p:cNvPr>
          <p:cNvSpPr>
            <a:spLocks noGrp="1"/>
          </p:cNvSpPr>
          <p:nvPr>
            <p:ph type="title"/>
          </p:nvPr>
        </p:nvSpPr>
        <p:spPr/>
        <p:txBody>
          <a:bodyPr/>
          <a:lstStyle/>
          <a:p>
            <a:r>
              <a:rPr lang="sk-SK" dirty="0"/>
              <a:t>Michael </a:t>
            </a:r>
            <a:r>
              <a:rPr lang="sk-SK" dirty="0" err="1"/>
              <a:t>Jackson’s</a:t>
            </a:r>
            <a:r>
              <a:rPr lang="sk-SK" dirty="0"/>
              <a:t> </a:t>
            </a:r>
            <a:r>
              <a:rPr lang="sk-SK" dirty="0" err="1"/>
              <a:t>Fiery</a:t>
            </a:r>
            <a:r>
              <a:rPr lang="sk-SK" dirty="0"/>
              <a:t> </a:t>
            </a:r>
            <a:r>
              <a:rPr lang="sk-SK" dirty="0" err="1"/>
              <a:t>Pepsi</a:t>
            </a:r>
            <a:r>
              <a:rPr lang="sk-SK" dirty="0"/>
              <a:t> Commercial</a:t>
            </a:r>
          </a:p>
        </p:txBody>
      </p:sp>
      <p:sp>
        <p:nvSpPr>
          <p:cNvPr id="3" name="Zástupný objekt pre obsah 2">
            <a:extLst>
              <a:ext uri="{FF2B5EF4-FFF2-40B4-BE49-F238E27FC236}">
                <a16:creationId xmlns:a16="http://schemas.microsoft.com/office/drawing/2014/main" id="{F1B7C6AB-F117-4D42-A1BE-2F83FB8832A4}"/>
              </a:ext>
            </a:extLst>
          </p:cNvPr>
          <p:cNvSpPr>
            <a:spLocks noGrp="1"/>
          </p:cNvSpPr>
          <p:nvPr>
            <p:ph idx="1"/>
          </p:nvPr>
        </p:nvSpPr>
        <p:spPr/>
        <p:txBody>
          <a:bodyPr/>
          <a:lstStyle/>
          <a:p>
            <a:pPr algn="just"/>
            <a:r>
              <a:rPr lang="en-US" dirty="0"/>
              <a:t>You have no doubt seen the new footage of Michael Jackson’s 1984 Pepsi commercial in which the pyrotechnics go off too early, causing Jackson’s hair to ignite in flames. It is reported that Michael sustained </a:t>
            </a:r>
            <a:r>
              <a:rPr lang="en-US" dirty="0">
                <a:solidFill>
                  <a:srgbClr val="FF0000"/>
                </a:solidFill>
              </a:rPr>
              <a:t>second and third degree burns to his scalp and face</a:t>
            </a:r>
            <a:r>
              <a:rPr lang="en-US" dirty="0"/>
              <a:t>. Many have stated that this was a watershed moment in Michael’s life, as this was when he was first given prescription pain killers to deal with the </a:t>
            </a:r>
            <a:r>
              <a:rPr lang="en-US" dirty="0">
                <a:solidFill>
                  <a:srgbClr val="FF0000"/>
                </a:solidFill>
              </a:rPr>
              <a:t>pain of the burns</a:t>
            </a:r>
            <a:r>
              <a:rPr lang="en-US" dirty="0"/>
              <a:t>.</a:t>
            </a:r>
            <a:endParaRPr lang="sk-SK" dirty="0"/>
          </a:p>
        </p:txBody>
      </p:sp>
      <p:pic>
        <p:nvPicPr>
          <p:cNvPr id="5" name="Obrázok 4">
            <a:extLst>
              <a:ext uri="{FF2B5EF4-FFF2-40B4-BE49-F238E27FC236}">
                <a16:creationId xmlns:a16="http://schemas.microsoft.com/office/drawing/2014/main" id="{AEBB9F06-A244-4583-940E-1429063C4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746" y="4255397"/>
            <a:ext cx="2416245" cy="2416245"/>
          </a:xfrm>
          <a:prstGeom prst="rect">
            <a:avLst/>
          </a:prstGeom>
        </p:spPr>
      </p:pic>
    </p:spTree>
    <p:extLst>
      <p:ext uri="{BB962C8B-B14F-4D97-AF65-F5344CB8AC3E}">
        <p14:creationId xmlns:p14="http://schemas.microsoft.com/office/powerpoint/2010/main" val="8907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974257-863D-418D-8321-303D60AF4ED1}"/>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D2F72A19-B382-4E22-8705-321BB0DA2523}"/>
              </a:ext>
            </a:extLst>
          </p:cNvPr>
          <p:cNvSpPr>
            <a:spLocks noGrp="1"/>
          </p:cNvSpPr>
          <p:nvPr>
            <p:ph idx="1"/>
          </p:nvPr>
        </p:nvSpPr>
        <p:spPr>
          <a:xfrm>
            <a:off x="838200" y="365125"/>
            <a:ext cx="10515600" cy="5811838"/>
          </a:xfrm>
        </p:spPr>
        <p:txBody>
          <a:bodyPr>
            <a:normAutofit fontScale="92500" lnSpcReduction="10000"/>
          </a:bodyPr>
          <a:lstStyle/>
          <a:p>
            <a:r>
              <a:rPr lang="en-US" i="1" dirty="0"/>
              <a:t>second and third degree burns to his scalp and face</a:t>
            </a:r>
            <a:r>
              <a:rPr lang="sk-SK" i="1" dirty="0"/>
              <a:t> – </a:t>
            </a:r>
            <a:r>
              <a:rPr lang="sk-SK" i="1" dirty="0" err="1"/>
              <a:t>combustiones</a:t>
            </a:r>
            <a:r>
              <a:rPr lang="sk-SK" i="1" dirty="0"/>
              <a:t> </a:t>
            </a:r>
            <a:r>
              <a:rPr lang="sk-SK" i="1" dirty="0" err="1"/>
              <a:t>calvae</a:t>
            </a:r>
            <a:r>
              <a:rPr lang="sk-SK" i="1" dirty="0"/>
              <a:t> et </a:t>
            </a:r>
            <a:r>
              <a:rPr lang="sk-SK" i="1" dirty="0" err="1"/>
              <a:t>faciei</a:t>
            </a:r>
            <a:r>
              <a:rPr lang="sk-SK" i="1" dirty="0"/>
              <a:t> </a:t>
            </a:r>
            <a:r>
              <a:rPr lang="sk-SK" i="1" dirty="0" err="1"/>
              <a:t>gr</a:t>
            </a:r>
            <a:r>
              <a:rPr lang="sk-SK" i="1" dirty="0"/>
              <a:t>. II. et </a:t>
            </a:r>
            <a:r>
              <a:rPr lang="sk-SK" i="1" dirty="0" err="1"/>
              <a:t>gr</a:t>
            </a:r>
            <a:r>
              <a:rPr lang="sk-SK" i="1" dirty="0"/>
              <a:t>. III.</a:t>
            </a:r>
          </a:p>
          <a:p>
            <a:r>
              <a:rPr lang="sk-SK" i="1" dirty="0" err="1"/>
              <a:t>pain</a:t>
            </a:r>
            <a:r>
              <a:rPr lang="sk-SK" i="1" dirty="0"/>
              <a:t> of </a:t>
            </a:r>
            <a:r>
              <a:rPr lang="sk-SK" i="1" dirty="0" err="1"/>
              <a:t>the</a:t>
            </a:r>
            <a:r>
              <a:rPr lang="sk-SK" i="1" dirty="0"/>
              <a:t> </a:t>
            </a:r>
            <a:r>
              <a:rPr lang="sk-SK" i="1" dirty="0" err="1"/>
              <a:t>burns</a:t>
            </a:r>
            <a:r>
              <a:rPr lang="sk-SK" i="1" dirty="0"/>
              <a:t> – </a:t>
            </a:r>
            <a:r>
              <a:rPr lang="sk-SK" i="1" dirty="0" err="1"/>
              <a:t>dolor</a:t>
            </a:r>
            <a:r>
              <a:rPr lang="sk-SK" i="1" dirty="0"/>
              <a:t> </a:t>
            </a:r>
            <a:r>
              <a:rPr lang="sk-SK" i="1" dirty="0" err="1"/>
              <a:t>propter</a:t>
            </a:r>
            <a:r>
              <a:rPr lang="sk-SK" i="1" dirty="0"/>
              <a:t> </a:t>
            </a:r>
            <a:r>
              <a:rPr lang="sk-SK" i="1" dirty="0" err="1"/>
              <a:t>combustiones</a:t>
            </a:r>
            <a:endParaRPr lang="sk-SK" i="1" dirty="0"/>
          </a:p>
          <a:p>
            <a:endParaRPr lang="sk-SK" dirty="0"/>
          </a:p>
          <a:p>
            <a:r>
              <a:rPr lang="en-US" dirty="0"/>
              <a:t>First degree burns involve only the upper epidermis. It looks like a sunburn- the skin is pink and swollen and may be painful for a few days.  Treatment consists of cool compresses and over the counter pain medications.</a:t>
            </a:r>
          </a:p>
          <a:p>
            <a:r>
              <a:rPr lang="en-US" dirty="0"/>
              <a:t>Second degree burns (also called partial thickness burns) damage the epidermis and the layer </a:t>
            </a:r>
            <a:r>
              <a:rPr lang="en-US" dirty="0" err="1"/>
              <a:t>beneathit</a:t>
            </a:r>
            <a:r>
              <a:rPr lang="en-US" dirty="0"/>
              <a:t> (the dermis). Second degree burns are pink or </a:t>
            </a:r>
            <a:r>
              <a:rPr lang="en-US" dirty="0" err="1"/>
              <a:t>red,swollen</a:t>
            </a:r>
            <a:r>
              <a:rPr lang="en-US" dirty="0"/>
              <a:t>, and painful, and they develop blisters that may ooze </a:t>
            </a:r>
            <a:r>
              <a:rPr lang="en-US" dirty="0" err="1"/>
              <a:t>aclear</a:t>
            </a:r>
            <a:r>
              <a:rPr lang="en-US" dirty="0"/>
              <a:t> fluid.</a:t>
            </a:r>
          </a:p>
          <a:p>
            <a:r>
              <a:rPr lang="en-US" dirty="0"/>
              <a:t>Third-degree burns (also called full thickness burns) usually are </a:t>
            </a:r>
            <a:r>
              <a:rPr lang="en-US" dirty="0" err="1"/>
              <a:t>notpainful</a:t>
            </a:r>
            <a:r>
              <a:rPr lang="en-US" dirty="0"/>
              <a:t> because the nerves have been destroyed. All layers of the skin are involved and the skin </a:t>
            </a:r>
            <a:r>
              <a:rPr lang="en-US" dirty="0" err="1"/>
              <a:t>becomesleathery</a:t>
            </a:r>
            <a:r>
              <a:rPr lang="en-US" dirty="0"/>
              <a:t> and may be white, black, or bright red. The burned </a:t>
            </a:r>
            <a:r>
              <a:rPr lang="en-US" dirty="0" err="1"/>
              <a:t>areadoes</a:t>
            </a:r>
            <a:r>
              <a:rPr lang="en-US" dirty="0"/>
              <a:t> not blanch when touched, and hairs can easily be pulled </a:t>
            </a:r>
            <a:r>
              <a:rPr lang="en-US" dirty="0" err="1"/>
              <a:t>fromtheir</a:t>
            </a:r>
            <a:r>
              <a:rPr lang="en-US" dirty="0"/>
              <a:t> roots without pain.</a:t>
            </a:r>
            <a:endParaRPr lang="sk-SK" dirty="0"/>
          </a:p>
          <a:p>
            <a:endParaRPr lang="sk-SK" dirty="0"/>
          </a:p>
        </p:txBody>
      </p:sp>
    </p:spTree>
    <p:extLst>
      <p:ext uri="{BB962C8B-B14F-4D97-AF65-F5344CB8AC3E}">
        <p14:creationId xmlns:p14="http://schemas.microsoft.com/office/powerpoint/2010/main" val="1454522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8C202-C549-43A4-9451-65A08FC8E25C}"/>
              </a:ext>
            </a:extLst>
          </p:cNvPr>
          <p:cNvSpPr>
            <a:spLocks noGrp="1"/>
          </p:cNvSpPr>
          <p:nvPr>
            <p:ph type="title"/>
          </p:nvPr>
        </p:nvSpPr>
        <p:spPr/>
        <p:txBody>
          <a:bodyPr/>
          <a:lstStyle/>
          <a:p>
            <a:endParaRPr lang="sk-SK"/>
          </a:p>
        </p:txBody>
      </p:sp>
      <p:pic>
        <p:nvPicPr>
          <p:cNvPr id="11" name="Zástupný objekt pre obsah 10">
            <a:extLst>
              <a:ext uri="{FF2B5EF4-FFF2-40B4-BE49-F238E27FC236}">
                <a16:creationId xmlns:a16="http://schemas.microsoft.com/office/drawing/2014/main" id="{0C8022BC-1F9F-43A0-8333-BF0087835E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99" y="212483"/>
            <a:ext cx="3333124" cy="4351338"/>
          </a:xfrm>
        </p:spPr>
      </p:pic>
      <p:pic>
        <p:nvPicPr>
          <p:cNvPr id="13" name="Obrázok 12">
            <a:extLst>
              <a:ext uri="{FF2B5EF4-FFF2-40B4-BE49-F238E27FC236}">
                <a16:creationId xmlns:a16="http://schemas.microsoft.com/office/drawing/2014/main" id="{05D253E4-6DFA-4E07-A98E-F22D71E0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898" y="113810"/>
            <a:ext cx="5811901" cy="4666022"/>
          </a:xfrm>
          <a:prstGeom prst="rect">
            <a:avLst/>
          </a:prstGeom>
        </p:spPr>
      </p:pic>
      <p:pic>
        <p:nvPicPr>
          <p:cNvPr id="7" name="Obrázok 6">
            <a:extLst>
              <a:ext uri="{FF2B5EF4-FFF2-40B4-BE49-F238E27FC236}">
                <a16:creationId xmlns:a16="http://schemas.microsoft.com/office/drawing/2014/main" id="{D0481E22-BB14-4F28-9A35-C546492FF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131" y="2740106"/>
            <a:ext cx="3871886" cy="4046054"/>
          </a:xfrm>
          <a:prstGeom prst="rect">
            <a:avLst/>
          </a:prstGeom>
        </p:spPr>
      </p:pic>
    </p:spTree>
    <p:extLst>
      <p:ext uri="{BB962C8B-B14F-4D97-AF65-F5344CB8AC3E}">
        <p14:creationId xmlns:p14="http://schemas.microsoft.com/office/powerpoint/2010/main" val="2931681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0A0AE-CF81-4839-83F2-E92734593BF2}"/>
              </a:ext>
            </a:extLst>
          </p:cNvPr>
          <p:cNvSpPr>
            <a:spLocks noGrp="1"/>
          </p:cNvSpPr>
          <p:nvPr>
            <p:ph type="title"/>
          </p:nvPr>
        </p:nvSpPr>
        <p:spPr/>
        <p:txBody>
          <a:bodyPr/>
          <a:lstStyle/>
          <a:p>
            <a:r>
              <a:rPr lang="en-US" dirty="0"/>
              <a:t>Phil Collins Unable to Play Drums After Surgery</a:t>
            </a:r>
            <a:endParaRPr lang="sk-SK" dirty="0"/>
          </a:p>
        </p:txBody>
      </p:sp>
      <p:sp>
        <p:nvSpPr>
          <p:cNvPr id="3" name="Zástupný objekt pre obsah 2">
            <a:extLst>
              <a:ext uri="{FF2B5EF4-FFF2-40B4-BE49-F238E27FC236}">
                <a16:creationId xmlns:a16="http://schemas.microsoft.com/office/drawing/2014/main" id="{FA2DCD4F-2F9F-4697-B604-E95B988A2869}"/>
              </a:ext>
            </a:extLst>
          </p:cNvPr>
          <p:cNvSpPr>
            <a:spLocks noGrp="1"/>
          </p:cNvSpPr>
          <p:nvPr>
            <p:ph idx="1"/>
          </p:nvPr>
        </p:nvSpPr>
        <p:spPr/>
        <p:txBody>
          <a:bodyPr/>
          <a:lstStyle/>
          <a:p>
            <a:pPr algn="just"/>
            <a:r>
              <a:rPr lang="en-US" dirty="0"/>
              <a:t>Phil Collins, 58,  is currently unable to play the drums. The Genesis drummer and front man, also known for his solo career, underwent surgery in April to repair </a:t>
            </a:r>
            <a:r>
              <a:rPr lang="en-US" dirty="0">
                <a:solidFill>
                  <a:srgbClr val="FF0000"/>
                </a:solidFill>
              </a:rPr>
              <a:t>a dislocated neck vertebrae</a:t>
            </a:r>
            <a:r>
              <a:rPr lang="en-US" dirty="0"/>
              <a:t>. Since the surgery, the singer still has numbness in his hands and is unable to hold drumsticks. </a:t>
            </a:r>
            <a:endParaRPr lang="sk-SK" i="1" dirty="0"/>
          </a:p>
        </p:txBody>
      </p:sp>
      <p:pic>
        <p:nvPicPr>
          <p:cNvPr id="5" name="Obrázok 4">
            <a:extLst>
              <a:ext uri="{FF2B5EF4-FFF2-40B4-BE49-F238E27FC236}">
                <a16:creationId xmlns:a16="http://schemas.microsoft.com/office/drawing/2014/main" id="{E2B1F2F0-99AD-4B19-9001-4992E2696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137" y="3521887"/>
            <a:ext cx="2711726" cy="3138572"/>
          </a:xfrm>
          <a:prstGeom prst="rect">
            <a:avLst/>
          </a:prstGeom>
        </p:spPr>
      </p:pic>
    </p:spTree>
    <p:extLst>
      <p:ext uri="{BB962C8B-B14F-4D97-AF65-F5344CB8AC3E}">
        <p14:creationId xmlns:p14="http://schemas.microsoft.com/office/powerpoint/2010/main" val="330410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716180-3C0E-49F9-812F-D04481FC7C1D}"/>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4C58D6DE-9A78-47DE-A66D-886F1E5179F6}"/>
              </a:ext>
            </a:extLst>
          </p:cNvPr>
          <p:cNvSpPr>
            <a:spLocks noGrp="1"/>
          </p:cNvSpPr>
          <p:nvPr>
            <p:ph idx="1"/>
          </p:nvPr>
        </p:nvSpPr>
        <p:spPr>
          <a:xfrm>
            <a:off x="838200" y="365125"/>
            <a:ext cx="10515600" cy="5811838"/>
          </a:xfrm>
        </p:spPr>
        <p:txBody>
          <a:bodyPr>
            <a:normAutofit fontScale="92500" lnSpcReduction="20000"/>
          </a:bodyPr>
          <a:lstStyle/>
          <a:p>
            <a:r>
              <a:rPr lang="sk-SK" i="1" dirty="0"/>
              <a:t>a </a:t>
            </a:r>
            <a:r>
              <a:rPr lang="sk-SK" i="1" dirty="0" err="1"/>
              <a:t>dislocated</a:t>
            </a:r>
            <a:r>
              <a:rPr lang="sk-SK" i="1" dirty="0"/>
              <a:t> </a:t>
            </a:r>
            <a:r>
              <a:rPr lang="sk-SK" i="1" dirty="0" err="1"/>
              <a:t>neck</a:t>
            </a:r>
            <a:r>
              <a:rPr lang="sk-SK" i="1" dirty="0"/>
              <a:t> </a:t>
            </a:r>
            <a:r>
              <a:rPr lang="sk-SK" i="1" dirty="0" err="1"/>
              <a:t>vertebrae</a:t>
            </a:r>
            <a:r>
              <a:rPr lang="sk-SK" i="1" dirty="0"/>
              <a:t> – </a:t>
            </a:r>
            <a:r>
              <a:rPr lang="sk-SK" i="1" dirty="0" err="1"/>
              <a:t>luxatio</a:t>
            </a:r>
            <a:r>
              <a:rPr lang="sk-SK" i="1" dirty="0"/>
              <a:t> </a:t>
            </a:r>
            <a:r>
              <a:rPr lang="sk-SK" i="1" dirty="0" err="1"/>
              <a:t>vertebrarum</a:t>
            </a:r>
            <a:r>
              <a:rPr lang="sk-SK" i="1" dirty="0"/>
              <a:t> </a:t>
            </a:r>
            <a:r>
              <a:rPr lang="sk-SK" i="1" dirty="0" err="1"/>
              <a:t>cervicalium</a:t>
            </a:r>
            <a:endParaRPr lang="sk-SK" i="1" dirty="0"/>
          </a:p>
          <a:p>
            <a:endParaRPr lang="sk-SK" dirty="0"/>
          </a:p>
          <a:p>
            <a:pPr algn="just"/>
            <a:r>
              <a:rPr lang="en-US" dirty="0"/>
              <a:t>The spine of the neck consists of 7 cervical vertebrae </a:t>
            </a:r>
            <a:r>
              <a:rPr lang="sk-SK" dirty="0"/>
              <a:t>(CI – VII) </a:t>
            </a:r>
            <a:r>
              <a:rPr lang="en-US" dirty="0"/>
              <a:t>– the bony structures that supports the head and protect the spinal cord that passes through them. Between the vertebrae are cushions made of cartilage, called the intervertebral discs,</a:t>
            </a:r>
            <a:r>
              <a:rPr lang="sk-SK" dirty="0"/>
              <a:t> </a:t>
            </a:r>
            <a:r>
              <a:rPr lang="en-US" dirty="0"/>
              <a:t>which keep the spine flexible and act as shock absorbers. Strong fibrous tissue, called ligaments and bony protrusions of the vertebrae called facets further stabilize the spine. The spinal nerves pass through a second space, called foramen, between the vertebrae on each side of the spine, out to the neck and upper body.</a:t>
            </a:r>
            <a:endParaRPr lang="sk-SK" dirty="0"/>
          </a:p>
          <a:p>
            <a:pPr algn="just"/>
            <a:r>
              <a:rPr lang="en-US" dirty="0"/>
              <a:t>A cervical vertebral dislocation refers to the displacement of one neck vertebrae in relationship to the ones above and/or below it. Disruption of the surrounding ligaments, either by trauma or degeneration of the discs, allow the vertebrae to move their positions. If the shift is slight, it is called a subluxation. If a greater shift occurs, it is called a dislocation. The most common place for cervical dislocation is between C5 and C6. Vertebral shift can cause pressure on the nerves coming through the foramen, leading to symptoms of pain, numbness, or weakness in the shoulder, arm, wrist or hand. This is called cervical radiculopathy.</a:t>
            </a:r>
            <a:endParaRPr lang="sk-SK" dirty="0"/>
          </a:p>
        </p:txBody>
      </p:sp>
    </p:spTree>
    <p:extLst>
      <p:ext uri="{BB962C8B-B14F-4D97-AF65-F5344CB8AC3E}">
        <p14:creationId xmlns:p14="http://schemas.microsoft.com/office/powerpoint/2010/main" val="346925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98E7F-E678-4731-B62B-87774156B593}"/>
              </a:ext>
            </a:extLst>
          </p:cNvPr>
          <p:cNvSpPr>
            <a:spLocks noGrp="1"/>
          </p:cNvSpPr>
          <p:nvPr>
            <p:ph type="title"/>
          </p:nvPr>
        </p:nvSpPr>
        <p:spPr>
          <a:xfrm>
            <a:off x="838200" y="365126"/>
            <a:ext cx="10515600" cy="315912"/>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8DF8D35B-E1E9-4E77-BB3F-457585D9F835}"/>
              </a:ext>
            </a:extLst>
          </p:cNvPr>
          <p:cNvSpPr>
            <a:spLocks noGrp="1"/>
          </p:cNvSpPr>
          <p:nvPr>
            <p:ph idx="1"/>
          </p:nvPr>
        </p:nvSpPr>
        <p:spPr>
          <a:xfrm>
            <a:off x="838200" y="556591"/>
            <a:ext cx="10515600" cy="5048078"/>
          </a:xfrm>
        </p:spPr>
        <p:txBody>
          <a:bodyPr/>
          <a:lstStyle/>
          <a:p>
            <a:r>
              <a:rPr lang="en-US" i="1" dirty="0"/>
              <a:t>a fracture in her left </a:t>
            </a:r>
            <a:r>
              <a:rPr lang="sk-SK" i="1" dirty="0"/>
              <a:t>big</a:t>
            </a:r>
            <a:r>
              <a:rPr lang="en-US" i="1" dirty="0"/>
              <a:t> toe</a:t>
            </a:r>
            <a:r>
              <a:rPr lang="sk-SK" i="1" dirty="0"/>
              <a:t> – </a:t>
            </a:r>
            <a:r>
              <a:rPr lang="sk-SK" i="1" dirty="0" err="1"/>
              <a:t>fractura</a:t>
            </a:r>
            <a:r>
              <a:rPr lang="sk-SK" i="1" dirty="0"/>
              <a:t> </a:t>
            </a:r>
            <a:r>
              <a:rPr lang="sk-SK" i="1" dirty="0" err="1"/>
              <a:t>halucis</a:t>
            </a:r>
            <a:r>
              <a:rPr lang="sk-SK" i="1" dirty="0"/>
              <a:t> </a:t>
            </a:r>
            <a:r>
              <a:rPr lang="sk-SK" i="1" dirty="0" err="1"/>
              <a:t>sinistri</a:t>
            </a:r>
            <a:r>
              <a:rPr lang="sk-SK" i="1" dirty="0"/>
              <a:t>/</a:t>
            </a:r>
            <a:r>
              <a:rPr lang="sk-SK" i="1" dirty="0" err="1"/>
              <a:t>pedis</a:t>
            </a:r>
            <a:r>
              <a:rPr lang="sk-SK" i="1" dirty="0"/>
              <a:t> </a:t>
            </a:r>
            <a:r>
              <a:rPr lang="sk-SK" i="1" dirty="0" err="1"/>
              <a:t>sinistri</a:t>
            </a:r>
            <a:endParaRPr lang="sk-SK" i="1" dirty="0"/>
          </a:p>
          <a:p>
            <a:endParaRPr lang="sk-SK" dirty="0"/>
          </a:p>
          <a:p>
            <a:pPr algn="just"/>
            <a:r>
              <a:rPr lang="en-US" dirty="0"/>
              <a:t>A survey conducted by the American Podiatric Medical Association showed some 42% of women admitted they’d wear a shoe they liked even if it gave them discomfort; 73% admitted already having a shoe-related foot issue</a:t>
            </a:r>
            <a:endParaRPr lang="sk-SK" dirty="0"/>
          </a:p>
        </p:txBody>
      </p:sp>
      <p:pic>
        <p:nvPicPr>
          <p:cNvPr id="5" name="Obrázok 4">
            <a:extLst>
              <a:ext uri="{FF2B5EF4-FFF2-40B4-BE49-F238E27FC236}">
                <a16:creationId xmlns:a16="http://schemas.microsoft.com/office/drawing/2014/main" id="{81333B22-F6DB-4829-BFD9-48C016A3A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957" y="3014853"/>
            <a:ext cx="5170833" cy="3513515"/>
          </a:xfrm>
          <a:prstGeom prst="rect">
            <a:avLst/>
          </a:prstGeom>
        </p:spPr>
      </p:pic>
      <p:pic>
        <p:nvPicPr>
          <p:cNvPr id="7" name="Obrázok 6">
            <a:extLst>
              <a:ext uri="{FF2B5EF4-FFF2-40B4-BE49-F238E27FC236}">
                <a16:creationId xmlns:a16="http://schemas.microsoft.com/office/drawing/2014/main" id="{8EBD9088-C445-49B1-A878-DD55B49F5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188" y="3241814"/>
            <a:ext cx="3059595" cy="3059595"/>
          </a:xfrm>
          <a:prstGeom prst="rect">
            <a:avLst/>
          </a:prstGeom>
        </p:spPr>
      </p:pic>
    </p:spTree>
    <p:extLst>
      <p:ext uri="{BB962C8B-B14F-4D97-AF65-F5344CB8AC3E}">
        <p14:creationId xmlns:p14="http://schemas.microsoft.com/office/powerpoint/2010/main" val="177468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BC5FBC-7075-4D47-A31E-CEA358D9EAC3}"/>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62A97AF1-E81C-43AD-B920-DCE5712394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952"/>
            <a:ext cx="5651088" cy="4351338"/>
          </a:xfrm>
        </p:spPr>
      </p:pic>
      <p:pic>
        <p:nvPicPr>
          <p:cNvPr id="7" name="Obrázok 6">
            <a:extLst>
              <a:ext uri="{FF2B5EF4-FFF2-40B4-BE49-F238E27FC236}">
                <a16:creationId xmlns:a16="http://schemas.microsoft.com/office/drawing/2014/main" id="{DFB11E8D-718C-4776-9E2A-56C6E1455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650" y="2449236"/>
            <a:ext cx="7175567" cy="4226409"/>
          </a:xfrm>
          <a:prstGeom prst="rect">
            <a:avLst/>
          </a:prstGeom>
        </p:spPr>
      </p:pic>
    </p:spTree>
    <p:extLst>
      <p:ext uri="{BB962C8B-B14F-4D97-AF65-F5344CB8AC3E}">
        <p14:creationId xmlns:p14="http://schemas.microsoft.com/office/powerpoint/2010/main" val="1477440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A4857-3D63-49A6-AE53-924D633AB6B6}"/>
              </a:ext>
            </a:extLst>
          </p:cNvPr>
          <p:cNvSpPr>
            <a:spLocks noGrp="1"/>
          </p:cNvSpPr>
          <p:nvPr>
            <p:ph type="title"/>
          </p:nvPr>
        </p:nvSpPr>
        <p:spPr/>
        <p:txBody>
          <a:bodyPr/>
          <a:lstStyle/>
          <a:p>
            <a:r>
              <a:rPr lang="sk-SK" dirty="0" err="1"/>
              <a:t>Jimmy</a:t>
            </a:r>
            <a:r>
              <a:rPr lang="sk-SK" dirty="0"/>
              <a:t> </a:t>
            </a:r>
            <a:r>
              <a:rPr lang="sk-SK" dirty="0" err="1"/>
              <a:t>Kimmel’s</a:t>
            </a:r>
            <a:r>
              <a:rPr lang="sk-SK" dirty="0"/>
              <a:t> </a:t>
            </a:r>
            <a:r>
              <a:rPr lang="sk-SK" dirty="0" err="1"/>
              <a:t>Newborn</a:t>
            </a:r>
            <a:r>
              <a:rPr lang="sk-SK" dirty="0"/>
              <a:t> </a:t>
            </a:r>
            <a:r>
              <a:rPr lang="sk-SK" dirty="0" err="1"/>
              <a:t>Son</a:t>
            </a:r>
            <a:r>
              <a:rPr lang="sk-SK" dirty="0"/>
              <a:t> </a:t>
            </a:r>
            <a:r>
              <a:rPr lang="sk-SK" dirty="0" err="1"/>
              <a:t>Undergoes</a:t>
            </a:r>
            <a:r>
              <a:rPr lang="sk-SK" dirty="0"/>
              <a:t> </a:t>
            </a:r>
            <a:r>
              <a:rPr lang="sk-SK" dirty="0" err="1"/>
              <a:t>Heart</a:t>
            </a:r>
            <a:r>
              <a:rPr lang="sk-SK" dirty="0"/>
              <a:t> </a:t>
            </a:r>
            <a:r>
              <a:rPr lang="sk-SK" dirty="0" err="1"/>
              <a:t>Surgery</a:t>
            </a:r>
            <a:endParaRPr lang="sk-SK" dirty="0"/>
          </a:p>
        </p:txBody>
      </p:sp>
      <p:sp>
        <p:nvSpPr>
          <p:cNvPr id="3" name="Zástupný objekt pre obsah 2">
            <a:extLst>
              <a:ext uri="{FF2B5EF4-FFF2-40B4-BE49-F238E27FC236}">
                <a16:creationId xmlns:a16="http://schemas.microsoft.com/office/drawing/2014/main" id="{A1046F9F-1FFB-4D6E-9791-C3718C4A0CA5}"/>
              </a:ext>
            </a:extLst>
          </p:cNvPr>
          <p:cNvSpPr>
            <a:spLocks noGrp="1"/>
          </p:cNvSpPr>
          <p:nvPr>
            <p:ph idx="1"/>
          </p:nvPr>
        </p:nvSpPr>
        <p:spPr/>
        <p:txBody>
          <a:bodyPr>
            <a:normAutofit fontScale="92500" lnSpcReduction="10000"/>
          </a:bodyPr>
          <a:lstStyle/>
          <a:p>
            <a:pPr algn="just"/>
            <a:r>
              <a:rPr lang="en-US" dirty="0"/>
              <a:t>Many saw a very different side of funny man Jimmy Kimmel last night.  He tearfully recounted the scary situation he and wife Molly </a:t>
            </a:r>
            <a:r>
              <a:rPr lang="en-US" dirty="0" err="1"/>
              <a:t>McNearney</a:t>
            </a:r>
            <a:r>
              <a:rPr lang="en-US" dirty="0"/>
              <a:t> recently faced after the birth of their baby on April 21st.</a:t>
            </a:r>
            <a:r>
              <a:rPr lang="sk-SK" dirty="0"/>
              <a:t> </a:t>
            </a:r>
            <a:r>
              <a:rPr lang="en-US" dirty="0"/>
              <a:t>At three hours old, an observant nurse noticed that little William “Billy” Kimmel had a heart murmur, and also seemed “a bit purple.” An x-ray and heart ultrasound revealed that Billy had a heart condition where his </a:t>
            </a:r>
            <a:r>
              <a:rPr lang="en-US" dirty="0">
                <a:solidFill>
                  <a:srgbClr val="FF0000"/>
                </a:solidFill>
              </a:rPr>
              <a:t>pulmonary valve was closed and he had a large “hole in his heart.”</a:t>
            </a:r>
            <a:r>
              <a:rPr lang="en-US" dirty="0"/>
              <a:t> He was ultimately diagnosed with a condition called Tetralogy of Fallot </a:t>
            </a:r>
            <a:r>
              <a:rPr lang="en-US" dirty="0">
                <a:solidFill>
                  <a:srgbClr val="FF0000"/>
                </a:solidFill>
              </a:rPr>
              <a:t>with pulmonary atresia</a:t>
            </a:r>
            <a:r>
              <a:rPr lang="en-US" dirty="0"/>
              <a:t>. He was transferred to </a:t>
            </a:r>
            <a:r>
              <a:rPr lang="en-US" dirty="0" err="1"/>
              <a:t>Childrens</a:t>
            </a:r>
            <a:r>
              <a:rPr lang="en-US" dirty="0"/>
              <a:t>’ Hospital Los Angeles where he underwent a three hour </a:t>
            </a:r>
            <a:r>
              <a:rPr lang="en-US" dirty="0">
                <a:solidFill>
                  <a:srgbClr val="FF0000"/>
                </a:solidFill>
              </a:rPr>
              <a:t>surgery </a:t>
            </a:r>
            <a:r>
              <a:rPr lang="en-US" dirty="0"/>
              <a:t>to open up </a:t>
            </a:r>
            <a:r>
              <a:rPr lang="en-US" dirty="0">
                <a:solidFill>
                  <a:srgbClr val="FF0000"/>
                </a:solidFill>
              </a:rPr>
              <a:t>the pulmonary valve</a:t>
            </a:r>
            <a:r>
              <a:rPr lang="en-US" dirty="0"/>
              <a:t>. “He opened up the valve and the operation was a success. It was the longest three hours of my life,” said Kimmel.</a:t>
            </a:r>
            <a:endParaRPr lang="sk-SK" dirty="0"/>
          </a:p>
        </p:txBody>
      </p:sp>
    </p:spTree>
    <p:extLst>
      <p:ext uri="{BB962C8B-B14F-4D97-AF65-F5344CB8AC3E}">
        <p14:creationId xmlns:p14="http://schemas.microsoft.com/office/powerpoint/2010/main" val="74678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77103D-6CEC-4283-85A7-2956D6DDA8F7}"/>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250EF4A7-A6D7-41C4-8B81-DFFE292C1203}"/>
              </a:ext>
            </a:extLst>
          </p:cNvPr>
          <p:cNvSpPr>
            <a:spLocks noGrp="1"/>
          </p:cNvSpPr>
          <p:nvPr>
            <p:ph idx="1"/>
          </p:nvPr>
        </p:nvSpPr>
        <p:spPr>
          <a:xfrm>
            <a:off x="838200" y="365125"/>
            <a:ext cx="10515600" cy="5811838"/>
          </a:xfrm>
        </p:spPr>
        <p:txBody>
          <a:bodyPr>
            <a:normAutofit/>
          </a:bodyPr>
          <a:lstStyle/>
          <a:p>
            <a:r>
              <a:rPr lang="en-US" i="1" dirty="0"/>
              <a:t>pulmonary valve was closed and he had a large “hole in his heart.”</a:t>
            </a:r>
            <a:r>
              <a:rPr lang="sk-SK" i="1" dirty="0"/>
              <a:t> – </a:t>
            </a:r>
            <a:r>
              <a:rPr lang="sk-SK" i="1" dirty="0" err="1"/>
              <a:t>valva</a:t>
            </a:r>
            <a:r>
              <a:rPr lang="sk-SK" i="1" dirty="0"/>
              <a:t> </a:t>
            </a:r>
            <a:r>
              <a:rPr lang="sk-SK" i="1" dirty="0" err="1"/>
              <a:t>pulmonalis</a:t>
            </a:r>
            <a:r>
              <a:rPr lang="sk-SK" i="1" dirty="0"/>
              <a:t> </a:t>
            </a:r>
            <a:r>
              <a:rPr lang="sk-SK" i="1" dirty="0" err="1"/>
              <a:t>clausa</a:t>
            </a:r>
            <a:r>
              <a:rPr lang="sk-SK" i="1" dirty="0"/>
              <a:t> et </a:t>
            </a:r>
            <a:r>
              <a:rPr lang="sk-SK" i="1" dirty="0" err="1"/>
              <a:t>foramen</a:t>
            </a:r>
            <a:r>
              <a:rPr lang="sk-SK" i="1" dirty="0"/>
              <a:t> </a:t>
            </a:r>
            <a:r>
              <a:rPr lang="sk-SK" i="1" dirty="0" err="1"/>
              <a:t>cordis</a:t>
            </a:r>
            <a:r>
              <a:rPr lang="sk-SK" i="1" dirty="0"/>
              <a:t> / in </a:t>
            </a:r>
            <a:r>
              <a:rPr lang="sk-SK" i="1" dirty="0" err="1"/>
              <a:t>corde</a:t>
            </a:r>
            <a:endParaRPr lang="sk-SK" i="1" dirty="0"/>
          </a:p>
          <a:p>
            <a:r>
              <a:rPr lang="sk-SK" i="1" dirty="0" err="1"/>
              <a:t>with</a:t>
            </a:r>
            <a:r>
              <a:rPr lang="sk-SK" i="1" dirty="0"/>
              <a:t> </a:t>
            </a:r>
            <a:r>
              <a:rPr lang="sk-SK" i="1" dirty="0" err="1"/>
              <a:t>pulmonary</a:t>
            </a:r>
            <a:r>
              <a:rPr lang="sk-SK" i="1" dirty="0"/>
              <a:t> </a:t>
            </a:r>
            <a:r>
              <a:rPr lang="sk-SK" i="1" dirty="0" err="1"/>
              <a:t>atresia</a:t>
            </a:r>
            <a:r>
              <a:rPr lang="sk-SK" i="1" dirty="0"/>
              <a:t> – </a:t>
            </a:r>
            <a:r>
              <a:rPr lang="sk-SK" i="1" dirty="0" err="1"/>
              <a:t>cum</a:t>
            </a:r>
            <a:r>
              <a:rPr lang="sk-SK" i="1" dirty="0"/>
              <a:t> </a:t>
            </a:r>
            <a:r>
              <a:rPr lang="sk-SK" i="1" dirty="0" err="1"/>
              <a:t>atresia</a:t>
            </a:r>
            <a:r>
              <a:rPr lang="sk-SK" i="1" dirty="0"/>
              <a:t> </a:t>
            </a:r>
            <a:r>
              <a:rPr lang="sk-SK" i="1" dirty="0" err="1"/>
              <a:t>pulmonali</a:t>
            </a:r>
            <a:endParaRPr lang="sk-SK" i="1" dirty="0"/>
          </a:p>
          <a:p>
            <a:r>
              <a:rPr lang="sk-SK" i="1" dirty="0" err="1"/>
              <a:t>Surgery</a:t>
            </a:r>
            <a:r>
              <a:rPr lang="sk-SK" i="1" dirty="0"/>
              <a:t> of </a:t>
            </a:r>
            <a:r>
              <a:rPr lang="sk-SK" i="1" dirty="0" err="1"/>
              <a:t>the</a:t>
            </a:r>
            <a:r>
              <a:rPr lang="sk-SK" i="1" dirty="0"/>
              <a:t> </a:t>
            </a:r>
            <a:r>
              <a:rPr lang="sk-SK" i="1" dirty="0" err="1"/>
              <a:t>pulmonary</a:t>
            </a:r>
            <a:r>
              <a:rPr lang="sk-SK" i="1" dirty="0"/>
              <a:t> </a:t>
            </a:r>
            <a:r>
              <a:rPr lang="sk-SK" i="1" dirty="0" err="1"/>
              <a:t>valve</a:t>
            </a:r>
            <a:r>
              <a:rPr lang="sk-SK" i="1" dirty="0"/>
              <a:t> – </a:t>
            </a:r>
            <a:r>
              <a:rPr lang="sk-SK" i="1" dirty="0" err="1"/>
              <a:t>therapia</a:t>
            </a:r>
            <a:r>
              <a:rPr lang="sk-SK" i="1" dirty="0"/>
              <a:t> </a:t>
            </a:r>
            <a:r>
              <a:rPr lang="sk-SK" i="1" dirty="0" err="1"/>
              <a:t>surgica</a:t>
            </a:r>
            <a:r>
              <a:rPr lang="sk-SK" i="1" dirty="0"/>
              <a:t> </a:t>
            </a:r>
            <a:r>
              <a:rPr lang="sk-SK" i="1" dirty="0" err="1"/>
              <a:t>valvae</a:t>
            </a:r>
            <a:r>
              <a:rPr lang="sk-SK" i="1" dirty="0"/>
              <a:t> </a:t>
            </a:r>
            <a:r>
              <a:rPr lang="sk-SK" i="1" dirty="0" err="1"/>
              <a:t>pulmonalis</a:t>
            </a:r>
            <a:endParaRPr lang="sk-SK" i="1" dirty="0"/>
          </a:p>
          <a:p>
            <a:endParaRPr lang="sk-SK" i="1" dirty="0"/>
          </a:p>
          <a:p>
            <a:pPr algn="just"/>
            <a:r>
              <a:rPr lang="en-US" dirty="0"/>
              <a:t>Congenital heart defects are problems with the heart’s structure that are present at birth. These defects can involve:</a:t>
            </a:r>
            <a:r>
              <a:rPr lang="sk-SK" dirty="0"/>
              <a:t> </a:t>
            </a:r>
            <a:r>
              <a:rPr lang="en-US" dirty="0"/>
              <a:t>The interior walls of the heart</a:t>
            </a:r>
            <a:r>
              <a:rPr lang="sk-SK" dirty="0"/>
              <a:t>, </a:t>
            </a:r>
            <a:r>
              <a:rPr lang="en-US" dirty="0"/>
              <a:t>The valves inside the heart</a:t>
            </a:r>
            <a:r>
              <a:rPr lang="sk-SK" dirty="0"/>
              <a:t>, </a:t>
            </a:r>
            <a:r>
              <a:rPr lang="en-US" dirty="0"/>
              <a:t>The arteries and veins that carry blood to the heart or the body</a:t>
            </a:r>
          </a:p>
          <a:p>
            <a:pPr algn="just"/>
            <a:r>
              <a:rPr lang="en-US" dirty="0"/>
              <a:t>Congenital heart defects change the normal flow of blood through the heart. There are many types of congenital heart defects. They range from simple defects with no symptoms to complex defects with severe, life-threatening symptoms.</a:t>
            </a:r>
            <a:endParaRPr lang="sk-SK" dirty="0"/>
          </a:p>
        </p:txBody>
      </p:sp>
    </p:spTree>
    <p:extLst>
      <p:ext uri="{BB962C8B-B14F-4D97-AF65-F5344CB8AC3E}">
        <p14:creationId xmlns:p14="http://schemas.microsoft.com/office/powerpoint/2010/main" val="2399424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49BDD2-D0B6-4AA3-8737-6A6E83FEBBC1}"/>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AB1E9C87-3A9E-4C11-87CC-0AA014BCE1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8416" y="195608"/>
            <a:ext cx="7164557" cy="3579188"/>
          </a:xfrm>
        </p:spPr>
      </p:pic>
      <p:pic>
        <p:nvPicPr>
          <p:cNvPr id="7" name="Obrázok 6">
            <a:extLst>
              <a:ext uri="{FF2B5EF4-FFF2-40B4-BE49-F238E27FC236}">
                <a16:creationId xmlns:a16="http://schemas.microsoft.com/office/drawing/2014/main" id="{D5682E66-5D9D-43D6-B211-64C074CF2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07" y="2997614"/>
            <a:ext cx="5417654" cy="3495261"/>
          </a:xfrm>
          <a:prstGeom prst="rect">
            <a:avLst/>
          </a:prstGeom>
        </p:spPr>
      </p:pic>
    </p:spTree>
    <p:extLst>
      <p:ext uri="{BB962C8B-B14F-4D97-AF65-F5344CB8AC3E}">
        <p14:creationId xmlns:p14="http://schemas.microsoft.com/office/powerpoint/2010/main" val="83763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DCD0F3-1C14-42A3-A44E-71ED861CEE00}"/>
              </a:ext>
            </a:extLst>
          </p:cNvPr>
          <p:cNvSpPr>
            <a:spLocks noGrp="1"/>
          </p:cNvSpPr>
          <p:nvPr>
            <p:ph type="title"/>
          </p:nvPr>
        </p:nvSpPr>
        <p:spPr/>
        <p:txBody>
          <a:bodyPr/>
          <a:lstStyle/>
          <a:p>
            <a:r>
              <a:rPr lang="en-US" dirty="0" err="1"/>
              <a:t>Avicii</a:t>
            </a:r>
            <a:r>
              <a:rPr lang="en-US" dirty="0"/>
              <a:t> Hospitalized, to Undergo </a:t>
            </a:r>
            <a:r>
              <a:rPr lang="en-US" dirty="0">
                <a:solidFill>
                  <a:srgbClr val="FF0000"/>
                </a:solidFill>
              </a:rPr>
              <a:t>Gall Bladder Surgery</a:t>
            </a:r>
            <a:endParaRPr lang="sk-SK" dirty="0">
              <a:solidFill>
                <a:srgbClr val="FF0000"/>
              </a:solidFill>
            </a:endParaRPr>
          </a:p>
        </p:txBody>
      </p:sp>
      <p:sp>
        <p:nvSpPr>
          <p:cNvPr id="3" name="Zástupný objekt pre obsah 2">
            <a:extLst>
              <a:ext uri="{FF2B5EF4-FFF2-40B4-BE49-F238E27FC236}">
                <a16:creationId xmlns:a16="http://schemas.microsoft.com/office/drawing/2014/main" id="{BEE64141-07FD-4D4F-BD90-84E5ABDD1074}"/>
              </a:ext>
            </a:extLst>
          </p:cNvPr>
          <p:cNvSpPr>
            <a:spLocks noGrp="1"/>
          </p:cNvSpPr>
          <p:nvPr>
            <p:ph idx="1"/>
          </p:nvPr>
        </p:nvSpPr>
        <p:spPr/>
        <p:txBody>
          <a:bodyPr/>
          <a:lstStyle/>
          <a:p>
            <a:pPr algn="just"/>
            <a:r>
              <a:rPr lang="en-US" dirty="0"/>
              <a:t>“Wake Me Up” superstar DJ </a:t>
            </a:r>
            <a:r>
              <a:rPr lang="en-US" dirty="0" err="1"/>
              <a:t>Avicii</a:t>
            </a:r>
            <a:r>
              <a:rPr lang="en-US" dirty="0"/>
              <a:t> is waking up in a Miami hospital.</a:t>
            </a:r>
          </a:p>
          <a:p>
            <a:pPr marL="0" indent="0" algn="just">
              <a:buNone/>
            </a:pPr>
            <a:r>
              <a:rPr lang="en-US" dirty="0" err="1"/>
              <a:t>Avicii</a:t>
            </a:r>
            <a:r>
              <a:rPr lang="en-US" dirty="0"/>
              <a:t> (born Tim </a:t>
            </a:r>
            <a:r>
              <a:rPr lang="en-US" dirty="0" err="1"/>
              <a:t>Bergling</a:t>
            </a:r>
            <a:r>
              <a:rPr lang="en-US" dirty="0"/>
              <a:t>)  had to make a last minute cancellation of a Miami concert when he developed severe </a:t>
            </a:r>
            <a:r>
              <a:rPr lang="en-US" dirty="0">
                <a:solidFill>
                  <a:srgbClr val="FF0000"/>
                </a:solidFill>
              </a:rPr>
              <a:t>abdominal pain</a:t>
            </a:r>
            <a:r>
              <a:rPr lang="en-US" dirty="0"/>
              <a:t>. He was taken to the hospital where he was diagnosed as having a “blocked gallbladder.” Although he was discharged from the hospital, the pain returned and he was re-hospitalized.</a:t>
            </a:r>
            <a:endParaRPr lang="sk-SK" dirty="0"/>
          </a:p>
        </p:txBody>
      </p:sp>
      <p:pic>
        <p:nvPicPr>
          <p:cNvPr id="5" name="Obrázok 4">
            <a:extLst>
              <a:ext uri="{FF2B5EF4-FFF2-40B4-BE49-F238E27FC236}">
                <a16:creationId xmlns:a16="http://schemas.microsoft.com/office/drawing/2014/main" id="{E7F8F5BF-29F2-4FCE-BDC4-3C15BA3C8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460" y="3960134"/>
            <a:ext cx="2956975" cy="2532741"/>
          </a:xfrm>
          <a:prstGeom prst="rect">
            <a:avLst/>
          </a:prstGeom>
        </p:spPr>
      </p:pic>
    </p:spTree>
    <p:extLst>
      <p:ext uri="{BB962C8B-B14F-4D97-AF65-F5344CB8AC3E}">
        <p14:creationId xmlns:p14="http://schemas.microsoft.com/office/powerpoint/2010/main" val="243467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B56415-7441-46A1-81BC-911A6AC55B5C}"/>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E42A3D3D-7930-4144-8247-80F884F23146}"/>
              </a:ext>
            </a:extLst>
          </p:cNvPr>
          <p:cNvSpPr>
            <a:spLocks noGrp="1"/>
          </p:cNvSpPr>
          <p:nvPr>
            <p:ph idx="1"/>
          </p:nvPr>
        </p:nvSpPr>
        <p:spPr>
          <a:xfrm>
            <a:off x="838200" y="622852"/>
            <a:ext cx="10515600" cy="5554111"/>
          </a:xfrm>
        </p:spPr>
        <p:txBody>
          <a:bodyPr/>
          <a:lstStyle/>
          <a:p>
            <a:pPr algn="just"/>
            <a:r>
              <a:rPr lang="sk-SK" i="1" dirty="0" err="1"/>
              <a:t>Gall</a:t>
            </a:r>
            <a:r>
              <a:rPr lang="sk-SK" i="1" dirty="0"/>
              <a:t> </a:t>
            </a:r>
            <a:r>
              <a:rPr lang="sk-SK" i="1" dirty="0" err="1"/>
              <a:t>Bladder</a:t>
            </a:r>
            <a:r>
              <a:rPr lang="sk-SK" i="1" dirty="0"/>
              <a:t> </a:t>
            </a:r>
            <a:r>
              <a:rPr lang="sk-SK" i="1" dirty="0" err="1"/>
              <a:t>Surgery</a:t>
            </a:r>
            <a:r>
              <a:rPr lang="sk-SK" i="1" dirty="0"/>
              <a:t> – </a:t>
            </a:r>
            <a:r>
              <a:rPr lang="sk-SK" i="1" dirty="0" err="1"/>
              <a:t>Therapia</a:t>
            </a:r>
            <a:r>
              <a:rPr lang="sk-SK" i="1" dirty="0"/>
              <a:t> </a:t>
            </a:r>
            <a:r>
              <a:rPr lang="sk-SK" i="1" dirty="0" err="1"/>
              <a:t>chirurgica</a:t>
            </a:r>
            <a:r>
              <a:rPr lang="sk-SK" i="1" dirty="0"/>
              <a:t> </a:t>
            </a:r>
            <a:r>
              <a:rPr lang="sk-SK" i="1" dirty="0" err="1"/>
              <a:t>vesicae</a:t>
            </a:r>
            <a:r>
              <a:rPr lang="sk-SK" i="1" dirty="0"/>
              <a:t> </a:t>
            </a:r>
            <a:r>
              <a:rPr lang="sk-SK" i="1" dirty="0" err="1"/>
              <a:t>felleae</a:t>
            </a:r>
            <a:endParaRPr lang="sk-SK" i="1" dirty="0"/>
          </a:p>
          <a:p>
            <a:pPr algn="just"/>
            <a:endParaRPr lang="sk-SK" i="1" dirty="0"/>
          </a:p>
          <a:p>
            <a:pPr algn="just"/>
            <a:r>
              <a:rPr lang="sk-SK" i="1" dirty="0" err="1"/>
              <a:t>Abdominal</a:t>
            </a:r>
            <a:r>
              <a:rPr lang="sk-SK" i="1" dirty="0"/>
              <a:t> </a:t>
            </a:r>
            <a:r>
              <a:rPr lang="sk-SK" i="1" dirty="0" err="1"/>
              <a:t>Pain</a:t>
            </a:r>
            <a:r>
              <a:rPr lang="sk-SK" i="1" dirty="0"/>
              <a:t> – </a:t>
            </a:r>
            <a:r>
              <a:rPr lang="sk-SK" i="1" dirty="0" err="1"/>
              <a:t>Dolor</a:t>
            </a:r>
            <a:r>
              <a:rPr lang="sk-SK" i="1" dirty="0"/>
              <a:t> </a:t>
            </a:r>
            <a:r>
              <a:rPr lang="sk-SK" i="1" dirty="0" err="1"/>
              <a:t>abdominalis</a:t>
            </a:r>
            <a:r>
              <a:rPr lang="sk-SK" i="1" dirty="0"/>
              <a:t>/</a:t>
            </a:r>
            <a:r>
              <a:rPr lang="sk-SK" i="1" dirty="0" err="1"/>
              <a:t>abdominis</a:t>
            </a:r>
            <a:endParaRPr lang="sk-SK" i="1" dirty="0"/>
          </a:p>
          <a:p>
            <a:pPr marL="0" indent="0" algn="just">
              <a:buNone/>
            </a:pPr>
            <a:endParaRPr lang="sk-SK" dirty="0"/>
          </a:p>
          <a:p>
            <a:pPr algn="just"/>
            <a:r>
              <a:rPr lang="en-US" dirty="0"/>
              <a:t>The most common cause of acute pancreatitis is the presence of gallstones that cause inflammation in the pancreas as they pass through the common bile duct. Heavy alcohol use is also a common cause. Acute pancreatitis can occur within hours or as long as 2 days after consuming alcohol.</a:t>
            </a:r>
            <a:endParaRPr lang="sk-SK" dirty="0"/>
          </a:p>
        </p:txBody>
      </p:sp>
    </p:spTree>
    <p:extLst>
      <p:ext uri="{BB962C8B-B14F-4D97-AF65-F5344CB8AC3E}">
        <p14:creationId xmlns:p14="http://schemas.microsoft.com/office/powerpoint/2010/main" val="60688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6D443A-9D3D-4D94-A3B9-77C6FB485C60}"/>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9CB07894-74D9-438C-856E-77167623BB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307" y="238045"/>
            <a:ext cx="7977386" cy="6381909"/>
          </a:xfrm>
        </p:spPr>
      </p:pic>
    </p:spTree>
    <p:extLst>
      <p:ext uri="{BB962C8B-B14F-4D97-AF65-F5344CB8AC3E}">
        <p14:creationId xmlns:p14="http://schemas.microsoft.com/office/powerpoint/2010/main" val="78893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9C77A8-945D-46E0-A958-32FAE384A97E}"/>
              </a:ext>
            </a:extLst>
          </p:cNvPr>
          <p:cNvSpPr>
            <a:spLocks noGrp="1"/>
          </p:cNvSpPr>
          <p:nvPr>
            <p:ph type="title"/>
          </p:nvPr>
        </p:nvSpPr>
        <p:spPr/>
        <p:txBody>
          <a:bodyPr/>
          <a:lstStyle/>
          <a:p>
            <a:r>
              <a:rPr lang="en-US" dirty="0"/>
              <a:t>“24″ Production Stopped- Kiefer Sutherland Undergoes Surgery</a:t>
            </a:r>
            <a:endParaRPr lang="sk-SK" dirty="0"/>
          </a:p>
        </p:txBody>
      </p:sp>
      <p:sp>
        <p:nvSpPr>
          <p:cNvPr id="3" name="Zástupný objekt pre obsah 2">
            <a:extLst>
              <a:ext uri="{FF2B5EF4-FFF2-40B4-BE49-F238E27FC236}">
                <a16:creationId xmlns:a16="http://schemas.microsoft.com/office/drawing/2014/main" id="{6229D4F8-0C1E-4DEA-9D02-0C66592A98A2}"/>
              </a:ext>
            </a:extLst>
          </p:cNvPr>
          <p:cNvSpPr>
            <a:spLocks noGrp="1"/>
          </p:cNvSpPr>
          <p:nvPr>
            <p:ph idx="1"/>
          </p:nvPr>
        </p:nvSpPr>
        <p:spPr/>
        <p:txBody>
          <a:bodyPr/>
          <a:lstStyle/>
          <a:p>
            <a:pPr algn="just"/>
            <a:r>
              <a:rPr lang="en-US" dirty="0"/>
              <a:t>Production on the hit Fox series 24 has stopped because its star, Kiefer Sutherland, will undergo minor surgery. The procedure is said to be “related to a </a:t>
            </a:r>
            <a:r>
              <a:rPr lang="en-US" dirty="0">
                <a:solidFill>
                  <a:srgbClr val="FF0000"/>
                </a:solidFill>
              </a:rPr>
              <a:t>ruptured cyst near his kidney</a:t>
            </a:r>
            <a:r>
              <a:rPr lang="en-US" dirty="0"/>
              <a:t>.” The rupture had occurred earlier in the week while he was working on the set, however production was able to continue without him until Friday.</a:t>
            </a:r>
            <a:endParaRPr lang="sk-SK" dirty="0"/>
          </a:p>
        </p:txBody>
      </p:sp>
      <p:pic>
        <p:nvPicPr>
          <p:cNvPr id="5" name="Obrázok 4">
            <a:extLst>
              <a:ext uri="{FF2B5EF4-FFF2-40B4-BE49-F238E27FC236}">
                <a16:creationId xmlns:a16="http://schemas.microsoft.com/office/drawing/2014/main" id="{1D3F10D4-ACB8-4952-96C2-369A97268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152" y="3864252"/>
            <a:ext cx="2189695" cy="2787650"/>
          </a:xfrm>
          <a:prstGeom prst="rect">
            <a:avLst/>
          </a:prstGeom>
        </p:spPr>
      </p:pic>
    </p:spTree>
    <p:extLst>
      <p:ext uri="{BB962C8B-B14F-4D97-AF65-F5344CB8AC3E}">
        <p14:creationId xmlns:p14="http://schemas.microsoft.com/office/powerpoint/2010/main" val="121306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308608-EA40-4022-8B82-F6BB0B646415}"/>
              </a:ext>
            </a:extLst>
          </p:cNvPr>
          <p:cNvSpPr>
            <a:spLocks noGrp="1"/>
          </p:cNvSpPr>
          <p:nvPr>
            <p:ph type="title"/>
          </p:nvPr>
        </p:nvSpPr>
        <p:spPr>
          <a:xfrm>
            <a:off x="838200" y="365125"/>
            <a:ext cx="10515600" cy="98701"/>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2B207B98-9019-49F6-B230-9584A8B764ED}"/>
              </a:ext>
            </a:extLst>
          </p:cNvPr>
          <p:cNvSpPr>
            <a:spLocks noGrp="1"/>
          </p:cNvSpPr>
          <p:nvPr>
            <p:ph idx="1"/>
          </p:nvPr>
        </p:nvSpPr>
        <p:spPr>
          <a:xfrm>
            <a:off x="838200" y="583096"/>
            <a:ext cx="10515600" cy="5593867"/>
          </a:xfrm>
        </p:spPr>
        <p:txBody>
          <a:bodyPr/>
          <a:lstStyle/>
          <a:p>
            <a:r>
              <a:rPr lang="en-US" i="1" dirty="0"/>
              <a:t>ruptured cyst near his kidney</a:t>
            </a:r>
            <a:r>
              <a:rPr lang="sk-SK" i="1" dirty="0"/>
              <a:t> – </a:t>
            </a:r>
            <a:r>
              <a:rPr lang="sk-SK" i="1" dirty="0" err="1"/>
              <a:t>ruptura</a:t>
            </a:r>
            <a:r>
              <a:rPr lang="sk-SK" i="1" dirty="0"/>
              <a:t> </a:t>
            </a:r>
            <a:r>
              <a:rPr lang="sk-SK" i="1" dirty="0" err="1"/>
              <a:t>cystis</a:t>
            </a:r>
            <a:r>
              <a:rPr lang="sk-SK" i="1" dirty="0"/>
              <a:t> (</a:t>
            </a:r>
            <a:r>
              <a:rPr lang="sk-SK" i="1" dirty="0" err="1"/>
              <a:t>is</a:t>
            </a:r>
            <a:r>
              <a:rPr lang="sk-SK" i="1" dirty="0"/>
              <a:t>/</a:t>
            </a:r>
            <a:r>
              <a:rPr lang="sk-SK" i="1" dirty="0" err="1"/>
              <a:t>eos</a:t>
            </a:r>
            <a:r>
              <a:rPr lang="sk-SK" i="1" dirty="0"/>
              <a:t>, f.) </a:t>
            </a:r>
            <a:r>
              <a:rPr lang="sk-SK" i="1" dirty="0" err="1"/>
              <a:t>prope</a:t>
            </a:r>
            <a:r>
              <a:rPr lang="sk-SK" i="1" dirty="0"/>
              <a:t> </a:t>
            </a:r>
            <a:r>
              <a:rPr lang="sk-SK" i="1" dirty="0" err="1"/>
              <a:t>renem</a:t>
            </a:r>
            <a:endParaRPr lang="sk-SK" i="1" dirty="0"/>
          </a:p>
          <a:p>
            <a:endParaRPr lang="sk-SK" i="1" dirty="0"/>
          </a:p>
          <a:p>
            <a:pPr algn="just"/>
            <a:r>
              <a:rPr lang="en-US" dirty="0"/>
              <a:t>A cyst is a closed pocket or pouch of tissue that can form anywhere in the body. Cysts can be filled with air or fluid although kidney cysts usually contain fluid. They can vary greatly in size, from barely visible to as large as the kidney itself.  The simple kidney cyst is different from the cysts that develop when a person has polycystic kidney disease, which is a genetic disease. Although its cause is not fully understood, the simple cyst is not an inherited condition. Simple kidney cysts become more common as people age. Nearly 30 percent of people over the age of 70 have at least one simple kidney cyst.</a:t>
            </a:r>
            <a:endParaRPr lang="sk-SK" dirty="0"/>
          </a:p>
        </p:txBody>
      </p:sp>
    </p:spTree>
    <p:extLst>
      <p:ext uri="{BB962C8B-B14F-4D97-AF65-F5344CB8AC3E}">
        <p14:creationId xmlns:p14="http://schemas.microsoft.com/office/powerpoint/2010/main" val="67753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C47C7-14A8-42AC-BB58-0A7CA2936257}"/>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409B1130-8C05-4014-93F7-70837CC366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294" y="365125"/>
            <a:ext cx="5791498" cy="4026107"/>
          </a:xfrm>
        </p:spPr>
      </p:pic>
      <p:pic>
        <p:nvPicPr>
          <p:cNvPr id="7" name="Obrázok 6">
            <a:extLst>
              <a:ext uri="{FF2B5EF4-FFF2-40B4-BE49-F238E27FC236}">
                <a16:creationId xmlns:a16="http://schemas.microsoft.com/office/drawing/2014/main" id="{13E8B666-1BAC-4BB9-8094-59E0AC6CB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792" y="577697"/>
            <a:ext cx="5466521" cy="3600962"/>
          </a:xfrm>
          <a:prstGeom prst="rect">
            <a:avLst/>
          </a:prstGeom>
        </p:spPr>
      </p:pic>
      <p:pic>
        <p:nvPicPr>
          <p:cNvPr id="9" name="Obrázok 8">
            <a:extLst>
              <a:ext uri="{FF2B5EF4-FFF2-40B4-BE49-F238E27FC236}">
                <a16:creationId xmlns:a16="http://schemas.microsoft.com/office/drawing/2014/main" id="{AFE698DB-F812-445F-BD78-98F117B1C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353" y="4279097"/>
            <a:ext cx="3728896" cy="2439755"/>
          </a:xfrm>
          <a:prstGeom prst="rect">
            <a:avLst/>
          </a:prstGeom>
        </p:spPr>
      </p:pic>
    </p:spTree>
    <p:extLst>
      <p:ext uri="{BB962C8B-B14F-4D97-AF65-F5344CB8AC3E}">
        <p14:creationId xmlns:p14="http://schemas.microsoft.com/office/powerpoint/2010/main" val="2080913272"/>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2479</Words>
  <Application>Microsoft Office PowerPoint</Application>
  <PresentationFormat>Širokouhlá</PresentationFormat>
  <Paragraphs>75</Paragraphs>
  <Slides>33</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33</vt:i4>
      </vt:variant>
    </vt:vector>
  </HeadingPairs>
  <TitlesOfParts>
    <vt:vector size="37" baseType="lpstr">
      <vt:lpstr>Arial</vt:lpstr>
      <vt:lpstr>Calibri</vt:lpstr>
      <vt:lpstr>Calibri Light</vt:lpstr>
      <vt:lpstr>Motív balíka Office</vt:lpstr>
      <vt:lpstr>Celebrity Injuries</vt:lpstr>
      <vt:lpstr>Aretha Franklin Breaks Toe over Jimmy Choos</vt:lpstr>
      <vt:lpstr>Prezentácia programu PowerPoint</vt:lpstr>
      <vt:lpstr>Avicii Hospitalized, to Undergo Gall Bladder Surgery</vt:lpstr>
      <vt:lpstr>Prezentácia programu PowerPoint</vt:lpstr>
      <vt:lpstr>Prezentácia programu PowerPoint</vt:lpstr>
      <vt:lpstr>“24″ Production Stopped- Kiefer Sutherland Undergoes Surgery</vt:lpstr>
      <vt:lpstr>Prezentácia programu PowerPoint</vt:lpstr>
      <vt:lpstr>Prezentácia programu PowerPoint</vt:lpstr>
      <vt:lpstr>More Medical Woes for Zsa Zsa</vt:lpstr>
      <vt:lpstr>Prezentácia programu PowerPoint</vt:lpstr>
      <vt:lpstr>Prezentácia programu PowerPoint</vt:lpstr>
      <vt:lpstr>Brittany Murphy’s manner and cause of death</vt:lpstr>
      <vt:lpstr>Prezentácia programu PowerPoint</vt:lpstr>
      <vt:lpstr>Prezentácia programu PowerPoint</vt:lpstr>
      <vt:lpstr>Harrison Ford Recuperating From Pelvic Fracture After Plane Crash</vt:lpstr>
      <vt:lpstr>Prezentácia programu PowerPoint</vt:lpstr>
      <vt:lpstr>Prezentácia programu PowerPoint</vt:lpstr>
      <vt:lpstr>U2 cancels tours due to Bono’s back surgery</vt:lpstr>
      <vt:lpstr>Prezentácia programu PowerPoint</vt:lpstr>
      <vt:lpstr>Prezentácia programu PowerPoint</vt:lpstr>
      <vt:lpstr>Canadian X Games Skier Sarah Burke in Coma After Brain Injury</vt:lpstr>
      <vt:lpstr>Prezentácia programu PowerPoint</vt:lpstr>
      <vt:lpstr>Prezentácia programu PowerPoint</vt:lpstr>
      <vt:lpstr>Michael Jackson’s Fiery Pepsi Commercial</vt:lpstr>
      <vt:lpstr>Prezentácia programu PowerPoint</vt:lpstr>
      <vt:lpstr>Prezentácia programu PowerPoint</vt:lpstr>
      <vt:lpstr>Phil Collins Unable to Play Drums After Surgery</vt:lpstr>
      <vt:lpstr>Prezentácia programu PowerPoint</vt:lpstr>
      <vt:lpstr>Prezentácia programu PowerPoint</vt:lpstr>
      <vt:lpstr>Jimmy Kimmel’s Newborn Son Undergoes Heart Surgery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Celebrity Injuries</dc:title>
  <dc:creator>Andrea Salayová</dc:creator>
  <cp:lastModifiedBy>Andrea Salayová</cp:lastModifiedBy>
  <cp:revision>16</cp:revision>
  <dcterms:created xsi:type="dcterms:W3CDTF">2017-11-09T14:29:29Z</dcterms:created>
  <dcterms:modified xsi:type="dcterms:W3CDTF">2017-11-09T16:28:30Z</dcterms:modified>
</cp:coreProperties>
</file>