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media/image1.png" ContentType="image/png"/>
  <Override PartName="/ppt/media/image2.png" ContentType="image/png"/>
  <Override PartName="/ppt/media/image9.jpeg" ContentType="image/jpeg"/>
  <Override PartName="/ppt/media/image21.emf" ContentType="image/x-emf"/>
  <Override PartName="/ppt/media/image3.png" ContentType="image/png"/>
  <Override PartName="/ppt/media/image22.emf" ContentType="image/x-emf"/>
  <Override PartName="/ppt/media/image4.png" ContentType="image/png"/>
  <Override PartName="/ppt/media/image5.png" ContentType="image/png"/>
  <Override PartName="/ppt/media/image6.png" ContentType="image/png"/>
  <Override PartName="/ppt/media/image7.png" ContentType="image/png"/>
  <Override PartName="/ppt/media/image26.emf" ContentType="image/x-emf"/>
  <Override PartName="/ppt/media/image8.png" ContentType="image/png"/>
  <Override PartName="/ppt/media/image29.jpeg" ContentType="image/jpeg"/>
  <Override PartName="/ppt/media/image19.emf" ContentType="image/x-emf"/>
  <Override PartName="/ppt/media/image10.png" ContentType="image/png"/>
  <Override PartName="/ppt/media/image11.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0.png" ContentType="image/png"/>
  <Override PartName="/ppt/media/image23.png" ContentType="image/png"/>
  <Override PartName="/ppt/media/image24.png" ContentType="image/png"/>
  <Override PartName="/ppt/media/image25.jpeg" ContentType="image/jpeg"/>
  <Override PartName="/ppt/media/image27.jpeg" ContentType="image/jpeg"/>
  <Override PartName="/ppt/media/image28.emf" ContentType="image/x-emf"/>
  <Override PartName="/ppt/media/image32.png" ContentType="image/png"/>
  <Override PartName="/ppt/media/image30.jpeg" ContentType="image/jpeg"/>
  <Override PartName="/ppt/media/image31.png" ContentType="image/png"/>
  <Override PartName="/ppt/media/image33.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PlaceHolder 1"/>
          <p:cNvSpPr>
            <a:spLocks noGrp="1"/>
          </p:cNvSpPr>
          <p:nvPr>
            <p:ph type="body"/>
          </p:nvPr>
        </p:nvSpPr>
        <p:spPr>
          <a:xfrm>
            <a:off x="756000" y="5078520"/>
            <a:ext cx="6047640" cy="4811040"/>
          </a:xfrm>
          <a:prstGeom prst="rect">
            <a:avLst/>
          </a:prstGeom>
        </p:spPr>
        <p:txBody>
          <a:bodyPr lIns="0" rIns="0" tIns="0" bIns="0"/>
          <a:p>
            <a:r>
              <a:rPr lang="cs-CZ" sz="2000" spc="-1">
                <a:latin typeface="Arial"/>
              </a:rPr>
              <a:t>Klikněte pro úpravu formátu komentářů</a:t>
            </a:r>
            <a:endParaRPr/>
          </a:p>
        </p:txBody>
      </p:sp>
      <p:sp>
        <p:nvSpPr>
          <p:cNvPr id="40" name="PlaceHolder 2"/>
          <p:cNvSpPr>
            <a:spLocks noGrp="1"/>
          </p:cNvSpPr>
          <p:nvPr>
            <p:ph type="hdr"/>
          </p:nvPr>
        </p:nvSpPr>
        <p:spPr>
          <a:xfrm>
            <a:off x="0" y="0"/>
            <a:ext cx="3280680" cy="534240"/>
          </a:xfrm>
          <a:prstGeom prst="rect">
            <a:avLst/>
          </a:prstGeom>
        </p:spPr>
        <p:txBody>
          <a:bodyPr lIns="0" rIns="0" tIns="0" bIns="0"/>
          <a:p>
            <a:r>
              <a:rPr lang="cs-CZ" sz="1400" spc="-1">
                <a:latin typeface="Times New Roman"/>
              </a:rPr>
              <a:t>&lt;záhlaví&gt;</a:t>
            </a:r>
            <a:endParaRPr/>
          </a:p>
        </p:txBody>
      </p:sp>
      <p:sp>
        <p:nvSpPr>
          <p:cNvPr id="41" name="PlaceHolder 3"/>
          <p:cNvSpPr>
            <a:spLocks noGrp="1"/>
          </p:cNvSpPr>
          <p:nvPr>
            <p:ph type="dt"/>
          </p:nvPr>
        </p:nvSpPr>
        <p:spPr>
          <a:xfrm>
            <a:off x="4278960" y="0"/>
            <a:ext cx="3280680" cy="534240"/>
          </a:xfrm>
          <a:prstGeom prst="rect">
            <a:avLst/>
          </a:prstGeom>
        </p:spPr>
        <p:txBody>
          <a:bodyPr lIns="0" rIns="0" tIns="0" bIns="0"/>
          <a:p>
            <a:pPr algn="r"/>
            <a:r>
              <a:rPr lang="cs-CZ" sz="1400" spc="-1">
                <a:latin typeface="Times New Roman"/>
              </a:rPr>
              <a:t>&lt;datum/čas&gt;</a:t>
            </a:r>
            <a:endParaRPr/>
          </a:p>
        </p:txBody>
      </p:sp>
      <p:sp>
        <p:nvSpPr>
          <p:cNvPr id="42" name="PlaceHolder 4"/>
          <p:cNvSpPr>
            <a:spLocks noGrp="1"/>
          </p:cNvSpPr>
          <p:nvPr>
            <p:ph type="ftr"/>
          </p:nvPr>
        </p:nvSpPr>
        <p:spPr>
          <a:xfrm>
            <a:off x="0" y="10157400"/>
            <a:ext cx="3280680" cy="534240"/>
          </a:xfrm>
          <a:prstGeom prst="rect">
            <a:avLst/>
          </a:prstGeom>
        </p:spPr>
        <p:txBody>
          <a:bodyPr lIns="0" rIns="0" tIns="0" bIns="0" anchor="b"/>
          <a:p>
            <a:r>
              <a:rPr lang="cs-CZ" sz="1400" spc="-1">
                <a:latin typeface="Times New Roman"/>
              </a:rPr>
              <a:t>&lt;zápatí&gt;</a:t>
            </a:r>
            <a:endParaRPr/>
          </a:p>
        </p:txBody>
      </p:sp>
      <p:sp>
        <p:nvSpPr>
          <p:cNvPr id="43" name="PlaceHolder 5"/>
          <p:cNvSpPr>
            <a:spLocks noGrp="1"/>
          </p:cNvSpPr>
          <p:nvPr>
            <p:ph type="sldNum"/>
          </p:nvPr>
        </p:nvSpPr>
        <p:spPr>
          <a:xfrm>
            <a:off x="4278960" y="10157400"/>
            <a:ext cx="3280680" cy="534240"/>
          </a:xfrm>
          <a:prstGeom prst="rect">
            <a:avLst/>
          </a:prstGeom>
        </p:spPr>
        <p:txBody>
          <a:bodyPr lIns="0" rIns="0" tIns="0" bIns="0" anchor="b"/>
          <a:p>
            <a:pPr algn="r"/>
            <a:fld id="{1BCC7346-14FC-4673-803F-28F4791585DB}" type="slidenum">
              <a:rPr lang="cs-CZ" sz="1400" spc="-1">
                <a:latin typeface="Times New Roman"/>
              </a:rPr>
              <a:t>&lt;číslo&gt;</a:t>
            </a:fld>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1312920" y="1027080"/>
            <a:ext cx="493380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 name="PlaceHolder 2"/>
          <p:cNvSpPr>
            <a:spLocks noGrp="1"/>
          </p:cNvSpPr>
          <p:nvPr>
            <p:ph type="body"/>
          </p:nvPr>
        </p:nvSpPr>
        <p:spPr>
          <a:xfrm>
            <a:off x="1170000" y="5086440"/>
            <a:ext cx="5221440" cy="4102560"/>
          </a:xfrm>
          <a:prstGeom prst="rect">
            <a:avLst/>
          </a:prstGeom>
        </p:spPr>
        <p:txBody>
          <a:bodyPr lIns="0" rIns="0" tIns="0" bIns="0"/>
          <a:p>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CustomShape 1"/>
          <p:cNvSpPr/>
          <p:nvPr/>
        </p:nvSpPr>
        <p:spPr>
          <a:xfrm>
            <a:off x="1312920" y="1027080"/>
            <a:ext cx="4933800" cy="3700440"/>
          </a:xfrm>
          <a:solidFill>
            <a:srgbClr val="ffffff"/>
          </a:solidFill>
          <a:ln w="9360">
            <a:solidFill>
              <a:srgbClr val="000000"/>
            </a:solidFill>
            <a:miter/>
          </a:ln>
        </p:spPr>
        <p:style>
          <a:lnRef idx="0"/>
          <a:fillRef idx="0"/>
          <a:effectRef idx="0"/>
          <a:fontRef idx="minor"/>
        </p:style>
      </p:sp>
      <p:sp>
        <p:nvSpPr>
          <p:cNvPr id="106" name="CustomShape 2"/>
          <p:cNvSpPr/>
          <p:nvPr/>
        </p:nvSpPr>
        <p:spPr>
          <a:xfrm>
            <a:off x="1170000" y="5086440"/>
            <a:ext cx="5224320" cy="4105080"/>
          </a:xfr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CustomShape 1"/>
          <p:cNvSpPr/>
          <p:nvPr/>
        </p:nvSpPr>
        <p:spPr>
          <a:xfrm>
            <a:off x="1312920" y="1027080"/>
            <a:ext cx="4933800" cy="3700440"/>
          </a:xfrm>
          <a:solidFill>
            <a:srgbClr val="ffffff"/>
          </a:solidFill>
          <a:ln w="9360">
            <a:solidFill>
              <a:srgbClr val="000000"/>
            </a:solidFill>
            <a:miter/>
          </a:ln>
        </p:spPr>
        <p:style>
          <a:lnRef idx="0"/>
          <a:fillRef idx="0"/>
          <a:effectRef idx="0"/>
          <a:fontRef idx="minor"/>
        </p:style>
      </p:sp>
      <p:sp>
        <p:nvSpPr>
          <p:cNvPr id="108" name="CustomShape 2"/>
          <p:cNvSpPr/>
          <p:nvPr/>
        </p:nvSpPr>
        <p:spPr>
          <a:xfrm>
            <a:off x="1170000" y="5086440"/>
            <a:ext cx="5224320" cy="4105080"/>
          </a:xfr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CustomShape 1"/>
          <p:cNvSpPr/>
          <p:nvPr/>
        </p:nvSpPr>
        <p:spPr>
          <a:xfrm>
            <a:off x="1312920" y="1027080"/>
            <a:ext cx="4933800" cy="3700440"/>
          </a:xfrm>
          <a:solidFill>
            <a:srgbClr val="ffffff"/>
          </a:solidFill>
          <a:ln w="9360">
            <a:solidFill>
              <a:srgbClr val="000000"/>
            </a:solidFill>
            <a:miter/>
          </a:ln>
        </p:spPr>
        <p:style>
          <a:lnRef idx="0"/>
          <a:fillRef idx="0"/>
          <a:effectRef idx="0"/>
          <a:fontRef idx="minor"/>
        </p:style>
      </p:sp>
      <p:sp>
        <p:nvSpPr>
          <p:cNvPr id="110" name="CustomShape 2"/>
          <p:cNvSpPr/>
          <p:nvPr/>
        </p:nvSpPr>
        <p:spPr>
          <a:xfrm>
            <a:off x="1170000" y="5086440"/>
            <a:ext cx="5224320" cy="4105080"/>
          </a:xfr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1312920" y="1027080"/>
            <a:ext cx="4933800" cy="3700440"/>
          </a:xfrm>
          <a:solidFill>
            <a:srgbClr val="ffffff"/>
          </a:solidFill>
          <a:ln w="9360">
            <a:solidFill>
              <a:srgbClr val="000000"/>
            </a:solidFill>
            <a:miter/>
          </a:ln>
        </p:spPr>
        <p:style>
          <a:lnRef idx="0"/>
          <a:fillRef idx="0"/>
          <a:effectRef idx="0"/>
          <a:fontRef idx="minor"/>
        </p:style>
      </p:sp>
      <p:sp>
        <p:nvSpPr>
          <p:cNvPr id="112" name="CustomShape 2"/>
          <p:cNvSpPr/>
          <p:nvPr/>
        </p:nvSpPr>
        <p:spPr>
          <a:xfrm>
            <a:off x="1170000" y="5086440"/>
            <a:ext cx="5224320" cy="4105080"/>
          </a:xfr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1312920" y="1027080"/>
            <a:ext cx="4933800" cy="3700440"/>
          </a:xfrm>
          <a:solidFill>
            <a:srgbClr val="ffffff"/>
          </a:solidFill>
          <a:ln w="9360">
            <a:solidFill>
              <a:srgbClr val="000000"/>
            </a:solidFill>
            <a:miter/>
          </a:ln>
        </p:spPr>
        <p:style>
          <a:lnRef idx="0"/>
          <a:fillRef idx="0"/>
          <a:effectRef idx="0"/>
          <a:fontRef idx="minor"/>
        </p:style>
      </p:sp>
      <p:sp>
        <p:nvSpPr>
          <p:cNvPr id="114" name="CustomShape 2"/>
          <p:cNvSpPr/>
          <p:nvPr/>
        </p:nvSpPr>
        <p:spPr>
          <a:xfrm>
            <a:off x="1170000" y="5086440"/>
            <a:ext cx="5224320" cy="4105080"/>
          </a:xfr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PlaceHolder 1"/>
          <p:cNvSpPr>
            <a:spLocks noGrp="1"/>
          </p:cNvSpPr>
          <p:nvPr>
            <p:ph type="body"/>
          </p:nvPr>
        </p:nvSpPr>
        <p:spPr>
          <a:xfrm>
            <a:off x="756000" y="5078520"/>
            <a:ext cx="6047640" cy="4811040"/>
          </a:xfrm>
          <a:prstGeom prst="rect">
            <a:avLst/>
          </a:prstGeom>
        </p:spPr>
        <p:txBody>
          <a:bodyPr lIns="0" rIns="0" tIns="0" bIns="0"/>
          <a:p>
            <a:r>
              <a:rPr lang="cs-CZ" sz="2000" spc="-1">
                <a:latin typeface="Arial"/>
              </a:rPr>
              <a:t>Hanging is a form of strangulation that involves suspension by the neck. Hangings can be classified as either complete or incomplete. When the whole body hangs off the ground and the entire weight of the victim is suspended at the neck, the hanging is said to be complete. Incomplete hangings imply that some part of the body is touching the ground and that the weight of the victim is not fully supported by the neck. Hangings may also be classified by intent (eg, homicidal, suicidal, autoerotic, accidental).</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p>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p>
            <a:endParaRPr/>
          </a:p>
        </p:txBody>
      </p:sp>
      <p:pic>
        <p:nvPicPr>
          <p:cNvPr id="37" name="" descr=""/>
          <p:cNvPicPr/>
          <p:nvPr/>
        </p:nvPicPr>
        <p:blipFill>
          <a:blip r:embed="rId2"/>
          <a:stretch/>
        </p:blipFill>
        <p:spPr>
          <a:xfrm>
            <a:off x="2292120" y="1768680"/>
            <a:ext cx="5495040" cy="4384440"/>
          </a:xfrm>
          <a:prstGeom prst="rect">
            <a:avLst/>
          </a:prstGeom>
          <a:ln>
            <a:noFill/>
          </a:ln>
        </p:spPr>
      </p:pic>
      <p:pic>
        <p:nvPicPr>
          <p:cNvPr id="38" name="" descr=""/>
          <p:cNvPicPr/>
          <p:nvPr/>
        </p:nvPicPr>
        <p:blipFill>
          <a:blip r:embed="rId3"/>
          <a:stretch/>
        </p:blipFill>
        <p:spPr>
          <a:xfrm>
            <a:off x="2292120" y="176868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cs-CZ" sz="4400" spc="-1">
                <a:latin typeface="Arial"/>
              </a:rPr>
              <a:t>Klikněte pro úpravu formátu textu nadpisu</a:t>
            </a:r>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marL="432000" indent="-324000">
              <a:buClr>
                <a:srgbClr val="ffffff"/>
              </a:buClr>
              <a:buSzPct val="45000"/>
              <a:buFont typeface="Wingdings" charset="2"/>
              <a:buChar char=""/>
            </a:pPr>
            <a:r>
              <a:rPr lang="cs-CZ" sz="3200" spc="-1">
                <a:latin typeface="Arial"/>
              </a:rPr>
              <a:t>Klikněte pro úpravu formátu textu osnovy</a:t>
            </a:r>
            <a:endParaRPr/>
          </a:p>
          <a:p>
            <a:pPr lvl="1" marL="864000" indent="-324000">
              <a:buClr>
                <a:srgbClr val="ffffff"/>
              </a:buClr>
              <a:buSzPct val="75000"/>
              <a:buFont typeface="Symbol" charset="2"/>
              <a:buChar char=""/>
            </a:pPr>
            <a:r>
              <a:rPr lang="cs-CZ" sz="2800" spc="-1">
                <a:latin typeface="Arial"/>
              </a:rPr>
              <a:t>Druhá úroveň</a:t>
            </a:r>
            <a:endParaRPr/>
          </a:p>
          <a:p>
            <a:pPr lvl="2" marL="1296000" indent="-288000">
              <a:buClr>
                <a:srgbClr val="ffffff"/>
              </a:buClr>
              <a:buSzPct val="45000"/>
              <a:buFont typeface="Wingdings" charset="2"/>
              <a:buChar char=""/>
            </a:pPr>
            <a:r>
              <a:rPr lang="cs-CZ" sz="2400" spc="-1">
                <a:latin typeface="Arial"/>
              </a:rPr>
              <a:t>Třetí úroveň</a:t>
            </a:r>
            <a:endParaRPr/>
          </a:p>
          <a:p>
            <a:pPr lvl="3" marL="1728000" indent="-216000">
              <a:buClr>
                <a:srgbClr val="ffffff"/>
              </a:buClr>
              <a:buSzPct val="75000"/>
              <a:buFont typeface="Symbol" charset="2"/>
              <a:buChar char=""/>
            </a:pPr>
            <a:r>
              <a:rPr lang="cs-CZ" sz="2000" spc="-1">
                <a:latin typeface="Arial"/>
              </a:rPr>
              <a:t>Čtvrtá úroveň osnovy</a:t>
            </a:r>
            <a:endParaRPr/>
          </a:p>
          <a:p>
            <a:pPr lvl="4" marL="2160000" indent="-216000">
              <a:buClr>
                <a:srgbClr val="ffffff"/>
              </a:buClr>
              <a:buSzPct val="45000"/>
              <a:buFont typeface="Wingdings" charset="2"/>
              <a:buChar char=""/>
            </a:pPr>
            <a:r>
              <a:rPr lang="cs-CZ" sz="2000" spc="-1">
                <a:latin typeface="Arial"/>
              </a:rPr>
              <a:t>Pátá úroveň osnovy</a:t>
            </a:r>
            <a:endParaRPr/>
          </a:p>
          <a:p>
            <a:pPr lvl="5" marL="2592000" indent="-216000">
              <a:buClr>
                <a:srgbClr val="ffffff"/>
              </a:buClr>
              <a:buSzPct val="45000"/>
              <a:buFont typeface="Wingdings" charset="2"/>
              <a:buChar char=""/>
            </a:pPr>
            <a:r>
              <a:rPr lang="cs-CZ" sz="2000" spc="-1">
                <a:latin typeface="Arial"/>
              </a:rPr>
              <a:t>Šestá úroveň</a:t>
            </a:r>
            <a:endParaRPr/>
          </a:p>
          <a:p>
            <a:pPr lvl="6" marL="3024000" indent="-216000">
              <a:buClr>
                <a:srgbClr val="ffffff"/>
              </a:buClr>
              <a:buSzPct val="45000"/>
              <a:buFont typeface="Wingdings" charset="2"/>
              <a:buChar char=""/>
            </a:pPr>
            <a:r>
              <a:rPr lang="cs-CZ" sz="2000" spc="-1">
                <a:latin typeface="Arial"/>
              </a:rPr>
              <a:t>Sedmá úroveň</a:t>
            </a:r>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cs-CZ" sz="1400" spc="-1">
                <a:latin typeface="Times New Roman"/>
              </a:rPr>
              <a:t>&lt;datum/čas&gt;</a:t>
            </a:r>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cs-CZ" sz="1400" spc="-1">
                <a:latin typeface="Times New Roman"/>
              </a:rPr>
              <a:t>&lt;zápatí&gt;</a:t>
            </a:r>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30CA6308-295E-4748-AF31-96062391FB4C}" type="slidenum">
              <a:rPr lang="cs-CZ" sz="1400" spc="-1">
                <a:latin typeface="Times New Roman"/>
              </a:rPr>
              <a:t>&lt;číslo&gt;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png"/><Relationship Id="rId3" Type="http://schemas.openxmlformats.org/officeDocument/2006/relationships/image" Target="../media/image21.emf"/><Relationship Id="rId4" Type="http://schemas.openxmlformats.org/officeDocument/2006/relationships/slideLayout" Target="../slideLayouts/slideLayout3.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3.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emf"/><Relationship Id="rId3" Type="http://schemas.openxmlformats.org/officeDocument/2006/relationships/slideLayout" Target="../slideLayouts/slideLayout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emf"/><Relationship Id="rId3" Type="http://schemas.openxmlformats.org/officeDocument/2006/relationships/slideLayout" Target="../slideLayouts/slideLayout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slideLayout" Target="../slideLayouts/slideLayout3.xml"/><Relationship Id="rId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3.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a:noFill/>
          <a:ln>
            <a:noFill/>
          </a:ln>
        </p:spPr>
        <p:txBody>
          <a:bodyPr lIns="0" rIns="0" tIns="0" bIns="0" anchor="ctr"/>
          <a:p>
            <a:pPr algn="ctr"/>
            <a:endParaRPr/>
          </a:p>
        </p:txBody>
      </p:sp>
      <p:sp>
        <p:nvSpPr>
          <p:cNvPr id="45" name="TextShape 2"/>
          <p:cNvSpPr txBox="1"/>
          <p:nvPr/>
        </p:nvSpPr>
        <p:spPr>
          <a:xfrm>
            <a:off x="504000" y="1682280"/>
            <a:ext cx="9071640" cy="5445720"/>
          </a:xfrm>
          <a:prstGeom prst="rect">
            <a:avLst/>
          </a:prstGeom>
          <a:noFill/>
          <a:ln>
            <a:noFill/>
          </a:ln>
        </p:spPr>
        <p:txBody>
          <a:bodyPr lIns="0" rIns="0" tIns="0" bIns="0" anchor="ctr"/>
          <a:p>
            <a:pPr algn="ctr"/>
            <a:r>
              <a:rPr lang="cs-CZ" sz="3200" spc="-1">
                <a:latin typeface="Arial"/>
              </a:rPr>
              <a:t>Drowning</a:t>
            </a:r>
            <a:endParaRPr/>
          </a:p>
          <a:p>
            <a:pPr algn="ctr"/>
            <a:r>
              <a:rPr lang="cs-CZ" sz="3200" spc="-1">
                <a:latin typeface="Arial"/>
              </a:rPr>
              <a:t>Hanging</a:t>
            </a:r>
            <a:endParaRPr/>
          </a:p>
          <a:p>
            <a:pPr algn="ctr"/>
            <a:r>
              <a:rPr lang="cs-CZ" sz="3200" spc="-1">
                <a:latin typeface="Arial"/>
              </a:rPr>
              <a:t>Injuries in the nature</a:t>
            </a:r>
            <a:endParaRPr/>
          </a:p>
          <a:p>
            <a:pPr algn="ctr"/>
            <a:endParaRPr/>
          </a:p>
          <a:p>
            <a:pPr algn="ctr"/>
            <a:endParaRPr/>
          </a:p>
          <a:p>
            <a:pPr algn="ctr"/>
            <a:endParaRPr/>
          </a:p>
          <a:p>
            <a:pPr algn="ctr"/>
            <a:endParaRPr/>
          </a:p>
          <a:p>
            <a:pPr algn="ctr"/>
            <a:endParaRPr/>
          </a:p>
          <a:p>
            <a:pPr algn="r"/>
            <a:r>
              <a:rPr lang="cs-CZ" sz="3200" spc="-1">
                <a:latin typeface="Arial"/>
              </a:rPr>
              <a:t>Lukáš Dadák </a:t>
            </a:r>
            <a:endParaRPr/>
          </a:p>
          <a:p>
            <a:pPr algn="ct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rIns="0" tIns="0" bIns="0" anchor="ctr"/>
          <a:p>
            <a:pPr algn="ctr"/>
            <a:r>
              <a:rPr lang="cs-CZ" sz="4400" spc="-1">
                <a:latin typeface="Arial"/>
              </a:rPr>
              <a:t>Bites</a:t>
            </a:r>
            <a:endParaRPr/>
          </a:p>
        </p:txBody>
      </p:sp>
      <p:sp>
        <p:nvSpPr>
          <p:cNvPr id="68" name="TextShape 2"/>
          <p:cNvSpPr txBox="1"/>
          <p:nvPr/>
        </p:nvSpPr>
        <p:spPr>
          <a:xfrm>
            <a:off x="504000" y="1769040"/>
            <a:ext cx="9071640" cy="4384440"/>
          </a:xfrm>
          <a:prstGeom prst="rect">
            <a:avLst/>
          </a:prstGeom>
          <a:noFill/>
          <a:ln>
            <a:noFill/>
          </a:ln>
        </p:spPr>
        <p:txBody>
          <a:bodyPr lIns="0" rIns="0" tIns="0" bIns="0"/>
          <a:p>
            <a:pPr marL="432000" indent="-324000">
              <a:buClr>
                <a:srgbClr val="ffffff"/>
              </a:buClr>
              <a:buSzPct val="45000"/>
              <a:buFont typeface="Wingdings" charset="2"/>
              <a:buChar char=""/>
            </a:pPr>
            <a:r>
              <a:rPr lang="cs-CZ" sz="3200" spc="-1">
                <a:latin typeface="Arial"/>
              </a:rPr>
              <a:t>completely washed out </a:t>
            </a:r>
            <a:r>
              <a:rPr lang="cs-CZ" sz="3200" spc="-1">
                <a:latin typeface="Arial"/>
              </a:rPr>
              <a:t>
</a:t>
            </a:r>
            <a:r>
              <a:rPr lang="cs-CZ" sz="3200" spc="-1">
                <a:latin typeface="Arial"/>
              </a:rPr>
              <a:t>the wound with soap</a:t>
            </a:r>
            <a:r>
              <a:rPr lang="cs-CZ" sz="3200" spc="-1">
                <a:latin typeface="Arial"/>
              </a:rPr>
              <a:t>
</a:t>
            </a:r>
            <a:r>
              <a:rPr lang="cs-CZ" sz="3200" spc="-1">
                <a:latin typeface="Arial"/>
              </a:rPr>
              <a:t>(prevention of rabies)</a:t>
            </a:r>
            <a:endParaRPr/>
          </a:p>
          <a:p>
            <a:pPr marL="432000" indent="-324000">
              <a:buClr>
                <a:srgbClr val="ffffff"/>
              </a:buClr>
              <a:buSzPct val="45000"/>
              <a:buFont typeface="Wingdings" charset="2"/>
              <a:buChar char=""/>
            </a:pPr>
            <a:r>
              <a:rPr lang="cs-CZ" sz="3200" spc="-1">
                <a:latin typeface="Arial"/>
              </a:rPr>
              <a:t>disinfection</a:t>
            </a:r>
            <a:endParaRPr/>
          </a:p>
          <a:p>
            <a:pPr marL="432000" indent="-324000">
              <a:buClr>
                <a:srgbClr val="ffffff"/>
              </a:buClr>
              <a:buSzPct val="45000"/>
              <a:buFont typeface="Wingdings" charset="2"/>
              <a:buChar char=""/>
            </a:pPr>
            <a:r>
              <a:rPr lang="cs-CZ" sz="3200" spc="-1">
                <a:latin typeface="Arial"/>
              </a:rPr>
              <a:t>stop bleeding, arrange medical treatment, if possible, we get from the owner of the dog vaccination certificate, which pass EMS</a:t>
            </a:r>
            <a:endParaRPr/>
          </a:p>
          <a:p>
            <a:pPr marL="432000" indent="-324000">
              <a:buClr>
                <a:srgbClr val="ffffff"/>
              </a:buClr>
              <a:buSzPct val="45000"/>
              <a:buFont typeface="Wingdings" charset="2"/>
              <a:buChar char=""/>
            </a:pPr>
            <a:r>
              <a:rPr lang="cs-CZ" sz="3200" spc="-1">
                <a:latin typeface="Arial"/>
              </a:rPr>
              <a:t>Police will ensure the dog</a:t>
            </a:r>
            <a:endParaRPr/>
          </a:p>
        </p:txBody>
      </p:sp>
      <p:pic>
        <p:nvPicPr>
          <p:cNvPr id="69" name="" descr=""/>
          <p:cNvPicPr/>
          <p:nvPr/>
        </p:nvPicPr>
        <p:blipFill>
          <a:blip r:embed="rId1"/>
          <a:stretch/>
        </p:blipFill>
        <p:spPr>
          <a:xfrm>
            <a:off x="6408000" y="360"/>
            <a:ext cx="3647520" cy="27356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TextShape 1"/>
          <p:cNvSpPr txBox="1"/>
          <p:nvPr/>
        </p:nvSpPr>
        <p:spPr>
          <a:xfrm>
            <a:off x="741240" y="282600"/>
            <a:ext cx="8609040" cy="1263960"/>
          </a:xfrm>
          <a:prstGeom prst="rect">
            <a:avLst/>
          </a:prstGeom>
          <a:noFill/>
          <a:ln>
            <a:noFill/>
          </a:ln>
        </p:spPr>
        <p:txBody>
          <a:bodyPr lIns="0" rIns="0" tIns="0" bIns="0" anchor="ctr"/>
          <a:p>
            <a:pPr algn="ctr">
              <a:lnSpc>
                <a:spcPct val="93000"/>
              </a:lnSpc>
            </a:pPr>
            <a:r>
              <a:rPr lang="en-GB" sz="4400" spc="-1">
                <a:latin typeface="Arial"/>
              </a:rPr>
              <a:t>Rabies</a:t>
            </a:r>
            <a:endParaRPr/>
          </a:p>
        </p:txBody>
      </p:sp>
      <p:sp>
        <p:nvSpPr>
          <p:cNvPr id="71" name="TextShape 2"/>
          <p:cNvSpPr txBox="1"/>
          <p:nvPr/>
        </p:nvSpPr>
        <p:spPr>
          <a:xfrm>
            <a:off x="741240" y="1963800"/>
            <a:ext cx="8772480" cy="5430600"/>
          </a:xfrm>
          <a:prstGeom prst="rect">
            <a:avLst/>
          </a:prstGeom>
          <a:noFill/>
          <a:ln>
            <a:noFill/>
          </a:ln>
        </p:spPr>
        <p:txBody>
          <a:bodyPr lIns="0" rIns="0" tIns="0" bIns="0"/>
          <a:p>
            <a:pPr marL="428400" indent="-323640">
              <a:lnSpc>
                <a:spcPct val="95000"/>
              </a:lnSpc>
              <a:buClr>
                <a:srgbClr val="e6e6e6"/>
              </a:buClr>
              <a:buSzPct val="45000"/>
              <a:buFont typeface="Wingdings" charset="2"/>
              <a:buChar char=""/>
            </a:pPr>
            <a:r>
              <a:rPr lang="en-GB" sz="3200" spc="-1">
                <a:latin typeface="Arial"/>
              </a:rPr>
              <a:t>Viral deadly disease,</a:t>
            </a:r>
            <a:endParaRPr/>
          </a:p>
          <a:p>
            <a:pPr marL="428400" indent="-323640">
              <a:lnSpc>
                <a:spcPct val="95000"/>
              </a:lnSpc>
              <a:buClr>
                <a:srgbClr val="e6e6e6"/>
              </a:buClr>
              <a:buSzPct val="45000"/>
              <a:buFont typeface="Wingdings" charset="2"/>
              <a:buChar char=""/>
            </a:pPr>
            <a:r>
              <a:rPr lang="en-GB" sz="3200" spc="-1">
                <a:latin typeface="Arial"/>
              </a:rPr>
              <a:t>transmited by saliva of an mammal - </a:t>
            </a:r>
            <a:r>
              <a:rPr lang="en-GB" sz="3200" spc="-1">
                <a:latin typeface="Arial"/>
              </a:rPr>
              <a:t>
</a:t>
            </a:r>
            <a:r>
              <a:rPr lang="en-GB" sz="3200" spc="-1">
                <a:latin typeface="Arial"/>
              </a:rPr>
              <a:t>fox, cat, badger, roe, bats and raccoons bites</a:t>
            </a:r>
            <a:endParaRPr/>
          </a:p>
          <a:p>
            <a:pPr>
              <a:lnSpc>
                <a:spcPct val="95000"/>
              </a:lnSpc>
            </a:pPr>
            <a:r>
              <a:rPr lang="en-GB" sz="3200" spc="-1">
                <a:latin typeface="Arial"/>
              </a:rPr>
              <a:t>Prevention:</a:t>
            </a:r>
            <a:endParaRPr/>
          </a:p>
          <a:p>
            <a:pPr marL="428400" indent="-323640">
              <a:lnSpc>
                <a:spcPct val="95000"/>
              </a:lnSpc>
              <a:buClr>
                <a:srgbClr val="e6e6e6"/>
              </a:buClr>
              <a:buSzPct val="45000"/>
              <a:buFont typeface="Wingdings" charset="2"/>
              <a:buChar char=""/>
            </a:pPr>
            <a:r>
              <a:rPr lang="en-GB" sz="3200" spc="-1">
                <a:latin typeface="Arial"/>
              </a:rPr>
              <a:t>instruct (children)</a:t>
            </a:r>
            <a:endParaRPr/>
          </a:p>
          <a:p>
            <a:pPr marL="428400" indent="-323640">
              <a:lnSpc>
                <a:spcPct val="95000"/>
              </a:lnSpc>
              <a:buClr>
                <a:srgbClr val="e6e6e6"/>
              </a:buClr>
              <a:buSzPct val="45000"/>
              <a:buFont typeface="Wingdings" charset="2"/>
              <a:buChar char=""/>
            </a:pPr>
            <a:r>
              <a:rPr lang="en-GB" sz="3200" spc="-1">
                <a:latin typeface="Arial"/>
              </a:rPr>
              <a:t>announce a forester / municipal office</a:t>
            </a:r>
            <a:endParaRPr/>
          </a:p>
          <a:p>
            <a:pPr marL="428400" indent="-323640">
              <a:lnSpc>
                <a:spcPct val="95000"/>
              </a:lnSpc>
              <a:buClr>
                <a:srgbClr val="e6e6e6"/>
              </a:buClr>
              <a:buSzPct val="45000"/>
              <a:buFont typeface="Wingdings" charset="2"/>
              <a:buChar char=""/>
            </a:pPr>
            <a:r>
              <a:rPr lang="en-GB" sz="3200" spc="-1">
                <a:latin typeface="Arial"/>
              </a:rPr>
              <a:t>after direct of contact between seek medical treatment  (preventive vaccine given in 5 doses over 28 days).</a:t>
            </a:r>
            <a:endParaRPr/>
          </a:p>
          <a:p>
            <a:pPr marL="428400" indent="-323640">
              <a:lnSpc>
                <a:spcPct val="95000"/>
              </a:lnSpc>
              <a:buClr>
                <a:srgbClr val="e6e6e6"/>
              </a:buClr>
              <a:buSzPct val="45000"/>
              <a:buFont typeface="Wingdings" charset="2"/>
              <a:buChar char=""/>
            </a:pPr>
            <a:r>
              <a:rPr lang="en-GB" sz="3200" spc="-1">
                <a:latin typeface="Arial"/>
              </a:rPr>
              <a:t>animal should be examined by vet</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TextShape 1"/>
          <p:cNvSpPr txBox="1"/>
          <p:nvPr/>
        </p:nvSpPr>
        <p:spPr>
          <a:xfrm>
            <a:off x="741240" y="282600"/>
            <a:ext cx="8609040" cy="1263960"/>
          </a:xfrm>
          <a:prstGeom prst="rect">
            <a:avLst/>
          </a:prstGeom>
          <a:noFill/>
          <a:ln>
            <a:noFill/>
          </a:ln>
        </p:spPr>
        <p:txBody>
          <a:bodyPr lIns="0" rIns="0" tIns="0" bIns="0" anchor="ctr"/>
          <a:p>
            <a:pPr algn="ctr">
              <a:lnSpc>
                <a:spcPct val="93000"/>
              </a:lnSpc>
            </a:pPr>
            <a:r>
              <a:rPr lang="en-GB" sz="4400" spc="-1">
                <a:latin typeface="Arial"/>
              </a:rPr>
              <a:t>Tick bites</a:t>
            </a:r>
            <a:endParaRPr/>
          </a:p>
        </p:txBody>
      </p:sp>
      <p:sp>
        <p:nvSpPr>
          <p:cNvPr id="73" name="TextShape 2"/>
          <p:cNvSpPr txBox="1"/>
          <p:nvPr/>
        </p:nvSpPr>
        <p:spPr>
          <a:xfrm>
            <a:off x="741240" y="1625400"/>
            <a:ext cx="8772480" cy="6003000"/>
          </a:xfrm>
          <a:prstGeom prst="rect">
            <a:avLst/>
          </a:prstGeom>
          <a:noFill/>
          <a:ln>
            <a:noFill/>
          </a:ln>
        </p:spPr>
        <p:txBody>
          <a:bodyPr lIns="0" rIns="0" tIns="0" bIns="0"/>
          <a:p>
            <a:pPr marL="428400" indent="-323640">
              <a:lnSpc>
                <a:spcPct val="95000"/>
              </a:lnSpc>
              <a:buClr>
                <a:srgbClr val="e6e6e6"/>
              </a:buClr>
              <a:buSzPct val="45000"/>
              <a:buFont typeface="Symbol" charset="2"/>
              <a:buChar char=""/>
            </a:pPr>
            <a:r>
              <a:rPr lang="en-GB" sz="2600" spc="-1">
                <a:latin typeface="Arial"/>
              </a:rPr>
              <a:t>minor injury. </a:t>
            </a:r>
            <a:r>
              <a:rPr lang="en-GB" sz="2600" spc="-1">
                <a:latin typeface="Arial"/>
              </a:rPr>
              <a:t>
</a:t>
            </a:r>
            <a:r>
              <a:rPr lang="en-GB" sz="2600" spc="-1">
                <a:latin typeface="Arial"/>
              </a:rPr>
              <a:t>may transmit bacteria / viruses (Lyme disease or encephalitis) </a:t>
            </a:r>
            <a:endParaRPr/>
          </a:p>
          <a:p>
            <a:pPr marL="428400" indent="-323640">
              <a:lnSpc>
                <a:spcPct val="95000"/>
              </a:lnSpc>
            </a:pPr>
            <a:r>
              <a:rPr lang="en-GB" sz="2600" spc="-1">
                <a:latin typeface="Arial"/>
              </a:rPr>
              <a:t>Prevention:</a:t>
            </a:r>
            <a:endParaRPr/>
          </a:p>
          <a:p>
            <a:pPr marL="428400" indent="-323640">
              <a:lnSpc>
                <a:spcPct val="95000"/>
              </a:lnSpc>
              <a:buClr>
                <a:srgbClr val="e6e6e6"/>
              </a:buClr>
              <a:buSzPct val="45000"/>
              <a:buFont typeface="Wingdings" charset="2"/>
              <a:buChar char=""/>
            </a:pPr>
            <a:r>
              <a:rPr lang="en-GB" sz="2600" spc="-1">
                <a:latin typeface="Arial"/>
              </a:rPr>
              <a:t>Control your skin after return from nature </a:t>
            </a:r>
            <a:endParaRPr/>
          </a:p>
          <a:p>
            <a:pPr marL="428400" indent="-323640">
              <a:lnSpc>
                <a:spcPct val="95000"/>
              </a:lnSpc>
            </a:pPr>
            <a:r>
              <a:rPr lang="en-GB" sz="2600" spc="-1">
                <a:latin typeface="Arial"/>
              </a:rPr>
              <a:t>I.A.:</a:t>
            </a:r>
            <a:endParaRPr/>
          </a:p>
          <a:p>
            <a:pPr marL="428400" indent="-323640">
              <a:lnSpc>
                <a:spcPct val="95000"/>
              </a:lnSpc>
              <a:buClr>
                <a:srgbClr val="e6e6e6"/>
              </a:buClr>
              <a:buSzPct val="45000"/>
              <a:buFont typeface="Wingdings" charset="2"/>
              <a:buChar char=""/>
            </a:pPr>
            <a:r>
              <a:rPr lang="en-GB" sz="2600" spc="-1">
                <a:latin typeface="Arial"/>
              </a:rPr>
              <a:t>Remove the tick promptly and carefully. </a:t>
            </a:r>
            <a:r>
              <a:rPr lang="en-GB" sz="2600" spc="-1">
                <a:latin typeface="Arial"/>
              </a:rPr>
              <a:t>
</a:t>
            </a:r>
            <a:r>
              <a:rPr lang="en-GB" sz="2600" spc="-1">
                <a:latin typeface="Arial"/>
              </a:rPr>
              <a:t>Use tweezers to grasp the tick near its head or mouth and pull gently to remove the whole tick without crushing it. </a:t>
            </a:r>
            <a:endParaRPr/>
          </a:p>
          <a:p>
            <a:pPr marL="428400" indent="-323640">
              <a:lnSpc>
                <a:spcPct val="95000"/>
              </a:lnSpc>
              <a:buClr>
                <a:srgbClr val="e6e6e6"/>
              </a:buClr>
              <a:buSzPct val="45000"/>
              <a:buFont typeface="Wingdings" charset="2"/>
              <a:buChar char=""/>
            </a:pPr>
            <a:r>
              <a:rPr lang="en-GB" sz="2600" spc="-1">
                <a:latin typeface="Arial"/>
              </a:rPr>
              <a:t>Wash your hands with soap and water. </a:t>
            </a:r>
            <a:r>
              <a:rPr lang="en-GB" sz="2600" spc="-1">
                <a:latin typeface="Arial"/>
              </a:rPr>
              <a:t>
</a:t>
            </a:r>
            <a:r>
              <a:rPr lang="en-GB" sz="2600" spc="-1">
                <a:latin typeface="Arial"/>
              </a:rPr>
              <a:t>Disinfect area around the tick bite (Iod).</a:t>
            </a:r>
            <a:endParaRPr/>
          </a:p>
          <a:p>
            <a:pPr marL="428400" indent="-323640">
              <a:lnSpc>
                <a:spcPct val="95000"/>
              </a:lnSpc>
              <a:buClr>
                <a:srgbClr val="e6e6e6"/>
              </a:buClr>
              <a:buSzPct val="45000"/>
              <a:buFont typeface="Wingdings" charset="2"/>
              <a:buChar char=""/>
            </a:pPr>
            <a:r>
              <a:rPr lang="en-GB" sz="2600" spc="-1">
                <a:latin typeface="Arial"/>
              </a:rPr>
              <a:t>applying petroleum jelly, fingernail polish, rubbing alcohol or a hot match — aren't recommended.</a:t>
            </a:r>
            <a:endParaRPr/>
          </a:p>
        </p:txBody>
      </p:sp>
      <p:pic>
        <p:nvPicPr>
          <p:cNvPr id="74" name="" descr=""/>
          <p:cNvPicPr/>
          <p:nvPr/>
        </p:nvPicPr>
        <p:blipFill>
          <a:blip r:embed="rId1"/>
          <a:stretch/>
        </p:blipFill>
        <p:spPr>
          <a:xfrm>
            <a:off x="7375320" y="12960"/>
            <a:ext cx="2691360" cy="1632960"/>
          </a:xfrm>
          <a:prstGeom prst="rect">
            <a:avLst/>
          </a:prstGeom>
          <a:ln>
            <a:noFill/>
          </a:ln>
        </p:spPr>
      </p:pic>
      <p:pic>
        <p:nvPicPr>
          <p:cNvPr id="75" name="" descr=""/>
          <p:cNvPicPr/>
          <p:nvPr/>
        </p:nvPicPr>
        <p:blipFill>
          <a:blip r:embed="rId2"/>
          <a:stretch/>
        </p:blipFill>
        <p:spPr>
          <a:xfrm>
            <a:off x="7375320" y="1643400"/>
            <a:ext cx="2748600" cy="2748600"/>
          </a:xfrm>
          <a:prstGeom prst="rect">
            <a:avLst/>
          </a:prstGeom>
          <a:ln>
            <a:noFill/>
          </a:ln>
        </p:spPr>
      </p:pic>
      <p:pic>
        <p:nvPicPr>
          <p:cNvPr id="76" name="" descr=""/>
          <p:cNvPicPr/>
          <p:nvPr/>
        </p:nvPicPr>
        <p:blipFill>
          <a:blip r:embed="rId3"/>
          <a:stretch/>
        </p:blipFill>
        <p:spPr>
          <a:xfrm>
            <a:off x="8496000" y="5472000"/>
            <a:ext cx="1583640" cy="20876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TextShape 1"/>
          <p:cNvSpPr txBox="1"/>
          <p:nvPr/>
        </p:nvSpPr>
        <p:spPr>
          <a:xfrm>
            <a:off x="741240" y="282600"/>
            <a:ext cx="8609040" cy="1263960"/>
          </a:xfrm>
          <a:prstGeom prst="rect">
            <a:avLst/>
          </a:prstGeom>
          <a:noFill/>
          <a:ln>
            <a:noFill/>
          </a:ln>
        </p:spPr>
        <p:txBody>
          <a:bodyPr lIns="0" rIns="0" tIns="0" bIns="0" anchor="ctr"/>
          <a:p>
            <a:pPr algn="ctr">
              <a:lnSpc>
                <a:spcPct val="93000"/>
              </a:lnSpc>
            </a:pPr>
            <a:r>
              <a:rPr lang="en-GB" sz="4400" spc="-1">
                <a:latin typeface="Arial"/>
              </a:rPr>
              <a:t>Tick bites</a:t>
            </a:r>
            <a:endParaRPr/>
          </a:p>
        </p:txBody>
      </p:sp>
      <p:sp>
        <p:nvSpPr>
          <p:cNvPr id="78" name="TextShape 2"/>
          <p:cNvSpPr txBox="1"/>
          <p:nvPr/>
        </p:nvSpPr>
        <p:spPr>
          <a:xfrm>
            <a:off x="741240" y="1625400"/>
            <a:ext cx="8772480" cy="5790600"/>
          </a:xfrm>
          <a:prstGeom prst="rect">
            <a:avLst/>
          </a:prstGeom>
          <a:noFill/>
          <a:ln>
            <a:noFill/>
          </a:ln>
        </p:spPr>
        <p:txBody>
          <a:bodyPr lIns="0" rIns="0" tIns="0" bIns="0"/>
          <a:p>
            <a:pPr marL="428400" indent="-323640">
              <a:lnSpc>
                <a:spcPct val="95000"/>
              </a:lnSpc>
              <a:buClr>
                <a:srgbClr val="e6e6e6"/>
              </a:buClr>
              <a:buSzPct val="45000"/>
              <a:buFont typeface="Symbol" charset="2"/>
              <a:buChar char=""/>
            </a:pPr>
            <a:r>
              <a:rPr lang="en-GB" sz="2600" spc="-1">
                <a:latin typeface="Arial"/>
              </a:rPr>
              <a:t>Viral:</a:t>
            </a:r>
            <a:endParaRPr/>
          </a:p>
          <a:p>
            <a:pPr marL="428400" indent="-323640">
              <a:lnSpc>
                <a:spcPct val="95000"/>
              </a:lnSpc>
              <a:buClr>
                <a:srgbClr val="e6e6e6"/>
              </a:buClr>
              <a:buSzPct val="45000"/>
              <a:buFont typeface="Symbol" charset="2"/>
              <a:buChar char=""/>
            </a:pPr>
            <a:r>
              <a:rPr lang="en-GB" sz="2600" spc="-1">
                <a:latin typeface="Arial"/>
              </a:rPr>
              <a:t>flu-like signs and symptoms:</a:t>
            </a:r>
            <a:endParaRPr/>
          </a:p>
          <a:p>
            <a:pPr marL="428400" indent="-323640">
              <a:lnSpc>
                <a:spcPct val="95000"/>
              </a:lnSpc>
              <a:buClr>
                <a:srgbClr val="e6e6e6"/>
              </a:buClr>
              <a:buSzPct val="45000"/>
              <a:buFont typeface="Symbol" charset="2"/>
              <a:buChar char=""/>
            </a:pPr>
            <a:r>
              <a:rPr lang="en-GB" sz="2600" spc="-1">
                <a:latin typeface="Arial"/>
              </a:rPr>
              <a:t>Fever, chills, fatigue, </a:t>
            </a:r>
            <a:endParaRPr/>
          </a:p>
          <a:p>
            <a:pPr marL="428400" indent="-323640">
              <a:lnSpc>
                <a:spcPct val="95000"/>
              </a:lnSpc>
              <a:buClr>
                <a:srgbClr val="e6e6e6"/>
              </a:buClr>
              <a:buSzPct val="45000"/>
              <a:buFont typeface="Symbol" charset="2"/>
              <a:buChar char=""/>
            </a:pPr>
            <a:r>
              <a:rPr lang="en-GB" sz="2600" spc="-1">
                <a:latin typeface="Arial"/>
              </a:rPr>
              <a:t>body aches </a:t>
            </a:r>
            <a:endParaRPr/>
          </a:p>
          <a:p>
            <a:pPr marL="428400" indent="-323640">
              <a:lnSpc>
                <a:spcPct val="95000"/>
              </a:lnSpc>
              <a:buClr>
                <a:srgbClr val="e6e6e6"/>
              </a:buClr>
              <a:buSzPct val="45000"/>
              <a:buFont typeface="Symbol" charset="2"/>
              <a:buChar char=""/>
            </a:pPr>
            <a:r>
              <a:rPr lang="en-GB" sz="2600" spc="-1">
                <a:latin typeface="Arial"/>
              </a:rPr>
              <a:t>headache .</a:t>
            </a:r>
            <a:endParaRPr/>
          </a:p>
          <a:p>
            <a:pPr marL="428400" indent="-323640">
              <a:lnSpc>
                <a:spcPct val="95000"/>
              </a:lnSpc>
              <a:buClr>
                <a:srgbClr val="e6e6e6"/>
              </a:buClr>
              <a:buSzPct val="45000"/>
              <a:buFont typeface="Symbol" charset="2"/>
              <a:buChar char=""/>
            </a:pPr>
            <a:r>
              <a:rPr lang="en-GB" sz="2600" spc="-1">
                <a:latin typeface="Arial"/>
              </a:rPr>
              <a:t> </a:t>
            </a:r>
            <a:endParaRPr/>
          </a:p>
          <a:p>
            <a:pPr marL="428400" indent="-323640">
              <a:lnSpc>
                <a:spcPct val="95000"/>
              </a:lnSpc>
              <a:buClr>
                <a:srgbClr val="e6e6e6"/>
              </a:buClr>
              <a:buSzPct val="45000"/>
              <a:buFont typeface="Symbol" charset="2"/>
              <a:buChar char=""/>
            </a:pPr>
            <a:r>
              <a:rPr lang="en-GB" sz="2600" spc="-1">
                <a:latin typeface="Arial"/>
              </a:rPr>
              <a:t>Lyme: </a:t>
            </a:r>
            <a:endParaRPr/>
          </a:p>
          <a:p>
            <a:pPr marL="428400" indent="-323640">
              <a:lnSpc>
                <a:spcPct val="95000"/>
              </a:lnSpc>
              <a:buClr>
                <a:srgbClr val="e6e6e6"/>
              </a:buClr>
              <a:buSzPct val="45000"/>
              <a:buFont typeface="Symbol" charset="2"/>
              <a:buChar char=""/>
            </a:pPr>
            <a:r>
              <a:rPr lang="en-GB" sz="2600" spc="-1">
                <a:latin typeface="Arial"/>
              </a:rPr>
              <a:t>Redness after </a:t>
            </a:r>
            <a:r>
              <a:rPr lang="en-GB" sz="2600" spc="-1">
                <a:latin typeface="Arial"/>
              </a:rPr>
              <a:t>
</a:t>
            </a:r>
            <a:r>
              <a:rPr lang="en-GB" sz="2600" spc="-1">
                <a:latin typeface="Arial"/>
              </a:rPr>
              <a:t>3 days</a:t>
            </a:r>
            <a:endParaRPr/>
          </a:p>
        </p:txBody>
      </p:sp>
      <p:pic>
        <p:nvPicPr>
          <p:cNvPr id="79" name="" descr=""/>
          <p:cNvPicPr/>
          <p:nvPr/>
        </p:nvPicPr>
        <p:blipFill>
          <a:blip r:embed="rId1"/>
          <a:stretch/>
        </p:blipFill>
        <p:spPr>
          <a:xfrm>
            <a:off x="7375320" y="12960"/>
            <a:ext cx="2691360" cy="1632960"/>
          </a:xfrm>
          <a:prstGeom prst="rect">
            <a:avLst/>
          </a:prstGeom>
          <a:ln>
            <a:noFill/>
          </a:ln>
        </p:spPr>
      </p:pic>
      <p:pic>
        <p:nvPicPr>
          <p:cNvPr id="80" name="" descr=""/>
          <p:cNvPicPr/>
          <p:nvPr/>
        </p:nvPicPr>
        <p:blipFill>
          <a:blip r:embed="rId2"/>
          <a:stretch/>
        </p:blipFill>
        <p:spPr>
          <a:xfrm>
            <a:off x="7375320" y="1643400"/>
            <a:ext cx="2748600" cy="2748600"/>
          </a:xfrm>
          <a:prstGeom prst="rect">
            <a:avLst/>
          </a:prstGeom>
          <a:ln>
            <a:noFill/>
          </a:ln>
        </p:spPr>
      </p:pic>
      <p:pic>
        <p:nvPicPr>
          <p:cNvPr id="81" name="" descr=""/>
          <p:cNvPicPr/>
          <p:nvPr/>
        </p:nvPicPr>
        <p:blipFill>
          <a:blip r:embed="rId3"/>
          <a:stretch/>
        </p:blipFill>
        <p:spPr>
          <a:xfrm>
            <a:off x="3670560" y="4536000"/>
            <a:ext cx="2809440" cy="21618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741240" y="282600"/>
            <a:ext cx="8609040" cy="1263960"/>
          </a:xfrm>
          <a:prstGeom prst="rect">
            <a:avLst/>
          </a:prstGeom>
          <a:noFill/>
          <a:ln>
            <a:noFill/>
          </a:ln>
        </p:spPr>
        <p:txBody>
          <a:bodyPr lIns="0" rIns="0" tIns="0" bIns="0" anchor="ctr"/>
          <a:p>
            <a:pPr algn="ctr">
              <a:lnSpc>
                <a:spcPct val="93000"/>
              </a:lnSpc>
            </a:pPr>
            <a:r>
              <a:rPr lang="en-GB" sz="4400" spc="-1">
                <a:latin typeface="Arial"/>
              </a:rPr>
              <a:t>Insect bites</a:t>
            </a:r>
            <a:endParaRPr/>
          </a:p>
        </p:txBody>
      </p:sp>
      <p:sp>
        <p:nvSpPr>
          <p:cNvPr id="83" name="TextShape 2"/>
          <p:cNvSpPr txBox="1"/>
          <p:nvPr/>
        </p:nvSpPr>
        <p:spPr>
          <a:xfrm>
            <a:off x="697320" y="1330560"/>
            <a:ext cx="8772480" cy="6189480"/>
          </a:xfrm>
          <a:prstGeom prst="rect">
            <a:avLst/>
          </a:prstGeom>
          <a:noFill/>
          <a:ln>
            <a:noFill/>
          </a:ln>
        </p:spPr>
        <p:txBody>
          <a:bodyPr lIns="0" rIns="0" tIns="0" bIns="0"/>
          <a:p>
            <a:pPr marL="432000" indent="-324000">
              <a:buClr>
                <a:srgbClr val="ffffff"/>
              </a:buClr>
              <a:buSzPct val="45000"/>
              <a:buFont typeface="Wingdings" charset="2"/>
              <a:buChar char=""/>
            </a:pPr>
            <a:r>
              <a:rPr lang="cs-CZ" sz="3200" spc="-1">
                <a:latin typeface="Arial"/>
              </a:rPr>
              <a:t>redness</a:t>
            </a:r>
            <a:endParaRPr/>
          </a:p>
          <a:p>
            <a:pPr marL="432000" indent="-324000">
              <a:buClr>
                <a:srgbClr val="ffffff"/>
              </a:buClr>
              <a:buSzPct val="45000"/>
              <a:buFont typeface="Wingdings" charset="2"/>
              <a:buChar char=""/>
            </a:pPr>
            <a:r>
              <a:rPr lang="cs-CZ" sz="3200" spc="-1">
                <a:latin typeface="Arial"/>
              </a:rPr>
              <a:t>swelling</a:t>
            </a:r>
            <a:endParaRPr/>
          </a:p>
          <a:p>
            <a:pPr marL="432000" indent="-324000">
              <a:buClr>
                <a:srgbClr val="ffffff"/>
              </a:buClr>
              <a:buSzPct val="45000"/>
              <a:buFont typeface="Wingdings" charset="2"/>
              <a:buChar char=""/>
            </a:pPr>
            <a:r>
              <a:rPr lang="cs-CZ" sz="3200" spc="-1">
                <a:latin typeface="Arial"/>
              </a:rPr>
              <a:t>pain</a:t>
            </a:r>
            <a:endParaRPr/>
          </a:p>
          <a:p>
            <a:pPr marL="432000" indent="-324000">
              <a:buClr>
                <a:srgbClr val="ffffff"/>
              </a:buClr>
              <a:buSzPct val="45000"/>
              <a:buFont typeface="Wingdings" charset="2"/>
              <a:buChar char=""/>
            </a:pPr>
            <a:r>
              <a:rPr lang="cs-CZ" sz="3200" spc="-1">
                <a:latin typeface="Arial"/>
              </a:rPr>
              <a:t>Itching</a:t>
            </a:r>
            <a:endParaRPr/>
          </a:p>
          <a:p>
            <a:pPr marL="432000" indent="-324000">
              <a:buClr>
                <a:srgbClr val="ffffff"/>
              </a:buClr>
              <a:buSzPct val="45000"/>
              <a:buFont typeface="Wingdings" charset="2"/>
              <a:buChar char=""/>
            </a:pPr>
            <a:r>
              <a:rPr lang="cs-CZ" sz="3200" spc="-1">
                <a:latin typeface="Arial"/>
              </a:rPr>
              <a:t>I.A: </a:t>
            </a:r>
            <a:endParaRPr/>
          </a:p>
          <a:p>
            <a:pPr marL="432000" indent="-324000">
              <a:buClr>
                <a:srgbClr val="ffffff"/>
              </a:buClr>
              <a:buSzPct val="45000"/>
              <a:buFont typeface="Wingdings" charset="2"/>
              <a:buChar char=""/>
            </a:pPr>
            <a:r>
              <a:rPr lang="cs-CZ" sz="3200" spc="-1">
                <a:latin typeface="Arial"/>
              </a:rPr>
              <a:t>Move to</a:t>
            </a:r>
            <a:r>
              <a:rPr lang="cs-CZ" sz="2600" spc="-1">
                <a:latin typeface="Arial"/>
              </a:rPr>
              <a:t> a safe area to avoid more bites or stings.</a:t>
            </a:r>
            <a:endParaRPr/>
          </a:p>
          <a:p>
            <a:pPr marL="432000" indent="-324000">
              <a:buClr>
                <a:srgbClr val="ffffff"/>
              </a:buClr>
              <a:buSzPct val="45000"/>
              <a:buFont typeface="Wingdings" charset="2"/>
              <a:buChar char=""/>
            </a:pPr>
            <a:r>
              <a:rPr lang="cs-CZ" sz="2600" spc="-1">
                <a:latin typeface="Arial"/>
              </a:rPr>
              <a:t>If needed, remove the stinger.</a:t>
            </a:r>
            <a:endParaRPr/>
          </a:p>
          <a:p>
            <a:pPr marL="432000" indent="-324000">
              <a:buClr>
                <a:srgbClr val="ffffff"/>
              </a:buClr>
              <a:buSzPct val="45000"/>
              <a:buFont typeface="Wingdings" charset="2"/>
              <a:buChar char=""/>
            </a:pPr>
            <a:r>
              <a:rPr lang="cs-CZ" sz="2600" spc="-1">
                <a:latin typeface="Arial"/>
              </a:rPr>
              <a:t>Wash the area with soap and water (Iod disinfection).</a:t>
            </a:r>
            <a:endParaRPr/>
          </a:p>
          <a:p>
            <a:pPr marL="432000" indent="-324000">
              <a:buClr>
                <a:srgbClr val="ffffff"/>
              </a:buClr>
              <a:buSzPct val="45000"/>
              <a:buFont typeface="Wingdings" charset="2"/>
              <a:buChar char=""/>
            </a:pPr>
            <a:r>
              <a:rPr lang="cs-CZ" sz="2600" spc="-1">
                <a:latin typeface="Arial"/>
              </a:rPr>
              <a:t>Apply a cool compress.</a:t>
            </a:r>
            <a:endParaRPr/>
          </a:p>
        </p:txBody>
      </p:sp>
      <p:pic>
        <p:nvPicPr>
          <p:cNvPr id="84" name="" descr=""/>
          <p:cNvPicPr/>
          <p:nvPr/>
        </p:nvPicPr>
        <p:blipFill>
          <a:blip r:embed="rId1"/>
          <a:stretch/>
        </p:blipFill>
        <p:spPr>
          <a:xfrm>
            <a:off x="7272000" y="360"/>
            <a:ext cx="2761560" cy="3095640"/>
          </a:xfrm>
          <a:prstGeom prst="rect">
            <a:avLst/>
          </a:prstGeom>
          <a:ln>
            <a:noFill/>
          </a:ln>
        </p:spPr>
      </p:pic>
      <p:pic>
        <p:nvPicPr>
          <p:cNvPr id="85" name="" descr=""/>
          <p:cNvPicPr/>
          <p:nvPr/>
        </p:nvPicPr>
        <p:blipFill>
          <a:blip r:embed="rId2"/>
          <a:stretch/>
        </p:blipFill>
        <p:spPr>
          <a:xfrm>
            <a:off x="144360" y="282600"/>
            <a:ext cx="1079640" cy="12956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741240" y="282600"/>
            <a:ext cx="8609040" cy="1263960"/>
          </a:xfrm>
          <a:prstGeom prst="rect">
            <a:avLst/>
          </a:prstGeom>
          <a:noFill/>
          <a:ln>
            <a:noFill/>
          </a:ln>
        </p:spPr>
        <p:txBody>
          <a:bodyPr lIns="0" rIns="0" tIns="0" bIns="0" anchor="ctr"/>
          <a:p>
            <a:pPr algn="ctr">
              <a:lnSpc>
                <a:spcPct val="93000"/>
              </a:lnSpc>
            </a:pPr>
            <a:r>
              <a:rPr lang="en-GB" sz="4400" spc="-1">
                <a:latin typeface="Arial"/>
              </a:rPr>
              <a:t>Insect in Czech</a:t>
            </a:r>
            <a:endParaRPr/>
          </a:p>
        </p:txBody>
      </p:sp>
      <p:sp>
        <p:nvSpPr>
          <p:cNvPr id="87" name="TextShape 2"/>
          <p:cNvSpPr txBox="1"/>
          <p:nvPr/>
        </p:nvSpPr>
        <p:spPr>
          <a:xfrm>
            <a:off x="741240" y="1579680"/>
            <a:ext cx="8772480" cy="5556600"/>
          </a:xfrm>
          <a:prstGeom prst="rect">
            <a:avLst/>
          </a:prstGeom>
          <a:noFill/>
          <a:ln>
            <a:noFill/>
          </a:ln>
        </p:spPr>
        <p:txBody>
          <a:bodyPr lIns="0" rIns="0" tIns="0" bIns="0"/>
          <a:p>
            <a:r>
              <a:rPr lang="cs-CZ" sz="3200" spc="-1">
                <a:latin typeface="Arial"/>
              </a:rPr>
              <a:t>Mosquito</a:t>
            </a:r>
            <a:endParaRPr/>
          </a:p>
          <a:p>
            <a:r>
              <a:rPr lang="cs-CZ" sz="3200" spc="-1">
                <a:latin typeface="Arial"/>
              </a:rPr>
              <a:t>Bee</a:t>
            </a:r>
            <a:endParaRPr/>
          </a:p>
          <a:p>
            <a:r>
              <a:rPr lang="cs-CZ" sz="3200" spc="-1">
                <a:latin typeface="Arial"/>
              </a:rPr>
              <a:t>Wasp and Hornet</a:t>
            </a:r>
            <a:endParaRPr/>
          </a:p>
          <a:p>
            <a:r>
              <a:rPr lang="cs-CZ" sz="3200" spc="-1">
                <a:latin typeface="Arial"/>
              </a:rPr>
              <a:t> </a:t>
            </a:r>
            <a:r>
              <a:rPr lang="cs-CZ" sz="3200" spc="-1">
                <a:latin typeface="Arial"/>
              </a:rPr>
              <a:t>- late summer and autumn contamination of sting with bacteria</a:t>
            </a:r>
            <a:endParaRPr/>
          </a:p>
          <a:p>
            <a:r>
              <a:rPr lang="cs-CZ" sz="3200" spc="-1">
                <a:latin typeface="Arial"/>
              </a:rPr>
              <a:t>- Skin infections (phlegmone, fever, pain)</a:t>
            </a:r>
            <a:endParaRPr/>
          </a:p>
          <a:p>
            <a:r>
              <a:rPr lang="cs-CZ" sz="3200" spc="-1">
                <a:latin typeface="Arial"/>
              </a:rPr>
              <a:t>.. seek medical help (antibiotics p.os.)</a:t>
            </a:r>
            <a:endParaRPr/>
          </a:p>
          <a:p>
            <a:endParaRPr/>
          </a:p>
        </p:txBody>
      </p:sp>
      <p:pic>
        <p:nvPicPr>
          <p:cNvPr id="88" name="" descr=""/>
          <p:cNvPicPr/>
          <p:nvPr/>
        </p:nvPicPr>
        <p:blipFill>
          <a:blip r:embed="rId1"/>
          <a:stretch/>
        </p:blipFill>
        <p:spPr>
          <a:xfrm>
            <a:off x="7272000" y="360"/>
            <a:ext cx="2761560" cy="3095640"/>
          </a:xfrm>
          <a:prstGeom prst="rect">
            <a:avLst/>
          </a:prstGeom>
          <a:ln>
            <a:noFill/>
          </a:ln>
        </p:spPr>
      </p:pic>
      <p:pic>
        <p:nvPicPr>
          <p:cNvPr id="89" name="" descr=""/>
          <p:cNvPicPr/>
          <p:nvPr/>
        </p:nvPicPr>
        <p:blipFill>
          <a:blip r:embed="rId2"/>
          <a:stretch/>
        </p:blipFill>
        <p:spPr>
          <a:xfrm>
            <a:off x="144360" y="282600"/>
            <a:ext cx="1079640" cy="1295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741240" y="282600"/>
            <a:ext cx="4138560" cy="1263960"/>
          </a:xfrm>
          <a:prstGeom prst="rect">
            <a:avLst/>
          </a:prstGeom>
          <a:noFill/>
          <a:ln>
            <a:noFill/>
          </a:ln>
        </p:spPr>
        <p:txBody>
          <a:bodyPr lIns="0" rIns="0" tIns="0" bIns="0" anchor="ctr"/>
          <a:p>
            <a:pPr algn="ctr">
              <a:lnSpc>
                <a:spcPct val="93000"/>
              </a:lnSpc>
            </a:pPr>
            <a:r>
              <a:rPr lang="en-GB" sz="4000" spc="-1">
                <a:latin typeface="Arial"/>
              </a:rPr>
              <a:t>Storm</a:t>
            </a:r>
            <a:endParaRPr/>
          </a:p>
        </p:txBody>
      </p:sp>
      <p:sp>
        <p:nvSpPr>
          <p:cNvPr id="91" name="TextShape 2"/>
          <p:cNvSpPr txBox="1"/>
          <p:nvPr/>
        </p:nvSpPr>
        <p:spPr>
          <a:xfrm>
            <a:off x="741240" y="1963800"/>
            <a:ext cx="8772480" cy="5598720"/>
          </a:xfrm>
          <a:prstGeom prst="rect">
            <a:avLst/>
          </a:prstGeom>
          <a:noFill/>
          <a:ln>
            <a:noFill/>
          </a:ln>
        </p:spPr>
        <p:txBody>
          <a:bodyPr lIns="0" rIns="0" tIns="0" bIns="0"/>
          <a:p>
            <a:pPr marL="428400" indent="-323640">
              <a:lnSpc>
                <a:spcPct val="95000"/>
              </a:lnSpc>
            </a:pPr>
            <a:r>
              <a:rPr lang="en-GB" sz="2800" spc="-1">
                <a:latin typeface="Arial"/>
              </a:rPr>
              <a:t>Risk:</a:t>
            </a:r>
            <a:endParaRPr/>
          </a:p>
          <a:p>
            <a:pPr marL="428400" indent="-323640">
              <a:lnSpc>
                <a:spcPct val="95000"/>
              </a:lnSpc>
              <a:buClr>
                <a:srgbClr val="ffffff"/>
              </a:buClr>
              <a:buSzPct val="45000"/>
              <a:buFont typeface="Wingdings" charset="2"/>
              <a:buChar char=""/>
            </a:pPr>
            <a:r>
              <a:rPr lang="en-GB" sz="2800" spc="-1">
                <a:latin typeface="Arial"/>
              </a:rPr>
              <a:t>lightning accident</a:t>
            </a:r>
            <a:endParaRPr/>
          </a:p>
          <a:p>
            <a:pPr marL="428400" indent="-323640">
              <a:lnSpc>
                <a:spcPct val="95000"/>
              </a:lnSpc>
              <a:buClr>
                <a:srgbClr val="ffffff"/>
              </a:buClr>
              <a:buSzPct val="45000"/>
              <a:buFont typeface="Wingdings" charset="2"/>
              <a:buChar char=""/>
            </a:pPr>
            <a:r>
              <a:rPr lang="en-GB" sz="2800" spc="-1">
                <a:latin typeface="Arial"/>
              </a:rPr>
              <a:t>hypothermia</a:t>
            </a:r>
            <a:endParaRPr/>
          </a:p>
          <a:p>
            <a:pPr marL="428400" indent="-323640">
              <a:lnSpc>
                <a:spcPct val="95000"/>
              </a:lnSpc>
            </a:pPr>
            <a:r>
              <a:rPr lang="en-GB" sz="2800" spc="-1">
                <a:latin typeface="Arial"/>
              </a:rPr>
              <a:t>Procedure:</a:t>
            </a:r>
            <a:endParaRPr/>
          </a:p>
          <a:p>
            <a:pPr marL="428400" indent="-323640">
              <a:lnSpc>
                <a:spcPct val="95000"/>
              </a:lnSpc>
            </a:pPr>
            <a:r>
              <a:rPr lang="en-GB" sz="2800" spc="-1">
                <a:latin typeface="Arial"/>
              </a:rPr>
              <a:t>leave the ridge, beyond the plains, peaks, lonely trees, water surfaces</a:t>
            </a:r>
            <a:endParaRPr/>
          </a:p>
          <a:p>
            <a:pPr marL="428400" indent="-323640">
              <a:lnSpc>
                <a:spcPct val="95000"/>
              </a:lnSpc>
            </a:pPr>
            <a:r>
              <a:rPr lang="en-GB" sz="2800" spc="-1">
                <a:latin typeface="Arial"/>
              </a:rPr>
              <a:t>Ideal Refuge:</a:t>
            </a:r>
            <a:endParaRPr/>
          </a:p>
          <a:p>
            <a:pPr marL="428400" indent="-323640">
              <a:lnSpc>
                <a:spcPct val="95000"/>
              </a:lnSpc>
            </a:pPr>
            <a:r>
              <a:rPr lang="en-GB" sz="2600" spc="-1">
                <a:latin typeface="Arial"/>
              </a:rPr>
              <a:t>Building a lightning rod, unprotected building (close the doors, windows, appliances, stoves)</a:t>
            </a:r>
            <a:endParaRPr/>
          </a:p>
          <a:p>
            <a:pPr marL="428400" indent="-323640">
              <a:lnSpc>
                <a:spcPct val="95000"/>
              </a:lnSpc>
            </a:pPr>
            <a:r>
              <a:rPr lang="en-GB" sz="2600" spc="-1">
                <a:latin typeface="Arial"/>
              </a:rPr>
              <a:t>Valley pit, woods (2 m from the branches, between the lower trees)</a:t>
            </a:r>
            <a:endParaRPr/>
          </a:p>
        </p:txBody>
      </p:sp>
      <p:pic>
        <p:nvPicPr>
          <p:cNvPr id="92" name="" descr=""/>
          <p:cNvPicPr/>
          <p:nvPr/>
        </p:nvPicPr>
        <p:blipFill>
          <a:blip r:embed="rId1"/>
          <a:stretch/>
        </p:blipFill>
        <p:spPr>
          <a:xfrm>
            <a:off x="4879800" y="0"/>
            <a:ext cx="5199120" cy="342900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504000" y="301320"/>
            <a:ext cx="9071640" cy="1262160"/>
          </a:xfrm>
          <a:prstGeom prst="rect">
            <a:avLst/>
          </a:prstGeom>
          <a:noFill/>
          <a:ln>
            <a:noFill/>
          </a:ln>
        </p:spPr>
        <p:txBody>
          <a:bodyPr lIns="0" rIns="0" tIns="0" bIns="0" anchor="ctr"/>
          <a:p>
            <a:pPr algn="ctr"/>
            <a:r>
              <a:rPr lang="cs-CZ" sz="2600" spc="-1">
                <a:latin typeface="Arial"/>
              </a:rPr>
              <a:t>Zmije obecná, Vipera berus</a:t>
            </a:r>
            <a:endParaRPr/>
          </a:p>
        </p:txBody>
      </p:sp>
      <p:sp>
        <p:nvSpPr>
          <p:cNvPr id="94" name="TextShape 2"/>
          <p:cNvSpPr txBox="1"/>
          <p:nvPr/>
        </p:nvSpPr>
        <p:spPr>
          <a:xfrm>
            <a:off x="504000" y="1769040"/>
            <a:ext cx="4123800" cy="5469480"/>
          </a:xfrm>
          <a:prstGeom prst="rect">
            <a:avLst/>
          </a:prstGeom>
          <a:noFill/>
          <a:ln>
            <a:noFill/>
          </a:ln>
        </p:spPr>
        <p:txBody>
          <a:bodyPr lIns="0" rIns="0" tIns="0" bIns="0"/>
          <a:p>
            <a:r>
              <a:rPr lang="cs-CZ" sz="3200" spc="-1">
                <a:latin typeface="Arial"/>
              </a:rPr>
              <a:t>Basic dyeing and coloring of the strip may be different. Vipers are brown, grayish, blackish. Males can be bright coloration; </a:t>
            </a:r>
            <a:r>
              <a:rPr lang="cs-CZ" sz="3200" spc="-1">
                <a:latin typeface="Arial"/>
              </a:rPr>
              <a:t>
</a:t>
            </a:r>
            <a:r>
              <a:rPr lang="cs-CZ" sz="3200" spc="-1">
                <a:latin typeface="Arial"/>
              </a:rPr>
              <a:t>white background with black or anthracite black distinctive stripe.</a:t>
            </a:r>
            <a:endParaRPr/>
          </a:p>
        </p:txBody>
      </p:sp>
      <p:pic>
        <p:nvPicPr>
          <p:cNvPr id="95" name="" descr=""/>
          <p:cNvPicPr/>
          <p:nvPr/>
        </p:nvPicPr>
        <p:blipFill>
          <a:blip r:embed="rId1"/>
          <a:stretch/>
        </p:blipFill>
        <p:spPr>
          <a:xfrm>
            <a:off x="4627800" y="1872000"/>
            <a:ext cx="5524200" cy="552420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504000" y="301320"/>
            <a:ext cx="9071640" cy="1262160"/>
          </a:xfrm>
          <a:prstGeom prst="rect">
            <a:avLst/>
          </a:prstGeom>
          <a:noFill/>
          <a:ln>
            <a:noFill/>
          </a:ln>
        </p:spPr>
        <p:txBody>
          <a:bodyPr lIns="0" rIns="0" tIns="0" bIns="0" anchor="ctr"/>
          <a:p>
            <a:pPr algn="ctr"/>
            <a:r>
              <a:rPr lang="cs-CZ" sz="4400" spc="-1">
                <a:latin typeface="Arial"/>
              </a:rPr>
              <a:t>Who is who</a:t>
            </a:r>
            <a:endParaRPr/>
          </a:p>
        </p:txBody>
      </p:sp>
      <p:sp>
        <p:nvSpPr>
          <p:cNvPr id="97" name="TextShape 2"/>
          <p:cNvSpPr txBox="1"/>
          <p:nvPr/>
        </p:nvSpPr>
        <p:spPr>
          <a:xfrm>
            <a:off x="504000" y="5328000"/>
            <a:ext cx="9071640" cy="1977480"/>
          </a:xfrm>
          <a:prstGeom prst="rect">
            <a:avLst/>
          </a:prstGeom>
          <a:noFill/>
          <a:ln>
            <a:noFill/>
          </a:ln>
        </p:spPr>
        <p:txBody>
          <a:bodyPr lIns="0" rIns="0" tIns="0" bIns="0"/>
          <a:p>
            <a:r>
              <a:rPr lang="cs-CZ" sz="3200" spc="-1">
                <a:latin typeface="Arial"/>
              </a:rPr>
              <a:t>Vipera</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	</a:t>
            </a:r>
            <a:r>
              <a:rPr lang="cs-CZ" sz="3200" spc="-1">
                <a:latin typeface="Arial"/>
              </a:rPr>
              <a:t>Grass snake</a:t>
            </a:r>
            <a:endParaRPr/>
          </a:p>
        </p:txBody>
      </p:sp>
      <p:pic>
        <p:nvPicPr>
          <p:cNvPr id="98" name="" descr=""/>
          <p:cNvPicPr/>
          <p:nvPr/>
        </p:nvPicPr>
        <p:blipFill>
          <a:blip r:embed="rId1"/>
          <a:stretch/>
        </p:blipFill>
        <p:spPr>
          <a:xfrm>
            <a:off x="1584000" y="1368000"/>
            <a:ext cx="6264000" cy="352332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504000" y="619920"/>
            <a:ext cx="9071640" cy="625320"/>
          </a:xfrm>
          <a:prstGeom prst="rect">
            <a:avLst/>
          </a:prstGeom>
          <a:noFill/>
          <a:ln>
            <a:noFill/>
          </a:ln>
        </p:spPr>
        <p:txBody>
          <a:bodyPr lIns="0" rIns="0" tIns="0" bIns="0" anchor="ctr"/>
          <a:p>
            <a:pPr algn="ctr"/>
            <a:r>
              <a:rPr lang="cs-CZ" sz="4400" spc="-1">
                <a:latin typeface="Arial"/>
              </a:rPr>
              <a:t>Signs</a:t>
            </a:r>
            <a:endParaRPr/>
          </a:p>
        </p:txBody>
      </p:sp>
      <p:sp>
        <p:nvSpPr>
          <p:cNvPr id="100" name="TextShape 2"/>
          <p:cNvSpPr txBox="1"/>
          <p:nvPr/>
        </p:nvSpPr>
        <p:spPr>
          <a:xfrm>
            <a:off x="1260000" y="2183760"/>
            <a:ext cx="8568000" cy="4536000"/>
          </a:xfrm>
          <a:prstGeom prst="rect">
            <a:avLst/>
          </a:prstGeom>
          <a:noFill/>
          <a:ln>
            <a:noFill/>
          </a:ln>
        </p:spPr>
        <p:txBody>
          <a:bodyPr lIns="0" rIns="0" tIns="0" bIns="0"/>
          <a:p>
            <a:r>
              <a:rPr lang="cs-CZ" sz="3200" spc="-1">
                <a:latin typeface="Arial"/>
              </a:rPr>
              <a:t>vision disorders</a:t>
            </a:r>
            <a:endParaRPr/>
          </a:p>
          <a:p>
            <a:r>
              <a:rPr lang="cs-CZ" sz="3200" spc="-1">
                <a:latin typeface="Arial"/>
              </a:rPr>
              <a:t>Nausea / vomiting</a:t>
            </a:r>
            <a:endParaRPr/>
          </a:p>
          <a:p>
            <a:r>
              <a:rPr lang="cs-CZ" sz="3200" spc="-1">
                <a:latin typeface="Arial"/>
              </a:rPr>
              <a:t>1 or 2 stab wounds accompanied by severe pain and swelling</a:t>
            </a:r>
            <a:endParaRPr/>
          </a:p>
          <a:p>
            <a:r>
              <a:rPr lang="cs-CZ" sz="3200" spc="-1">
                <a:latin typeface="Arial"/>
              </a:rPr>
              <a:t>Difficulty breathing or arrest</a:t>
            </a:r>
            <a:endParaRPr/>
          </a:p>
          <a:p>
            <a:r>
              <a:rPr lang="cs-CZ" sz="3200" spc="-1">
                <a:latin typeface="Arial"/>
              </a:rPr>
              <a:t>symptoms of shock</a:t>
            </a:r>
            <a:endParaRPr/>
          </a:p>
        </p:txBody>
      </p:sp>
      <p:pic>
        <p:nvPicPr>
          <p:cNvPr id="101" name="" descr=""/>
          <p:cNvPicPr/>
          <p:nvPr/>
        </p:nvPicPr>
        <p:blipFill>
          <a:blip r:embed="rId1"/>
          <a:stretch/>
        </p:blipFill>
        <p:spPr>
          <a:xfrm>
            <a:off x="7371000" y="879120"/>
            <a:ext cx="2457000" cy="18568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003366"/>
        </a:solidFill>
      </p:bgPr>
    </p:bg>
    <p:spTree>
      <p:nvGrpSpPr>
        <p:cNvPr id="1" name=""/>
        <p:cNvGrpSpPr/>
        <p:nvPr/>
      </p:nvGrpSpPr>
      <p:grpSpPr>
        <a:xfrm>
          <a:off x="0" y="0"/>
          <a:ext cx="0" cy="0"/>
          <a:chOff x="0" y="0"/>
          <a:chExt cx="0" cy="0"/>
        </a:xfrm>
      </p:grpSpPr>
      <p:sp>
        <p:nvSpPr>
          <p:cNvPr id="46" name="TextShape 1"/>
          <p:cNvSpPr txBox="1"/>
          <p:nvPr/>
        </p:nvSpPr>
        <p:spPr>
          <a:xfrm>
            <a:off x="741240" y="282600"/>
            <a:ext cx="8609040" cy="1263600"/>
          </a:xfrm>
          <a:prstGeom prst="rect">
            <a:avLst/>
          </a:prstGeom>
          <a:noFill/>
          <a:ln>
            <a:noFill/>
          </a:ln>
        </p:spPr>
        <p:txBody>
          <a:bodyPr lIns="0" rIns="0" tIns="0" bIns="0" anchor="ctr"/>
          <a:p>
            <a:pPr algn="ctr">
              <a:lnSpc>
                <a:spcPct val="93000"/>
              </a:lnSpc>
            </a:pPr>
            <a:r>
              <a:rPr lang="en-GB" sz="4400" spc="-1">
                <a:latin typeface="Arial"/>
              </a:rPr>
              <a:t>Drowning</a:t>
            </a:r>
            <a:endParaRPr/>
          </a:p>
        </p:txBody>
      </p:sp>
      <p:sp>
        <p:nvSpPr>
          <p:cNvPr id="47" name="TextShape 2"/>
          <p:cNvSpPr txBox="1"/>
          <p:nvPr/>
        </p:nvSpPr>
        <p:spPr>
          <a:xfrm>
            <a:off x="753840" y="1445760"/>
            <a:ext cx="5095800" cy="5961240"/>
          </a:xfrm>
          <a:prstGeom prst="rect">
            <a:avLst/>
          </a:prstGeom>
          <a:noFill/>
          <a:ln>
            <a:noFill/>
          </a:ln>
        </p:spPr>
        <p:txBody>
          <a:bodyPr lIns="0" rIns="0" tIns="0" bIns="0"/>
          <a:p>
            <a:pPr marL="430200" indent="-322560">
              <a:lnSpc>
                <a:spcPct val="95000"/>
              </a:lnSpc>
            </a:pPr>
            <a:r>
              <a:rPr lang="en-GB" sz="3200" spc="-1">
                <a:latin typeface="Arial"/>
              </a:rPr>
              <a:t>= Near-drowning means a person almost died from not being able to breathe (suffocating) under water</a:t>
            </a:r>
            <a:endParaRPr/>
          </a:p>
          <a:p>
            <a:pPr marL="428400" indent="-323640">
              <a:lnSpc>
                <a:spcPct val="95000"/>
              </a:lnSpc>
              <a:buBlip>
                <a:blip r:embed="rId1"/>
              </a:buBlip>
            </a:pPr>
            <a:r>
              <a:rPr lang="en-GB" sz="3200" spc="-1">
                <a:latin typeface="Arial"/>
              </a:rPr>
              <a:t>disaster in the lung = H2O</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Why:</a:t>
            </a:r>
            <a:endParaRPr/>
          </a:p>
          <a:p>
            <a:pPr marL="428400" indent="-323640">
              <a:lnSpc>
                <a:spcPct val="95000"/>
              </a:lnSpc>
              <a:buBlip>
                <a:blip r:embed="rId2"/>
              </a:buBlip>
            </a:pPr>
            <a:r>
              <a:rPr lang="en-GB" sz="3200" spc="-1">
                <a:latin typeface="Arial"/>
              </a:rPr>
              <a:t>jump to flat water</a:t>
            </a:r>
            <a:endParaRPr/>
          </a:p>
          <a:p>
            <a:pPr marL="428400" indent="-323640">
              <a:lnSpc>
                <a:spcPct val="95000"/>
              </a:lnSpc>
              <a:buBlip>
                <a:blip r:embed="rId3"/>
              </a:buBlip>
            </a:pPr>
            <a:r>
              <a:rPr lang="en-GB" sz="3200" spc="-1">
                <a:latin typeface="Arial"/>
              </a:rPr>
              <a:t>fall to wildwater</a:t>
            </a:r>
            <a:endParaRPr/>
          </a:p>
          <a:p>
            <a:pPr lvl="1" marL="860400" indent="-285840">
              <a:lnSpc>
                <a:spcPct val="95000"/>
              </a:lnSpc>
              <a:buBlip>
                <a:blip r:embed="rId4"/>
              </a:buBlip>
            </a:pPr>
            <a:r>
              <a:rPr lang="en-GB" sz="2800" spc="-1">
                <a:latin typeface="Arial"/>
              </a:rPr>
              <a:t> </a:t>
            </a:r>
            <a:r>
              <a:rPr lang="en-GB" sz="2800" spc="-1">
                <a:latin typeface="Arial"/>
              </a:rPr>
              <a:t>haed trauma / C spine</a:t>
            </a:r>
            <a:endParaRPr/>
          </a:p>
          <a:p>
            <a:pPr marL="428400" indent="-323640">
              <a:lnSpc>
                <a:spcPct val="95000"/>
              </a:lnSpc>
              <a:buBlip>
                <a:blip r:embed="rId5"/>
              </a:buBlip>
            </a:pPr>
            <a:r>
              <a:rPr lang="en-GB" sz="3200" spc="-1">
                <a:latin typeface="Arial"/>
              </a:rPr>
              <a:t>Inability to swim or panic while swimming</a:t>
            </a:r>
            <a:endParaRPr/>
          </a:p>
          <a:p>
            <a:pPr marL="428400" indent="-323640">
              <a:lnSpc>
                <a:spcPct val="95000"/>
              </a:lnSpc>
              <a:buBlip>
                <a:blip r:embed="rId6"/>
              </a:buBlip>
            </a:pPr>
            <a:r>
              <a:rPr lang="en-GB" sz="3200" spc="-1">
                <a:latin typeface="Arial"/>
              </a:rPr>
              <a:t>alcohol</a:t>
            </a:r>
            <a:endParaRPr/>
          </a:p>
        </p:txBody>
      </p:sp>
      <p:sp>
        <p:nvSpPr>
          <p:cNvPr id="48" name="CustomShape 3"/>
          <p:cNvSpPr/>
          <p:nvPr/>
        </p:nvSpPr>
        <p:spPr>
          <a:xfrm>
            <a:off x="6481800" y="3276720"/>
            <a:ext cx="3597120" cy="2611440"/>
          </a:xfrm>
          <a:noFill/>
          <a:ln>
            <a:noFill/>
          </a:ln>
        </p:spPr>
        <p:style>
          <a:lnRef idx="0"/>
          <a:fillRef idx="0"/>
          <a:effectRef idx="0"/>
          <a:fontRef idx="minor"/>
        </p:style>
        <p:txBody>
          <a:bodyPr lIns="0" rIns="0" tIns="0" bIns="0"/>
          <a:p>
            <a:pPr algn="ctr">
              <a:lnSpc>
                <a:spcPct val="95000"/>
              </a:lnSpc>
            </a:pPr>
            <a:r>
              <a:rPr b="1" lang="en-GB" sz="2600" spc="-1">
                <a:solidFill>
                  <a:srgbClr val="ff3366"/>
                </a:solidFill>
                <a:latin typeface="Times New Roman"/>
              </a:rPr>
              <a:t>CHILDREN AREN'T</a:t>
            </a:r>
            <a:r>
              <a:rPr b="1" lang="en-GB" sz="2600" spc="-1">
                <a:solidFill>
                  <a:srgbClr val="ff3366"/>
                </a:solidFill>
                <a:latin typeface="Times New Roman"/>
              </a:rPr>
              <a:t>
</a:t>
            </a:r>
            <a:r>
              <a:rPr b="1" lang="en-GB" sz="2600" spc="-1">
                <a:solidFill>
                  <a:srgbClr val="ff3366"/>
                </a:solidFill>
                <a:latin typeface="Times New Roman"/>
              </a:rPr>
              <a:t>WATERPROOF</a:t>
            </a:r>
            <a:endParaRPr/>
          </a:p>
          <a:p>
            <a:pPr algn="ctr">
              <a:lnSpc>
                <a:spcPct val="95000"/>
              </a:lnSpc>
            </a:pPr>
            <a:r>
              <a:rPr b="1" lang="en-GB" sz="2600" spc="-1">
                <a:solidFill>
                  <a:srgbClr val="000000"/>
                </a:solidFill>
                <a:latin typeface="Times New Roman"/>
              </a:rPr>
              <a:t> </a:t>
            </a:r>
            <a:endParaRPr/>
          </a:p>
          <a:p>
            <a:pPr algn="ctr">
              <a:lnSpc>
                <a:spcPct val="95000"/>
              </a:lnSpc>
            </a:pPr>
            <a:r>
              <a:rPr b="1" lang="en-GB" sz="2600" spc="-1">
                <a:solidFill>
                  <a:srgbClr val="000000"/>
                </a:solidFill>
                <a:latin typeface="Times New Roman"/>
              </a:rPr>
              <a:t> </a:t>
            </a:r>
            <a:endParaRPr/>
          </a:p>
          <a:p>
            <a:pPr algn="ctr">
              <a:lnSpc>
                <a:spcPct val="95000"/>
              </a:lnSpc>
            </a:pPr>
            <a:r>
              <a:rPr b="1" lang="en-GB" sz="2600" spc="-1">
                <a:solidFill>
                  <a:srgbClr val="000000"/>
                </a:solidFill>
                <a:latin typeface="Times New Roman"/>
              </a:rPr>
              <a:t> </a:t>
            </a:r>
            <a:endParaRPr/>
          </a:p>
          <a:p>
            <a:pPr>
              <a:lnSpc>
                <a:spcPct val="95000"/>
              </a:lnSpc>
            </a:pPr>
            <a:r>
              <a:rPr lang="en-GB" sz="2600" spc="-1">
                <a:solidFill>
                  <a:srgbClr val="ffffff"/>
                </a:solidFill>
                <a:latin typeface="Times New Roman"/>
              </a:rPr>
              <a:t>small children unattended around bathtubs and pools</a:t>
            </a:r>
            <a:endParaRPr/>
          </a:p>
        </p:txBody>
      </p:sp>
      <p:pic>
        <p:nvPicPr>
          <p:cNvPr id="49" name="" descr=""/>
          <p:cNvPicPr/>
          <p:nvPr/>
        </p:nvPicPr>
        <p:blipFill>
          <a:blip r:embed="rId7"/>
          <a:stretch/>
        </p:blipFill>
        <p:spPr>
          <a:xfrm>
            <a:off x="5808600" y="304920"/>
            <a:ext cx="3600360" cy="2697120"/>
          </a:xfrm>
          <a:prstGeom prst="rect">
            <a:avLst/>
          </a:prstGeom>
          <a:ln>
            <a:noFill/>
          </a:ln>
          <a:effectLst>
            <a:outerShdw dist="152735" dir="2700000">
              <a:srgbClr val="808080">
                <a:alpha val="50000"/>
              </a:srgbClr>
            </a:outerShdw>
          </a:effectLst>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TextShape 1"/>
          <p:cNvSpPr txBox="1"/>
          <p:nvPr/>
        </p:nvSpPr>
        <p:spPr>
          <a:xfrm>
            <a:off x="504000" y="619920"/>
            <a:ext cx="9071640" cy="625320"/>
          </a:xfrm>
          <a:prstGeom prst="rect">
            <a:avLst/>
          </a:prstGeom>
          <a:noFill/>
          <a:ln>
            <a:noFill/>
          </a:ln>
        </p:spPr>
        <p:txBody>
          <a:bodyPr lIns="0" rIns="0" tIns="0" bIns="0" anchor="ctr"/>
          <a:p>
            <a:pPr algn="ctr"/>
            <a:r>
              <a:rPr lang="cs-CZ" sz="4400" spc="-1">
                <a:latin typeface="Arial"/>
              </a:rPr>
              <a:t>First Aid</a:t>
            </a:r>
            <a:endParaRPr/>
          </a:p>
        </p:txBody>
      </p:sp>
      <p:sp>
        <p:nvSpPr>
          <p:cNvPr id="103" name="TextShape 2"/>
          <p:cNvSpPr txBox="1"/>
          <p:nvPr/>
        </p:nvSpPr>
        <p:spPr>
          <a:xfrm>
            <a:off x="576000" y="1296000"/>
            <a:ext cx="9288000" cy="6198120"/>
          </a:xfrm>
          <a:prstGeom prst="rect">
            <a:avLst/>
          </a:prstGeom>
          <a:noFill/>
          <a:ln>
            <a:noFill/>
          </a:ln>
        </p:spPr>
        <p:txBody>
          <a:bodyPr lIns="0" rIns="0" tIns="0" bIns="0"/>
          <a:p>
            <a:r>
              <a:rPr lang="cs-CZ" sz="3200" spc="-1">
                <a:latin typeface="Arial"/>
              </a:rPr>
              <a:t>Remain calm and move beyond the snake's striking distance.</a:t>
            </a:r>
            <a:endParaRPr/>
          </a:p>
          <a:p>
            <a:r>
              <a:rPr lang="cs-CZ" sz="3200" spc="-1">
                <a:latin typeface="Arial"/>
              </a:rPr>
              <a:t>Remove jewelry and tight clothing before you start to swell.</a:t>
            </a:r>
            <a:endParaRPr/>
          </a:p>
          <a:p>
            <a:r>
              <a:rPr lang="cs-CZ" sz="3200" spc="-1">
                <a:latin typeface="Arial"/>
              </a:rPr>
              <a:t>Position yourself, if possible, so that the bite is at or below the level of your heart.</a:t>
            </a:r>
            <a:endParaRPr/>
          </a:p>
          <a:p>
            <a:r>
              <a:rPr lang="cs-CZ" sz="3200" spc="-1">
                <a:latin typeface="Arial"/>
              </a:rPr>
              <a:t>Clean the wound, but don't flush it with water. Cover it with a clean, dry dressing.</a:t>
            </a:r>
            <a:endParaRPr/>
          </a:p>
          <a:p>
            <a:r>
              <a:rPr b="1" lang="cs-CZ" sz="3200" spc="-1">
                <a:latin typeface="Arial"/>
              </a:rPr>
              <a:t>Caution</a:t>
            </a:r>
            <a:endParaRPr/>
          </a:p>
          <a:p>
            <a:r>
              <a:rPr lang="cs-CZ" sz="3200" spc="-1">
                <a:latin typeface="Arial"/>
              </a:rPr>
              <a:t>Don't use a tourniquet or apply ice.</a:t>
            </a:r>
            <a:endParaRPr/>
          </a:p>
          <a:p>
            <a:r>
              <a:rPr lang="cs-CZ" sz="3200" spc="-1">
                <a:latin typeface="Arial"/>
              </a:rPr>
              <a:t>Don't cut the wound or attempt to remove the venom.</a:t>
            </a:r>
            <a:endParaRPr/>
          </a:p>
          <a:p>
            <a:r>
              <a:rPr lang="cs-CZ" sz="3200" spc="-1">
                <a:latin typeface="Arial"/>
              </a:rPr>
              <a:t>Don't drink caffeine or alcohol, which could speed the rate at which your body absorbs venom.</a:t>
            </a:r>
            <a:endParaRPr/>
          </a:p>
          <a:p>
            <a:r>
              <a:rPr lang="cs-CZ" sz="3200" spc="-1">
                <a:latin typeface="Arial"/>
              </a:rPr>
              <a:t>Don't try to capture the snake. Try to remember its color and shape so that you can describe it, which will help in your treatment.</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1253880" y="1049760"/>
            <a:ext cx="8826120" cy="640116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003366"/>
        </a:solidFill>
      </p:bgPr>
    </p:bg>
    <p:spTree>
      <p:nvGrpSpPr>
        <p:cNvPr id="1" name=""/>
        <p:cNvGrpSpPr/>
        <p:nvPr/>
      </p:nvGrpSpPr>
      <p:grpSpPr>
        <a:xfrm>
          <a:off x="0" y="0"/>
          <a:ext cx="0" cy="0"/>
          <a:chOff x="0" y="0"/>
          <a:chExt cx="0" cy="0"/>
        </a:xfrm>
      </p:grpSpPr>
      <p:sp>
        <p:nvSpPr>
          <p:cNvPr id="50" name="TextShape 1"/>
          <p:cNvSpPr txBox="1"/>
          <p:nvPr/>
        </p:nvSpPr>
        <p:spPr>
          <a:xfrm>
            <a:off x="741240" y="282600"/>
            <a:ext cx="8609040" cy="1263600"/>
          </a:xfrm>
          <a:prstGeom prst="rect">
            <a:avLst/>
          </a:prstGeom>
          <a:noFill/>
          <a:ln>
            <a:noFill/>
          </a:ln>
        </p:spPr>
        <p:txBody>
          <a:bodyPr lIns="0" rIns="0" tIns="0" bIns="0" anchor="ctr"/>
          <a:p>
            <a:pPr algn="ctr">
              <a:lnSpc>
                <a:spcPct val="93000"/>
              </a:lnSpc>
            </a:pPr>
            <a:r>
              <a:rPr lang="en-GB" sz="4400" spc="-1">
                <a:latin typeface="Arial"/>
              </a:rPr>
              <a:t>How it works:</a:t>
            </a:r>
            <a:endParaRPr/>
          </a:p>
        </p:txBody>
      </p:sp>
      <p:sp>
        <p:nvSpPr>
          <p:cNvPr id="51" name="TextShape 2"/>
          <p:cNvSpPr txBox="1"/>
          <p:nvPr/>
        </p:nvSpPr>
        <p:spPr>
          <a:xfrm>
            <a:off x="741240" y="1963800"/>
            <a:ext cx="8772480" cy="5092560"/>
          </a:xfrm>
          <a:prstGeom prst="rect">
            <a:avLst/>
          </a:prstGeom>
          <a:noFill/>
          <a:ln>
            <a:noFill/>
          </a:ln>
        </p:spPr>
        <p:txBody>
          <a:bodyPr lIns="0" rIns="0" tIns="0" bIns="0"/>
          <a:p>
            <a:pPr marL="428400" indent="-323640">
              <a:buBlip>
                <a:blip r:embed="rId1"/>
              </a:buBlip>
            </a:pPr>
            <a:r>
              <a:rPr lang="cs-CZ" sz="3200" spc="-1">
                <a:latin typeface="Arial"/>
              </a:rPr>
              <a:t>After initial breath holding, when the victim's airway lies below the liquid's surface, an involuntary period of laryngospasm is triggered by the presence of liquid in the oropharynx or larynx. At this time, the victim is unable to breathe in air, causing oxygen depletion and carbon dioxide retention. As the oxygen tension in blood drops further, laryngospasm releases, and the victim gasps, hyperventilates, possibly aspirating variable amounts of liquid. This leads to further hypoxemia. </a:t>
            </a:r>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003366"/>
        </a:solidFill>
      </p:bgPr>
    </p:bg>
    <p:spTree>
      <p:nvGrpSpPr>
        <p:cNvPr id="1" name=""/>
        <p:cNvGrpSpPr/>
        <p:nvPr/>
      </p:nvGrpSpPr>
      <p:grpSpPr>
        <a:xfrm>
          <a:off x="0" y="0"/>
          <a:ext cx="0" cy="0"/>
          <a:chOff x="0" y="0"/>
          <a:chExt cx="0" cy="0"/>
        </a:xfrm>
      </p:grpSpPr>
      <p:sp>
        <p:nvSpPr>
          <p:cNvPr id="52" name="TextShape 1"/>
          <p:cNvSpPr txBox="1"/>
          <p:nvPr/>
        </p:nvSpPr>
        <p:spPr>
          <a:xfrm>
            <a:off x="741240" y="326520"/>
            <a:ext cx="8609040" cy="1263960"/>
          </a:xfrm>
          <a:prstGeom prst="rect">
            <a:avLst/>
          </a:prstGeom>
          <a:noFill/>
          <a:ln>
            <a:noFill/>
          </a:ln>
        </p:spPr>
        <p:txBody>
          <a:bodyPr lIns="0" rIns="0" tIns="0" bIns="0" anchor="ctr"/>
          <a:p>
            <a:pPr algn="ctr"/>
            <a:r>
              <a:rPr lang="cs-CZ" sz="4400" spc="-1">
                <a:latin typeface="Arial"/>
              </a:rPr>
              <a:t>First Aid</a:t>
            </a:r>
            <a:endParaRPr/>
          </a:p>
        </p:txBody>
      </p:sp>
      <p:sp>
        <p:nvSpPr>
          <p:cNvPr id="53" name="TextShape 2"/>
          <p:cNvSpPr txBox="1"/>
          <p:nvPr/>
        </p:nvSpPr>
        <p:spPr>
          <a:xfrm>
            <a:off x="741240" y="1963800"/>
            <a:ext cx="8772480" cy="5556240"/>
          </a:xfrm>
          <a:prstGeom prst="rect">
            <a:avLst/>
          </a:prstGeom>
          <a:noFill/>
          <a:ln>
            <a:noFill/>
          </a:ln>
        </p:spPr>
        <p:txBody>
          <a:bodyPr lIns="0" rIns="0" tIns="0" bIns="0"/>
          <a:p>
            <a:pPr marL="428400" indent="-323640">
              <a:lnSpc>
                <a:spcPct val="95000"/>
              </a:lnSpc>
              <a:buBlip>
                <a:blip r:embed="rId1"/>
              </a:buBlip>
            </a:pPr>
            <a:r>
              <a:rPr lang="en-GB" sz="3200" spc="-1">
                <a:latin typeface="Arial"/>
              </a:rPr>
              <a:t>Safely - Out of water</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 </a:t>
            </a:r>
            <a:endParaRPr/>
          </a:p>
          <a:p>
            <a:pPr marL="430200" indent="-322560">
              <a:lnSpc>
                <a:spcPct val="95000"/>
              </a:lnSpc>
            </a:pPr>
            <a:r>
              <a:rPr lang="en-GB" sz="3200" spc="-1">
                <a:latin typeface="Arial"/>
              </a:rPr>
              <a:t>People who have fallen through ice may not be able to grasp objects within their reach or hold on while being pulled to safety.</a:t>
            </a:r>
            <a:endParaRPr/>
          </a:p>
        </p:txBody>
      </p:sp>
      <p:pic>
        <p:nvPicPr>
          <p:cNvPr id="54" name="" descr=""/>
          <p:cNvPicPr/>
          <p:nvPr/>
        </p:nvPicPr>
        <p:blipFill>
          <a:blip r:embed="rId2"/>
          <a:stretch/>
        </p:blipFill>
        <p:spPr>
          <a:xfrm>
            <a:off x="744480" y="2603520"/>
            <a:ext cx="3809880" cy="3048120"/>
          </a:xfrm>
          <a:prstGeom prst="rect">
            <a:avLst/>
          </a:prstGeom>
          <a:ln>
            <a:noFill/>
          </a:ln>
          <a:effectLst>
            <a:outerShdw dist="152735" dir="2700000">
              <a:srgbClr val="808080">
                <a:alpha val="50000"/>
              </a:srgbClr>
            </a:outerShdw>
          </a:effectLst>
        </p:spPr>
      </p:pic>
      <p:pic>
        <p:nvPicPr>
          <p:cNvPr id="55" name="" descr=""/>
          <p:cNvPicPr/>
          <p:nvPr/>
        </p:nvPicPr>
        <p:blipFill>
          <a:blip r:embed="rId3"/>
          <a:stretch/>
        </p:blipFill>
        <p:spPr>
          <a:xfrm>
            <a:off x="5695920" y="2662200"/>
            <a:ext cx="3809880" cy="3048120"/>
          </a:xfrm>
          <a:prstGeom prst="rect">
            <a:avLst/>
          </a:prstGeom>
          <a:ln>
            <a:noFill/>
          </a:ln>
          <a:effectLst>
            <a:outerShdw dist="152735" dir="2700000">
              <a:srgbClr val="808080">
                <a:alpha val="50000"/>
              </a:srgbClr>
            </a:outerShdw>
          </a:effectLst>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003366"/>
        </a:solidFill>
      </p:bgPr>
    </p:bg>
    <p:spTree>
      <p:nvGrpSpPr>
        <p:cNvPr id="1" name=""/>
        <p:cNvGrpSpPr/>
        <p:nvPr/>
      </p:nvGrpSpPr>
      <p:grpSpPr>
        <a:xfrm>
          <a:off x="0" y="0"/>
          <a:ext cx="0" cy="0"/>
          <a:chOff x="0" y="0"/>
          <a:chExt cx="0" cy="0"/>
        </a:xfrm>
      </p:grpSpPr>
      <p:sp>
        <p:nvSpPr>
          <p:cNvPr id="56" name="TextShape 1"/>
          <p:cNvSpPr txBox="1"/>
          <p:nvPr/>
        </p:nvSpPr>
        <p:spPr>
          <a:xfrm>
            <a:off x="740880" y="282600"/>
            <a:ext cx="9053640" cy="1263600"/>
          </a:xfrm>
          <a:prstGeom prst="rect">
            <a:avLst/>
          </a:prstGeom>
          <a:noFill/>
          <a:ln>
            <a:noFill/>
          </a:ln>
        </p:spPr>
        <p:txBody>
          <a:bodyPr lIns="0" rIns="0" tIns="0" bIns="0" anchor="ctr"/>
          <a:p>
            <a:pPr algn="ctr">
              <a:lnSpc>
                <a:spcPct val="93000"/>
              </a:lnSpc>
            </a:pPr>
            <a:r>
              <a:rPr lang="en-GB" sz="4400" spc="-1">
                <a:latin typeface="Arial"/>
              </a:rPr>
              <a:t>First aid: </a:t>
            </a:r>
            <a:endParaRPr/>
          </a:p>
        </p:txBody>
      </p:sp>
      <p:sp>
        <p:nvSpPr>
          <p:cNvPr id="57" name="TextShape 2"/>
          <p:cNvSpPr txBox="1"/>
          <p:nvPr/>
        </p:nvSpPr>
        <p:spPr>
          <a:xfrm>
            <a:off x="704880" y="1638360"/>
            <a:ext cx="9339120" cy="5092560"/>
          </a:xfrm>
          <a:prstGeom prst="rect">
            <a:avLst/>
          </a:prstGeom>
          <a:noFill/>
          <a:ln>
            <a:noFill/>
          </a:ln>
        </p:spPr>
        <p:txBody>
          <a:bodyPr lIns="0" rIns="0" tIns="0" bIns="0"/>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Do not place yourself in danger. Do NOT get into the water or go out onto ice unless your are absolutely sure it is safe. </a:t>
            </a:r>
            <a:endParaRPr/>
          </a:p>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(start the breathing while still in the water)</a:t>
            </a:r>
            <a:endParaRPr/>
          </a:p>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Move victim to dry land - give CPR if needed. </a:t>
            </a:r>
            <a:endParaRPr/>
          </a:p>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Assume neck or spine injury</a:t>
            </a:r>
            <a:endParaRPr/>
          </a:p>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Keep the person calm and still. Seek medical help immediately. </a:t>
            </a:r>
            <a:endParaRPr/>
          </a:p>
          <a:p>
            <a:pPr marL="428400" indent="-323640">
              <a:lnSpc>
                <a:spcPct val="95000"/>
              </a:lnSpc>
              <a:buClr>
                <a:srgbClr val="e6e6e6"/>
              </a:buClr>
              <a:buFont typeface="Times New Roman"/>
              <a:buAutoNum type="arabicParenR"/>
            </a:pPr>
            <a:r>
              <a:rPr lang="en-GB" sz="3200" spc="-1">
                <a:latin typeface="Arial"/>
              </a:rPr>
              <a:t> </a:t>
            </a:r>
            <a:r>
              <a:rPr lang="en-GB" sz="3200" spc="-1">
                <a:latin typeface="Arial"/>
              </a:rPr>
              <a:t>Remove any cold, wet clothes from the person and cover with something warm, if possible. = prevent hypothermia. </a:t>
            </a:r>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003366"/>
        </a:solidFill>
      </p:bgPr>
    </p:bg>
    <p:spTree>
      <p:nvGrpSpPr>
        <p:cNvPr id="1" name=""/>
        <p:cNvGrpSpPr/>
        <p:nvPr/>
      </p:nvGrpSpPr>
      <p:grpSpPr>
        <a:xfrm>
          <a:off x="0" y="0"/>
          <a:ext cx="0" cy="0"/>
          <a:chOff x="0" y="0"/>
          <a:chExt cx="0" cy="0"/>
        </a:xfrm>
      </p:grpSpPr>
      <p:sp>
        <p:nvSpPr>
          <p:cNvPr id="58" name="TextShape 1"/>
          <p:cNvSpPr txBox="1"/>
          <p:nvPr/>
        </p:nvSpPr>
        <p:spPr>
          <a:xfrm>
            <a:off x="741240" y="282600"/>
            <a:ext cx="8609040" cy="1263600"/>
          </a:xfrm>
          <a:prstGeom prst="rect">
            <a:avLst/>
          </a:prstGeom>
          <a:noFill/>
          <a:ln>
            <a:noFill/>
          </a:ln>
        </p:spPr>
        <p:txBody>
          <a:bodyPr lIns="0" rIns="0" tIns="0" bIns="0" anchor="ctr"/>
          <a:p>
            <a:pPr algn="ctr">
              <a:lnSpc>
                <a:spcPct val="93000"/>
              </a:lnSpc>
            </a:pPr>
            <a:r>
              <a:rPr lang="en-GB" sz="4400" spc="-1">
                <a:latin typeface="Arial"/>
              </a:rPr>
              <a:t>DO NOT</a:t>
            </a:r>
            <a:endParaRPr/>
          </a:p>
        </p:txBody>
      </p:sp>
      <p:sp>
        <p:nvSpPr>
          <p:cNvPr id="59" name="TextShape 2"/>
          <p:cNvSpPr txBox="1"/>
          <p:nvPr/>
        </p:nvSpPr>
        <p:spPr>
          <a:xfrm>
            <a:off x="741240" y="1963800"/>
            <a:ext cx="8772480" cy="4937040"/>
          </a:xfrm>
          <a:prstGeom prst="rect">
            <a:avLst/>
          </a:prstGeom>
          <a:noFill/>
          <a:ln>
            <a:noFill/>
          </a:ln>
        </p:spPr>
        <p:txBody>
          <a:bodyPr lIns="0" rIns="0" tIns="0" bIns="0"/>
          <a:p>
            <a:pPr marL="428400" indent="-323640">
              <a:lnSpc>
                <a:spcPct val="95000"/>
              </a:lnSpc>
              <a:buBlip>
                <a:blip r:embed="rId1"/>
              </a:buBlip>
            </a:pPr>
            <a:r>
              <a:rPr lang="en-GB" sz="3200" spc="-1">
                <a:latin typeface="Arial"/>
              </a:rPr>
              <a:t>DO NOT go into rough or turbulent water that may endanger you. </a:t>
            </a:r>
            <a:endParaRPr/>
          </a:p>
          <a:p>
            <a:pPr marL="428400" indent="-323640">
              <a:lnSpc>
                <a:spcPct val="95000"/>
              </a:lnSpc>
              <a:buBlip>
                <a:blip r:embed="rId2"/>
              </a:buBlip>
            </a:pPr>
            <a:r>
              <a:rPr lang="en-GB" sz="3200" spc="-1">
                <a:latin typeface="Arial"/>
              </a:rPr>
              <a:t>The Heimlich maneuver is NOT part of the routine CPR</a:t>
            </a:r>
            <a:endParaRPr/>
          </a:p>
          <a:p>
            <a:pPr marL="430200" indent="-322560">
              <a:lnSpc>
                <a:spcPct val="95000"/>
              </a:lnSpc>
            </a:pPr>
            <a:r>
              <a:rPr lang="en-GB" sz="3200" spc="-1">
                <a:latin typeface="Arial"/>
              </a:rPr>
              <a:t> </a:t>
            </a:r>
            <a:endParaRPr/>
          </a:p>
          <a:p>
            <a:pPr marL="428400" indent="-323640">
              <a:lnSpc>
                <a:spcPct val="95000"/>
              </a:lnSpc>
              <a:buBlip>
                <a:blip r:embed="rId3"/>
              </a:buBlip>
            </a:pPr>
            <a:r>
              <a:rPr lang="en-GB" sz="3200" spc="-1">
                <a:latin typeface="Arial"/>
              </a:rPr>
              <a:t>Do not go home</a:t>
            </a:r>
            <a:r>
              <a:rPr lang="en-GB" sz="3200" spc="-1">
                <a:latin typeface="Arial"/>
              </a:rPr>
              <a:t>
</a:t>
            </a:r>
            <a:r>
              <a:rPr lang="en-GB" sz="3200" spc="-1">
                <a:latin typeface="Arial"/>
              </a:rPr>
              <a:t>All near-drowning victims should be checked by a doctor. Even though victims may revive quickly at the scene, lung complications are common.</a:t>
            </a:r>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504000" y="301320"/>
            <a:ext cx="9071640" cy="1262160"/>
          </a:xfrm>
          <a:prstGeom prst="rect">
            <a:avLst/>
          </a:prstGeom>
          <a:noFill/>
          <a:ln>
            <a:noFill/>
          </a:ln>
        </p:spPr>
        <p:txBody>
          <a:bodyPr lIns="0" rIns="0" tIns="0" bIns="0" anchor="ctr"/>
          <a:p>
            <a:pPr algn="ctr"/>
            <a:r>
              <a:rPr lang="cs-CZ" sz="4400" spc="-1">
                <a:latin typeface="Arial"/>
              </a:rPr>
              <a:t>Hanging Injuries and Strangulation</a:t>
            </a:r>
            <a:endParaRPr/>
          </a:p>
        </p:txBody>
      </p:sp>
      <p:sp>
        <p:nvSpPr>
          <p:cNvPr id="61" name="TextShape 2"/>
          <p:cNvSpPr txBox="1"/>
          <p:nvPr/>
        </p:nvSpPr>
        <p:spPr>
          <a:xfrm>
            <a:off x="504000" y="1769040"/>
            <a:ext cx="9071640" cy="4384440"/>
          </a:xfrm>
          <a:prstGeom prst="rect">
            <a:avLst/>
          </a:prstGeom>
          <a:noFill/>
          <a:ln>
            <a:noFill/>
          </a:ln>
        </p:spPr>
        <p:txBody>
          <a:bodyPr lIns="0" rIns="0" tIns="0" bIns="0"/>
          <a:p>
            <a:r>
              <a:rPr lang="cs-CZ" sz="3200" spc="-1">
                <a:latin typeface="Arial"/>
              </a:rPr>
              <a:t>Neck is vulnerable </a:t>
            </a:r>
            <a:r>
              <a:rPr lang="cs-CZ" sz="3200" spc="-1">
                <a:latin typeface="Arial"/>
              </a:rPr>
              <a:t>
</a:t>
            </a:r>
            <a:r>
              <a:rPr lang="cs-CZ" sz="3200" spc="-1">
                <a:latin typeface="Arial"/>
              </a:rPr>
              <a:t>to life-threatening injuries:</a:t>
            </a:r>
            <a:endParaRPr/>
          </a:p>
          <a:p>
            <a:pPr lvl="1" marL="864000" indent="-324000">
              <a:buClr>
                <a:srgbClr val="ffffff"/>
              </a:buClr>
              <a:buSzPct val="75000"/>
              <a:buFont typeface="Symbol" charset="2"/>
              <a:buChar char=""/>
            </a:pPr>
            <a:r>
              <a:rPr lang="cs-CZ" sz="2800" spc="-1">
                <a:latin typeface="Arial"/>
              </a:rPr>
              <a:t>airway</a:t>
            </a:r>
            <a:endParaRPr/>
          </a:p>
          <a:p>
            <a:pPr lvl="1" marL="864000" indent="-324000">
              <a:buClr>
                <a:srgbClr val="ffffff"/>
              </a:buClr>
              <a:buSzPct val="75000"/>
              <a:buFont typeface="Symbol" charset="2"/>
              <a:buChar char=""/>
            </a:pPr>
            <a:r>
              <a:rPr lang="cs-CZ" sz="2800" spc="-1">
                <a:latin typeface="Arial"/>
              </a:rPr>
              <a:t>spinal cord (fall from a distance greater </a:t>
            </a:r>
            <a:r>
              <a:rPr lang="cs-CZ" sz="2800" spc="-1">
                <a:latin typeface="Arial"/>
              </a:rPr>
              <a:t>
</a:t>
            </a:r>
            <a:r>
              <a:rPr lang="cs-CZ" sz="2800" spc="-1">
                <a:latin typeface="Arial"/>
              </a:rPr>
              <a:t>than the height of the victim) fatal</a:t>
            </a:r>
            <a:endParaRPr/>
          </a:p>
          <a:p>
            <a:pPr lvl="1" marL="864000" indent="-324000">
              <a:buClr>
                <a:srgbClr val="ffffff"/>
              </a:buClr>
              <a:buSzPct val="75000"/>
              <a:buFont typeface="Symbol" charset="2"/>
              <a:buChar char=""/>
            </a:pPr>
            <a:r>
              <a:rPr lang="cs-CZ" sz="2800" spc="-1">
                <a:latin typeface="Arial"/>
              </a:rPr>
              <a:t>major vessels (cerebral hypoxia) </a:t>
            </a:r>
            <a:endParaRPr/>
          </a:p>
          <a:p>
            <a:endParaRPr/>
          </a:p>
          <a:p>
            <a:endParaRPr/>
          </a:p>
          <a:p>
            <a:pPr lvl="1" marL="864000" indent="-324000">
              <a:buClr>
                <a:srgbClr val="ffffff"/>
              </a:buClr>
              <a:buSzPct val="75000"/>
              <a:buFont typeface="Symbol" charset="2"/>
              <a:buChar char=""/>
            </a:pPr>
            <a:r>
              <a:rPr lang="cs-CZ" sz="2800" spc="-1">
                <a:latin typeface="Arial"/>
              </a:rPr>
              <a:t>Complete (body hangs off the ground and the entire weight of the victim is suspended at the neck) </a:t>
            </a:r>
            <a:endParaRPr/>
          </a:p>
          <a:p>
            <a:pPr lvl="1" marL="864000" indent="-324000">
              <a:buClr>
                <a:srgbClr val="ffffff"/>
              </a:buClr>
              <a:buSzPct val="75000"/>
              <a:buFont typeface="Symbol" charset="2"/>
              <a:buChar char=""/>
            </a:pPr>
            <a:r>
              <a:rPr lang="cs-CZ" sz="2800" spc="-1">
                <a:latin typeface="Arial"/>
              </a:rPr>
              <a:t>incomplete</a:t>
            </a:r>
            <a:endParaRPr/>
          </a:p>
        </p:txBody>
      </p:sp>
      <p:pic>
        <p:nvPicPr>
          <p:cNvPr id="62" name="" descr=""/>
          <p:cNvPicPr/>
          <p:nvPr/>
        </p:nvPicPr>
        <p:blipFill>
          <a:blip r:embed="rId1"/>
          <a:stretch/>
        </p:blipFill>
        <p:spPr>
          <a:xfrm>
            <a:off x="6847920" y="1656000"/>
            <a:ext cx="2800080" cy="16282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TextShape 1"/>
          <p:cNvSpPr txBox="1"/>
          <p:nvPr/>
        </p:nvSpPr>
        <p:spPr>
          <a:xfrm>
            <a:off x="504000" y="301320"/>
            <a:ext cx="9071640" cy="1262160"/>
          </a:xfrm>
          <a:prstGeom prst="rect">
            <a:avLst/>
          </a:prstGeom>
          <a:noFill/>
          <a:ln>
            <a:noFill/>
          </a:ln>
        </p:spPr>
        <p:txBody>
          <a:bodyPr lIns="0" rIns="0" tIns="0" bIns="0" anchor="ctr"/>
          <a:p>
            <a:pPr algn="ctr"/>
            <a:r>
              <a:rPr lang="cs-CZ" sz="4400" spc="-1">
                <a:latin typeface="Arial"/>
              </a:rPr>
              <a:t>First aid</a:t>
            </a:r>
            <a:endParaRPr/>
          </a:p>
        </p:txBody>
      </p:sp>
      <p:sp>
        <p:nvSpPr>
          <p:cNvPr id="64" name="TextShape 2"/>
          <p:cNvSpPr txBox="1"/>
          <p:nvPr/>
        </p:nvSpPr>
        <p:spPr>
          <a:xfrm>
            <a:off x="504000" y="1769040"/>
            <a:ext cx="9071640" cy="4384440"/>
          </a:xfrm>
          <a:prstGeom prst="rect">
            <a:avLst/>
          </a:prstGeom>
          <a:noFill/>
          <a:ln>
            <a:noFill/>
          </a:ln>
        </p:spPr>
        <p:txBody>
          <a:bodyPr lIns="0" rIns="0" tIns="0" bIns="0"/>
          <a:p>
            <a:pPr marL="432000" indent="-324000">
              <a:buClr>
                <a:srgbClr val="ffffff"/>
              </a:buClr>
              <a:buSzPct val="45000"/>
              <a:buFont typeface="Wingdings" charset="2"/>
              <a:buChar char=""/>
            </a:pPr>
            <a:r>
              <a:rPr lang="cs-CZ" sz="3200" spc="-1">
                <a:latin typeface="Arial"/>
              </a:rPr>
              <a:t>call for help</a:t>
            </a:r>
            <a:endParaRPr/>
          </a:p>
          <a:p>
            <a:pPr marL="432000" indent="-324000">
              <a:buClr>
                <a:srgbClr val="ffffff"/>
              </a:buClr>
              <a:buSzPct val="45000"/>
              <a:buFont typeface="Wingdings" charset="2"/>
              <a:buChar char=""/>
            </a:pPr>
            <a:r>
              <a:rPr lang="cs-CZ" sz="3200" spc="-1">
                <a:latin typeface="Arial"/>
              </a:rPr>
              <a:t>Release strangulation lane</a:t>
            </a:r>
            <a:endParaRPr/>
          </a:p>
          <a:p>
            <a:pPr marL="432000" indent="-324000">
              <a:buClr>
                <a:srgbClr val="ffffff"/>
              </a:buClr>
              <a:buSzPct val="45000"/>
              <a:buFont typeface="Wingdings" charset="2"/>
              <a:buChar char=""/>
            </a:pPr>
            <a:r>
              <a:rPr lang="cs-CZ" sz="3200" spc="-1">
                <a:latin typeface="Arial"/>
              </a:rPr>
              <a:t>lay back on the ground</a:t>
            </a:r>
            <a:endParaRPr/>
          </a:p>
          <a:p>
            <a:pPr marL="432000" indent="-324000">
              <a:buClr>
                <a:srgbClr val="ffffff"/>
              </a:buClr>
              <a:buSzPct val="45000"/>
              <a:buFont typeface="Wingdings" charset="2"/>
              <a:buChar char=""/>
            </a:pPr>
            <a:r>
              <a:rPr lang="cs-CZ" sz="3200" spc="-1">
                <a:latin typeface="Arial"/>
              </a:rPr>
              <a:t>BLS  if  no signs of death</a:t>
            </a:r>
            <a:endParaRPr/>
          </a:p>
          <a:p>
            <a:pPr marL="432000" indent="-324000">
              <a:buClr>
                <a:srgbClr val="ffffff"/>
              </a:buClr>
              <a:buSzPct val="45000"/>
              <a:buFont typeface="Wingdings" charset="2"/>
              <a:buChar char=""/>
            </a:pPr>
            <a:r>
              <a:rPr lang="cs-CZ" sz="3200" spc="-1">
                <a:latin typeface="Arial"/>
              </a:rPr>
              <a:t>call for EMS</a:t>
            </a:r>
            <a:endParaRPr/>
          </a:p>
          <a:p>
            <a:pPr marL="432000" indent="-324000">
              <a:buClr>
                <a:srgbClr val="ffffff"/>
              </a:buClr>
              <a:buSzPct val="45000"/>
              <a:buFont typeface="Wingdings" charset="2"/>
              <a:buChar char=""/>
            </a:pPr>
            <a:r>
              <a:rPr lang="cs-CZ" sz="3200" spc="-1">
                <a:latin typeface="Arial"/>
              </a:rPr>
              <a:t>EMS transport</a:t>
            </a:r>
            <a:endParaRPr/>
          </a:p>
          <a:p>
            <a:endParaRPr/>
          </a:p>
          <a:p>
            <a:pPr marL="432000" indent="-324000">
              <a:buClr>
                <a:srgbClr val="ffffff"/>
              </a:buClr>
              <a:buSzPct val="45000"/>
              <a:buFont typeface="Wingdings" charset="2"/>
              <a:buChar char=""/>
            </a:pPr>
            <a:r>
              <a:rPr lang="cs-CZ" sz="3200" spc="-1">
                <a:latin typeface="Arial"/>
              </a:rPr>
              <a:t>Transport with immobilization of the cervical spine</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TextShape 1"/>
          <p:cNvSpPr txBox="1"/>
          <p:nvPr/>
        </p:nvSpPr>
        <p:spPr>
          <a:xfrm>
            <a:off x="504000" y="301320"/>
            <a:ext cx="9071640" cy="1262160"/>
          </a:xfrm>
          <a:prstGeom prst="rect">
            <a:avLst/>
          </a:prstGeom>
          <a:noFill/>
          <a:ln>
            <a:noFill/>
          </a:ln>
        </p:spPr>
        <p:txBody>
          <a:bodyPr lIns="0" rIns="0" tIns="0" bIns="0" anchor="ctr"/>
          <a:p>
            <a:pPr algn="ctr"/>
            <a:r>
              <a:rPr lang="cs-CZ" sz="4400" spc="-1">
                <a:latin typeface="Arial"/>
              </a:rPr>
              <a:t>Injuries in the nature</a:t>
            </a:r>
            <a:endParaRPr/>
          </a:p>
        </p:txBody>
      </p:sp>
      <p:sp>
        <p:nvSpPr>
          <p:cNvPr id="66" name="TextShape 2"/>
          <p:cNvSpPr txBox="1"/>
          <p:nvPr/>
        </p:nvSpPr>
        <p:spPr>
          <a:xfrm>
            <a:off x="504000" y="1769040"/>
            <a:ext cx="9071640" cy="4384440"/>
          </a:xfrm>
          <a:prstGeom prst="rect">
            <a:avLst/>
          </a:prstGeom>
          <a:noFill/>
          <a:ln>
            <a:noFill/>
          </a:ln>
        </p:spPr>
        <p:txBody>
          <a:bodyPr lIns="0" rIns="0" tIns="0" bIns="0"/>
          <a:p>
            <a:pPr marL="432000" indent="-324000">
              <a:buClr>
                <a:srgbClr val="ffffff"/>
              </a:buClr>
              <a:buSzPct val="45000"/>
              <a:buFont typeface="Wingdings" charset="2"/>
              <a:buChar char=""/>
            </a:pPr>
            <a:r>
              <a:rPr lang="cs-CZ" sz="3200" spc="-1">
                <a:latin typeface="Arial"/>
              </a:rPr>
              <a:t>Crashes,  backfilling with soil</a:t>
            </a:r>
            <a:endParaRPr/>
          </a:p>
          <a:p>
            <a:pPr marL="432000" indent="-324000">
              <a:buClr>
                <a:srgbClr val="ffffff"/>
              </a:buClr>
              <a:buSzPct val="45000"/>
              <a:buFont typeface="Wingdings" charset="2"/>
              <a:buChar char=""/>
            </a:pPr>
            <a:r>
              <a:rPr lang="cs-CZ" sz="3200" spc="-1">
                <a:latin typeface="Arial"/>
              </a:rPr>
              <a:t>Hypothermia</a:t>
            </a:r>
            <a:endParaRPr/>
          </a:p>
          <a:p>
            <a:pPr marL="432000" indent="-324000">
              <a:buClr>
                <a:srgbClr val="ffffff"/>
              </a:buClr>
              <a:buSzPct val="45000"/>
              <a:buFont typeface="Wingdings" charset="2"/>
              <a:buChar char=""/>
            </a:pPr>
            <a:r>
              <a:rPr lang="cs-CZ" sz="3200" spc="-1">
                <a:latin typeface="Arial"/>
              </a:rPr>
              <a:t>lightning accident</a:t>
            </a:r>
            <a:endParaRPr/>
          </a:p>
          <a:p>
            <a:endParaRPr/>
          </a:p>
          <a:p>
            <a:pPr marL="432000" indent="-324000">
              <a:buClr>
                <a:srgbClr val="ffffff"/>
              </a:buClr>
              <a:buSzPct val="45000"/>
              <a:buFont typeface="Wingdings" charset="2"/>
              <a:buChar char=""/>
            </a:pPr>
            <a:r>
              <a:rPr lang="cs-CZ" sz="3200" spc="-1">
                <a:latin typeface="Arial"/>
              </a:rPr>
              <a:t>bite</a:t>
            </a:r>
            <a:endParaRPr/>
          </a:p>
          <a:p>
            <a:pPr marL="432000" indent="-324000">
              <a:buClr>
                <a:srgbClr val="ffffff"/>
              </a:buClr>
              <a:buSzPct val="45000"/>
              <a:buFont typeface="Wingdings" charset="2"/>
              <a:buChar char=""/>
            </a:pPr>
            <a:r>
              <a:rPr lang="cs-CZ" sz="3200" spc="-1">
                <a:latin typeface="Arial"/>
              </a:rPr>
              <a:t>insect bites</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149</TotalTime>
  <Application>LibreOffice/5.0.3.2$Windows_x86 LibreOffice_project/e5f16313668ac592c1bfb310f4390624e3dbfb75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2016-12-12T10:23:27Z</dcterms:created>
  <dc:language>cs-CZ</dc:language>
  <dcterms:modified xsi:type="dcterms:W3CDTF">2016-12-14T09:38:03Z</dcterms:modified>
  <cp:revision>11</cp:revision>
</cp:coreProperties>
</file>