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92" r:id="rId2"/>
    <p:sldId id="293" r:id="rId3"/>
    <p:sldId id="294" r:id="rId4"/>
    <p:sldId id="295" r:id="rId5"/>
    <p:sldId id="256" r:id="rId6"/>
    <p:sldId id="297" r:id="rId7"/>
    <p:sldId id="298" r:id="rId8"/>
    <p:sldId id="258" r:id="rId9"/>
    <p:sldId id="284" r:id="rId10"/>
    <p:sldId id="260" r:id="rId11"/>
    <p:sldId id="301" r:id="rId12"/>
    <p:sldId id="300" r:id="rId13"/>
    <p:sldId id="263" r:id="rId14"/>
    <p:sldId id="264" r:id="rId15"/>
    <p:sldId id="265" r:id="rId16"/>
    <p:sldId id="266" r:id="rId17"/>
    <p:sldId id="274" r:id="rId18"/>
    <p:sldId id="262" r:id="rId19"/>
    <p:sldId id="268" r:id="rId20"/>
    <p:sldId id="269" r:id="rId21"/>
    <p:sldId id="270" r:id="rId22"/>
    <p:sldId id="271" r:id="rId23"/>
    <p:sldId id="272" r:id="rId24"/>
    <p:sldId id="273" r:id="rId25"/>
    <p:sldId id="288" r:id="rId26"/>
    <p:sldId id="289" r:id="rId27"/>
    <p:sldId id="285" r:id="rId28"/>
    <p:sldId id="286" r:id="rId29"/>
    <p:sldId id="290" r:id="rId30"/>
    <p:sldId id="291" r:id="rId31"/>
    <p:sldId id="287" r:id="rId32"/>
    <p:sldId id="277" r:id="rId33"/>
    <p:sldId id="275" r:id="rId34"/>
    <p:sldId id="276" r:id="rId35"/>
    <p:sldId id="278" r:id="rId36"/>
    <p:sldId id="281" r:id="rId37"/>
    <p:sldId id="280" r:id="rId38"/>
    <p:sldId id="283" r:id="rId39"/>
    <p:sldId id="282" r:id="rId40"/>
    <p:sldId id="296" r:id="rId41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7" y="-4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0937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40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B6851C9-605F-436C-A1BC-2261F92ABB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26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C3881A-6693-40C0-9C4C-37E88F492A1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222B776F-CC77-4CB3-A0A2-2746489D9FAE}" type="slidenum">
              <a:rPr lang="cs-CZ" altLang="cs-CZ" sz="1200"/>
              <a:pPr algn="r"/>
              <a:t>5</a:t>
            </a:fld>
            <a:endParaRPr lang="cs-CZ" altLang="cs-CZ" sz="120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9734D8-FA43-440E-8E6F-E9238A1127D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7C4A29B5-90B4-4CD2-9762-AC2C03071544}" type="slidenum">
              <a:rPr lang="cs-CZ" altLang="cs-CZ" sz="1200"/>
              <a:pPr algn="r"/>
              <a:t>17</a:t>
            </a:fld>
            <a:endParaRPr lang="cs-CZ" altLang="cs-CZ" sz="120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012825" y="744538"/>
            <a:ext cx="4090988" cy="3067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F0175A-935F-4E9C-AB22-8CC75FDF9E9E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0FD73BE-7690-417C-8DE6-DA84385BF1D4}" type="slidenum">
              <a:rPr lang="cs-CZ" altLang="cs-CZ" sz="1200"/>
              <a:pPr algn="r"/>
              <a:t>18</a:t>
            </a:fld>
            <a:endParaRPr lang="cs-CZ" altLang="cs-CZ" sz="1200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007B3-0FC5-4AAC-8586-9330A318533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FA4888B5-C1BE-4E0D-A9E5-1356AB0314FD}" type="slidenum">
              <a:rPr lang="cs-CZ" altLang="cs-CZ" sz="1200"/>
              <a:pPr algn="r"/>
              <a:t>19</a:t>
            </a:fld>
            <a:endParaRPr lang="cs-CZ" altLang="cs-CZ" sz="1200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1D828D-00E4-4450-9740-884B58DC9387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9F89F95-3092-407A-98BD-BAC50AF363B2}" type="slidenum">
              <a:rPr lang="cs-CZ" altLang="cs-CZ" sz="1200"/>
              <a:pPr algn="r"/>
              <a:t>20</a:t>
            </a:fld>
            <a:endParaRPr lang="cs-CZ" altLang="cs-CZ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E4D2B-09AE-44CA-9D72-11559CB3AB1B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30FD2017-7733-4C49-B322-E60164574C4B}" type="slidenum">
              <a:rPr lang="cs-CZ" altLang="cs-CZ" sz="1200"/>
              <a:pPr algn="r"/>
              <a:t>21</a:t>
            </a:fld>
            <a:endParaRPr lang="cs-CZ" altLang="cs-CZ" sz="1200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01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BA82F-506F-4825-BC59-6A39278A3BF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A78026B5-4F89-4DD0-B5B6-3F6E9C1A81E0}" type="slidenum">
              <a:rPr lang="cs-CZ" altLang="cs-CZ" sz="1200"/>
              <a:pPr algn="r"/>
              <a:t>22</a:t>
            </a:fld>
            <a:endParaRPr lang="cs-CZ" altLang="cs-CZ" sz="1200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77B83-5908-44AA-AF90-3FBCBE6E5F13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749DB11-77AD-4A25-9E15-339ADB6C9951}" type="slidenum">
              <a:rPr lang="cs-CZ" altLang="cs-CZ" sz="1200"/>
              <a:pPr algn="r"/>
              <a:t>23</a:t>
            </a:fld>
            <a:endParaRPr lang="cs-CZ" altLang="cs-CZ" sz="1200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1779E0-3B76-4D56-AEFE-F922183E91F8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6044C0F0-9293-4D19-8D04-B03917600FDF}" type="slidenum">
              <a:rPr lang="cs-CZ" altLang="cs-CZ" sz="1200"/>
              <a:pPr algn="r"/>
              <a:t>24</a:t>
            </a:fld>
            <a:endParaRPr lang="cs-CZ" altLang="cs-CZ" sz="1200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01738" y="138113"/>
            <a:ext cx="3744912" cy="2808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714399"/>
            <a:ext cx="5436870" cy="4466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714399"/>
            <a:ext cx="5436870" cy="4466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DA299C-7418-4341-8F4E-A89E51693975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C68D917E-1436-41AB-9FB1-93652FD190EB}" type="slidenum">
              <a:rPr lang="cs-CZ" altLang="cs-CZ" sz="1200"/>
              <a:pPr algn="r"/>
              <a:t>6</a:t>
            </a:fld>
            <a:endParaRPr lang="cs-CZ" altLang="cs-CZ" sz="1200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6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7763" cy="37179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Left</a:t>
            </a:r>
            <a:r>
              <a:rPr lang="cs-CZ" dirty="0" smtClean="0"/>
              <a:t> –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stained</a:t>
            </a:r>
            <a:r>
              <a:rPr lang="cs-CZ" dirty="0" smtClean="0"/>
              <a:t> </a:t>
            </a:r>
            <a:r>
              <a:rPr lang="cs-CZ" dirty="0" err="1" smtClean="0"/>
              <a:t>magnified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segments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endParaRPr lang="cs-CZ" dirty="0" smtClean="0"/>
          </a:p>
          <a:p>
            <a:r>
              <a:rPr lang="cs-CZ" dirty="0" err="1" smtClean="0"/>
              <a:t>Right</a:t>
            </a:r>
            <a:r>
              <a:rPr lang="cs-CZ" dirty="0" smtClean="0"/>
              <a:t> – </a:t>
            </a:r>
            <a:r>
              <a:rPr lang="cs-CZ" dirty="0" err="1" smtClean="0"/>
              <a:t>diagrams</a:t>
            </a:r>
            <a:r>
              <a:rPr lang="cs-CZ" dirty="0" smtClean="0"/>
              <a:t> of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sections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segments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spinal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B6851C9-605F-436C-A1BC-2261F92ABBE4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3198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714399"/>
            <a:ext cx="5436870" cy="4466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609" y="4714399"/>
            <a:ext cx="5436870" cy="4466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26949-4375-4D70-8568-C0868B6881FD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AAF887-095E-4901-93A1-986C7998C42B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BE0BF07A-3491-4CAE-949E-98B7B3CF4161}" type="slidenum">
              <a:rPr lang="cs-CZ" altLang="cs-CZ" sz="1200"/>
              <a:pPr algn="r"/>
              <a:t>33</a:t>
            </a:fld>
            <a:endParaRPr lang="cs-CZ" altLang="cs-CZ" sz="1200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55713" y="247650"/>
            <a:ext cx="4089400" cy="3067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F5936D-E851-4350-BAC3-1128E5B14C77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A6320395-B2B5-4857-BD64-76B19818D070}" type="slidenum">
              <a:rPr lang="cs-CZ" altLang="cs-CZ" sz="1200"/>
              <a:pPr algn="r"/>
              <a:t>34</a:t>
            </a:fld>
            <a:endParaRPr lang="cs-CZ" altLang="cs-CZ" sz="1200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CAD40B-40C9-45C2-A7F0-50E334E3702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4598EC3E-D65A-44BD-9CE5-E481E26CFF46}" type="slidenum">
              <a:rPr lang="cs-CZ" altLang="cs-CZ" sz="1200"/>
              <a:pPr algn="r"/>
              <a:t>35</a:t>
            </a:fld>
            <a:endParaRPr lang="cs-CZ" altLang="cs-CZ" sz="1200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81275" y="211138"/>
            <a:ext cx="1633538" cy="12239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1D2434-D3FB-4429-A186-96223D4569AE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48CFE2F9-C45F-43EE-85F0-F75FA8C5A37F}" type="slidenum">
              <a:rPr lang="cs-CZ" altLang="cs-CZ" sz="1200"/>
              <a:pPr algn="r"/>
              <a:t>36</a:t>
            </a:fld>
            <a:endParaRPr lang="cs-CZ" altLang="cs-CZ" sz="12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7575" y="195263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5300" name="Text Box 4"/>
          <p:cNvSpPr txBox="1">
            <a:spLocks noGrp="1" noChangeArrowheads="1"/>
          </p:cNvSpPr>
          <p:nvPr>
            <p:ph type="body"/>
          </p:nvPr>
        </p:nvSpPr>
        <p:spPr>
          <a:xfrm>
            <a:off x="187325" y="4103688"/>
            <a:ext cx="6423025" cy="5627687"/>
          </a:xfrm>
          <a:ln/>
        </p:spPr>
        <p:txBody>
          <a:bodyPr lIns="91440" tIns="45720" rIns="91440" bIns="45720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Upozornit na nové barvení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006600"/>
                </a:solidFill>
                <a:latin typeface="Arial" charset="0"/>
                <a:ea typeface="Lucida Sans Unicode" charset="0"/>
                <a:cs typeface="Lucida Sans Unicode" charset="0"/>
              </a:rPr>
              <a:t>VM</a:t>
            </a: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 – musí být </a:t>
            </a:r>
            <a:r>
              <a:rPr lang="cs-CZ" altLang="cs-CZ" b="1">
                <a:solidFill>
                  <a:srgbClr val="006600"/>
                </a:solidFill>
                <a:latin typeface="Arial" charset="0"/>
                <a:ea typeface="Lucida Sans Unicode" charset="0"/>
                <a:cs typeface="Lucida Sans Unicode" charset="0"/>
              </a:rPr>
              <a:t>zelená – parasympatikus či </a:t>
            </a:r>
            <a:r>
              <a:rPr lang="cs-CZ" altLang="cs-CZ" b="1">
                <a:solidFill>
                  <a:srgbClr val="FF6600"/>
                </a:solidFill>
                <a:latin typeface="Arial" charset="0"/>
                <a:ea typeface="Lucida Sans Unicode" charset="0"/>
                <a:cs typeface="Lucida Sans Unicode" charset="0"/>
              </a:rPr>
              <a:t>žlutá – sympatikus  </a:t>
            </a: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(zahraniční literatura)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sympatikus – jádro v rozsahu </a:t>
            </a: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Th1-L2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  Pod </a:t>
            </a: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L2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= parasympatikus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Měl by tady být i </a:t>
            </a: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FLM 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(obsahuje vlákna jdoucí z Ve jader, spojené se spinálními motoneurony a s neurony hlavových nervů). 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660066"/>
                </a:solidFill>
                <a:latin typeface="Arial" charset="0"/>
                <a:ea typeface="Lucida Sans Unicode" charset="0"/>
                <a:cs typeface="Lucida Sans Unicode" charset="0"/>
              </a:rPr>
              <a:t>Silně myelinizované</a:t>
            </a: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aferentní axony SG jsou lokalizovány</a:t>
            </a: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cs-CZ" altLang="cs-CZ" b="1">
                <a:solidFill>
                  <a:srgbClr val="660066"/>
                </a:solidFill>
                <a:latin typeface="Arial" charset="0"/>
                <a:ea typeface="Lucida Sans Unicode" charset="0"/>
                <a:cs typeface="Lucida Sans Unicode" charset="0"/>
              </a:rPr>
              <a:t>v zadních kořenech mediálně</a:t>
            </a: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.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Vedou inf. o diskriminačním kožním čití a propriorecepci. Po vstupu vydávají ascendentní a descendentní kolaterály. Ascendentní tvoří f. gracilis et cuneatus.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660066"/>
                </a:solidFill>
                <a:latin typeface="Arial" charset="0"/>
                <a:ea typeface="Lucida Sans Unicode" charset="0"/>
                <a:cs typeface="Lucida Sans Unicode" charset="0"/>
              </a:rPr>
              <a:t>Laterálně 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jdou málo</a:t>
            </a: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cs-CZ" altLang="cs-CZ" b="1">
                <a:solidFill>
                  <a:srgbClr val="660066"/>
                </a:solidFill>
                <a:latin typeface="Arial" charset="0"/>
                <a:ea typeface="Lucida Sans Unicode" charset="0"/>
                <a:cs typeface="Lucida Sans Unicode" charset="0"/>
              </a:rPr>
              <a:t>myelinizované a nemyelinizované aferentní axony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, které vedou převážně nociceptivní informace a informace o teple a chladu. Tyto axony vstupují do                                </a:t>
            </a:r>
            <a:r>
              <a:rPr lang="cs-CZ" altLang="cs-CZ" b="1">
                <a:solidFill>
                  <a:srgbClr val="660066"/>
                </a:solidFill>
                <a:latin typeface="Arial" charset="0"/>
                <a:ea typeface="Lucida Sans Unicode" charset="0"/>
                <a:cs typeface="Lucida Sans Unicode" charset="0"/>
              </a:rPr>
              <a:t>tr. dorsolateralis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(Lissaueri), kde se také dělí na ascendentní a descendentní větve a končí na neuronech zadnícho rohu míšního.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Sestupné dráhy = řízení motoriky 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Tr. co-sp 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Tr. re, ru, ve, te-spinalis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solidFill>
                  <a:srgbClr val="FF0000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83B2E-DA5B-4BB7-A657-0FE91AAB25A0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E96CF6EB-74FF-415C-9953-6F3744B9C20C}" type="slidenum">
              <a:rPr lang="cs-CZ" altLang="cs-CZ" sz="1200"/>
              <a:pPr algn="r"/>
              <a:t>37</a:t>
            </a:fld>
            <a:endParaRPr lang="cs-CZ" altLang="cs-CZ" sz="1200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B2D940-31F9-4BD1-BDEB-8EA97DB9D278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66124F8E-EB54-45FF-9D26-E03BCF81D00D}" type="slidenum">
              <a:rPr lang="cs-CZ" altLang="cs-CZ" sz="1200"/>
              <a:pPr algn="r"/>
              <a:t>39</a:t>
            </a:fld>
            <a:endParaRPr lang="cs-CZ" altLang="cs-CZ" sz="120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17575" y="273050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7348" name="Text Box 4"/>
          <p:cNvSpPr txBox="1">
            <a:spLocks noGrp="1" noChangeArrowheads="1"/>
          </p:cNvSpPr>
          <p:nvPr>
            <p:ph type="body"/>
          </p:nvPr>
        </p:nvSpPr>
        <p:spPr>
          <a:xfrm>
            <a:off x="231775" y="4103688"/>
            <a:ext cx="6334125" cy="4748212"/>
          </a:xfrm>
          <a:ln/>
        </p:spPr>
        <p:txBody>
          <a:bodyPr lIns="91440" tIns="45720" rIns="91440" bIns="45720"/>
          <a:lstStyle/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apicalis 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interneurony propojující segmenty míšní ascendentně a descendentně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Subst. gelatinosa Rolandi- 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vrstva šedé hmoty tvořena nakupením drobných interneuronů. Významným způsobem ovlivňují aferentní informace vstupující do míchy.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proprius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končí zde aferentní axony přenášející informaci o hrubé kožní citlivosti, teple a chladu.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thoracicus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končí zde aferentní axony převádějící proprioceptivní informace z DK a kaudální části trupu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intermediomedialis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končí zde aferentní axony převádějící informace z viscerálních orgánů (mechanické, teplo, bolest) Odtud do FR nebo na ncl. intermediolateralis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intermediolateralis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neurony vydávají pregangliová sympatická vlákna probíhající ve ventrálních kořenech spinálních nervů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b="1">
              <a:latin typeface="Arial" charset="0"/>
              <a:ea typeface="Lucida Sans Unicode" charset="0"/>
              <a:cs typeface="Lucida Sans Unicode" charset="0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Ncl. motorii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obsahují alfa a gama motoneurony. Jsou somatotopicky uspořádány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rial" charset="0"/>
                <a:ea typeface="Lucida Sans Unicode" charset="0"/>
                <a:cs typeface="Lucida Sans Unicode" charset="0"/>
              </a:rPr>
              <a:t>FR</a:t>
            </a:r>
            <a:r>
              <a:rPr lang="cs-CZ" altLang="cs-CZ">
                <a:latin typeface="Arial" charset="0"/>
                <a:ea typeface="Lucida Sans Unicode" charset="0"/>
                <a:cs typeface="Lucida Sans Unicode" charset="0"/>
              </a:rPr>
              <a:t> – soubor neuronů, interneuronů a jejich spojení.  V míše omezený rozsah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45F69-B536-410F-9C64-28CBDFC7BD77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D732A7AA-90DD-41F8-8007-AE627A44242B}" type="slidenum">
              <a:rPr lang="cs-CZ" altLang="cs-CZ" sz="1200"/>
              <a:pPr algn="r"/>
              <a:t>7</a:t>
            </a:fld>
            <a:endParaRPr lang="cs-CZ" altLang="cs-CZ" sz="120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22FD47-71FA-49C8-8CAB-95D4A8ADCD52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AAC219EC-7414-444D-BE1F-925F7D54B33F}" type="slidenum">
              <a:rPr lang="cs-CZ" altLang="cs-CZ" sz="1200"/>
              <a:pPr algn="r"/>
              <a:t>8</a:t>
            </a:fld>
            <a:endParaRPr lang="cs-CZ" altLang="cs-CZ" sz="1200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95350" y="744538"/>
            <a:ext cx="4668838" cy="3503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962F22-81D6-490D-94F3-CF4718B63B7A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92F298A5-6BA2-4B5A-AE08-9E08B0DB11C3}" type="slidenum">
              <a:rPr lang="cs-CZ" altLang="cs-CZ" sz="1200"/>
              <a:pPr algn="r"/>
              <a:t>10</a:t>
            </a:fld>
            <a:endParaRPr lang="cs-CZ" altLang="cs-CZ" sz="12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7CD69-8115-4DE1-98C2-FCC039D9537D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A9282465-C492-485B-BC4E-A64C6B628E16}" type="slidenum">
              <a:rPr lang="cs-CZ" altLang="cs-CZ" sz="1200"/>
              <a:pPr algn="r"/>
              <a:t>13</a:t>
            </a:fld>
            <a:endParaRPr lang="cs-CZ" altLang="cs-CZ" sz="120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D4E9A2-B1C6-469D-8AB1-6A0315DC452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908A0B6-82DA-4118-ADD9-BE202EC7FFAD}" type="slidenum">
              <a:rPr lang="cs-CZ" altLang="cs-CZ" sz="1200"/>
              <a:pPr algn="r"/>
              <a:t>14</a:t>
            </a:fld>
            <a:endParaRPr lang="cs-CZ" altLang="cs-CZ" sz="1200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61D85C-292B-4596-8726-571A4CA5F097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EC4DCD0C-C12C-4D81-85DC-9F576875D171}" type="slidenum">
              <a:rPr lang="cs-CZ" altLang="cs-CZ" sz="1200"/>
              <a:pPr algn="r"/>
              <a:t>15</a:t>
            </a:fld>
            <a:endParaRPr lang="cs-CZ" altLang="cs-CZ" sz="1200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8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A8387-FA78-4D26-B7AD-8B49A07C7402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6942A4DD-00CD-4C6B-9A8A-9897948E5668}" type="slidenum">
              <a:rPr lang="cs-CZ" altLang="cs-CZ" sz="1200"/>
              <a:pPr algn="r"/>
              <a:t>16</a:t>
            </a:fld>
            <a:endParaRPr lang="cs-CZ" altLang="cs-CZ" sz="120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557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760E9F-3DD2-4697-8F3F-FF37B945C9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829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9571EB-96D2-498C-BC2E-98C6603F91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920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8FA075-1B62-4639-9E56-AC642458CC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2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7A8B59-20EA-4C21-A5E5-E3C3761BE6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90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0D9F5D-36C3-467E-B89A-4CAE56C0BF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694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534238-1159-49B2-8DA9-F15A948E2B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68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2B54FC-ECAD-4EFD-A6E6-CB8D3B6668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34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A73B40-E41B-4BD4-89AE-7632EA79F1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93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C4E539-F845-4E35-92CD-0F26D4B8C9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7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B3484F-1C7D-42CF-93B1-5D0376A820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15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5C3CF2-379D-4D21-908C-072D869054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320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0B0911F-2361-4F2B-B02C-CD857B0DD08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butterflyutopia.com/wall4.jpg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58815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ANATOMY III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MUDr. Ivana Hradilová </a:t>
            </a:r>
            <a:r>
              <a:rPr lang="cs-CZ" sz="2800" b="1" dirty="0" err="1" smtClean="0">
                <a:solidFill>
                  <a:schemeClr val="bg1"/>
                </a:solidFill>
              </a:rPr>
              <a:t>Svíženská</a:t>
            </a:r>
            <a:r>
              <a:rPr lang="cs-CZ" sz="2800" b="1" dirty="0" smtClean="0">
                <a:solidFill>
                  <a:schemeClr val="bg1"/>
                </a:solidFill>
              </a:rPr>
              <a:t>, Ph.D.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35149" y="188027"/>
            <a:ext cx="676910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 dirty="0" err="1" smtClean="0">
                <a:solidFill>
                  <a:srgbClr val="FFFFFF"/>
                </a:solidFill>
              </a:rPr>
              <a:t>Myelinization</a:t>
            </a:r>
            <a:r>
              <a:rPr lang="cs-CZ" altLang="cs-CZ" sz="2800" b="1" dirty="0" smtClean="0">
                <a:solidFill>
                  <a:srgbClr val="FFFFFF"/>
                </a:solidFill>
              </a:rPr>
              <a:t> – node of Ranvier,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internodal</a:t>
            </a:r>
            <a:r>
              <a:rPr lang="cs-CZ" altLang="cs-CZ" sz="2800" b="1" dirty="0" smtClean="0">
                <a:solidFill>
                  <a:srgbClr val="FFFFFF"/>
                </a:solidFill>
              </a:rPr>
              <a:t> segment</a:t>
            </a:r>
            <a:endParaRPr lang="cs-CZ" altLang="cs-CZ" sz="2800" b="1" dirty="0">
              <a:solidFill>
                <a:srgbClr val="FFFFFF"/>
              </a:solidFill>
            </a:endParaRP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835150" y="1438276"/>
            <a:ext cx="6769101" cy="4681538"/>
            <a:chOff x="1156" y="906"/>
            <a:chExt cx="4264" cy="294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906"/>
              <a:ext cx="4264" cy="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2629" y="1261"/>
              <a:ext cx="893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unmyelinated</a:t>
              </a:r>
              <a:r>
                <a:rPr lang="cs-CZ" altLang="cs-CZ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axon</a:t>
              </a: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086" y="1458"/>
              <a:ext cx="1" cy="44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485" y="2541"/>
              <a:ext cx="803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cs-CZ" altLang="cs-CZ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Schwann</a:t>
              </a:r>
              <a:r>
                <a:rPr lang="cs-CZ" altLang="cs-CZ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cell</a:t>
              </a: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2829" y="2359"/>
              <a:ext cx="1" cy="18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890" y="3654"/>
              <a:ext cx="357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axon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H="1" flipV="1">
              <a:off x="2629" y="3442"/>
              <a:ext cx="257" cy="23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198" y="3507"/>
              <a:ext cx="1116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</a:rPr>
                <a:t>Schwann</a:t>
              </a:r>
              <a:r>
                <a:rPr lang="cs-CZ" altLang="cs-CZ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</a:rPr>
                <a:t> cell </a:t>
              </a:r>
              <a:r>
                <a:rPr lang="cs-CZ" altLang="cs-CZ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</a:rPr>
                <a:t>nucleus</a:t>
              </a:r>
              <a:r>
                <a:rPr lang="cs-CZ" altLang="cs-CZ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</a:rPr>
                <a:t> </a:t>
              </a: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>
              <a:off x="2928" y="3594"/>
              <a:ext cx="31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604" y="3254"/>
              <a:ext cx="76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Ranvier node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3419" y="3321"/>
              <a:ext cx="185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690" y="1064"/>
              <a:ext cx="893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750"/>
                </a:spcBef>
              </a:pPr>
              <a:r>
                <a:rPr lang="cs-CZ" altLang="cs-CZ" sz="1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oligodendroglia</a:t>
              </a:r>
              <a:endParaRPr lang="cs-CZ" altLang="cs-CZ" sz="1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059" y="1224"/>
              <a:ext cx="1" cy="26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71337"/>
            <a:ext cx="15716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0725" y="6119813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010872" y="150443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Saltatory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conduction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cdb.ucsd.edu/SAO/images/schwann_cell_sw_512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" y="223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06" y="3140967"/>
            <a:ext cx="4390194" cy="37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6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" y="1231900"/>
            <a:ext cx="77343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60193" y="188640"/>
            <a:ext cx="2292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Synapse</a:t>
            </a:r>
            <a:endParaRPr lang="cs-CZ" sz="4000" b="1" dirty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9955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451100" y="549275"/>
            <a:ext cx="4240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Development of NS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09625" y="1268413"/>
            <a:ext cx="75247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>
                <a:solidFill>
                  <a:srgbClr val="FFCC00"/>
                </a:solidFill>
              </a:rPr>
              <a:t>■</a:t>
            </a:r>
            <a:r>
              <a:rPr lang="cs-CZ" altLang="cs-CZ" sz="2800">
                <a:solidFill>
                  <a:srgbClr val="FFFFFF"/>
                </a:solidFill>
              </a:rPr>
              <a:t> </a:t>
            </a:r>
            <a:r>
              <a:rPr lang="cs-CZ" altLang="cs-CZ" sz="2800" b="1">
                <a:solidFill>
                  <a:srgbClr val="FFFFFF"/>
                </a:solidFill>
              </a:rPr>
              <a:t>from ectoderm</a:t>
            </a:r>
            <a:r>
              <a:rPr lang="cs-CZ" altLang="cs-CZ" sz="2800">
                <a:solidFill>
                  <a:srgbClr val="FFFFFF"/>
                </a:solidFill>
              </a:rPr>
              <a:t> (</a:t>
            </a:r>
            <a:r>
              <a:rPr lang="cs-CZ" altLang="cs-CZ" sz="2800" b="1">
                <a:solidFill>
                  <a:srgbClr val="BBE0E3"/>
                </a:solidFill>
              </a:rPr>
              <a:t>under influence of the notochord</a:t>
            </a:r>
            <a:r>
              <a:rPr lang="cs-CZ" altLang="cs-CZ" sz="2800">
                <a:solidFill>
                  <a:srgbClr val="FFFFFF"/>
                </a:solidFill>
              </a:rPr>
              <a:t>) </a:t>
            </a:r>
            <a:r>
              <a:rPr lang="cs-CZ" altLang="cs-CZ" sz="2800" b="1">
                <a:solidFill>
                  <a:srgbClr val="FFFFFF"/>
                </a:solidFill>
              </a:rPr>
              <a:t>arises the neural: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13" y="3860800"/>
            <a:ext cx="17287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CC00"/>
                </a:solidFill>
              </a:rPr>
              <a:t>plate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19475" y="4508500"/>
            <a:ext cx="14414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CC00"/>
                </a:solidFill>
              </a:rPr>
              <a:t>groove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40425" y="5157788"/>
            <a:ext cx="29527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CC00"/>
                </a:solidFill>
              </a:rPr>
              <a:t>tube </a:t>
            </a:r>
            <a:r>
              <a:rPr lang="cs-CZ" altLang="cs-CZ" sz="2800" b="1">
                <a:solidFill>
                  <a:srgbClr val="FFFFFF"/>
                </a:solidFill>
              </a:rPr>
              <a:t>                    + </a:t>
            </a:r>
            <a:r>
              <a:rPr lang="cs-CZ" altLang="cs-CZ" sz="2800" b="1">
                <a:solidFill>
                  <a:srgbClr val="FFCC00"/>
                </a:solidFill>
              </a:rPr>
              <a:t>neural crest</a:t>
            </a:r>
            <a:r>
              <a:rPr lang="cs-CZ" altLang="cs-CZ" sz="2800" b="1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23850" y="2349500"/>
          <a:ext cx="2562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r:id="rId4" imgW="2561905" imgH="1457143" progId="">
                  <p:embed/>
                </p:oleObj>
              </mc:Choice>
              <mc:Fallback>
                <p:oleObj r:id="rId4" imgW="2561905" imgH="145714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2562225" cy="1457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132138" y="2781300"/>
          <a:ext cx="25209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r:id="rId6" imgW="2247619" imgH="1457143" progId="">
                  <p:embed/>
                </p:oleObj>
              </mc:Choice>
              <mc:Fallback>
                <p:oleObj r:id="rId6" imgW="2247619" imgH="145714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81300"/>
                        <a:ext cx="2520950" cy="1635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5940425" y="3068638"/>
          <a:ext cx="223837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r:id="rId8" imgW="2238687" imgH="2000000" progId="">
                  <p:embed/>
                </p:oleObj>
              </mc:Choice>
              <mc:Fallback>
                <p:oleObj r:id="rId8" imgW="2238687" imgH="20000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68638"/>
                        <a:ext cx="2238375" cy="2000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83425" y="4695825"/>
            <a:ext cx="1366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CC0000"/>
                </a:solidFill>
              </a:rPr>
              <a:t>3.w i.u.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536" y="404813"/>
            <a:ext cx="8640959" cy="55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 dirty="0" err="1">
                <a:solidFill>
                  <a:srgbClr val="FFCC00"/>
                </a:solidFill>
              </a:rPr>
              <a:t>Parts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derived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from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the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neural</a:t>
            </a:r>
            <a:r>
              <a:rPr lang="cs-CZ" altLang="cs-CZ" sz="3200" b="1" dirty="0">
                <a:solidFill>
                  <a:srgbClr val="FFCC00"/>
                </a:solidFill>
              </a:rPr>
              <a:t> tube</a:t>
            </a:r>
            <a:r>
              <a:rPr lang="cs-CZ" altLang="cs-CZ" sz="3200" b="1" dirty="0">
                <a:solidFill>
                  <a:srgbClr val="FFFFFF"/>
                </a:solidFill>
              </a:rPr>
              <a:t>  </a:t>
            </a:r>
          </a:p>
          <a:p>
            <a:r>
              <a:rPr lang="cs-CZ" altLang="cs-CZ" sz="3200" b="1" dirty="0">
                <a:solidFill>
                  <a:schemeClr val="tx1"/>
                </a:solidFill>
              </a:rPr>
              <a:t>	</a:t>
            </a:r>
            <a:r>
              <a:rPr lang="cs-CZ" altLang="cs-CZ" sz="3200" b="1" dirty="0">
                <a:solidFill>
                  <a:srgbClr val="FFFFFF"/>
                </a:solidFill>
              </a:rPr>
              <a:t>brain</a:t>
            </a:r>
          </a:p>
          <a:p>
            <a:r>
              <a:rPr lang="cs-CZ" altLang="cs-CZ" sz="3200" b="1" dirty="0">
                <a:solidFill>
                  <a:srgbClr val="FFFFFF"/>
                </a:solidFill>
              </a:rPr>
              <a:t>	</a:t>
            </a:r>
            <a:r>
              <a:rPr lang="cs-CZ" altLang="cs-CZ" sz="3200" b="1" dirty="0" err="1">
                <a:solidFill>
                  <a:srgbClr val="FFFFFF"/>
                </a:solidFill>
              </a:rPr>
              <a:t>spinal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cord</a:t>
            </a:r>
            <a:endParaRPr lang="cs-CZ" altLang="cs-CZ" sz="3200" b="1" dirty="0">
              <a:solidFill>
                <a:srgbClr val="FFFFFF"/>
              </a:solidFill>
            </a:endParaRPr>
          </a:p>
          <a:p>
            <a:endParaRPr lang="cs-CZ" altLang="cs-CZ" sz="3200" b="1" dirty="0">
              <a:solidFill>
                <a:srgbClr val="FFFFFF"/>
              </a:solidFill>
            </a:endParaRPr>
          </a:p>
          <a:p>
            <a:r>
              <a:rPr lang="cs-CZ" altLang="cs-CZ" sz="3200" b="1" dirty="0" err="1">
                <a:solidFill>
                  <a:srgbClr val="FFCC00"/>
                </a:solidFill>
              </a:rPr>
              <a:t>Parts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derived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from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the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neural</a:t>
            </a:r>
            <a:r>
              <a:rPr lang="cs-CZ" altLang="cs-CZ" sz="3200" b="1" dirty="0">
                <a:solidFill>
                  <a:srgbClr val="FFCC00"/>
                </a:solidFill>
              </a:rPr>
              <a:t> </a:t>
            </a:r>
            <a:r>
              <a:rPr lang="cs-CZ" altLang="cs-CZ" sz="3200" b="1" dirty="0" err="1">
                <a:solidFill>
                  <a:srgbClr val="FFCC00"/>
                </a:solidFill>
              </a:rPr>
              <a:t>crest</a:t>
            </a:r>
            <a:r>
              <a:rPr lang="cs-CZ" altLang="cs-CZ" sz="3200" b="1" dirty="0">
                <a:solidFill>
                  <a:srgbClr val="CC0000"/>
                </a:solidFill>
              </a:rPr>
              <a:t>                                 </a:t>
            </a:r>
          </a:p>
          <a:p>
            <a:r>
              <a:rPr lang="cs-CZ" altLang="cs-CZ" sz="3200" b="1" dirty="0">
                <a:solidFill>
                  <a:srgbClr val="FFFFFF"/>
                </a:solidFill>
              </a:rPr>
              <a:t>	</a:t>
            </a:r>
            <a:r>
              <a:rPr lang="cs-CZ" altLang="cs-CZ" sz="3200" b="1" dirty="0" err="1">
                <a:solidFill>
                  <a:srgbClr val="FFFFFF"/>
                </a:solidFill>
              </a:rPr>
              <a:t>cranial</a:t>
            </a:r>
            <a:r>
              <a:rPr lang="cs-CZ" altLang="cs-CZ" sz="3200" b="1" dirty="0">
                <a:solidFill>
                  <a:srgbClr val="FFFFFF"/>
                </a:solidFill>
              </a:rPr>
              <a:t> nerve ganglia               </a:t>
            </a:r>
            <a:endParaRPr lang="cs-CZ" altLang="cs-CZ" sz="3200" b="1" dirty="0" smtClean="0">
              <a:solidFill>
                <a:srgbClr val="FFFFFF"/>
              </a:solidFill>
            </a:endParaRPr>
          </a:p>
          <a:p>
            <a:r>
              <a:rPr lang="cs-CZ" altLang="cs-CZ" sz="3200" b="1" dirty="0">
                <a:solidFill>
                  <a:srgbClr val="FFFFFF"/>
                </a:solidFill>
              </a:rPr>
              <a:t>	</a:t>
            </a:r>
            <a:r>
              <a:rPr lang="cs-CZ" altLang="cs-CZ" sz="3200" b="1" dirty="0" err="1">
                <a:solidFill>
                  <a:srgbClr val="FFFFFF"/>
                </a:solidFill>
              </a:rPr>
              <a:t>dorsal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root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smtClean="0">
                <a:solidFill>
                  <a:srgbClr val="FFFFFF"/>
                </a:solidFill>
              </a:rPr>
              <a:t>ganglia and </a:t>
            </a:r>
            <a:r>
              <a:rPr lang="cs-CZ" altLang="cs-CZ" sz="3200" b="1" dirty="0" err="1">
                <a:solidFill>
                  <a:srgbClr val="FFFFFF"/>
                </a:solidFill>
              </a:rPr>
              <a:t>autonomic</a:t>
            </a:r>
            <a:r>
              <a:rPr lang="cs-CZ" altLang="cs-CZ" sz="3200" b="1" dirty="0">
                <a:solidFill>
                  <a:srgbClr val="FFFFFF"/>
                </a:solidFill>
              </a:rPr>
              <a:t> ganglia                   	</a:t>
            </a:r>
            <a:r>
              <a:rPr lang="cs-CZ" altLang="cs-CZ" sz="3200" b="1" dirty="0" err="1">
                <a:solidFill>
                  <a:srgbClr val="FFFFFF"/>
                </a:solidFill>
              </a:rPr>
              <a:t>medulla</a:t>
            </a:r>
            <a:r>
              <a:rPr lang="cs-CZ" altLang="cs-CZ" sz="3200" b="1" dirty="0">
                <a:solidFill>
                  <a:srgbClr val="FFFFFF"/>
                </a:solidFill>
              </a:rPr>
              <a:t> of </a:t>
            </a:r>
            <a:r>
              <a:rPr lang="cs-CZ" altLang="cs-CZ" sz="3200" b="1" dirty="0" err="1">
                <a:solidFill>
                  <a:srgbClr val="FFFFFF"/>
                </a:solidFill>
              </a:rPr>
              <a:t>the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suprarenal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gland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</a:p>
          <a:p>
            <a:r>
              <a:rPr lang="cs-CZ" altLang="cs-CZ" sz="3200" b="1" dirty="0">
                <a:solidFill>
                  <a:srgbClr val="FFFFFF"/>
                </a:solidFill>
              </a:rPr>
              <a:t>	</a:t>
            </a:r>
            <a:r>
              <a:rPr lang="cs-CZ" altLang="cs-CZ" sz="3200" b="1" dirty="0" err="1">
                <a:solidFill>
                  <a:srgbClr val="FFFFFF"/>
                </a:solidFill>
              </a:rPr>
              <a:t>some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bones</a:t>
            </a:r>
            <a:r>
              <a:rPr lang="cs-CZ" altLang="cs-CZ" sz="3200" b="1" dirty="0">
                <a:solidFill>
                  <a:srgbClr val="FFFFFF"/>
                </a:solidFill>
              </a:rPr>
              <a:t>, </a:t>
            </a:r>
            <a:r>
              <a:rPr lang="cs-CZ" altLang="cs-CZ" sz="3200" b="1" dirty="0" err="1" smtClean="0">
                <a:solidFill>
                  <a:srgbClr val="FFFFFF"/>
                </a:solidFill>
              </a:rPr>
              <a:t>cartilages</a:t>
            </a:r>
            <a:r>
              <a:rPr lang="cs-CZ" altLang="cs-CZ" sz="3200" b="1" dirty="0" smtClean="0">
                <a:solidFill>
                  <a:srgbClr val="FFFFFF"/>
                </a:solidFill>
              </a:rPr>
              <a:t> </a:t>
            </a:r>
            <a:r>
              <a:rPr lang="cs-CZ" altLang="cs-CZ" sz="3200" b="1" dirty="0">
                <a:solidFill>
                  <a:srgbClr val="FFFFFF"/>
                </a:solidFill>
              </a:rPr>
              <a:t>and 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FFFFFF"/>
                </a:solidFill>
              </a:rPr>
              <a:t>connective</a:t>
            </a:r>
            <a:r>
              <a:rPr lang="cs-CZ" altLang="cs-CZ" sz="3200" b="1" dirty="0" smtClean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tissue</a:t>
            </a:r>
            <a:r>
              <a:rPr lang="cs-CZ" altLang="cs-CZ" sz="3200" b="1" dirty="0">
                <a:solidFill>
                  <a:srgbClr val="FFFFFF"/>
                </a:solidFill>
              </a:rPr>
              <a:t> of </a:t>
            </a:r>
            <a:r>
              <a:rPr lang="cs-CZ" altLang="cs-CZ" sz="3200" b="1" dirty="0" err="1">
                <a:solidFill>
                  <a:srgbClr val="FFFFFF"/>
                </a:solidFill>
              </a:rPr>
              <a:t>the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dirty="0" err="1">
                <a:solidFill>
                  <a:srgbClr val="FFFFFF"/>
                </a:solidFill>
              </a:rPr>
              <a:t>head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r>
              <a:rPr lang="cs-CZ" altLang="cs-CZ" sz="3200" b="1" i="1" dirty="0">
                <a:solidFill>
                  <a:srgbClr val="FFFFFF"/>
                </a:solidFill>
              </a:rPr>
              <a:t> </a:t>
            </a:r>
          </a:p>
          <a:p>
            <a:r>
              <a:rPr lang="cs-CZ" altLang="cs-CZ" sz="3200" b="1" dirty="0">
                <a:solidFill>
                  <a:srgbClr val="FFFFFF"/>
                </a:solidFill>
              </a:rPr>
              <a:t>	pigment </a:t>
            </a:r>
            <a:r>
              <a:rPr lang="cs-CZ" altLang="cs-CZ" sz="3200" b="1" dirty="0" err="1">
                <a:solidFill>
                  <a:srgbClr val="FFFFFF"/>
                </a:solidFill>
              </a:rPr>
              <a:t>cells</a:t>
            </a:r>
            <a:r>
              <a:rPr lang="cs-CZ" altLang="cs-CZ" sz="3200" b="1" dirty="0">
                <a:solidFill>
                  <a:srgbClr val="FFFFFF"/>
                </a:solidFill>
              </a:rPr>
              <a:t> </a:t>
            </a:r>
            <a:endParaRPr lang="cs-CZ" altLang="cs-CZ" sz="32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03350" y="549275"/>
            <a:ext cx="633571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cs-CZ" altLang="cs-CZ" sz="2400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cs-CZ" altLang="cs-CZ" sz="3200" b="1">
                <a:solidFill>
                  <a:srgbClr val="FFFFFF"/>
                </a:solidFill>
              </a:rPr>
              <a:t>Cerebral vesicles from the rostral part of the neural tube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11638" y="1989138"/>
            <a:ext cx="467995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7C80"/>
                </a:solidFill>
              </a:rPr>
              <a:t>3.</a:t>
            </a:r>
            <a:r>
              <a:rPr lang="cs-CZ" altLang="cs-CZ" sz="2800" b="1">
                <a:solidFill>
                  <a:srgbClr val="FFCC00"/>
                </a:solidFill>
              </a:rPr>
              <a:t> </a:t>
            </a:r>
            <a:r>
              <a:rPr lang="cs-CZ" altLang="cs-CZ" sz="2800" b="1">
                <a:solidFill>
                  <a:srgbClr val="FFFFFF"/>
                </a:solidFill>
              </a:rPr>
              <a:t>rhombencephalon  </a:t>
            </a:r>
            <a:r>
              <a:rPr lang="cs-CZ" altLang="cs-CZ" sz="2800">
                <a:solidFill>
                  <a:srgbClr val="FFFFFF"/>
                </a:solidFill>
              </a:rPr>
              <a:t>(hindbrain)</a:t>
            </a:r>
          </a:p>
          <a:p>
            <a:endParaRPr lang="cs-CZ" altLang="cs-CZ" sz="2800" b="1">
              <a:solidFill>
                <a:srgbClr val="FFFF00"/>
              </a:solidFill>
            </a:endParaRPr>
          </a:p>
          <a:p>
            <a:r>
              <a:rPr lang="cs-CZ" altLang="cs-CZ" sz="2800" b="1">
                <a:solidFill>
                  <a:srgbClr val="FF7C80"/>
                </a:solidFill>
              </a:rPr>
              <a:t>2.</a:t>
            </a:r>
            <a:r>
              <a:rPr lang="cs-CZ" altLang="cs-CZ" sz="2800" b="1">
                <a:solidFill>
                  <a:srgbClr val="FFCC00"/>
                </a:solidFill>
              </a:rPr>
              <a:t> </a:t>
            </a:r>
            <a:r>
              <a:rPr lang="cs-CZ" altLang="cs-CZ" sz="2800" b="1">
                <a:solidFill>
                  <a:srgbClr val="FFFFFF"/>
                </a:solidFill>
              </a:rPr>
              <a:t>mesencephalon     </a:t>
            </a:r>
            <a:r>
              <a:rPr lang="cs-CZ" altLang="cs-CZ" sz="2800">
                <a:solidFill>
                  <a:srgbClr val="FFFFFF"/>
                </a:solidFill>
              </a:rPr>
              <a:t>(midbrain)</a:t>
            </a:r>
          </a:p>
          <a:p>
            <a:endParaRPr lang="cs-CZ" altLang="cs-CZ" sz="2800" b="1">
              <a:solidFill>
                <a:srgbClr val="FFFF00"/>
              </a:solidFill>
            </a:endParaRPr>
          </a:p>
          <a:p>
            <a:r>
              <a:rPr lang="cs-CZ" altLang="cs-CZ" sz="2800" b="1">
                <a:solidFill>
                  <a:srgbClr val="FF7C80"/>
                </a:solidFill>
              </a:rPr>
              <a:t>1.</a:t>
            </a:r>
            <a:r>
              <a:rPr lang="cs-CZ" altLang="cs-CZ" sz="2800" b="1">
                <a:solidFill>
                  <a:srgbClr val="FFCC00"/>
                </a:solidFill>
              </a:rPr>
              <a:t> </a:t>
            </a:r>
            <a:r>
              <a:rPr lang="cs-CZ" altLang="cs-CZ" sz="2800" b="1">
                <a:solidFill>
                  <a:srgbClr val="FFFFFF"/>
                </a:solidFill>
              </a:rPr>
              <a:t>prosencephalon     </a:t>
            </a:r>
            <a:r>
              <a:rPr lang="cs-CZ" altLang="cs-CZ" sz="2800">
                <a:solidFill>
                  <a:srgbClr val="FFFFFF"/>
                </a:solidFill>
              </a:rPr>
              <a:t>(forebrain)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4941888"/>
            <a:ext cx="30226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Spinal cord</a:t>
            </a:r>
            <a:r>
              <a:rPr lang="cs-CZ" altLang="cs-CZ" sz="2800" b="1">
                <a:solidFill>
                  <a:srgbClr val="FFCC00"/>
                </a:solidFill>
              </a:rPr>
              <a:t> medulla spinalis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55650" y="2349500"/>
          <a:ext cx="321945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4" imgW="3219899" imgH="2390476" progId="">
                  <p:embed/>
                </p:oleObj>
              </mc:Choice>
              <mc:Fallback>
                <p:oleObj r:id="rId4" imgW="3219899" imgH="239047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49500"/>
                        <a:ext cx="3219450" cy="2390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1050" y="25654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500"/>
              </a:spcBef>
            </a:pPr>
            <a:r>
              <a:rPr lang="cs-CZ" altLang="cs-CZ" sz="40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76600" y="2727325"/>
            <a:ext cx="719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500"/>
              </a:spcBef>
            </a:pPr>
            <a:r>
              <a:rPr lang="cs-CZ" altLang="cs-CZ" sz="40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59113" y="3429000"/>
            <a:ext cx="6477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500"/>
              </a:spcBef>
            </a:pPr>
            <a:r>
              <a:rPr lang="cs-CZ" altLang="cs-CZ" sz="40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042988" y="450850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FF9999"/>
          </a:solidFill>
          <a:ln w="9360">
            <a:solidFill>
              <a:srgbClr val="FF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268538" y="260350"/>
            <a:ext cx="410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84438" y="549275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4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6" charset="0"/>
              </a:rPr>
              <a:t>  </a:t>
            </a:r>
            <a:r>
              <a:rPr lang="cs-CZ" altLang="cs-CZ" sz="3200" b="1">
                <a:solidFill>
                  <a:srgbClr val="FFFFFF"/>
                </a:solidFill>
              </a:rPr>
              <a:t>Secondary vesicles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5963" y="3644900"/>
            <a:ext cx="237648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endParaRPr lang="cs-CZ" altLang="cs-CZ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spcBef>
                <a:spcPts val="1250"/>
              </a:spcBef>
            </a:pPr>
            <a:endParaRPr lang="cs-CZ" altLang="cs-CZ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47813" y="4149725"/>
            <a:ext cx="67691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050"/>
              </a:spcBef>
            </a:pPr>
            <a:r>
              <a:rPr lang="cs-CZ" altLang="cs-CZ" sz="2800" b="1">
                <a:solidFill>
                  <a:srgbClr val="FFCC00"/>
                </a:solidFill>
              </a:rPr>
              <a:t>myelencephalon  </a:t>
            </a:r>
            <a:r>
              <a:rPr lang="cs-CZ" altLang="cs-CZ" sz="2800" b="1">
                <a:solidFill>
                  <a:srgbClr val="FFFFFF"/>
                </a:solidFill>
              </a:rPr>
              <a:t>medulla oblongata </a:t>
            </a:r>
            <a:r>
              <a:rPr lang="cs-CZ" altLang="cs-CZ" sz="2800" b="1">
                <a:solidFill>
                  <a:srgbClr val="FFCC00"/>
                </a:solidFill>
              </a:rPr>
              <a:t>metencephalon</a:t>
            </a:r>
            <a:r>
              <a:rPr lang="cs-CZ" altLang="cs-CZ" sz="2800" b="1">
                <a:solidFill>
                  <a:srgbClr val="FFFFFF"/>
                </a:solidFill>
              </a:rPr>
              <a:t>    pons, cerebellum </a:t>
            </a:r>
          </a:p>
          <a:p>
            <a:pPr>
              <a:spcBef>
                <a:spcPts val="1050"/>
              </a:spcBef>
            </a:pPr>
            <a:r>
              <a:rPr lang="cs-CZ" altLang="cs-CZ" sz="2800" b="1">
                <a:solidFill>
                  <a:srgbClr val="FFCC00"/>
                </a:solidFill>
              </a:rPr>
              <a:t>mesencephalon</a:t>
            </a:r>
            <a:r>
              <a:rPr lang="cs-CZ" altLang="cs-CZ" sz="2800" b="1">
                <a:solidFill>
                  <a:srgbClr val="FFFFFF"/>
                </a:solidFill>
              </a:rPr>
              <a:t>   midbrain</a:t>
            </a:r>
          </a:p>
          <a:p>
            <a:pPr>
              <a:spcBef>
                <a:spcPts val="1050"/>
              </a:spcBef>
            </a:pPr>
            <a:r>
              <a:rPr lang="cs-CZ" altLang="cs-CZ" sz="2800" b="1">
                <a:solidFill>
                  <a:srgbClr val="FFCC00"/>
                </a:solidFill>
              </a:rPr>
              <a:t>diencephalon</a:t>
            </a:r>
            <a:r>
              <a:rPr lang="cs-CZ" altLang="cs-CZ" sz="2800" b="1">
                <a:solidFill>
                  <a:srgbClr val="FFFFFF"/>
                </a:solidFill>
              </a:rPr>
              <a:t>       diencephalon </a:t>
            </a:r>
            <a:r>
              <a:rPr lang="cs-CZ" altLang="cs-CZ" sz="2800" b="1">
                <a:solidFill>
                  <a:srgbClr val="FFCC00"/>
                </a:solidFill>
              </a:rPr>
              <a:t>telencephalon</a:t>
            </a:r>
            <a:r>
              <a:rPr lang="cs-CZ" altLang="cs-CZ" sz="2800" b="1">
                <a:solidFill>
                  <a:srgbClr val="FFFFFF"/>
                </a:solidFill>
              </a:rPr>
              <a:t>      telencephalon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536825" y="1196975"/>
          <a:ext cx="407035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r:id="rId4" imgW="4704762" imgH="3247619" progId="">
                  <p:embed/>
                </p:oleObj>
              </mc:Choice>
              <mc:Fallback>
                <p:oleObj r:id="rId4" imgW="4704762" imgH="324761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1196975"/>
                        <a:ext cx="4070350" cy="2809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83075" y="1700213"/>
            <a:ext cx="5762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95963" y="1916113"/>
            <a:ext cx="5762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80063" y="2997200"/>
            <a:ext cx="5762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7C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42988" y="4292600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7C80"/>
                </a:solidFill>
              </a:rPr>
              <a:t>3.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044575" y="5084763"/>
            <a:ext cx="519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7C80"/>
                </a:solidFill>
              </a:rPr>
              <a:t>2.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042988" y="5876925"/>
            <a:ext cx="576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7C80"/>
                </a:solidFill>
              </a:rPr>
              <a:t>1.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64288" y="2636912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rostral</a:t>
            </a:r>
            <a:endParaRPr lang="cs-CZ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11188" y="836613"/>
          <a:ext cx="25209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9" r:id="rId4" imgW="2561905" imgH="1457143" progId="">
                  <p:embed/>
                </p:oleObj>
              </mc:Choice>
              <mc:Fallback>
                <p:oleObj r:id="rId4" imgW="2561905" imgH="145714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2520950" cy="1435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11188" y="2420938"/>
          <a:ext cx="252095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" r:id="rId6" imgW="2247619" imgH="1457143" progId="">
                  <p:embed/>
                </p:oleObj>
              </mc:Choice>
              <mc:Fallback>
                <p:oleObj r:id="rId6" imgW="2247619" imgH="145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20938"/>
                        <a:ext cx="2520950" cy="1636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27088" y="4149725"/>
          <a:ext cx="20875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" r:id="rId8" imgW="2238687" imgH="2000000" progId="">
                  <p:embed/>
                </p:oleObj>
              </mc:Choice>
              <mc:Fallback>
                <p:oleObj r:id="rId8" imgW="2238687" imgH="2000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2087562" cy="1865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19475" y="836613"/>
            <a:ext cx="5256213" cy="51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419475" y="1144588"/>
          <a:ext cx="3768725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r:id="rId10" imgW="4095238" imgH="3580952" progId="">
                  <p:embed/>
                </p:oleObj>
              </mc:Choice>
              <mc:Fallback>
                <p:oleObj r:id="rId10" imgW="4095238" imgH="358095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44588"/>
                        <a:ext cx="3768725" cy="32940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43663" y="3144838"/>
            <a:ext cx="404812" cy="747712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424613" y="2913063"/>
            <a:ext cx="403225" cy="749300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6338888" y="3160713"/>
            <a:ext cx="404812" cy="747712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246813" y="3295650"/>
            <a:ext cx="474662" cy="708025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6967538" y="2309813"/>
            <a:ext cx="160337" cy="1209675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6726238" y="2082800"/>
            <a:ext cx="217487" cy="1317625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6924675" y="2114550"/>
            <a:ext cx="41275" cy="1219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627813" y="1778000"/>
            <a:ext cx="692150" cy="692150"/>
          </a:xfrm>
          <a:prstGeom prst="ellips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6361113" y="1616075"/>
            <a:ext cx="296862" cy="125413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 flipV="1">
            <a:off x="6475413" y="1597025"/>
            <a:ext cx="296862" cy="125413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6475413" y="1712913"/>
            <a:ext cx="296862" cy="125412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7089775" y="1265238"/>
            <a:ext cx="762000" cy="1684337"/>
            <a:chOff x="4466" y="797"/>
            <a:chExt cx="480" cy="1061"/>
          </a:xfrm>
        </p:grpSpPr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 rot="4320000">
              <a:off x="4761" y="1066"/>
              <a:ext cx="181" cy="145"/>
            </a:xfrm>
            <a:prstGeom prst="ellipse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cs-CZ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H="1">
              <a:off x="4671" y="1164"/>
              <a:ext cx="109" cy="34"/>
            </a:xfrm>
            <a:prstGeom prst="line">
              <a:avLst/>
            </a:prstGeom>
            <a:noFill/>
            <a:ln w="572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4566" y="870"/>
              <a:ext cx="263" cy="883"/>
            </a:xfrm>
            <a:prstGeom prst="line">
              <a:avLst/>
            </a:prstGeom>
            <a:noFill/>
            <a:ln w="572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525" name="Group 21"/>
            <p:cNvGrpSpPr>
              <a:grpSpLocks/>
            </p:cNvGrpSpPr>
            <p:nvPr/>
          </p:nvGrpSpPr>
          <p:grpSpPr bwMode="auto">
            <a:xfrm>
              <a:off x="4746" y="1755"/>
              <a:ext cx="180" cy="103"/>
              <a:chOff x="4746" y="1755"/>
              <a:chExt cx="180" cy="103"/>
            </a:xfrm>
          </p:grpSpPr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4814" y="1762"/>
                <a:ext cx="92" cy="47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4822" y="1770"/>
                <a:ext cx="15" cy="80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 flipH="1">
                <a:off x="4767" y="1773"/>
                <a:ext cx="63" cy="86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H="1">
                <a:off x="4745" y="1765"/>
                <a:ext cx="77" cy="14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4815" y="1755"/>
                <a:ext cx="112" cy="14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V="1">
              <a:off x="4567" y="796"/>
              <a:ext cx="37" cy="78"/>
            </a:xfrm>
            <a:prstGeom prst="line">
              <a:avLst/>
            </a:prstGeom>
            <a:noFill/>
            <a:ln w="572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4465" y="871"/>
              <a:ext cx="114" cy="1"/>
            </a:xfrm>
            <a:prstGeom prst="line">
              <a:avLst/>
            </a:prstGeom>
            <a:noFill/>
            <a:ln w="572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572000" y="2798763"/>
            <a:ext cx="334963" cy="3683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365750" y="836613"/>
            <a:ext cx="1958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dorsal root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500563" y="3836988"/>
            <a:ext cx="22288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4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ventral root</a:t>
            </a:r>
            <a:r>
              <a:rPr lang="cs-CZ" altLang="cs-CZ" sz="20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7524750" y="5013325"/>
            <a:ext cx="863600" cy="473075"/>
          </a:xfrm>
          <a:prstGeom prst="rect">
            <a:avLst/>
          </a:prstGeom>
          <a:noFill/>
          <a:ln w="7632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skin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084888" y="5300663"/>
            <a:ext cx="1368425" cy="473075"/>
          </a:xfrm>
          <a:prstGeom prst="rect">
            <a:avLst/>
          </a:prstGeom>
          <a:noFill/>
          <a:ln w="7632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muscle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651500" y="2079625"/>
            <a:ext cx="347663" cy="3683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6948488" y="4508500"/>
            <a:ext cx="144462" cy="792163"/>
          </a:xfrm>
          <a:prstGeom prst="line">
            <a:avLst/>
          </a:prstGeom>
          <a:noFill/>
          <a:ln w="7632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7165975" y="4437063"/>
            <a:ext cx="214313" cy="792162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 rot="20040000">
            <a:off x="6584950" y="3984625"/>
            <a:ext cx="792163" cy="358775"/>
          </a:xfrm>
          <a:prstGeom prst="ellipse">
            <a:avLst/>
          </a:prstGeom>
          <a:noFill/>
          <a:ln w="7632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7559675" y="4005263"/>
            <a:ext cx="1265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990099"/>
                </a:solidFill>
                <a:latin typeface="Tahoma" pitchFamily="32" charset="0"/>
              </a:rPr>
              <a:t>Spinal nerve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4572000" y="2079625"/>
            <a:ext cx="347663" cy="3683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580063" y="2798763"/>
            <a:ext cx="334962" cy="3683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7740650" y="1439863"/>
            <a:ext cx="10080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>
                <a:solidFill>
                  <a:srgbClr val="000099"/>
                </a:solidFill>
              </a:rPr>
              <a:t>DRG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6615113" y="4292600"/>
            <a:ext cx="215900" cy="576263"/>
          </a:xfrm>
          <a:prstGeom prst="line">
            <a:avLst/>
          </a:prstGeom>
          <a:noFill/>
          <a:ln w="7632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7343775" y="4005263"/>
            <a:ext cx="215900" cy="576262"/>
          </a:xfrm>
          <a:prstGeom prst="line">
            <a:avLst/>
          </a:prstGeom>
          <a:noFill/>
          <a:ln w="7632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412173" y="6085302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sulcus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limitans</a:t>
            </a:r>
            <a:endParaRPr lang="cs-CZ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851275" y="1052513"/>
          <a:ext cx="309245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r:id="rId4" imgW="3704762" imgH="5401429" progId="">
                  <p:embed/>
                </p:oleObj>
              </mc:Choice>
              <mc:Fallback>
                <p:oleObj r:id="rId4" imgW="3704762" imgH="540142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052513"/>
                        <a:ext cx="3092450" cy="4506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8813" y="2314575"/>
            <a:ext cx="27765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Interneuron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132138" y="2420938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19925" y="5013325"/>
            <a:ext cx="1296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BBE0E3"/>
                </a:solidFill>
              </a:rPr>
              <a:t>Skin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60588" y="5013325"/>
            <a:ext cx="1617662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6600"/>
                </a:solidFill>
              </a:rPr>
              <a:t>Muscle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4388" y="1916113"/>
            <a:ext cx="19796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Skeletal muscles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2879725"/>
            <a:ext cx="21605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 dirty="0" err="1">
                <a:solidFill>
                  <a:srgbClr val="FFFFFF"/>
                </a:solidFill>
              </a:rPr>
              <a:t>Organs</a:t>
            </a:r>
            <a:r>
              <a:rPr lang="cs-CZ" altLang="cs-CZ" sz="2400" b="1" dirty="0">
                <a:solidFill>
                  <a:srgbClr val="FFFFFF"/>
                </a:solidFill>
              </a:rPr>
              <a:t> of </a:t>
            </a:r>
            <a:r>
              <a:rPr lang="cs-CZ" altLang="cs-CZ" sz="2400" b="1" dirty="0" err="1">
                <a:solidFill>
                  <a:srgbClr val="FFFFFF"/>
                </a:solidFill>
              </a:rPr>
              <a:t>motions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CC00"/>
                </a:solidFill>
              </a:rPr>
              <a:t>Proprio</a:t>
            </a:r>
            <a:r>
              <a:rPr lang="cs-CZ" altLang="cs-CZ" sz="2400" b="1" dirty="0" smtClean="0">
                <a:solidFill>
                  <a:srgbClr val="FFCC00"/>
                </a:solidFill>
              </a:rPr>
              <a:t>- </a:t>
            </a:r>
            <a:r>
              <a:rPr lang="cs-CZ" altLang="cs-CZ" sz="2400" b="1" dirty="0" err="1">
                <a:solidFill>
                  <a:srgbClr val="FFCC00"/>
                </a:solidFill>
              </a:rPr>
              <a:t>receptors</a:t>
            </a:r>
            <a:endParaRPr lang="cs-CZ" altLang="cs-CZ" sz="2400" b="1" dirty="0">
              <a:solidFill>
                <a:srgbClr val="FFCC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184785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 dirty="0" err="1">
                <a:solidFill>
                  <a:srgbClr val="FFFFFF"/>
                </a:solidFill>
              </a:rPr>
              <a:t>Surface</a:t>
            </a:r>
            <a:r>
              <a:rPr lang="cs-CZ" altLang="cs-CZ" sz="2400" b="1" dirty="0">
                <a:solidFill>
                  <a:srgbClr val="FFFFFF"/>
                </a:solidFill>
              </a:rPr>
              <a:t> of </a:t>
            </a:r>
            <a:r>
              <a:rPr lang="cs-CZ" altLang="cs-CZ" sz="2400" b="1" dirty="0" err="1">
                <a:solidFill>
                  <a:srgbClr val="FFFFFF"/>
                </a:solidFill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</a:rPr>
              <a:t> body</a:t>
            </a:r>
            <a:r>
              <a:rPr lang="cs-CZ" altLang="cs-CZ" sz="2400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CC00"/>
                </a:solidFill>
              </a:rPr>
              <a:t>Extero</a:t>
            </a:r>
            <a:r>
              <a:rPr lang="cs-CZ" altLang="cs-CZ" sz="2400" b="1" dirty="0" smtClean="0">
                <a:solidFill>
                  <a:srgbClr val="FFCC00"/>
                </a:solidFill>
              </a:rPr>
              <a:t>- </a:t>
            </a:r>
            <a:r>
              <a:rPr lang="cs-CZ" altLang="cs-CZ" sz="2400" b="1" dirty="0" err="1">
                <a:solidFill>
                  <a:srgbClr val="FFCC00"/>
                </a:solidFill>
              </a:rPr>
              <a:t>receptors</a:t>
            </a:r>
            <a:endParaRPr lang="cs-CZ" altLang="cs-CZ" sz="2400" b="1" dirty="0">
              <a:solidFill>
                <a:srgbClr val="FFCC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4500563"/>
            <a:ext cx="169227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 dirty="0" err="1">
                <a:solidFill>
                  <a:srgbClr val="FFFFFF"/>
                </a:solidFill>
              </a:rPr>
              <a:t>Viscera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CC00"/>
                </a:solidFill>
              </a:rPr>
              <a:t>Intero</a:t>
            </a:r>
            <a:r>
              <a:rPr lang="cs-CZ" altLang="cs-CZ" sz="2400" b="1" dirty="0" smtClean="0">
                <a:solidFill>
                  <a:srgbClr val="FFCC00"/>
                </a:solidFill>
              </a:rPr>
              <a:t>- </a:t>
            </a:r>
            <a:r>
              <a:rPr lang="cs-CZ" altLang="cs-CZ" sz="2400" b="1" dirty="0" err="1">
                <a:solidFill>
                  <a:srgbClr val="FFCC00"/>
                </a:solidFill>
              </a:rPr>
              <a:t>receptors</a:t>
            </a:r>
            <a:endParaRPr lang="cs-CZ" altLang="cs-CZ" sz="2400" b="1" dirty="0">
              <a:solidFill>
                <a:srgbClr val="FFCC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5759450"/>
            <a:ext cx="20161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Senses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44651" y="825918"/>
            <a:ext cx="1919288" cy="586957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 dirty="0" smtClean="0"/>
              <a:t>SENSOR</a:t>
            </a:r>
            <a:endParaRPr lang="cs-CZ" altLang="cs-CZ" sz="3200" b="1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40425" y="836613"/>
            <a:ext cx="2447925" cy="579437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/>
              <a:t>EFFECTOR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551113" y="1412875"/>
            <a:ext cx="33337" cy="4752975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6943725" y="1412875"/>
            <a:ext cx="25400" cy="460851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056063" y="2311400"/>
            <a:ext cx="1368425" cy="13335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252913" y="2736850"/>
            <a:ext cx="1111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CNS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948488" y="148431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563938" y="3429000"/>
            <a:ext cx="1176337" cy="100806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4735513" y="3429000"/>
            <a:ext cx="993775" cy="100806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284663" y="4365625"/>
            <a:ext cx="1017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PNS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517775" y="3060700"/>
            <a:ext cx="15589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1400" i="1">
                <a:solidFill>
                  <a:srgbClr val="0000CC"/>
                </a:solidFill>
              </a:rPr>
              <a:t> </a:t>
            </a:r>
            <a:r>
              <a:rPr lang="cs-CZ" altLang="cs-CZ" sz="2400" b="1">
                <a:solidFill>
                  <a:srgbClr val="6699FF"/>
                </a:solidFill>
              </a:rPr>
              <a:t>Afferent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435600" y="2971800"/>
            <a:ext cx="15605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Efferent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2335213" y="1989138"/>
            <a:ext cx="225425" cy="1587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6943725" y="3860800"/>
            <a:ext cx="225425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2335213" y="3429000"/>
            <a:ext cx="225425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2335213" y="4652963"/>
            <a:ext cx="225425" cy="1587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6943725" y="2276475"/>
            <a:ext cx="225425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6943725" y="5300663"/>
            <a:ext cx="225425" cy="1587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2335213" y="5876925"/>
            <a:ext cx="225425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164388" y="5013325"/>
            <a:ext cx="1223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Glands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2868613" y="2347913"/>
            <a:ext cx="936625" cy="649287"/>
          </a:xfrm>
          <a:prstGeom prst="rightArrow">
            <a:avLst>
              <a:gd name="adj1" fmla="val 50000"/>
              <a:gd name="adj2" fmla="val 36064"/>
            </a:avLst>
          </a:prstGeom>
          <a:solidFill>
            <a:srgbClr val="6699FF"/>
          </a:solidFill>
          <a:ln w="9360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748338" y="2347913"/>
            <a:ext cx="936625" cy="649287"/>
          </a:xfrm>
          <a:prstGeom prst="rightArrow">
            <a:avLst>
              <a:gd name="adj1" fmla="val 50000"/>
              <a:gd name="adj2" fmla="val 36064"/>
            </a:avLst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019925" y="3429000"/>
            <a:ext cx="21240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Smooth muscles + myocardium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3" grpId="0" animBg="1"/>
      <p:bldP spid="15374" grpId="0" animBg="1"/>
      <p:bldP spid="15386" grpId="0" animBg="1"/>
      <p:bldP spid="15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64500"/>
              </p:ext>
            </p:extLst>
          </p:nvPr>
        </p:nvGraphicFramePr>
        <p:xfrm>
          <a:off x="-36512" y="-2"/>
          <a:ext cx="9361040" cy="689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090"/>
                <a:gridCol w="4342544"/>
                <a:gridCol w="4281406"/>
              </a:tblGrid>
              <a:tr h="2823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200" b="1" dirty="0">
                        <a:effectLst/>
                        <a:latin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spc="0" dirty="0" err="1">
                          <a:effectLst/>
                        </a:rPr>
                        <a:t>Lectures</a:t>
                      </a:r>
                      <a:endParaRPr lang="cs-CZ" sz="1200" spc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spc="0" dirty="0" err="1">
                          <a:effectLst/>
                        </a:rPr>
                        <a:t>Seminars</a:t>
                      </a:r>
                      <a:endParaRPr lang="cs-CZ" sz="1200" spc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9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Anatomy </a:t>
                      </a:r>
                      <a:r>
                        <a:rPr lang="cs-CZ" sz="1200" dirty="0">
                          <a:effectLst/>
                        </a:rPr>
                        <a:t>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nervous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system</a:t>
                      </a:r>
                      <a:r>
                        <a:rPr lang="cs-CZ" sz="1200" dirty="0" smtClean="0">
                          <a:effectLst/>
                        </a:rPr>
                        <a:t>, </a:t>
                      </a:r>
                      <a:r>
                        <a:rPr lang="cs-CZ" sz="1200" dirty="0" err="1" smtClean="0">
                          <a:effectLst/>
                        </a:rPr>
                        <a:t>Spinal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nerve 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spinal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cord</a:t>
                      </a:r>
                      <a:r>
                        <a:rPr lang="cs-CZ" sz="1200" dirty="0">
                          <a:effectLst/>
                        </a:rPr>
                        <a:t>  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Gross </a:t>
                      </a:r>
                      <a:r>
                        <a:rPr lang="cs-CZ" sz="1200" dirty="0">
                          <a:effectLst/>
                        </a:rPr>
                        <a:t>anatomy and </a:t>
                      </a: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spinal</a:t>
                      </a:r>
                      <a:r>
                        <a:rPr lang="cs-CZ" sz="1200" dirty="0">
                          <a:effectLst/>
                        </a:rPr>
                        <a:t>  </a:t>
                      </a:r>
                      <a:r>
                        <a:rPr lang="cs-CZ" sz="1200" dirty="0" err="1">
                          <a:effectLst/>
                        </a:rPr>
                        <a:t>cord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brain 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Gross </a:t>
                      </a:r>
                      <a:r>
                        <a:rPr lang="cs-CZ" sz="1200" dirty="0">
                          <a:effectLst/>
                        </a:rPr>
                        <a:t>anatomy and </a:t>
                      </a: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brain 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cerebellum and  </a:t>
                      </a:r>
                      <a:r>
                        <a:rPr lang="cs-CZ" sz="1200" dirty="0" err="1">
                          <a:effectLst/>
                        </a:rPr>
                        <a:t>diencephalon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Gross anatomy </a:t>
                      </a:r>
                      <a:r>
                        <a:rPr lang="cs-CZ" sz="1200" dirty="0">
                          <a:effectLst/>
                        </a:rPr>
                        <a:t>and </a:t>
                      </a: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cerebellum and </a:t>
                      </a:r>
                      <a:r>
                        <a:rPr lang="cs-CZ" sz="1200" dirty="0" err="1">
                          <a:effectLst/>
                        </a:rPr>
                        <a:t>diencephalon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telencephalon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Gross anatomy </a:t>
                      </a:r>
                      <a:r>
                        <a:rPr lang="cs-CZ" sz="1200" dirty="0">
                          <a:effectLst/>
                        </a:rPr>
                        <a:t>and </a:t>
                      </a:r>
                      <a:r>
                        <a:rPr lang="cs-CZ" sz="1200" dirty="0" err="1">
                          <a:effectLst/>
                        </a:rPr>
                        <a:t>structure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telencephalon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9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Meninges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ventricles</a:t>
                      </a:r>
                      <a:r>
                        <a:rPr lang="cs-CZ" sz="1200" dirty="0">
                          <a:effectLst/>
                        </a:rPr>
                        <a:t> and </a:t>
                      </a:r>
                      <a:r>
                        <a:rPr lang="cs-CZ" sz="1200" dirty="0" err="1">
                          <a:effectLst/>
                        </a:rPr>
                        <a:t>vascular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CNS  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Cranial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nerves</a:t>
                      </a:r>
                      <a:r>
                        <a:rPr lang="cs-CZ" sz="1200" dirty="0">
                          <a:effectLst/>
                        </a:rPr>
                        <a:t> 1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Meninges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ventricles</a:t>
                      </a:r>
                      <a:r>
                        <a:rPr lang="cs-CZ" sz="1200" dirty="0">
                          <a:effectLst/>
                        </a:rPr>
                        <a:t>  and </a:t>
                      </a:r>
                      <a:r>
                        <a:rPr lang="cs-CZ" sz="1200" dirty="0" err="1">
                          <a:effectLst/>
                        </a:rPr>
                        <a:t>vascular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CNS 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Cranial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nerves</a:t>
                      </a:r>
                      <a:r>
                        <a:rPr lang="cs-CZ" sz="1200" dirty="0">
                          <a:effectLst/>
                        </a:rPr>
                        <a:t> 1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Cranial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nerves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2,  </a:t>
                      </a:r>
                      <a:r>
                        <a:rPr lang="cs-CZ" sz="1200" dirty="0" err="1">
                          <a:effectLst/>
                        </a:rPr>
                        <a:t>Cervical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plexus</a:t>
                      </a:r>
                    </a:p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Intercostal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nerves</a:t>
                      </a:r>
                      <a:r>
                        <a:rPr lang="cs-CZ" sz="1200" dirty="0" smtClean="0">
                          <a:effectLst/>
                        </a:rPr>
                        <a:t>, </a:t>
                      </a:r>
                      <a:r>
                        <a:rPr lang="cs-CZ" sz="1200" dirty="0" err="1" smtClean="0">
                          <a:effectLst/>
                        </a:rPr>
                        <a:t>Dorsal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rami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Cranial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nerves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2, </a:t>
                      </a:r>
                      <a:r>
                        <a:rPr lang="cs-CZ" sz="1200" dirty="0" err="1">
                          <a:effectLst/>
                        </a:rPr>
                        <a:t>Cervical</a:t>
                      </a:r>
                      <a:r>
                        <a:rPr lang="cs-CZ" sz="1200" dirty="0">
                          <a:effectLst/>
                        </a:rPr>
                        <a:t> plexus                                    </a:t>
                      </a:r>
                      <a:r>
                        <a:rPr lang="cs-CZ" sz="1200" dirty="0" err="1">
                          <a:effectLst/>
                        </a:rPr>
                        <a:t>Intercostal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nerves</a:t>
                      </a:r>
                      <a:r>
                        <a:rPr lang="cs-CZ" sz="1200" dirty="0" smtClean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Dorsal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rami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Autonomic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nervous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Autonomic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nervous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Visual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Visual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Regional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anatomy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head</a:t>
                      </a:r>
                      <a:r>
                        <a:rPr lang="cs-CZ" sz="1200" dirty="0">
                          <a:effectLst/>
                        </a:rPr>
                        <a:t> and </a:t>
                      </a:r>
                      <a:r>
                        <a:rPr lang="cs-CZ" sz="1200" dirty="0" err="1">
                          <a:effectLst/>
                        </a:rPr>
                        <a:t>neck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Demonstration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 smtClean="0">
                          <a:effectLst/>
                        </a:rPr>
                        <a:t>topographical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regions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(</a:t>
                      </a:r>
                      <a:r>
                        <a:rPr lang="cs-CZ" sz="1200" dirty="0" err="1">
                          <a:effectLst/>
                        </a:rPr>
                        <a:t>head</a:t>
                      </a:r>
                      <a:r>
                        <a:rPr lang="cs-CZ" sz="1200" dirty="0">
                          <a:effectLst/>
                        </a:rPr>
                        <a:t> and </a:t>
                      </a:r>
                      <a:r>
                        <a:rPr lang="cs-CZ" sz="1200" dirty="0" err="1">
                          <a:effectLst/>
                        </a:rPr>
                        <a:t>neck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Dissection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course</a:t>
                      </a:r>
                      <a:r>
                        <a:rPr lang="cs-CZ" sz="1200" dirty="0">
                          <a:effectLst/>
                        </a:rPr>
                        <a:t> (</a:t>
                      </a:r>
                      <a:r>
                        <a:rPr lang="cs-CZ" sz="1200" dirty="0" err="1">
                          <a:effectLst/>
                        </a:rPr>
                        <a:t>head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  <a:r>
                        <a:rPr lang="cs-CZ" sz="1200" dirty="0" err="1">
                          <a:effectLst/>
                        </a:rPr>
                        <a:t>neck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Auditory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Auditory </a:t>
                      </a:r>
                      <a:r>
                        <a:rPr lang="cs-CZ" sz="1200" dirty="0" err="1">
                          <a:effectLst/>
                        </a:rPr>
                        <a:t>system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Regional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anatomy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body (</a:t>
                      </a:r>
                      <a:r>
                        <a:rPr lang="cs-CZ" sz="1200" dirty="0" err="1">
                          <a:effectLst/>
                        </a:rPr>
                        <a:t>except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limbs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Demonstration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topographical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regions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(</a:t>
                      </a:r>
                      <a:r>
                        <a:rPr lang="cs-CZ" sz="1200" dirty="0" err="1">
                          <a:effectLst/>
                        </a:rPr>
                        <a:t>except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limbs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</a:rPr>
                        <a:t>Regional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anatomy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body (</a:t>
                      </a:r>
                      <a:r>
                        <a:rPr lang="cs-CZ" sz="1200" dirty="0" err="1">
                          <a:effectLst/>
                        </a:rPr>
                        <a:t>except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limbs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Demonstration</a:t>
                      </a:r>
                      <a:r>
                        <a:rPr lang="cs-CZ" sz="1200" dirty="0">
                          <a:effectLst/>
                        </a:rPr>
                        <a:t> of </a:t>
                      </a:r>
                      <a:r>
                        <a:rPr lang="cs-CZ" sz="1200" dirty="0" err="1">
                          <a:effectLst/>
                        </a:rPr>
                        <a:t>the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topographical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</a:rPr>
                        <a:t>regions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(</a:t>
                      </a:r>
                      <a:r>
                        <a:rPr lang="cs-CZ" sz="1200" dirty="0" err="1">
                          <a:effectLst/>
                        </a:rPr>
                        <a:t>except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limbs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RTG anatomy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RTG anatomy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Spare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lectures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598" marR="205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38327" y="1358925"/>
            <a:ext cx="1727795" cy="520700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 dirty="0" smtClean="0"/>
              <a:t>SENSOR</a:t>
            </a:r>
            <a:endParaRPr lang="cs-CZ" altLang="cs-CZ" sz="28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940425" y="1341438"/>
            <a:ext cx="2232025" cy="519112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/>
              <a:t>EFFECTOR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124075" y="1916113"/>
            <a:ext cx="1588" cy="3673475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04025" y="1844675"/>
            <a:ext cx="1588" cy="374491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165893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Extero- </a:t>
            </a:r>
            <a:r>
              <a:rPr lang="cs-CZ" altLang="cs-CZ" sz="2400" b="1">
                <a:solidFill>
                  <a:srgbClr val="FFFFFF"/>
                </a:solidFill>
              </a:rPr>
              <a:t>receptors</a:t>
            </a:r>
            <a:r>
              <a:rPr lang="cs-CZ" alt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Proprio-   </a:t>
            </a:r>
            <a:r>
              <a:rPr lang="cs-CZ" altLang="cs-CZ" sz="2400" b="1">
                <a:solidFill>
                  <a:srgbClr val="FFFFFF"/>
                </a:solidFill>
              </a:rPr>
              <a:t>receptors</a:t>
            </a:r>
            <a:r>
              <a:rPr lang="cs-CZ" alt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</a:t>
            </a:r>
            <a:r>
              <a:rPr lang="cs-CZ" altLang="cs-CZ" sz="24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905250" y="3141663"/>
            <a:ext cx="1331913" cy="97155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006850" y="3381375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  <a:latin typeface="Tahoma" pitchFamily="32" charset="0"/>
              </a:rPr>
              <a:t>CNS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32588" y="162877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877050" y="1989138"/>
            <a:ext cx="208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Skeletal muscles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11413" y="1989138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6699FF"/>
                </a:solidFill>
              </a:rPr>
              <a:t>Somato- </a:t>
            </a:r>
            <a:r>
              <a:rPr lang="cs-CZ" altLang="cs-CZ" sz="2400" b="1">
                <a:solidFill>
                  <a:srgbClr val="FFFFFF"/>
                </a:solidFill>
              </a:rPr>
              <a:t>sensory </a:t>
            </a:r>
            <a:r>
              <a:rPr lang="cs-CZ" altLang="cs-CZ" sz="2400" b="1">
                <a:solidFill>
                  <a:srgbClr val="6699FF"/>
                </a:solidFill>
              </a:rPr>
              <a:t>(SS)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59338" y="1773238"/>
            <a:ext cx="2232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3300"/>
                </a:solidFill>
              </a:rPr>
              <a:t>Somato + branchio- </a:t>
            </a:r>
            <a:r>
              <a:rPr lang="cs-CZ" altLang="cs-CZ" sz="2400" b="1">
                <a:solidFill>
                  <a:srgbClr val="FFFFFF"/>
                </a:solidFill>
              </a:rPr>
              <a:t>motor </a:t>
            </a:r>
            <a:r>
              <a:rPr lang="cs-CZ" altLang="cs-CZ" sz="2400" b="1">
                <a:solidFill>
                  <a:srgbClr val="FF3300"/>
                </a:solidFill>
              </a:rPr>
              <a:t>(SM) (BM)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23850" y="3789363"/>
            <a:ext cx="1582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Intero- </a:t>
            </a:r>
            <a:r>
              <a:rPr lang="cs-CZ" altLang="cs-CZ" sz="2400" b="1">
                <a:solidFill>
                  <a:srgbClr val="FFFFFF"/>
                </a:solidFill>
              </a:rPr>
              <a:t>receptors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411413" y="3716338"/>
            <a:ext cx="1873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6699FF"/>
                </a:solidFill>
              </a:rPr>
              <a:t>Viscero-    </a:t>
            </a:r>
            <a:r>
              <a:rPr lang="cs-CZ" altLang="cs-CZ" sz="2400" b="1">
                <a:solidFill>
                  <a:srgbClr val="FFFFFF"/>
                </a:solidFill>
              </a:rPr>
              <a:t>sensory </a:t>
            </a:r>
            <a:r>
              <a:rPr lang="cs-CZ" altLang="cs-CZ" sz="2400" b="1">
                <a:solidFill>
                  <a:srgbClr val="6699FF"/>
                </a:solidFill>
              </a:rPr>
              <a:t>(VS)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04025" y="551656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1600"/>
              <a:t>  </a:t>
            </a:r>
            <a:r>
              <a:rPr lang="cs-CZ" altLang="cs-CZ" sz="2400" b="1">
                <a:solidFill>
                  <a:srgbClr val="FFFFFF"/>
                </a:solidFill>
              </a:rPr>
              <a:t>Glands</a:t>
            </a:r>
          </a:p>
        </p:txBody>
      </p:sp>
      <p:sp>
        <p:nvSpPr>
          <p:cNvPr id="16399" name="AutoShape 15"/>
          <p:cNvSpPr>
            <a:spLocks/>
          </p:cNvSpPr>
          <p:nvPr/>
        </p:nvSpPr>
        <p:spPr bwMode="auto">
          <a:xfrm>
            <a:off x="6443663" y="4076700"/>
            <a:ext cx="288925" cy="1511300"/>
          </a:xfrm>
          <a:prstGeom prst="leftBrace">
            <a:avLst>
              <a:gd name="adj1" fmla="val 43590"/>
              <a:gd name="adj2" fmla="val 50000"/>
            </a:avLst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716463" y="4292600"/>
            <a:ext cx="16557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3300"/>
                </a:solidFill>
              </a:rPr>
              <a:t>Viscero- </a:t>
            </a:r>
            <a:r>
              <a:rPr lang="cs-CZ" altLang="cs-CZ" sz="2400" b="1">
                <a:solidFill>
                  <a:srgbClr val="FFFFFF"/>
                </a:solidFill>
              </a:rPr>
              <a:t>motor </a:t>
            </a:r>
            <a:r>
              <a:rPr lang="cs-CZ" altLang="cs-CZ" sz="2400" b="1">
                <a:solidFill>
                  <a:srgbClr val="FF3300"/>
                </a:solidFill>
              </a:rPr>
              <a:t>(VM)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3850" y="4941888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Senses 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411413" y="4941888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6699FF"/>
                </a:solidFill>
              </a:rPr>
              <a:t>Sensory (S)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877050" y="4076700"/>
            <a:ext cx="2051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Smooth muscles and myocardium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908175" y="549275"/>
            <a:ext cx="532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Functional types of axons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2627313" y="3429000"/>
            <a:ext cx="1077912" cy="414338"/>
          </a:xfrm>
          <a:prstGeom prst="rightArrow">
            <a:avLst>
              <a:gd name="adj1" fmla="val 50000"/>
              <a:gd name="adj2" fmla="val 65038"/>
            </a:avLst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5364163" y="3429000"/>
            <a:ext cx="1079500" cy="414338"/>
          </a:xfrm>
          <a:prstGeom prst="rightArrow">
            <a:avLst>
              <a:gd name="adj1" fmla="val 50000"/>
              <a:gd name="adj2" fmla="val 65134"/>
            </a:avLst>
          </a:prstGeom>
          <a:solidFill>
            <a:srgbClr val="CC0000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07" name="AutoShape 23"/>
          <p:cNvSpPr>
            <a:spLocks/>
          </p:cNvSpPr>
          <p:nvPr/>
        </p:nvSpPr>
        <p:spPr bwMode="auto">
          <a:xfrm flipH="1">
            <a:off x="2195513" y="1989138"/>
            <a:ext cx="288925" cy="1439862"/>
          </a:xfrm>
          <a:prstGeom prst="leftBrace">
            <a:avLst>
              <a:gd name="adj1" fmla="val 41529"/>
              <a:gd name="adj2" fmla="val 50000"/>
            </a:avLst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005263" y="549275"/>
            <a:ext cx="1130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altLang="cs-CZ" sz="3200" b="1">
                <a:solidFill>
                  <a:srgbClr val="FFFFFF"/>
                </a:solidFill>
              </a:rPr>
              <a:t> PNS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4788" y="1844675"/>
            <a:ext cx="61928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altLang="cs-CZ" sz="3200" b="1">
                <a:solidFill>
                  <a:srgbClr val="FFCC00"/>
                </a:solidFill>
              </a:rPr>
              <a:t>Cranial nerves III. - XII. (I.- XII.)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30425" y="2565400"/>
            <a:ext cx="489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FFFF"/>
                </a:solidFill>
              </a:rPr>
              <a:t>pass through the skull base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77963" y="4797425"/>
            <a:ext cx="6186487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cs-CZ" altLang="cs-CZ" sz="2800" b="1">
                <a:solidFill>
                  <a:srgbClr val="FFFFFF"/>
                </a:solidFill>
              </a:rPr>
              <a:t>pass through the intervertebral foramina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12975" y="4149725"/>
            <a:ext cx="4718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altLang="cs-CZ" sz="3200" b="1">
                <a:solidFill>
                  <a:srgbClr val="FFCC00"/>
                </a:solidFill>
              </a:rPr>
              <a:t>Spinal nerves - 31 pairs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92563" y="549275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altLang="cs-CZ" sz="3200" b="1">
                <a:solidFill>
                  <a:srgbClr val="FFFFFF"/>
                </a:solidFill>
              </a:rPr>
              <a:t> CNS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5589588"/>
            <a:ext cx="2844800" cy="5810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/>
              <a:t>II. Spinal cord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57363" y="2133600"/>
            <a:ext cx="373221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CC00"/>
                </a:solidFill>
              </a:rPr>
              <a:t>■ medulla oblongata </a:t>
            </a:r>
          </a:p>
          <a:p>
            <a:r>
              <a:rPr lang="cs-CZ" altLang="cs-CZ" sz="2800" b="1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800" b="1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800" b="1">
                <a:solidFill>
                  <a:srgbClr val="FFCC00"/>
                </a:solidFill>
              </a:rPr>
              <a:t>pons</a:t>
            </a:r>
            <a:r>
              <a:rPr lang="cs-CZ" altLang="cs-CZ" sz="2800" b="1">
                <a:solidFill>
                  <a:srgbClr val="FFCC00"/>
                </a:solidFill>
                <a:latin typeface="Times New Roman" pitchFamily="16" charset="0"/>
              </a:rPr>
              <a:t> </a:t>
            </a:r>
          </a:p>
          <a:p>
            <a:r>
              <a:rPr lang="cs-CZ" altLang="cs-CZ" sz="2800" b="1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800" b="1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800" b="1">
                <a:solidFill>
                  <a:srgbClr val="FFCC00"/>
                </a:solidFill>
              </a:rPr>
              <a:t>mesencephalon </a:t>
            </a:r>
          </a:p>
          <a:p>
            <a:endParaRPr lang="cs-CZ" altLang="cs-CZ" sz="2800" b="1">
              <a:solidFill>
                <a:srgbClr val="FFFFFF"/>
              </a:solidFill>
            </a:endParaRPr>
          </a:p>
          <a:p>
            <a:r>
              <a:rPr lang="cs-CZ" altLang="cs-CZ" sz="2800" b="1">
                <a:solidFill>
                  <a:srgbClr val="FFCC00"/>
                </a:solidFill>
              </a:rPr>
              <a:t>■</a:t>
            </a:r>
            <a:r>
              <a:rPr lang="cs-CZ" altLang="cs-CZ" sz="2800" b="1">
                <a:solidFill>
                  <a:srgbClr val="FFFFFF"/>
                </a:solidFill>
              </a:rPr>
              <a:t> </a:t>
            </a:r>
            <a:r>
              <a:rPr lang="cs-CZ" altLang="cs-CZ" sz="2800" b="1">
                <a:solidFill>
                  <a:srgbClr val="FFCC00"/>
                </a:solidFill>
              </a:rPr>
              <a:t>cerebellum</a:t>
            </a:r>
          </a:p>
          <a:p>
            <a:r>
              <a:rPr lang="cs-CZ" altLang="cs-CZ" sz="2800" b="1">
                <a:solidFill>
                  <a:srgbClr val="FFCC00"/>
                </a:solidFill>
              </a:rPr>
              <a:t>■</a:t>
            </a:r>
            <a:r>
              <a:rPr lang="cs-CZ" altLang="cs-CZ" sz="2800"/>
              <a:t> </a:t>
            </a:r>
            <a:r>
              <a:rPr lang="cs-CZ" altLang="cs-CZ" sz="2800" b="1">
                <a:solidFill>
                  <a:srgbClr val="FFCC00"/>
                </a:solidFill>
              </a:rPr>
              <a:t>diencephalon</a:t>
            </a:r>
            <a:r>
              <a:rPr lang="cs-CZ" altLang="cs-CZ" sz="2800" b="1">
                <a:solidFill>
                  <a:srgbClr val="FFFFFF"/>
                </a:solidFill>
              </a:rPr>
              <a:t> </a:t>
            </a:r>
          </a:p>
          <a:p>
            <a:r>
              <a:rPr lang="cs-CZ" altLang="cs-CZ" sz="2800" b="1">
                <a:solidFill>
                  <a:srgbClr val="FFCC00"/>
                </a:solidFill>
              </a:rPr>
              <a:t>■ telencephalon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73150" y="1341438"/>
            <a:ext cx="1558925" cy="5810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/>
              <a:t>I. Brain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84538"/>
            <a:ext cx="23050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79613" y="549275"/>
            <a:ext cx="57594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Structure of the  CNS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51831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Gray matter - </a:t>
            </a:r>
            <a:r>
              <a:rPr lang="cs-CZ" altLang="cs-CZ" sz="2800" b="1">
                <a:solidFill>
                  <a:srgbClr val="FFCC00"/>
                </a:solidFill>
              </a:rPr>
              <a:t>nuclei                 </a:t>
            </a:r>
            <a:r>
              <a:rPr lang="cs-CZ" altLang="cs-CZ" sz="2800" b="1">
                <a:solidFill>
                  <a:srgbClr val="FFFFFF"/>
                </a:solidFill>
              </a:rPr>
              <a:t>White matter – </a:t>
            </a:r>
            <a:r>
              <a:rPr lang="cs-CZ" altLang="cs-CZ" sz="2800" b="1">
                <a:solidFill>
                  <a:srgbClr val="FFCC00"/>
                </a:solidFill>
              </a:rPr>
              <a:t>nerve tracts:          </a:t>
            </a:r>
            <a:r>
              <a:rPr lang="cs-CZ" altLang="cs-CZ" sz="2800" b="1">
                <a:solidFill>
                  <a:srgbClr val="FFFFFF"/>
                </a:solidFill>
              </a:rPr>
              <a:t> - tractus                                      - fasciculus (lemniscus)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4907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160713"/>
            <a:ext cx="3498851" cy="348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95625" y="549275"/>
            <a:ext cx="295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Spinal cord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b="1814"/>
          <a:stretch>
            <a:fillRect/>
          </a:stretch>
        </p:blipFill>
        <p:spPr bwMode="auto">
          <a:xfrm>
            <a:off x="611188" y="1268413"/>
            <a:ext cx="23161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702" b="1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76600" y="1844675"/>
            <a:ext cx="5472113" cy="4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400" b="1" dirty="0">
                <a:solidFill>
                  <a:srgbClr val="FFCC00"/>
                </a:solidFill>
              </a:rPr>
              <a:t>■</a:t>
            </a:r>
            <a:r>
              <a:rPr lang="cs-CZ" altLang="cs-CZ" dirty="0"/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transmission</a:t>
            </a:r>
            <a:r>
              <a:rPr lang="cs-CZ" altLang="cs-CZ" sz="2800" b="1" dirty="0">
                <a:solidFill>
                  <a:srgbClr val="FFFFFF"/>
                </a:solidFill>
              </a:rPr>
              <a:t> of </a:t>
            </a:r>
            <a:r>
              <a:rPr lang="cs-CZ" altLang="cs-CZ" sz="2800" b="1" dirty="0" err="1">
                <a:solidFill>
                  <a:srgbClr val="FFFFFF"/>
                </a:solidFill>
              </a:rPr>
              <a:t>neural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signals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between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the</a:t>
            </a:r>
            <a:r>
              <a:rPr lang="cs-CZ" altLang="cs-CZ" sz="2800" b="1" dirty="0">
                <a:solidFill>
                  <a:srgbClr val="FFFFFF"/>
                </a:solidFill>
              </a:rPr>
              <a:t> brain and </a:t>
            </a:r>
            <a:r>
              <a:rPr lang="cs-CZ" altLang="cs-CZ" sz="2800" b="1" dirty="0" err="1">
                <a:solidFill>
                  <a:srgbClr val="FFFFFF"/>
                </a:solidFill>
              </a:rPr>
              <a:t>the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periphery</a:t>
            </a:r>
            <a:endParaRPr lang="cs-CZ" altLang="cs-CZ" sz="2800" b="1" dirty="0">
              <a:solidFill>
                <a:srgbClr val="FFFFFF"/>
              </a:solidFill>
            </a:endParaRPr>
          </a:p>
          <a:p>
            <a:pPr>
              <a:spcBef>
                <a:spcPts val="1750"/>
              </a:spcBef>
            </a:pPr>
            <a:r>
              <a:rPr lang="cs-CZ" altLang="cs-CZ" sz="2400" b="1" dirty="0">
                <a:solidFill>
                  <a:srgbClr val="FFCC00"/>
                </a:solidFill>
                <a:cs typeface="Times New Roman" pitchFamily="16" charset="0"/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contains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neural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circuits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that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can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control</a:t>
            </a:r>
            <a:r>
              <a:rPr lang="cs-CZ" altLang="cs-CZ" sz="2800" b="1" dirty="0" smtClean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numerous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reflexes</a:t>
            </a:r>
            <a:r>
              <a:rPr lang="cs-CZ" altLang="cs-CZ" sz="2800" b="1" dirty="0">
                <a:solidFill>
                  <a:srgbClr val="FFFFFF"/>
                </a:solidFill>
              </a:rPr>
              <a:t> and </a:t>
            </a:r>
            <a:r>
              <a:rPr lang="cs-CZ" altLang="cs-CZ" sz="2800" b="1" dirty="0" err="1">
                <a:solidFill>
                  <a:srgbClr val="FFFFFF"/>
                </a:solidFill>
              </a:rPr>
              <a:t>central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pattern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>
                <a:solidFill>
                  <a:srgbClr val="FFFFFF"/>
                </a:solidFill>
              </a:rPr>
              <a:t>generators</a:t>
            </a:r>
            <a:r>
              <a:rPr lang="cs-CZ" altLang="cs-CZ" sz="28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independently</a:t>
            </a:r>
            <a:r>
              <a:rPr lang="cs-CZ" altLang="cs-CZ" sz="2800" b="1" dirty="0" smtClean="0">
                <a:solidFill>
                  <a:srgbClr val="FFFFFF"/>
                </a:solidFill>
              </a:rPr>
              <a:t> on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the</a:t>
            </a:r>
            <a:r>
              <a:rPr lang="cs-CZ" altLang="cs-CZ" sz="2800" b="1" dirty="0" smtClean="0">
                <a:solidFill>
                  <a:srgbClr val="FFFFFF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FFFF"/>
                </a:solidFill>
              </a:rPr>
              <a:t>cortex</a:t>
            </a:r>
            <a:endParaRPr lang="cs-CZ" altLang="cs-CZ" sz="2800" b="1" dirty="0">
              <a:solidFill>
                <a:srgbClr val="FFFFFF"/>
              </a:solidFill>
            </a:endParaRPr>
          </a:p>
          <a:p>
            <a:pPr>
              <a:spcBef>
                <a:spcPts val="1750"/>
              </a:spcBef>
            </a:pPr>
            <a:endParaRPr lang="cs-CZ" altLang="cs-CZ" sz="2800" b="1" dirty="0">
              <a:solidFill>
                <a:srgbClr val="FFFFFF"/>
              </a:solidFill>
            </a:endParaRPr>
          </a:p>
          <a:p>
            <a:pPr>
              <a:spcBef>
                <a:spcPts val="1750"/>
              </a:spcBef>
            </a:pPr>
            <a:endParaRPr lang="cs-CZ" altLang="cs-CZ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3433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24800" y="5943600"/>
            <a:ext cx="91440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2060575"/>
            <a:ext cx="185578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6156325" y="3355975"/>
            <a:ext cx="2087563" cy="9382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6925" y="136525"/>
            <a:ext cx="1811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MEDULLA </a:t>
            </a:r>
          </a:p>
          <a:p>
            <a:pPr>
              <a:buClr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SPINALIS</a:t>
            </a:r>
          </a:p>
        </p:txBody>
      </p:sp>
    </p:spTree>
    <p:extLst>
      <p:ext uri="{BB962C8B-B14F-4D97-AF65-F5344CB8AC3E}">
        <p14:creationId xmlns:p14="http://schemas.microsoft.com/office/powerpoint/2010/main" val="1305340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4163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4038600"/>
            <a:ext cx="56356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68144" y="1138346"/>
            <a:ext cx="2238411" cy="1571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b="1" dirty="0" err="1"/>
              <a:t>Cauda</a:t>
            </a:r>
            <a:r>
              <a:rPr lang="cs-CZ" altLang="cs-CZ" b="1" dirty="0"/>
              <a:t> </a:t>
            </a:r>
            <a:r>
              <a:rPr lang="cs-CZ" altLang="cs-CZ" b="1" dirty="0" err="1"/>
              <a:t>equina</a:t>
            </a:r>
            <a:endParaRPr lang="cs-CZ" altLang="cs-CZ" b="1" dirty="0"/>
          </a:p>
          <a:p>
            <a:pPr>
              <a:buClrTx/>
              <a:buFontTx/>
              <a:buNone/>
            </a:pPr>
            <a:endParaRPr lang="cs-CZ" altLang="cs-CZ" b="1" dirty="0"/>
          </a:p>
          <a:p>
            <a:pPr>
              <a:buClrTx/>
              <a:buFontTx/>
              <a:buNone/>
            </a:pPr>
            <a:r>
              <a:rPr lang="cs-CZ" altLang="cs-CZ" b="1" dirty="0"/>
              <a:t>Fila </a:t>
            </a:r>
            <a:r>
              <a:rPr lang="cs-CZ" altLang="cs-CZ" b="1" dirty="0" err="1"/>
              <a:t>radicularia</a:t>
            </a:r>
            <a:endParaRPr lang="cs-CZ" altLang="cs-CZ" b="1" dirty="0"/>
          </a:p>
          <a:p>
            <a:pPr>
              <a:buClrTx/>
              <a:buFontTx/>
              <a:buNone/>
            </a:pPr>
            <a:endParaRPr lang="cs-CZ" altLang="cs-CZ" b="1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2923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4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pie obr85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70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opie obr87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65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7922" y="1719749"/>
            <a:ext cx="3378622" cy="3787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Times New Roman" pitchFamily="16" charset="0"/>
              </a:rPr>
              <a:t>Intumescentia</a:t>
            </a:r>
            <a:r>
              <a:rPr lang="cs-CZ" altLang="cs-CZ" sz="2400" b="1" dirty="0">
                <a:latin typeface="Times New Roman" pitchFamily="16" charset="0"/>
              </a:rPr>
              <a:t> </a:t>
            </a:r>
            <a:r>
              <a:rPr lang="cs-CZ" altLang="cs-CZ" sz="2400" b="1" dirty="0" err="1">
                <a:latin typeface="Times New Roman" pitchFamily="16" charset="0"/>
              </a:rPr>
              <a:t>cervicalis</a:t>
            </a: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Times New Roman" pitchFamily="16" charset="0"/>
              </a:rPr>
              <a:t>C5 – T1 </a:t>
            </a:r>
            <a:r>
              <a:rPr lang="cs-CZ" altLang="cs-CZ" sz="2400" b="1" dirty="0" err="1" smtClean="0">
                <a:latin typeface="Times New Roman" pitchFamily="16" charset="0"/>
              </a:rPr>
              <a:t>segments</a:t>
            </a:r>
            <a:endParaRPr lang="cs-CZ" altLang="cs-CZ" sz="2400" b="1" dirty="0" smtClean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Times New Roman" pitchFamily="16" charset="0"/>
              </a:rPr>
              <a:t>C4 </a:t>
            </a:r>
            <a:r>
              <a:rPr lang="cs-CZ" altLang="cs-CZ" sz="2400" b="1" dirty="0">
                <a:latin typeface="Times New Roman" pitchFamily="16" charset="0"/>
              </a:rPr>
              <a:t>– </a:t>
            </a:r>
            <a:r>
              <a:rPr lang="cs-CZ" altLang="cs-CZ" sz="2400" b="1" dirty="0" smtClean="0">
                <a:latin typeface="Times New Roman" pitchFamily="16" charset="0"/>
              </a:rPr>
              <a:t>T1 </a:t>
            </a:r>
            <a:r>
              <a:rPr lang="cs-CZ" altLang="cs-CZ" sz="2400" b="1" dirty="0" err="1" smtClean="0">
                <a:latin typeface="Times New Roman" pitchFamily="16" charset="0"/>
              </a:rPr>
              <a:t>vertebrae</a:t>
            </a: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Times New Roman" pitchFamily="16" charset="0"/>
              </a:rPr>
              <a:t>Intumescentia</a:t>
            </a:r>
            <a:r>
              <a:rPr lang="cs-CZ" altLang="cs-CZ" sz="2400" b="1" dirty="0">
                <a:latin typeface="Times New Roman" pitchFamily="16" charset="0"/>
              </a:rPr>
              <a:t> </a:t>
            </a:r>
            <a:r>
              <a:rPr lang="cs-CZ" altLang="cs-CZ" sz="2400" b="1" dirty="0" err="1">
                <a:latin typeface="Times New Roman" pitchFamily="16" charset="0"/>
              </a:rPr>
              <a:t>lumbalis</a:t>
            </a: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 smtClean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Times New Roman" pitchFamily="16" charset="0"/>
              </a:rPr>
              <a:t>L2 – S1 </a:t>
            </a:r>
            <a:r>
              <a:rPr lang="cs-CZ" altLang="cs-CZ" sz="2400" b="1" dirty="0" err="1" smtClean="0">
                <a:latin typeface="Times New Roman" pitchFamily="16" charset="0"/>
              </a:rPr>
              <a:t>segments</a:t>
            </a:r>
            <a:endParaRPr lang="cs-CZ" altLang="cs-CZ" sz="2400" b="1" dirty="0">
              <a:latin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imes New Roman" pitchFamily="16" charset="0"/>
              </a:rPr>
              <a:t>T9 – </a:t>
            </a:r>
            <a:r>
              <a:rPr lang="cs-CZ" altLang="cs-CZ" sz="2400" b="1" dirty="0" smtClean="0">
                <a:latin typeface="Times New Roman" pitchFamily="16" charset="0"/>
              </a:rPr>
              <a:t>T12 </a:t>
            </a:r>
            <a:r>
              <a:rPr lang="cs-CZ" altLang="cs-CZ" sz="2400" b="1" dirty="0" err="1" smtClean="0">
                <a:latin typeface="Times New Roman" pitchFamily="16" charset="0"/>
              </a:rPr>
              <a:t>vertebrae</a:t>
            </a:r>
            <a:endParaRPr lang="cs-CZ" altLang="cs-CZ" sz="2400" b="1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1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7686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lide14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664296" cy="68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59563" y="260350"/>
            <a:ext cx="1677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C1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88125" y="1196975"/>
            <a:ext cx="1677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C5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04025" y="2205038"/>
            <a:ext cx="1677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C8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16688" y="3141663"/>
            <a:ext cx="1812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Th2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43663" y="3933825"/>
            <a:ext cx="1965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Th10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443663" y="4724400"/>
            <a:ext cx="1660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L1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516688" y="5516563"/>
            <a:ext cx="1660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L4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372225" y="6165850"/>
            <a:ext cx="1644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6" charset="0"/>
              </a:rPr>
              <a:t>Segment S4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843808" y="646113"/>
            <a:ext cx="1677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itchFamily="16" charset="0"/>
              </a:rPr>
              <a:t>Segment C5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843807" y="1976438"/>
            <a:ext cx="1677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itchFamily="16" charset="0"/>
              </a:rPr>
              <a:t>Segment C8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843807" y="3198771"/>
            <a:ext cx="1812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itchFamily="16" charset="0"/>
              </a:rPr>
              <a:t>Segment Th2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938896" y="4497234"/>
            <a:ext cx="1660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itchFamily="16" charset="0"/>
              </a:rPr>
              <a:t>Segment L4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906613" y="5905438"/>
            <a:ext cx="1644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itchFamily="16" charset="0"/>
              </a:rPr>
              <a:t>Segment S4</a:t>
            </a:r>
          </a:p>
        </p:txBody>
      </p:sp>
    </p:spTree>
    <p:extLst>
      <p:ext uri="{BB962C8B-B14F-4D97-AF65-F5344CB8AC3E}">
        <p14:creationId xmlns:p14="http://schemas.microsoft.com/office/powerpoint/2010/main" val="12536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-6350"/>
            <a:ext cx="9144000" cy="1571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b="1" dirty="0"/>
              <a:t>SUBSTANTIA GRISEA – </a:t>
            </a:r>
            <a:r>
              <a:rPr lang="cs-CZ" altLang="cs-CZ" b="1" dirty="0" err="1"/>
              <a:t>cornu</a:t>
            </a:r>
            <a:r>
              <a:rPr lang="cs-CZ" altLang="cs-CZ" b="1" dirty="0"/>
              <a:t> </a:t>
            </a:r>
            <a:r>
              <a:rPr lang="cs-CZ" altLang="cs-CZ" b="1" dirty="0" err="1"/>
              <a:t>anterius</a:t>
            </a:r>
            <a:r>
              <a:rPr lang="cs-CZ" altLang="cs-CZ" b="1" dirty="0"/>
              <a:t> (</a:t>
            </a:r>
            <a:r>
              <a:rPr lang="cs-CZ" altLang="cs-CZ" b="1" dirty="0" err="1"/>
              <a:t>columna</a:t>
            </a:r>
            <a:r>
              <a:rPr lang="cs-CZ" altLang="cs-CZ" b="1" dirty="0"/>
              <a:t> </a:t>
            </a:r>
            <a:r>
              <a:rPr lang="cs-CZ" altLang="cs-CZ" b="1" dirty="0" err="1"/>
              <a:t>anterior</a:t>
            </a:r>
            <a:r>
              <a:rPr lang="cs-CZ" altLang="cs-CZ" b="1" dirty="0"/>
              <a:t>), </a:t>
            </a:r>
          </a:p>
          <a:p>
            <a:pPr algn="ctr">
              <a:buClrTx/>
              <a:buFontTx/>
              <a:buNone/>
            </a:pPr>
            <a:r>
              <a:rPr lang="cs-CZ" altLang="cs-CZ" b="1" dirty="0" err="1"/>
              <a:t>cornu</a:t>
            </a:r>
            <a:r>
              <a:rPr lang="cs-CZ" altLang="cs-CZ" b="1" dirty="0"/>
              <a:t> </a:t>
            </a:r>
            <a:r>
              <a:rPr lang="cs-CZ" altLang="cs-CZ" b="1" dirty="0" err="1"/>
              <a:t>posterius</a:t>
            </a:r>
            <a:r>
              <a:rPr lang="cs-CZ" altLang="cs-CZ" b="1" dirty="0"/>
              <a:t> (</a:t>
            </a:r>
            <a:r>
              <a:rPr lang="cs-CZ" altLang="cs-CZ" b="1" dirty="0" err="1"/>
              <a:t>columna</a:t>
            </a:r>
            <a:r>
              <a:rPr lang="cs-CZ" altLang="cs-CZ" b="1" dirty="0"/>
              <a:t> </a:t>
            </a:r>
            <a:r>
              <a:rPr lang="cs-CZ" altLang="cs-CZ" b="1" dirty="0" err="1"/>
              <a:t>posterior</a:t>
            </a:r>
            <a:r>
              <a:rPr lang="cs-CZ" altLang="cs-CZ" b="1" dirty="0"/>
              <a:t>), </a:t>
            </a:r>
            <a:r>
              <a:rPr lang="cs-CZ" altLang="cs-CZ" b="1" dirty="0" err="1"/>
              <a:t>cornu</a:t>
            </a:r>
            <a:r>
              <a:rPr lang="cs-CZ" altLang="cs-CZ" b="1" dirty="0"/>
              <a:t> </a:t>
            </a:r>
            <a:r>
              <a:rPr lang="cs-CZ" altLang="cs-CZ" b="1" dirty="0" err="1"/>
              <a:t>laterale</a:t>
            </a:r>
            <a:r>
              <a:rPr lang="cs-CZ" altLang="cs-CZ" b="1" dirty="0"/>
              <a:t> (</a:t>
            </a:r>
            <a:r>
              <a:rPr lang="cs-CZ" altLang="cs-CZ" b="1" dirty="0" err="1"/>
              <a:t>columna</a:t>
            </a:r>
            <a:r>
              <a:rPr lang="cs-CZ" altLang="cs-CZ" b="1" dirty="0"/>
              <a:t> </a:t>
            </a:r>
          </a:p>
          <a:p>
            <a:pPr algn="ctr">
              <a:buClrTx/>
              <a:buFontTx/>
              <a:buNone/>
            </a:pPr>
            <a:r>
              <a:rPr lang="cs-CZ" altLang="cs-CZ" b="1" dirty="0" err="1"/>
              <a:t>lateralis</a:t>
            </a:r>
            <a:r>
              <a:rPr lang="cs-CZ" altLang="cs-CZ" b="1" dirty="0"/>
              <a:t>), </a:t>
            </a:r>
            <a:r>
              <a:rPr lang="cs-CZ" altLang="cs-CZ" b="1" dirty="0" err="1"/>
              <a:t>substantia</a:t>
            </a:r>
            <a:r>
              <a:rPr lang="cs-CZ" altLang="cs-CZ" b="1" dirty="0"/>
              <a:t> intermedia, </a:t>
            </a:r>
            <a:r>
              <a:rPr lang="cs-CZ" altLang="cs-CZ" b="1" dirty="0" err="1"/>
              <a:t>canalis</a:t>
            </a:r>
            <a:r>
              <a:rPr lang="cs-CZ" altLang="cs-CZ" b="1" dirty="0"/>
              <a:t> </a:t>
            </a:r>
            <a:r>
              <a:rPr lang="cs-CZ" altLang="cs-CZ" b="1" dirty="0" err="1"/>
              <a:t>centralis</a:t>
            </a:r>
            <a:endParaRPr lang="cs-CZ" altLang="cs-CZ" b="1" dirty="0"/>
          </a:p>
          <a:p>
            <a:pPr algn="ctr">
              <a:buClrTx/>
              <a:buFontTx/>
              <a:buNone/>
            </a:pPr>
            <a:r>
              <a:rPr lang="cs-CZ" altLang="cs-CZ" b="1" dirty="0"/>
              <a:t>                                            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6350"/>
            <a:ext cx="7777162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6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3448" y="260648"/>
            <a:ext cx="8944308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Recommended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literature</a:t>
            </a:r>
            <a:r>
              <a:rPr lang="cs-CZ" sz="3200" b="1" dirty="0" smtClean="0"/>
              <a:t>:</a:t>
            </a:r>
          </a:p>
          <a:p>
            <a:endParaRPr lang="cs-CZ" sz="2600" dirty="0" smtClean="0"/>
          </a:p>
          <a:p>
            <a:r>
              <a:rPr lang="en-US" sz="2600" dirty="0" err="1" smtClean="0"/>
              <a:t>Liebgott</a:t>
            </a:r>
            <a:r>
              <a:rPr lang="en-US" sz="2600" dirty="0"/>
              <a:t>, Bernard. The anatomical basis of dentistry. </a:t>
            </a:r>
            <a:endParaRPr lang="cs-CZ" sz="2600" dirty="0" smtClean="0"/>
          </a:p>
          <a:p>
            <a:r>
              <a:rPr lang="en-US" sz="1400" dirty="0" smtClean="0"/>
              <a:t>3rd </a:t>
            </a:r>
            <a:r>
              <a:rPr lang="en-US" sz="1400" dirty="0"/>
              <a:t>ed. Mosby, ISBN </a:t>
            </a:r>
            <a:r>
              <a:rPr lang="en-US" sz="1400" dirty="0" smtClean="0"/>
              <a:t>0-323-06807-3</a:t>
            </a:r>
            <a:endParaRPr lang="cs-CZ" sz="1400" dirty="0" smtClean="0"/>
          </a:p>
          <a:p>
            <a:endParaRPr lang="cs-CZ" sz="2600" dirty="0" smtClean="0"/>
          </a:p>
          <a:p>
            <a:r>
              <a:rPr lang="cs-CZ" sz="2600" dirty="0" smtClean="0"/>
              <a:t>Dubový, Petr. Gross anatomy and </a:t>
            </a:r>
            <a:r>
              <a:rPr lang="cs-CZ" sz="2600" dirty="0" err="1" smtClean="0"/>
              <a:t>structure</a:t>
            </a:r>
            <a:r>
              <a:rPr lang="cs-CZ" sz="2600" dirty="0" smtClean="0"/>
              <a:t> of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</a:p>
          <a:p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nervous</a:t>
            </a:r>
            <a:r>
              <a:rPr lang="cs-CZ" sz="2600" dirty="0" smtClean="0"/>
              <a:t> </a:t>
            </a:r>
            <a:r>
              <a:rPr lang="cs-CZ" sz="2600" dirty="0" err="1" smtClean="0"/>
              <a:t>system</a:t>
            </a:r>
            <a:r>
              <a:rPr lang="cs-CZ" sz="2600" dirty="0" smtClean="0"/>
              <a:t>. Part I. </a:t>
            </a:r>
            <a:r>
              <a:rPr lang="cs-CZ" sz="2600" dirty="0" err="1" smtClean="0"/>
              <a:t>Surface</a:t>
            </a:r>
            <a:r>
              <a:rPr lang="cs-CZ" sz="2600" dirty="0" smtClean="0"/>
              <a:t> anatomy and </a:t>
            </a:r>
          </a:p>
          <a:p>
            <a:r>
              <a:rPr lang="cs-CZ" sz="2600" dirty="0" err="1" smtClean="0"/>
              <a:t>structural</a:t>
            </a:r>
            <a:r>
              <a:rPr lang="cs-CZ" sz="2600" dirty="0" smtClean="0"/>
              <a:t> arrangement of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central</a:t>
            </a:r>
            <a:r>
              <a:rPr lang="cs-CZ" sz="2600" dirty="0" smtClean="0"/>
              <a:t> </a:t>
            </a:r>
            <a:r>
              <a:rPr lang="cs-CZ" sz="2600" dirty="0" err="1" smtClean="0"/>
              <a:t>nervous</a:t>
            </a:r>
            <a:r>
              <a:rPr lang="cs-CZ" sz="2600" dirty="0" smtClean="0"/>
              <a:t> </a:t>
            </a:r>
            <a:r>
              <a:rPr lang="cs-CZ" sz="2600" dirty="0" err="1" smtClean="0"/>
              <a:t>system</a:t>
            </a:r>
            <a:r>
              <a:rPr lang="cs-CZ" sz="2600" dirty="0" smtClean="0"/>
              <a:t>. </a:t>
            </a:r>
          </a:p>
          <a:p>
            <a:r>
              <a:rPr lang="en-US" sz="1400" dirty="0" smtClean="0"/>
              <a:t>3rd ed. </a:t>
            </a:r>
            <a:r>
              <a:rPr lang="cs-CZ" sz="1400" dirty="0" smtClean="0"/>
              <a:t>Brno: Masarykova univerzita, 2016. 92 s. ISBN 978-80-210-6125-5</a:t>
            </a:r>
            <a:endParaRPr lang="cs-CZ" sz="1400" b="1" dirty="0" smtClean="0"/>
          </a:p>
          <a:p>
            <a:endParaRPr lang="cs-CZ" sz="2600" dirty="0" smtClean="0"/>
          </a:p>
          <a:p>
            <a:r>
              <a:rPr lang="cs-CZ" sz="2600" dirty="0" smtClean="0"/>
              <a:t>Dubový</a:t>
            </a:r>
            <a:r>
              <a:rPr lang="cs-CZ" sz="2600" dirty="0"/>
              <a:t>, Petr. </a:t>
            </a:r>
            <a:r>
              <a:rPr lang="cs-CZ" sz="2600" dirty="0" err="1"/>
              <a:t>Instructions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anatomical</a:t>
            </a:r>
            <a:r>
              <a:rPr lang="cs-CZ" sz="2600" dirty="0"/>
              <a:t> </a:t>
            </a:r>
            <a:r>
              <a:rPr lang="cs-CZ" sz="2600" dirty="0" err="1"/>
              <a:t>dissection</a:t>
            </a:r>
            <a:r>
              <a:rPr lang="cs-CZ" sz="2600" dirty="0"/>
              <a:t> </a:t>
            </a:r>
            <a:r>
              <a:rPr lang="cs-CZ" sz="2600" dirty="0" err="1"/>
              <a:t>course</a:t>
            </a:r>
            <a:r>
              <a:rPr lang="cs-CZ" sz="2600" dirty="0"/>
              <a:t>.</a:t>
            </a:r>
          </a:p>
          <a:p>
            <a:r>
              <a:rPr lang="cs-CZ" sz="1400" dirty="0" smtClean="0"/>
              <a:t>3rd </a:t>
            </a:r>
            <a:r>
              <a:rPr lang="cs-CZ" sz="1400" dirty="0" err="1"/>
              <a:t>ed</a:t>
            </a:r>
            <a:r>
              <a:rPr lang="cs-CZ" sz="1400" dirty="0"/>
              <a:t>. Brno: Masaryk University, 2013. 71 s. ISBN </a:t>
            </a:r>
            <a:r>
              <a:rPr lang="cs-CZ" sz="1400" dirty="0" smtClean="0"/>
              <a:t>9788021062023</a:t>
            </a:r>
          </a:p>
          <a:p>
            <a:endParaRPr lang="cs-CZ" sz="2600" dirty="0" smtClean="0"/>
          </a:p>
          <a:p>
            <a:r>
              <a:rPr lang="cs-CZ" sz="2600" dirty="0" err="1" smtClean="0"/>
              <a:t>Stingl</a:t>
            </a:r>
            <a:r>
              <a:rPr lang="cs-CZ" sz="2600" dirty="0" smtClean="0"/>
              <a:t>, J. et al. </a:t>
            </a:r>
            <a:r>
              <a:rPr lang="cs-CZ" sz="2600" dirty="0" err="1" smtClean="0"/>
              <a:t>Regional</a:t>
            </a:r>
            <a:r>
              <a:rPr lang="cs-CZ" sz="2600" dirty="0" smtClean="0"/>
              <a:t> anatomy.</a:t>
            </a:r>
          </a:p>
          <a:p>
            <a:r>
              <a:rPr lang="cs-CZ" sz="1400" dirty="0"/>
              <a:t>1st </a:t>
            </a:r>
            <a:r>
              <a:rPr lang="cs-CZ" sz="1400" dirty="0" err="1"/>
              <a:t>ed</a:t>
            </a:r>
            <a:r>
              <a:rPr lang="cs-CZ" sz="1400" dirty="0"/>
              <a:t>. </a:t>
            </a:r>
            <a:r>
              <a:rPr lang="cs-CZ" sz="1400" dirty="0" err="1"/>
              <a:t>Galén</a:t>
            </a:r>
            <a:r>
              <a:rPr lang="cs-CZ" sz="1400" dirty="0"/>
              <a:t>-Karolinum, 2012. 123s. ISBN </a:t>
            </a:r>
            <a:r>
              <a:rPr lang="cs-CZ" sz="1400" dirty="0" smtClean="0"/>
              <a:t>9788072628797</a:t>
            </a:r>
          </a:p>
          <a:p>
            <a:endParaRPr lang="cs-CZ" dirty="0"/>
          </a:p>
          <a:p>
            <a:r>
              <a:rPr lang="cs-CZ" sz="2800" dirty="0" smtClean="0"/>
              <a:t>Atlas of Anatomy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35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91440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1006" y="-6350"/>
            <a:ext cx="8531801" cy="1202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b="1" dirty="0"/>
              <a:t>SUBSTANTIA ALBA </a:t>
            </a:r>
            <a:r>
              <a:rPr lang="cs-CZ" altLang="cs-CZ" dirty="0"/>
              <a:t>– </a:t>
            </a:r>
            <a:r>
              <a:rPr lang="cs-CZ" altLang="cs-CZ" b="1" dirty="0" err="1"/>
              <a:t>funiculus</a:t>
            </a:r>
            <a:r>
              <a:rPr lang="cs-CZ" altLang="cs-CZ" b="1" dirty="0"/>
              <a:t> </a:t>
            </a:r>
            <a:r>
              <a:rPr lang="cs-CZ" altLang="cs-CZ" b="1" dirty="0" err="1"/>
              <a:t>anterior</a:t>
            </a:r>
            <a:r>
              <a:rPr lang="cs-CZ" altLang="cs-CZ" b="1" dirty="0"/>
              <a:t>, </a:t>
            </a:r>
            <a:r>
              <a:rPr lang="cs-CZ" altLang="cs-CZ" b="1" dirty="0" err="1"/>
              <a:t>lateralis</a:t>
            </a:r>
            <a:r>
              <a:rPr lang="cs-CZ" altLang="cs-CZ" b="1" dirty="0"/>
              <a:t>, </a:t>
            </a:r>
            <a:r>
              <a:rPr lang="cs-CZ" altLang="cs-CZ" b="1" dirty="0" err="1"/>
              <a:t>posterior</a:t>
            </a:r>
            <a:endParaRPr lang="cs-CZ" altLang="cs-CZ" b="1" dirty="0"/>
          </a:p>
          <a:p>
            <a:pPr algn="ctr">
              <a:buClrTx/>
              <a:buFontTx/>
              <a:buNone/>
            </a:pPr>
            <a:r>
              <a:rPr lang="cs-CZ" altLang="cs-CZ" b="1" dirty="0" err="1"/>
              <a:t>fissura</a:t>
            </a:r>
            <a:r>
              <a:rPr lang="cs-CZ" altLang="cs-CZ" b="1" dirty="0"/>
              <a:t> </a:t>
            </a:r>
            <a:r>
              <a:rPr lang="cs-CZ" altLang="cs-CZ" b="1" dirty="0" err="1"/>
              <a:t>mediana</a:t>
            </a:r>
            <a:r>
              <a:rPr lang="cs-CZ" altLang="cs-CZ" b="1" dirty="0"/>
              <a:t> ant., </a:t>
            </a:r>
            <a:r>
              <a:rPr lang="cs-CZ" altLang="cs-CZ" b="1" dirty="0" err="1"/>
              <a:t>sulcus</a:t>
            </a:r>
            <a:r>
              <a:rPr lang="cs-CZ" altLang="cs-CZ" b="1" dirty="0"/>
              <a:t> </a:t>
            </a:r>
            <a:r>
              <a:rPr lang="cs-CZ" altLang="cs-CZ" b="1" dirty="0" err="1"/>
              <a:t>medianus</a:t>
            </a:r>
            <a:r>
              <a:rPr lang="cs-CZ" altLang="cs-CZ" b="1" dirty="0"/>
              <a:t> post., septum </a:t>
            </a:r>
            <a:r>
              <a:rPr lang="cs-CZ" altLang="cs-CZ" b="1" dirty="0" err="1"/>
              <a:t>medianum</a:t>
            </a:r>
            <a:r>
              <a:rPr lang="cs-CZ" altLang="cs-CZ" b="1" dirty="0"/>
              <a:t> </a:t>
            </a:r>
          </a:p>
          <a:p>
            <a:pPr algn="ctr">
              <a:buClrTx/>
              <a:buFontTx/>
              <a:buNone/>
            </a:pPr>
            <a:r>
              <a:rPr lang="cs-CZ" altLang="cs-CZ" b="1" dirty="0" err="1"/>
              <a:t>posterius</a:t>
            </a:r>
            <a:r>
              <a:rPr lang="cs-CZ" altLang="cs-CZ" b="1" dirty="0"/>
              <a:t>, </a:t>
            </a:r>
            <a:r>
              <a:rPr lang="cs-CZ" altLang="cs-CZ" b="1" dirty="0" err="1"/>
              <a:t>sulcus</a:t>
            </a:r>
            <a:r>
              <a:rPr lang="cs-CZ" altLang="cs-CZ" b="1" dirty="0"/>
              <a:t> </a:t>
            </a:r>
            <a:r>
              <a:rPr lang="cs-CZ" altLang="cs-CZ" b="1" dirty="0" err="1"/>
              <a:t>anterolateralis</a:t>
            </a:r>
            <a:r>
              <a:rPr lang="cs-CZ" altLang="cs-CZ" b="1" dirty="0"/>
              <a:t>, </a:t>
            </a:r>
            <a:r>
              <a:rPr lang="cs-CZ" altLang="cs-CZ" b="1" dirty="0" err="1"/>
              <a:t>posterolateralis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56158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pie obr90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755650" y="2641600"/>
          <a:ext cx="20447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" r:id="rId4" imgW="1362265" imgH="952633" progId="">
                  <p:embed/>
                </p:oleObj>
              </mc:Choice>
              <mc:Fallback>
                <p:oleObj r:id="rId4" imgW="1362265" imgH="95263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41600"/>
                        <a:ext cx="2044700" cy="1430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4292600"/>
            <a:ext cx="23764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C0C0C0"/>
                </a:solidFill>
              </a:rPr>
              <a:t>p. cervicalis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386138" y="2636838"/>
          <a:ext cx="22272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" r:id="rId6" imgW="1486107" imgH="961905" progId="">
                  <p:embed/>
                </p:oleObj>
              </mc:Choice>
              <mc:Fallback>
                <p:oleObj r:id="rId6" imgW="1486107" imgH="96190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636838"/>
                        <a:ext cx="2227262" cy="1441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588125" y="2636838"/>
          <a:ext cx="185737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5" r:id="rId8" imgW="1238423" imgH="980952" progId="">
                  <p:embed/>
                </p:oleObj>
              </mc:Choice>
              <mc:Fallback>
                <p:oleObj r:id="rId8" imgW="1238423" imgH="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636838"/>
                        <a:ext cx="1857375" cy="1471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00" y="4292600"/>
            <a:ext cx="23764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C0C0C0"/>
                </a:solidFill>
              </a:rPr>
              <a:t>p. thoracica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88125" y="4221163"/>
            <a:ext cx="19446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C0C0C0"/>
                </a:solidFill>
              </a:rPr>
              <a:t>p. sacralis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55650" y="4797425"/>
          <a:ext cx="18859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r:id="rId10" imgW="1886213" imgH="1114581" progId="">
                  <p:embed/>
                </p:oleObj>
              </mc:Choice>
              <mc:Fallback>
                <p:oleObj r:id="rId10" imgW="1886213" imgH="111458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97425"/>
                        <a:ext cx="1885950" cy="11144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800475" y="4797425"/>
          <a:ext cx="1400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r:id="rId12" imgW="1400000" imgH="1142857" progId="">
                  <p:embed/>
                </p:oleObj>
              </mc:Choice>
              <mc:Fallback>
                <p:oleObj r:id="rId12" imgW="1400000" imgH="114285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4797425"/>
                        <a:ext cx="1400175" cy="1143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877050" y="4724400"/>
          <a:ext cx="12001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r:id="rId14" imgW="1200318" imgH="1095528" progId="">
                  <p:embed/>
                </p:oleObj>
              </mc:Choice>
              <mc:Fallback>
                <p:oleObj r:id="rId14" imgW="1200318" imgH="109552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724400"/>
                        <a:ext cx="1200150" cy="1095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62071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795963" y="620713"/>
            <a:ext cx="2879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Dorsal horn             </a:t>
            </a:r>
          </a:p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Ventral horn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58888" y="981075"/>
            <a:ext cx="7058025" cy="511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16238" y="1052513"/>
            <a:ext cx="2087562" cy="947737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Dorsal root 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9813" y="2835275"/>
            <a:ext cx="2160587" cy="94773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Spinal</a:t>
            </a:r>
            <a:r>
              <a:rPr lang="cs-CZ" altLang="cs-CZ" sz="2800">
                <a:solidFill>
                  <a:srgbClr val="FFFFFF"/>
                </a:solidFill>
              </a:rPr>
              <a:t> </a:t>
            </a:r>
            <a:r>
              <a:rPr lang="cs-CZ" altLang="cs-CZ" sz="2800" b="1">
                <a:solidFill>
                  <a:srgbClr val="FFFFFF"/>
                </a:solidFill>
              </a:rPr>
              <a:t>nerve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27313" y="5084763"/>
            <a:ext cx="2232025" cy="94773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Ventral root  </a:t>
            </a:r>
            <a:r>
              <a:rPr lang="cs-CZ" altLang="cs-CZ" sz="280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619250" y="1916113"/>
          <a:ext cx="4105275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r:id="rId4" imgW="4182059" imgH="2704762" progId="">
                  <p:embed/>
                </p:oleObj>
              </mc:Choice>
              <mc:Fallback>
                <p:oleObj r:id="rId4" imgW="4182059" imgH="27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4105275" cy="2705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3990975" y="2565400"/>
            <a:ext cx="369888" cy="360363"/>
          </a:xfrm>
          <a:prstGeom prst="line">
            <a:avLst/>
          </a:prstGeom>
          <a:noFill/>
          <a:ln w="76320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708400" y="3716338"/>
            <a:ext cx="358775" cy="288925"/>
          </a:xfrm>
          <a:prstGeom prst="line">
            <a:avLst/>
          </a:prstGeom>
          <a:noFill/>
          <a:ln w="7632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19980000">
            <a:off x="5291138" y="1346200"/>
            <a:ext cx="31575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000099"/>
                </a:solidFill>
              </a:rPr>
              <a:t>extero + proprio +  intero- receptors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1140000">
            <a:off x="4860925" y="4648200"/>
            <a:ext cx="3178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CC0000"/>
                </a:solidFill>
              </a:rPr>
              <a:t>skeletal  + smooth muscles +  glands</a:t>
            </a:r>
            <a:r>
              <a:rPr lang="cs-CZ" altLang="cs-CZ" sz="2400" b="1">
                <a:solidFill>
                  <a:srgbClr val="CC0000"/>
                </a:solidFill>
                <a:latin typeface="Times New Roman" pitchFamily="16" charset="0"/>
              </a:rPr>
              <a:t> </a:t>
            </a: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5724525" y="3009900"/>
          <a:ext cx="5032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r:id="rId6" imgW="304923" imgH="419048" progId="">
                  <p:embed/>
                </p:oleObj>
              </mc:Choice>
              <mc:Fallback>
                <p:oleObj r:id="rId6" imgW="304923" imgH="41904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009900"/>
                        <a:ext cx="503238" cy="5635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40322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s-CZ" altLang="cs-CZ" sz="3200" b="1"/>
              <a:t>Functional zones of the spinal cord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692275" y="3213100"/>
            <a:ext cx="5184775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947863" y="1463675"/>
            <a:ext cx="4684712" cy="3371850"/>
          </a:xfrm>
          <a:prstGeom prst="ellips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227513" y="1463675"/>
            <a:ext cx="1684337" cy="1606550"/>
          </a:xfrm>
          <a:custGeom>
            <a:avLst/>
            <a:gdLst>
              <a:gd name="T0" fmla="*/ 0 w 1278"/>
              <a:gd name="T1" fmla="*/ 0 h 1488"/>
              <a:gd name="T2" fmla="*/ 2 w 1278"/>
              <a:gd name="T3" fmla="*/ 1363 h 1488"/>
              <a:gd name="T4" fmla="*/ 48 w 1278"/>
              <a:gd name="T5" fmla="*/ 1344 h 1488"/>
              <a:gd name="T6" fmla="*/ 120 w 1278"/>
              <a:gd name="T7" fmla="*/ 1377 h 1488"/>
              <a:gd name="T8" fmla="*/ 189 w 1278"/>
              <a:gd name="T9" fmla="*/ 1405 h 1488"/>
              <a:gd name="T10" fmla="*/ 216 w 1278"/>
              <a:gd name="T11" fmla="*/ 1439 h 1488"/>
              <a:gd name="T12" fmla="*/ 240 w 1278"/>
              <a:gd name="T13" fmla="*/ 1488 h 1488"/>
              <a:gd name="T14" fmla="*/ 1278 w 1278"/>
              <a:gd name="T15" fmla="*/ 439 h 1488"/>
              <a:gd name="T16" fmla="*/ 995 w 1278"/>
              <a:gd name="T17" fmla="*/ 253 h 1488"/>
              <a:gd name="T18" fmla="*/ 795 w 1278"/>
              <a:gd name="T19" fmla="*/ 156 h 1488"/>
              <a:gd name="T20" fmla="*/ 624 w 1278"/>
              <a:gd name="T21" fmla="*/ 96 h 1488"/>
              <a:gd name="T22" fmla="*/ 382 w 1278"/>
              <a:gd name="T23" fmla="*/ 32 h 1488"/>
              <a:gd name="T24" fmla="*/ 48 w 1278"/>
              <a:gd name="T25" fmla="*/ 0 h 1488"/>
              <a:gd name="T26" fmla="*/ 0 w 1278"/>
              <a:gd name="T27" fmla="*/ 0 h 1488"/>
              <a:gd name="T28" fmla="*/ 1278 w 1278"/>
              <a:gd name="T2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rgbClr val="0000C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557713" y="1935163"/>
            <a:ext cx="2063750" cy="1292225"/>
          </a:xfrm>
          <a:custGeom>
            <a:avLst/>
            <a:gdLst>
              <a:gd name="T0" fmla="*/ 1014 w 1565"/>
              <a:gd name="T1" fmla="*/ 0 h 1196"/>
              <a:gd name="T2" fmla="*/ 0 w 1565"/>
              <a:gd name="T3" fmla="*/ 1045 h 1196"/>
              <a:gd name="T4" fmla="*/ 13 w 1565"/>
              <a:gd name="T5" fmla="*/ 1100 h 1196"/>
              <a:gd name="T6" fmla="*/ 7 w 1565"/>
              <a:gd name="T7" fmla="*/ 1134 h 1196"/>
              <a:gd name="T8" fmla="*/ 13 w 1565"/>
              <a:gd name="T9" fmla="*/ 1169 h 1196"/>
              <a:gd name="T10" fmla="*/ 13 w 1565"/>
              <a:gd name="T11" fmla="*/ 1196 h 1196"/>
              <a:gd name="T12" fmla="*/ 0 w 1565"/>
              <a:gd name="T13" fmla="*/ 1176 h 1196"/>
              <a:gd name="T14" fmla="*/ 1565 w 1565"/>
              <a:gd name="T15" fmla="*/ 1176 h 1196"/>
              <a:gd name="T16" fmla="*/ 1560 w 1565"/>
              <a:gd name="T17" fmla="*/ 870 h 1196"/>
              <a:gd name="T18" fmla="*/ 1482 w 1565"/>
              <a:gd name="T19" fmla="*/ 661 h 1196"/>
              <a:gd name="T20" fmla="*/ 1413 w 1565"/>
              <a:gd name="T21" fmla="*/ 465 h 1196"/>
              <a:gd name="T22" fmla="*/ 1276 w 1565"/>
              <a:gd name="T23" fmla="*/ 258 h 1196"/>
              <a:gd name="T24" fmla="*/ 1049 w 1565"/>
              <a:gd name="T25" fmla="*/ 33 h 1196"/>
              <a:gd name="T26" fmla="*/ 0 w 1565"/>
              <a:gd name="T27" fmla="*/ 0 h 1196"/>
              <a:gd name="T28" fmla="*/ 1565 w 1565"/>
              <a:gd name="T29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00CC"/>
          </a:solidFill>
          <a:ln w="9360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02150" y="3227388"/>
            <a:ext cx="2116138" cy="1200150"/>
          </a:xfrm>
          <a:custGeom>
            <a:avLst/>
            <a:gdLst>
              <a:gd name="T0" fmla="*/ 1600 w 1604"/>
              <a:gd name="T1" fmla="*/ 0 h 1111"/>
              <a:gd name="T2" fmla="*/ 49 w 1604"/>
              <a:gd name="T3" fmla="*/ 0 h 1111"/>
              <a:gd name="T4" fmla="*/ 35 w 1604"/>
              <a:gd name="T5" fmla="*/ 21 h 1111"/>
              <a:gd name="T6" fmla="*/ 21 w 1604"/>
              <a:gd name="T7" fmla="*/ 55 h 1111"/>
              <a:gd name="T8" fmla="*/ 0 w 1604"/>
              <a:gd name="T9" fmla="*/ 69 h 1111"/>
              <a:gd name="T10" fmla="*/ 48 w 1604"/>
              <a:gd name="T11" fmla="*/ 113 h 1111"/>
              <a:gd name="T12" fmla="*/ 53 w 1604"/>
              <a:gd name="T13" fmla="*/ 90 h 1111"/>
              <a:gd name="T14" fmla="*/ 1007 w 1604"/>
              <a:gd name="T15" fmla="*/ 1111 h 1111"/>
              <a:gd name="T16" fmla="*/ 1255 w 1604"/>
              <a:gd name="T17" fmla="*/ 883 h 1111"/>
              <a:gd name="T18" fmla="*/ 1345 w 1604"/>
              <a:gd name="T19" fmla="*/ 752 h 1111"/>
              <a:gd name="T20" fmla="*/ 1476 w 1604"/>
              <a:gd name="T21" fmla="*/ 559 h 1111"/>
              <a:gd name="T22" fmla="*/ 1552 w 1604"/>
              <a:gd name="T23" fmla="*/ 352 h 1111"/>
              <a:gd name="T24" fmla="*/ 1604 w 1604"/>
              <a:gd name="T25" fmla="*/ 55 h 1111"/>
              <a:gd name="T26" fmla="*/ 0 w 1604"/>
              <a:gd name="T27" fmla="*/ 0 h 1111"/>
              <a:gd name="T28" fmla="*/ 1604 w 1604"/>
              <a:gd name="T2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rgbClr val="FF0000"/>
          </a:solidFill>
          <a:ln w="9360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286250" y="3302000"/>
            <a:ext cx="1554163" cy="1527175"/>
          </a:xfrm>
          <a:custGeom>
            <a:avLst/>
            <a:gdLst>
              <a:gd name="T0" fmla="*/ 1179 w 1179"/>
              <a:gd name="T1" fmla="*/ 1035 h 1414"/>
              <a:gd name="T2" fmla="*/ 193 w 1179"/>
              <a:gd name="T3" fmla="*/ 0 h 1414"/>
              <a:gd name="T4" fmla="*/ 132 w 1179"/>
              <a:gd name="T5" fmla="*/ 29 h 1414"/>
              <a:gd name="T6" fmla="*/ 34 w 1179"/>
              <a:gd name="T7" fmla="*/ 55 h 1414"/>
              <a:gd name="T8" fmla="*/ 1 w 1179"/>
              <a:gd name="T9" fmla="*/ 109 h 1414"/>
              <a:gd name="T10" fmla="*/ 7 w 1179"/>
              <a:gd name="T11" fmla="*/ 90 h 1414"/>
              <a:gd name="T12" fmla="*/ 0 w 1179"/>
              <a:gd name="T13" fmla="*/ 62 h 1414"/>
              <a:gd name="T14" fmla="*/ 41 w 1179"/>
              <a:gd name="T15" fmla="*/ 1414 h 1414"/>
              <a:gd name="T16" fmla="*/ 476 w 1179"/>
              <a:gd name="T17" fmla="*/ 1373 h 1414"/>
              <a:gd name="T18" fmla="*/ 672 w 1179"/>
              <a:gd name="T19" fmla="*/ 1324 h 1414"/>
              <a:gd name="T20" fmla="*/ 841 w 1179"/>
              <a:gd name="T21" fmla="*/ 1235 h 1414"/>
              <a:gd name="T22" fmla="*/ 1014 w 1179"/>
              <a:gd name="T23" fmla="*/ 1145 h 1414"/>
              <a:gd name="T24" fmla="*/ 1110 w 1179"/>
              <a:gd name="T25" fmla="*/ 1083 h 1414"/>
              <a:gd name="T26" fmla="*/ 0 w 1179"/>
              <a:gd name="T27" fmla="*/ 0 h 1414"/>
              <a:gd name="T28" fmla="*/ 1179 w 1179"/>
              <a:gd name="T29" fmla="*/ 1414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481513" y="1824038"/>
            <a:ext cx="1062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GSA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557838" y="2498725"/>
            <a:ext cx="1062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GVA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18138" y="3394075"/>
            <a:ext cx="1039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08513" y="4106863"/>
            <a:ext cx="1039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3200" b="1">
                <a:solidFill>
                  <a:srgbClr val="FFFFFF"/>
                </a:solidFill>
              </a:rPr>
              <a:t>GSE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60588" y="3419475"/>
            <a:ext cx="2628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CC0000"/>
                </a:solidFill>
                <a:latin typeface="Tahoma" pitchFamily="32" charset="0"/>
              </a:rPr>
              <a:t>Basal plate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68538" y="2133600"/>
            <a:ext cx="23034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000066"/>
                </a:solidFill>
              </a:rPr>
              <a:t>Alar plate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804025" y="2781300"/>
            <a:ext cx="20161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/>
              <a:t>Sulcus limitans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5300663"/>
            <a:ext cx="15128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CC0000"/>
                </a:solidFill>
              </a:rPr>
              <a:t>Skeletal muscles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787900" y="486886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588125" y="4508500"/>
            <a:ext cx="208756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 dirty="0" err="1" smtClean="0">
                <a:solidFill>
                  <a:srgbClr val="CC0000"/>
                </a:solidFill>
              </a:rPr>
              <a:t>Smooth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 </a:t>
            </a:r>
            <a:r>
              <a:rPr lang="cs-CZ" altLang="cs-CZ" sz="2400" b="1" dirty="0" err="1">
                <a:solidFill>
                  <a:srgbClr val="CC0000"/>
                </a:solidFill>
              </a:rPr>
              <a:t>muscles</a:t>
            </a:r>
            <a:r>
              <a:rPr lang="cs-CZ" altLang="cs-CZ" sz="2400" b="1" dirty="0">
                <a:solidFill>
                  <a:srgbClr val="CC0000"/>
                </a:solidFill>
              </a:rPr>
              <a:t>, </a:t>
            </a:r>
            <a:r>
              <a:rPr lang="cs-CZ" altLang="cs-CZ" sz="2400" b="1" dirty="0" err="1">
                <a:solidFill>
                  <a:srgbClr val="CC0000"/>
                </a:solidFill>
              </a:rPr>
              <a:t>glands</a:t>
            </a:r>
            <a:endParaRPr lang="cs-CZ" altLang="cs-CZ" sz="2400" b="1" dirty="0">
              <a:solidFill>
                <a:srgbClr val="CC0000"/>
              </a:solidFill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rot="18660000">
            <a:off x="6296025" y="4078288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3120000">
            <a:off x="6445250" y="191135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2280000">
            <a:off x="5292725" y="104775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6948488" y="1700213"/>
            <a:ext cx="2016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000099"/>
                </a:solidFill>
              </a:rPr>
              <a:t>Intero              - receptors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724525" y="549275"/>
            <a:ext cx="2808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000099"/>
                </a:solidFill>
              </a:rPr>
              <a:t>Extero+ proprio            - receptors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037013" y="2941638"/>
            <a:ext cx="534987" cy="487362"/>
          </a:xfrm>
          <a:prstGeom prst="ellipse">
            <a:avLst/>
          </a:prstGeom>
          <a:solidFill>
            <a:srgbClr val="80808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8" grpId="0" animBg="1"/>
      <p:bldP spid="23570" grpId="0" animBg="1"/>
      <p:bldP spid="23571" grpId="0" animBg="1"/>
      <p:bldP spid="235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580063" y="2276475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35638" y="2995613"/>
            <a:ext cx="3408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40200" y="1341438"/>
            <a:ext cx="4752975" cy="19411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000" b="1" dirty="0">
                <a:solidFill>
                  <a:srgbClr val="333399"/>
                </a:solidFill>
                <a:latin typeface="Tahoma" pitchFamily="32" charset="0"/>
              </a:rPr>
              <a:t>DORSAL HORN – </a:t>
            </a:r>
            <a:r>
              <a:rPr lang="cs-CZ" altLang="cs-CZ" sz="2000" dirty="0" err="1">
                <a:solidFill>
                  <a:srgbClr val="333399"/>
                </a:solidFill>
                <a:latin typeface="Tahoma" pitchFamily="32" charset="0"/>
              </a:rPr>
              <a:t>afferent</a:t>
            </a:r>
            <a:r>
              <a:rPr lang="cs-CZ" altLang="cs-CZ" sz="2000" dirty="0">
                <a:solidFill>
                  <a:srgbClr val="333399"/>
                </a:solidFill>
                <a:latin typeface="Tahoma" pitchFamily="32" charset="0"/>
              </a:rPr>
              <a:t> </a:t>
            </a:r>
            <a:r>
              <a:rPr lang="cs-CZ" altLang="cs-CZ" sz="2000" dirty="0" err="1">
                <a:solidFill>
                  <a:srgbClr val="333399"/>
                </a:solidFill>
                <a:latin typeface="Tahoma" pitchFamily="32" charset="0"/>
              </a:rPr>
              <a:t>neurons</a:t>
            </a:r>
            <a:r>
              <a:rPr lang="cs-CZ" altLang="cs-CZ" sz="2000" dirty="0">
                <a:solidFill>
                  <a:srgbClr val="333399"/>
                </a:solidFill>
                <a:latin typeface="Tahoma" pitchFamily="32" charset="0"/>
              </a:rPr>
              <a:t> </a:t>
            </a:r>
          </a:p>
          <a:p>
            <a:endParaRPr lang="cs-CZ" altLang="cs-CZ" sz="2000" b="1" dirty="0">
              <a:solidFill>
                <a:srgbClr val="BBE0E3"/>
              </a:solidFill>
              <a:latin typeface="Tahoma" pitchFamily="32" charset="0"/>
            </a:endParaRPr>
          </a:p>
          <a:p>
            <a:r>
              <a:rPr lang="cs-CZ" altLang="cs-CZ" sz="2000" b="1" dirty="0">
                <a:solidFill>
                  <a:srgbClr val="CC6600"/>
                </a:solidFill>
                <a:latin typeface="Tahoma" pitchFamily="32" charset="0"/>
              </a:rPr>
              <a:t>SUBST.  INTERMEDIA (</a:t>
            </a:r>
            <a:r>
              <a:rPr lang="cs-CZ" altLang="cs-CZ" sz="2000" b="1" dirty="0" err="1">
                <a:solidFill>
                  <a:srgbClr val="CC6600"/>
                </a:solidFill>
                <a:latin typeface="Tahoma" pitchFamily="32" charset="0"/>
              </a:rPr>
              <a:t>lateral</a:t>
            </a:r>
            <a:r>
              <a:rPr lang="cs-CZ" altLang="cs-CZ" sz="2000" b="1" dirty="0">
                <a:solidFill>
                  <a:srgbClr val="CC6600"/>
                </a:solidFill>
                <a:latin typeface="Tahoma" pitchFamily="32" charset="0"/>
              </a:rPr>
              <a:t> </a:t>
            </a:r>
            <a:r>
              <a:rPr lang="cs-CZ" altLang="cs-CZ" sz="2000" b="1" dirty="0" err="1">
                <a:solidFill>
                  <a:srgbClr val="CC6600"/>
                </a:solidFill>
                <a:latin typeface="Tahoma" pitchFamily="32" charset="0"/>
              </a:rPr>
              <a:t>horn</a:t>
            </a:r>
            <a:r>
              <a:rPr lang="cs-CZ" altLang="cs-CZ" sz="2000" b="1" dirty="0">
                <a:solidFill>
                  <a:srgbClr val="CC6600"/>
                </a:solidFill>
                <a:latin typeface="Tahoma" pitchFamily="32" charset="0"/>
              </a:rPr>
              <a:t>) </a:t>
            </a:r>
            <a:r>
              <a:rPr lang="cs-CZ" altLang="cs-CZ" sz="2000" dirty="0" err="1">
                <a:solidFill>
                  <a:srgbClr val="CC6600"/>
                </a:solidFill>
                <a:latin typeface="Tahoma" pitchFamily="32" charset="0"/>
              </a:rPr>
              <a:t>motoneurons</a:t>
            </a:r>
            <a:r>
              <a:rPr lang="cs-CZ" altLang="cs-CZ" sz="2000" dirty="0">
                <a:solidFill>
                  <a:srgbClr val="CC6600"/>
                </a:solidFill>
                <a:latin typeface="Tahoma" pitchFamily="32" charset="0"/>
              </a:rPr>
              <a:t> of </a:t>
            </a:r>
            <a:r>
              <a:rPr lang="cs-CZ" altLang="cs-CZ" sz="2000" dirty="0" err="1">
                <a:solidFill>
                  <a:srgbClr val="CC6600"/>
                </a:solidFill>
                <a:latin typeface="Tahoma" pitchFamily="32" charset="0"/>
              </a:rPr>
              <a:t>the</a:t>
            </a:r>
            <a:r>
              <a:rPr lang="cs-CZ" altLang="cs-CZ" sz="2000" dirty="0">
                <a:solidFill>
                  <a:srgbClr val="CC6600"/>
                </a:solidFill>
                <a:latin typeface="Tahoma" pitchFamily="32" charset="0"/>
              </a:rPr>
              <a:t> ANS</a:t>
            </a:r>
            <a:r>
              <a:rPr lang="cs-CZ" altLang="cs-CZ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</a:t>
            </a:r>
          </a:p>
          <a:p>
            <a:endParaRPr lang="cs-CZ" altLang="cs-CZ" sz="2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r>
              <a:rPr lang="cs-CZ" altLang="cs-CZ" sz="2000" b="1" dirty="0">
                <a:solidFill>
                  <a:srgbClr val="CC0000"/>
                </a:solidFill>
                <a:latin typeface="Tahoma" pitchFamily="32" charset="0"/>
              </a:rPr>
              <a:t>VENTRAL HORN </a:t>
            </a:r>
            <a:r>
              <a:rPr lang="cs-CZ" altLang="cs-CZ" sz="2000" dirty="0">
                <a:solidFill>
                  <a:srgbClr val="CC0000"/>
                </a:solidFill>
                <a:latin typeface="Tahoma" pitchFamily="32" charset="0"/>
              </a:rPr>
              <a:t>-</a:t>
            </a:r>
            <a:r>
              <a:rPr lang="cs-CZ" altLang="cs-CZ" sz="2000" b="1" dirty="0">
                <a:solidFill>
                  <a:srgbClr val="CC0000"/>
                </a:solidFill>
                <a:latin typeface="Tahoma" pitchFamily="32" charset="0"/>
              </a:rPr>
              <a:t> </a:t>
            </a:r>
            <a:r>
              <a:rPr lang="cs-CZ" altLang="cs-CZ" sz="2000" dirty="0" err="1" smtClean="0">
                <a:solidFill>
                  <a:srgbClr val="CC0000"/>
                </a:solidFill>
                <a:latin typeface="Tahoma" pitchFamily="32" charset="0"/>
              </a:rPr>
              <a:t>motoneurons</a:t>
            </a:r>
            <a:endParaRPr lang="cs-CZ" altLang="cs-CZ" sz="2000" dirty="0">
              <a:solidFill>
                <a:srgbClr val="CC0000"/>
              </a:solidFill>
              <a:latin typeface="Tahoma" pitchFamily="32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27538" y="549275"/>
            <a:ext cx="3673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Gray matter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68313" y="731838"/>
            <a:ext cx="3600449" cy="5473699"/>
            <a:chOff x="295" y="461"/>
            <a:chExt cx="2268" cy="3448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95" y="461"/>
              <a:ext cx="2268" cy="3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414" y="461"/>
            <a:ext cx="2138" cy="3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2" r:id="rId4" imgW="3561905" imgH="5668166" progId="">
                    <p:embed/>
                  </p:oleObj>
                </mc:Choice>
                <mc:Fallback>
                  <p:oleObj r:id="rId4" imgW="3561905" imgH="566816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" y="461"/>
                          <a:ext cx="2138" cy="340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08" name="AutoShape 8"/>
            <p:cNvCxnSpPr>
              <a:cxnSpLocks noChangeShapeType="1"/>
            </p:cNvCxnSpPr>
            <p:nvPr/>
          </p:nvCxnSpPr>
          <p:spPr bwMode="auto">
            <a:xfrm>
              <a:off x="2034" y="2125"/>
              <a:ext cx="2" cy="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362" y="2441"/>
              <a:ext cx="321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cs-CZ" altLang="cs-CZ" b="1"/>
                <a:t>CC</a:t>
              </a:r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929" y="1887"/>
              <a:ext cx="438" cy="836"/>
            </a:xfrm>
            <a:custGeom>
              <a:avLst/>
              <a:gdLst>
                <a:gd name="T0" fmla="*/ 447 w 495"/>
                <a:gd name="T1" fmla="*/ 0 h 962"/>
                <a:gd name="T2" fmla="*/ 351 w 495"/>
                <a:gd name="T3" fmla="*/ 48 h 962"/>
                <a:gd name="T4" fmla="*/ 282 w 495"/>
                <a:gd name="T5" fmla="*/ 106 h 962"/>
                <a:gd name="T6" fmla="*/ 220 w 495"/>
                <a:gd name="T7" fmla="*/ 196 h 962"/>
                <a:gd name="T8" fmla="*/ 111 w 495"/>
                <a:gd name="T9" fmla="*/ 624 h 962"/>
                <a:gd name="T10" fmla="*/ 0 w 495"/>
                <a:gd name="T11" fmla="*/ 872 h 962"/>
                <a:gd name="T12" fmla="*/ 62 w 495"/>
                <a:gd name="T13" fmla="*/ 934 h 962"/>
                <a:gd name="T14" fmla="*/ 151 w 495"/>
                <a:gd name="T15" fmla="*/ 962 h 962"/>
                <a:gd name="T16" fmla="*/ 282 w 495"/>
                <a:gd name="T17" fmla="*/ 831 h 962"/>
                <a:gd name="T18" fmla="*/ 255 w 495"/>
                <a:gd name="T19" fmla="*/ 727 h 962"/>
                <a:gd name="T20" fmla="*/ 276 w 495"/>
                <a:gd name="T21" fmla="*/ 541 h 962"/>
                <a:gd name="T22" fmla="*/ 447 w 495"/>
                <a:gd name="T23" fmla="*/ 240 h 962"/>
                <a:gd name="T24" fmla="*/ 489 w 495"/>
                <a:gd name="T25" fmla="*/ 134 h 962"/>
                <a:gd name="T26" fmla="*/ 495 w 495"/>
                <a:gd name="T27" fmla="*/ 48 h 962"/>
                <a:gd name="T28" fmla="*/ 495 w 495"/>
                <a:gd name="T29" fmla="*/ 0 h 962"/>
                <a:gd name="T30" fmla="*/ 0 w 495"/>
                <a:gd name="T31" fmla="*/ 0 h 962"/>
                <a:gd name="T32" fmla="*/ 495 w 495"/>
                <a:gd name="T33" fmla="*/ 96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495" h="962">
                  <a:moveTo>
                    <a:pt x="447" y="0"/>
                  </a:moveTo>
                  <a:lnTo>
                    <a:pt x="351" y="48"/>
                  </a:lnTo>
                  <a:lnTo>
                    <a:pt x="282" y="106"/>
                  </a:lnTo>
                  <a:lnTo>
                    <a:pt x="220" y="196"/>
                  </a:lnTo>
                  <a:lnTo>
                    <a:pt x="111" y="624"/>
                  </a:lnTo>
                  <a:lnTo>
                    <a:pt x="0" y="872"/>
                  </a:lnTo>
                  <a:lnTo>
                    <a:pt x="62" y="934"/>
                  </a:lnTo>
                  <a:lnTo>
                    <a:pt x="151" y="962"/>
                  </a:lnTo>
                  <a:lnTo>
                    <a:pt x="282" y="831"/>
                  </a:lnTo>
                  <a:lnTo>
                    <a:pt x="255" y="727"/>
                  </a:lnTo>
                  <a:lnTo>
                    <a:pt x="276" y="541"/>
                  </a:lnTo>
                  <a:lnTo>
                    <a:pt x="447" y="240"/>
                  </a:lnTo>
                  <a:lnTo>
                    <a:pt x="489" y="134"/>
                  </a:lnTo>
                  <a:lnTo>
                    <a:pt x="495" y="48"/>
                  </a:lnTo>
                  <a:lnTo>
                    <a:pt x="495" y="0"/>
                  </a:lnTo>
                </a:path>
              </a:pathLst>
            </a:custGeom>
            <a:solidFill>
              <a:srgbClr val="333399"/>
            </a:solidFill>
            <a:ln w="9360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>
              <a:off x="638" y="2938"/>
              <a:ext cx="602" cy="417"/>
            </a:xfrm>
            <a:custGeom>
              <a:avLst/>
              <a:gdLst>
                <a:gd name="T0" fmla="*/ 0 w 680"/>
                <a:gd name="T1" fmla="*/ 72 h 480"/>
                <a:gd name="T2" fmla="*/ 112 w 680"/>
                <a:gd name="T3" fmla="*/ 128 h 480"/>
                <a:gd name="T4" fmla="*/ 200 w 680"/>
                <a:gd name="T5" fmla="*/ 192 h 480"/>
                <a:gd name="T6" fmla="*/ 244 w 680"/>
                <a:gd name="T7" fmla="*/ 352 h 480"/>
                <a:gd name="T8" fmla="*/ 256 w 680"/>
                <a:gd name="T9" fmla="*/ 436 h 480"/>
                <a:gd name="T10" fmla="*/ 308 w 680"/>
                <a:gd name="T11" fmla="*/ 468 h 480"/>
                <a:gd name="T12" fmla="*/ 392 w 680"/>
                <a:gd name="T13" fmla="*/ 480 h 480"/>
                <a:gd name="T14" fmla="*/ 464 w 680"/>
                <a:gd name="T15" fmla="*/ 476 h 480"/>
                <a:gd name="T16" fmla="*/ 500 w 680"/>
                <a:gd name="T17" fmla="*/ 460 h 480"/>
                <a:gd name="T18" fmla="*/ 556 w 680"/>
                <a:gd name="T19" fmla="*/ 428 h 480"/>
                <a:gd name="T20" fmla="*/ 612 w 680"/>
                <a:gd name="T21" fmla="*/ 400 h 480"/>
                <a:gd name="T22" fmla="*/ 648 w 680"/>
                <a:gd name="T23" fmla="*/ 328 h 480"/>
                <a:gd name="T24" fmla="*/ 656 w 680"/>
                <a:gd name="T25" fmla="*/ 232 h 480"/>
                <a:gd name="T26" fmla="*/ 624 w 680"/>
                <a:gd name="T27" fmla="*/ 128 h 480"/>
                <a:gd name="T28" fmla="*/ 632 w 680"/>
                <a:gd name="T29" fmla="*/ 48 h 480"/>
                <a:gd name="T30" fmla="*/ 680 w 680"/>
                <a:gd name="T31" fmla="*/ 0 h 480"/>
                <a:gd name="T32" fmla="*/ 0 w 680"/>
                <a:gd name="T33" fmla="*/ 72 h 480"/>
                <a:gd name="T34" fmla="*/ 0 w 680"/>
                <a:gd name="T35" fmla="*/ 0 h 480"/>
                <a:gd name="T36" fmla="*/ 680 w 680"/>
                <a:gd name="T3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680" h="480">
                  <a:moveTo>
                    <a:pt x="0" y="72"/>
                  </a:moveTo>
                  <a:cubicBezTo>
                    <a:pt x="136" y="140"/>
                    <a:pt x="112" y="88"/>
                    <a:pt x="112" y="128"/>
                  </a:cubicBezTo>
                  <a:lnTo>
                    <a:pt x="200" y="192"/>
                  </a:lnTo>
                  <a:lnTo>
                    <a:pt x="244" y="352"/>
                  </a:lnTo>
                  <a:lnTo>
                    <a:pt x="256" y="436"/>
                  </a:lnTo>
                  <a:lnTo>
                    <a:pt x="308" y="468"/>
                  </a:lnTo>
                  <a:lnTo>
                    <a:pt x="392" y="480"/>
                  </a:lnTo>
                  <a:lnTo>
                    <a:pt x="464" y="476"/>
                  </a:lnTo>
                  <a:lnTo>
                    <a:pt x="500" y="460"/>
                  </a:lnTo>
                  <a:lnTo>
                    <a:pt x="556" y="428"/>
                  </a:lnTo>
                  <a:lnTo>
                    <a:pt x="612" y="400"/>
                  </a:lnTo>
                  <a:lnTo>
                    <a:pt x="648" y="328"/>
                  </a:lnTo>
                  <a:lnTo>
                    <a:pt x="656" y="232"/>
                  </a:lnTo>
                  <a:lnTo>
                    <a:pt x="624" y="128"/>
                  </a:lnTo>
                  <a:lnTo>
                    <a:pt x="632" y="48"/>
                  </a:lnTo>
                  <a:lnTo>
                    <a:pt x="68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545" y="2652"/>
              <a:ext cx="780" cy="346"/>
            </a:xfrm>
            <a:custGeom>
              <a:avLst/>
              <a:gdLst>
                <a:gd name="T0" fmla="*/ 97 w 881"/>
                <a:gd name="T1" fmla="*/ 248 h 398"/>
                <a:gd name="T2" fmla="*/ 109 w 881"/>
                <a:gd name="T3" fmla="*/ 316 h 398"/>
                <a:gd name="T4" fmla="*/ 113 w 881"/>
                <a:gd name="T5" fmla="*/ 360 h 398"/>
                <a:gd name="T6" fmla="*/ 121 w 881"/>
                <a:gd name="T7" fmla="*/ 376 h 398"/>
                <a:gd name="T8" fmla="*/ 109 w 881"/>
                <a:gd name="T9" fmla="*/ 388 h 398"/>
                <a:gd name="T10" fmla="*/ 777 w 881"/>
                <a:gd name="T11" fmla="*/ 316 h 398"/>
                <a:gd name="T12" fmla="*/ 849 w 881"/>
                <a:gd name="T13" fmla="*/ 236 h 398"/>
                <a:gd name="T14" fmla="*/ 881 w 881"/>
                <a:gd name="T15" fmla="*/ 172 h 398"/>
                <a:gd name="T16" fmla="*/ 849 w 881"/>
                <a:gd name="T17" fmla="*/ 124 h 398"/>
                <a:gd name="T18" fmla="*/ 761 w 881"/>
                <a:gd name="T19" fmla="*/ 52 h 398"/>
                <a:gd name="T20" fmla="*/ 729 w 881"/>
                <a:gd name="T21" fmla="*/ 0 h 398"/>
                <a:gd name="T22" fmla="*/ 585 w 881"/>
                <a:gd name="T23" fmla="*/ 28 h 398"/>
                <a:gd name="T24" fmla="*/ 437 w 881"/>
                <a:gd name="T25" fmla="*/ 52 h 398"/>
                <a:gd name="T26" fmla="*/ 297 w 881"/>
                <a:gd name="T27" fmla="*/ 164 h 398"/>
                <a:gd name="T28" fmla="*/ 101 w 881"/>
                <a:gd name="T29" fmla="*/ 248 h 398"/>
                <a:gd name="T30" fmla="*/ 0 w 881"/>
                <a:gd name="T31" fmla="*/ 0 h 398"/>
                <a:gd name="T32" fmla="*/ 881 w 881"/>
                <a:gd name="T3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881" h="398">
                  <a:moveTo>
                    <a:pt x="97" y="248"/>
                  </a:moveTo>
                  <a:cubicBezTo>
                    <a:pt x="99" y="257"/>
                    <a:pt x="107" y="293"/>
                    <a:pt x="109" y="316"/>
                  </a:cubicBezTo>
                  <a:cubicBezTo>
                    <a:pt x="112" y="335"/>
                    <a:pt x="111" y="350"/>
                    <a:pt x="113" y="360"/>
                  </a:cubicBezTo>
                  <a:cubicBezTo>
                    <a:pt x="115" y="370"/>
                    <a:pt x="122" y="371"/>
                    <a:pt x="121" y="376"/>
                  </a:cubicBezTo>
                  <a:cubicBezTo>
                    <a:pt x="120" y="381"/>
                    <a:pt x="0" y="398"/>
                    <a:pt x="109" y="388"/>
                  </a:cubicBezTo>
                  <a:lnTo>
                    <a:pt x="777" y="316"/>
                  </a:lnTo>
                  <a:lnTo>
                    <a:pt x="849" y="236"/>
                  </a:lnTo>
                  <a:lnTo>
                    <a:pt x="881" y="172"/>
                  </a:lnTo>
                  <a:lnTo>
                    <a:pt x="849" y="124"/>
                  </a:lnTo>
                  <a:lnTo>
                    <a:pt x="761" y="52"/>
                  </a:lnTo>
                  <a:lnTo>
                    <a:pt x="729" y="0"/>
                  </a:lnTo>
                  <a:lnTo>
                    <a:pt x="585" y="28"/>
                  </a:lnTo>
                  <a:lnTo>
                    <a:pt x="437" y="52"/>
                  </a:lnTo>
                  <a:lnTo>
                    <a:pt x="297" y="164"/>
                  </a:lnTo>
                  <a:lnTo>
                    <a:pt x="101" y="248"/>
                  </a:lnTo>
                </a:path>
              </a:pathLst>
            </a:custGeom>
            <a:solidFill>
              <a:srgbClr val="FFCC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>
              <a:off x="1153" y="2541"/>
              <a:ext cx="122" cy="239"/>
            </a:xfrm>
            <a:custGeom>
              <a:avLst/>
              <a:gdLst>
                <a:gd name="T0" fmla="*/ 0 w 106"/>
                <a:gd name="T1" fmla="*/ 0 h 209"/>
                <a:gd name="T2" fmla="*/ 60 w 106"/>
                <a:gd name="T3" fmla="*/ 43 h 209"/>
                <a:gd name="T4" fmla="*/ 89 w 106"/>
                <a:gd name="T5" fmla="*/ 67 h 209"/>
                <a:gd name="T6" fmla="*/ 106 w 106"/>
                <a:gd name="T7" fmla="*/ 102 h 209"/>
                <a:gd name="T8" fmla="*/ 99 w 106"/>
                <a:gd name="T9" fmla="*/ 170 h 209"/>
                <a:gd name="T10" fmla="*/ 89 w 106"/>
                <a:gd name="T11" fmla="*/ 209 h 209"/>
                <a:gd name="T12" fmla="*/ 60 w 106"/>
                <a:gd name="T13" fmla="*/ 192 h 209"/>
                <a:gd name="T14" fmla="*/ 15 w 106"/>
                <a:gd name="T15" fmla="*/ 102 h 209"/>
                <a:gd name="T16" fmla="*/ 0 w 106"/>
                <a:gd name="T17" fmla="*/ 0 h 209"/>
                <a:gd name="T18" fmla="*/ 0 w 106"/>
                <a:gd name="T19" fmla="*/ 0 h 209"/>
                <a:gd name="T20" fmla="*/ 106 w 106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06" h="209">
                  <a:moveTo>
                    <a:pt x="0" y="0"/>
                  </a:moveTo>
                  <a:lnTo>
                    <a:pt x="60" y="43"/>
                  </a:lnTo>
                  <a:lnTo>
                    <a:pt x="89" y="67"/>
                  </a:lnTo>
                  <a:lnTo>
                    <a:pt x="106" y="102"/>
                  </a:lnTo>
                  <a:lnTo>
                    <a:pt x="99" y="170"/>
                  </a:lnTo>
                  <a:lnTo>
                    <a:pt x="89" y="209"/>
                  </a:lnTo>
                  <a:lnTo>
                    <a:pt x="60" y="192"/>
                  </a:lnTo>
                  <a:lnTo>
                    <a:pt x="15" y="10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V="1">
              <a:off x="1261" y="2469"/>
              <a:ext cx="201" cy="12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1430" y="2349"/>
              <a:ext cx="30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cs-CZ" altLang="cs-CZ" b="1"/>
                <a:t>FR</a:t>
              </a:r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545" y="2712"/>
              <a:ext cx="1" cy="19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 rot="21420000">
              <a:off x="1471" y="2697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000"/>
                </a:spcBef>
              </a:pPr>
              <a:r>
                <a:rPr lang="cs-CZ" altLang="cs-CZ" sz="1600" b="1" dirty="0"/>
                <a:t>Th1- L2</a:t>
              </a:r>
            </a:p>
          </p:txBody>
        </p:sp>
      </p:grp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27538" y="4005263"/>
            <a:ext cx="3455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FFFF"/>
                </a:solidFill>
              </a:rPr>
              <a:t>White matter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140200" y="4581525"/>
            <a:ext cx="4752975" cy="163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 dirty="0" err="1"/>
              <a:t>Funiculus</a:t>
            </a:r>
            <a:r>
              <a:rPr lang="cs-CZ" altLang="cs-CZ" sz="2000" b="1" dirty="0"/>
              <a:t> post.                              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fasc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gracilis</a:t>
            </a:r>
            <a:r>
              <a:rPr lang="cs-CZ" altLang="cs-CZ" sz="2000" dirty="0"/>
              <a:t> et </a:t>
            </a:r>
            <a:r>
              <a:rPr lang="cs-CZ" altLang="cs-CZ" sz="2000" dirty="0" err="1"/>
              <a:t>cuneatus</a:t>
            </a:r>
            <a:r>
              <a:rPr lang="cs-CZ" altLang="cs-CZ" sz="2000" dirty="0"/>
              <a:t>)</a:t>
            </a:r>
          </a:p>
          <a:p>
            <a:pPr>
              <a:spcBef>
                <a:spcPts val="1250"/>
              </a:spcBef>
            </a:pPr>
            <a:r>
              <a:rPr lang="cs-CZ" altLang="cs-CZ" sz="2000" b="1" dirty="0" err="1"/>
              <a:t>Funiculus</a:t>
            </a:r>
            <a:r>
              <a:rPr lang="cs-CZ" altLang="cs-CZ" sz="2000" b="1" dirty="0"/>
              <a:t> ant.</a:t>
            </a:r>
          </a:p>
          <a:p>
            <a:pPr>
              <a:spcBef>
                <a:spcPts val="1250"/>
              </a:spcBef>
            </a:pPr>
            <a:r>
              <a:rPr lang="cs-CZ" altLang="cs-CZ" sz="2000" b="1" dirty="0" err="1"/>
              <a:t>Funiculus</a:t>
            </a:r>
            <a:r>
              <a:rPr lang="cs-CZ" altLang="cs-CZ" sz="2000" b="1"/>
              <a:t> lat.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516687" y="5575886"/>
            <a:ext cx="2089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b="1" dirty="0"/>
              <a:t>F. </a:t>
            </a:r>
            <a:r>
              <a:rPr lang="cs-CZ" altLang="cs-CZ" b="1" dirty="0" err="1"/>
              <a:t>anterolateralis</a:t>
            </a:r>
            <a:endParaRPr lang="cs-CZ" altLang="cs-CZ" b="1" dirty="0"/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>
            <a:off x="6119812" y="5471905"/>
            <a:ext cx="144463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102216" y="4455849"/>
            <a:ext cx="319087" cy="288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29063" y="4000500"/>
            <a:ext cx="460375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/>
              <a:t>T1 - L2 - preganglionic</a:t>
            </a:r>
            <a:r>
              <a:rPr lang="cs-CZ" altLang="cs-CZ" sz="2400" b="1">
                <a:solidFill>
                  <a:srgbClr val="404040"/>
                </a:solidFill>
              </a:rPr>
              <a:t> </a:t>
            </a:r>
            <a:r>
              <a:rPr lang="cs-CZ" altLang="cs-CZ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neurons</a:t>
            </a:r>
          </a:p>
          <a:p>
            <a:pPr>
              <a:spcBef>
                <a:spcPts val="1500"/>
              </a:spcBef>
            </a:pPr>
            <a:r>
              <a:rPr lang="cs-CZ" altLang="cs-CZ" sz="2400" b="1"/>
              <a:t>below L2 - preganglionic</a:t>
            </a:r>
            <a:r>
              <a:rPr lang="cs-CZ" altLang="cs-CZ" sz="2400" b="1">
                <a:solidFill>
                  <a:srgbClr val="404040"/>
                </a:solidFill>
              </a:rPr>
              <a:t> </a:t>
            </a:r>
            <a:r>
              <a:rPr lang="cs-CZ" altLang="cs-CZ" sz="2400" b="1">
                <a:solidFill>
                  <a:srgbClr val="006600"/>
                </a:solidFill>
              </a:rPr>
              <a:t>parasympathetic neurons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95400" y="476250"/>
            <a:ext cx="655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s-CZ" altLang="cs-CZ" sz="2800" b="1">
                <a:solidFill>
                  <a:srgbClr val="292929"/>
                </a:solidFill>
              </a:rPr>
              <a:t>Functional zones in the spinal cord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2279650" y="3475038"/>
            <a:ext cx="1206500" cy="9080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w 1565"/>
              <a:gd name="T27" fmla="*/ 0 h 1196"/>
              <a:gd name="T28" fmla="*/ 1565 w 1565"/>
              <a:gd name="T29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360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2247900" y="4383088"/>
            <a:ext cx="1235075" cy="847725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w 1604"/>
              <a:gd name="T27" fmla="*/ 0 h 1111"/>
              <a:gd name="T28" fmla="*/ 1604 w 1604"/>
              <a:gd name="T2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rgbClr val="339933"/>
          </a:solidFill>
          <a:ln w="9360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111375" y="4435475"/>
            <a:ext cx="906463" cy="1079500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w 1179"/>
              <a:gd name="T27" fmla="*/ 0 h 1414"/>
              <a:gd name="T28" fmla="*/ 1179 w 1179"/>
              <a:gd name="T29" fmla="*/ 1414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755650" y="3141663"/>
            <a:ext cx="2736850" cy="2376487"/>
          </a:xfrm>
          <a:prstGeom prst="ellips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1974850" y="4181475"/>
            <a:ext cx="298450" cy="293688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2085975" y="3141663"/>
            <a:ext cx="985838" cy="113030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w 1278"/>
              <a:gd name="T27" fmla="*/ 0 h 1488"/>
              <a:gd name="T28" fmla="*/ 1278 w 1278"/>
              <a:gd name="T2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rgbClr val="0000C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979613" y="3284538"/>
            <a:ext cx="950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FFFF"/>
                </a:solidFill>
              </a:rPr>
              <a:t>GSA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55875" y="3789363"/>
            <a:ext cx="950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FFFF"/>
                </a:solidFill>
              </a:rPr>
              <a:t>GVA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979613" y="4868863"/>
            <a:ext cx="930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FFFF"/>
                </a:solidFill>
              </a:rPr>
              <a:t>GSE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 rot="16860000">
            <a:off x="2618582" y="3928269"/>
            <a:ext cx="477837" cy="11525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555875" y="4365625"/>
            <a:ext cx="93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FFFFFF"/>
                </a:solidFill>
              </a:rPr>
              <a:t>GVE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4572000" y="3168650"/>
            <a:ext cx="32400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800" b="1">
                <a:solidFill>
                  <a:srgbClr val="262626"/>
                </a:solidFill>
              </a:rPr>
              <a:t> </a:t>
            </a:r>
            <a:r>
              <a:rPr lang="cs-CZ" altLang="cs-CZ" sz="2800" b="1"/>
              <a:t>GVE zone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4737100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716463" y="5734050"/>
            <a:ext cx="1403350" cy="825500"/>
          </a:xfrm>
          <a:prstGeom prst="rect">
            <a:avLst/>
          </a:prstGeom>
          <a:solidFill>
            <a:srgbClr val="FFFFFF"/>
          </a:solidFill>
          <a:ln w="7632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400" b="1">
                <a:solidFill>
                  <a:srgbClr val="CC0000"/>
                </a:solidFill>
                <a:latin typeface="Tahoma" pitchFamily="32" charset="0"/>
              </a:rPr>
              <a:t>Ventral root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4076700"/>
            <a:ext cx="2017713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400" b="1">
                <a:solidFill>
                  <a:srgbClr val="CC0000"/>
                </a:solidFill>
              </a:rPr>
              <a:t>Multipolar cells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049588" y="3924300"/>
            <a:ext cx="360362" cy="358775"/>
          </a:xfrm>
          <a:prstGeom prst="ellipse">
            <a:avLst/>
          </a:prstGeom>
          <a:solidFill>
            <a:srgbClr val="CC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80063" y="4005263"/>
            <a:ext cx="3060700" cy="8255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Ncl. intermedio-lat.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162300" y="1497013"/>
            <a:ext cx="1714500" cy="2362200"/>
          </a:xfrm>
          <a:custGeom>
            <a:avLst/>
            <a:gdLst>
              <a:gd name="T0" fmla="*/ 552 w 1080"/>
              <a:gd name="T1" fmla="*/ 0 h 1488"/>
              <a:gd name="T2" fmla="*/ 456 w 1080"/>
              <a:gd name="T3" fmla="*/ 48 h 1488"/>
              <a:gd name="T4" fmla="*/ 168 w 1080"/>
              <a:gd name="T5" fmla="*/ 672 h 1488"/>
              <a:gd name="T6" fmla="*/ 168 w 1080"/>
              <a:gd name="T7" fmla="*/ 720 h 1488"/>
              <a:gd name="T8" fmla="*/ 168 w 1080"/>
              <a:gd name="T9" fmla="*/ 768 h 1488"/>
              <a:gd name="T10" fmla="*/ 120 w 1080"/>
              <a:gd name="T11" fmla="*/ 912 h 1488"/>
              <a:gd name="T12" fmla="*/ 24 w 1080"/>
              <a:gd name="T13" fmla="*/ 1008 h 1488"/>
              <a:gd name="T14" fmla="*/ 0 w 1080"/>
              <a:gd name="T15" fmla="*/ 1146 h 1488"/>
              <a:gd name="T16" fmla="*/ 24 w 1080"/>
              <a:gd name="T17" fmla="*/ 1344 h 1488"/>
              <a:gd name="T18" fmla="*/ 120 w 1080"/>
              <a:gd name="T19" fmla="*/ 1488 h 1488"/>
              <a:gd name="T20" fmla="*/ 408 w 1080"/>
              <a:gd name="T21" fmla="*/ 1488 h 1488"/>
              <a:gd name="T22" fmla="*/ 696 w 1080"/>
              <a:gd name="T23" fmla="*/ 1344 h 1488"/>
              <a:gd name="T24" fmla="*/ 984 w 1080"/>
              <a:gd name="T25" fmla="*/ 1008 h 1488"/>
              <a:gd name="T26" fmla="*/ 1062 w 1080"/>
              <a:gd name="T27" fmla="*/ 786 h 1488"/>
              <a:gd name="T28" fmla="*/ 1080 w 1080"/>
              <a:gd name="T29" fmla="*/ 624 h 1488"/>
              <a:gd name="T30" fmla="*/ 1032 w 1080"/>
              <a:gd name="T31" fmla="*/ 384 h 1488"/>
              <a:gd name="T32" fmla="*/ 888 w 1080"/>
              <a:gd name="T33" fmla="*/ 144 h 1488"/>
              <a:gd name="T34" fmla="*/ 696 w 1080"/>
              <a:gd name="T35" fmla="*/ 48 h 1488"/>
              <a:gd name="T36" fmla="*/ 552 w 1080"/>
              <a:gd name="T37" fmla="*/ 0 h 1488"/>
              <a:gd name="T38" fmla="*/ 0 w 1080"/>
              <a:gd name="T39" fmla="*/ 0 h 1488"/>
              <a:gd name="T40" fmla="*/ 1080 w 1080"/>
              <a:gd name="T41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080" h="1488">
                <a:moveTo>
                  <a:pt x="552" y="0"/>
                </a:moveTo>
                <a:lnTo>
                  <a:pt x="456" y="48"/>
                </a:lnTo>
                <a:lnTo>
                  <a:pt x="168" y="672"/>
                </a:lnTo>
                <a:lnTo>
                  <a:pt x="168" y="720"/>
                </a:lnTo>
                <a:lnTo>
                  <a:pt x="168" y="768"/>
                </a:lnTo>
                <a:lnTo>
                  <a:pt x="120" y="912"/>
                </a:lnTo>
                <a:lnTo>
                  <a:pt x="24" y="1008"/>
                </a:lnTo>
                <a:lnTo>
                  <a:pt x="0" y="1146"/>
                </a:lnTo>
                <a:lnTo>
                  <a:pt x="24" y="1344"/>
                </a:lnTo>
                <a:lnTo>
                  <a:pt x="120" y="1488"/>
                </a:lnTo>
                <a:lnTo>
                  <a:pt x="408" y="1488"/>
                </a:lnTo>
                <a:lnTo>
                  <a:pt x="696" y="1344"/>
                </a:lnTo>
                <a:lnTo>
                  <a:pt x="984" y="1008"/>
                </a:lnTo>
                <a:lnTo>
                  <a:pt x="1062" y="786"/>
                </a:lnTo>
                <a:lnTo>
                  <a:pt x="1080" y="624"/>
                </a:lnTo>
                <a:lnTo>
                  <a:pt x="1032" y="384"/>
                </a:lnTo>
                <a:lnTo>
                  <a:pt x="888" y="144"/>
                </a:lnTo>
                <a:lnTo>
                  <a:pt x="696" y="48"/>
                </a:lnTo>
                <a:lnTo>
                  <a:pt x="552" y="0"/>
                </a:lnTo>
                <a:close/>
              </a:path>
            </a:pathLst>
          </a:custGeom>
          <a:solidFill>
            <a:srgbClr val="FF99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459163" y="3462338"/>
            <a:ext cx="990600" cy="685800"/>
          </a:xfrm>
          <a:custGeom>
            <a:avLst/>
            <a:gdLst>
              <a:gd name="T0" fmla="*/ 624 w 624"/>
              <a:gd name="T1" fmla="*/ 0 h 432"/>
              <a:gd name="T2" fmla="*/ 0 w 624"/>
              <a:gd name="T3" fmla="*/ 240 h 432"/>
              <a:gd name="T4" fmla="*/ 96 w 624"/>
              <a:gd name="T5" fmla="*/ 336 h 432"/>
              <a:gd name="T6" fmla="*/ 196 w 624"/>
              <a:gd name="T7" fmla="*/ 392 h 432"/>
              <a:gd name="T8" fmla="*/ 288 w 624"/>
              <a:gd name="T9" fmla="*/ 432 h 432"/>
              <a:gd name="T10" fmla="*/ 384 w 624"/>
              <a:gd name="T11" fmla="*/ 432 h 432"/>
              <a:gd name="T12" fmla="*/ 508 w 624"/>
              <a:gd name="T13" fmla="*/ 376 h 432"/>
              <a:gd name="T14" fmla="*/ 576 w 624"/>
              <a:gd name="T15" fmla="*/ 144 h 432"/>
              <a:gd name="T16" fmla="*/ 624 w 624"/>
              <a:gd name="T17" fmla="*/ 0 h 432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624" h="432">
                <a:moveTo>
                  <a:pt x="624" y="0"/>
                </a:moveTo>
                <a:lnTo>
                  <a:pt x="0" y="240"/>
                </a:lnTo>
                <a:lnTo>
                  <a:pt x="96" y="336"/>
                </a:lnTo>
                <a:lnTo>
                  <a:pt x="196" y="392"/>
                </a:lnTo>
                <a:lnTo>
                  <a:pt x="288" y="432"/>
                </a:lnTo>
                <a:lnTo>
                  <a:pt x="384" y="432"/>
                </a:lnTo>
                <a:lnTo>
                  <a:pt x="508" y="376"/>
                </a:lnTo>
                <a:lnTo>
                  <a:pt x="576" y="144"/>
                </a:lnTo>
                <a:lnTo>
                  <a:pt x="624" y="0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2322513" y="3946525"/>
            <a:ext cx="1905000" cy="1797050"/>
          </a:xfrm>
          <a:custGeom>
            <a:avLst/>
            <a:gdLst>
              <a:gd name="T0" fmla="*/ 28 w 1200"/>
              <a:gd name="T1" fmla="*/ 1132 h 1132"/>
              <a:gd name="T2" fmla="*/ 252 w 1200"/>
              <a:gd name="T3" fmla="*/ 976 h 1132"/>
              <a:gd name="T4" fmla="*/ 556 w 1200"/>
              <a:gd name="T5" fmla="*/ 792 h 1132"/>
              <a:gd name="T6" fmla="*/ 728 w 1200"/>
              <a:gd name="T7" fmla="*/ 652 h 1132"/>
              <a:gd name="T8" fmla="*/ 912 w 1200"/>
              <a:gd name="T9" fmla="*/ 480 h 1132"/>
              <a:gd name="T10" fmla="*/ 1072 w 1200"/>
              <a:gd name="T11" fmla="*/ 300 h 1132"/>
              <a:gd name="T12" fmla="*/ 1200 w 1200"/>
              <a:gd name="T13" fmla="*/ 96 h 1132"/>
              <a:gd name="T14" fmla="*/ 1200 w 1200"/>
              <a:gd name="T15" fmla="*/ 48 h 1132"/>
              <a:gd name="T16" fmla="*/ 1104 w 1200"/>
              <a:gd name="T17" fmla="*/ 96 h 1132"/>
              <a:gd name="T18" fmla="*/ 1008 w 1200"/>
              <a:gd name="T19" fmla="*/ 96 h 1132"/>
              <a:gd name="T20" fmla="*/ 916 w 1200"/>
              <a:gd name="T21" fmla="*/ 72 h 1132"/>
              <a:gd name="T22" fmla="*/ 816 w 1200"/>
              <a:gd name="T23" fmla="*/ 0 h 1132"/>
              <a:gd name="T24" fmla="*/ 816 w 1200"/>
              <a:gd name="T25" fmla="*/ 96 h 1132"/>
              <a:gd name="T26" fmla="*/ 768 w 1200"/>
              <a:gd name="T27" fmla="*/ 144 h 1132"/>
              <a:gd name="T28" fmla="*/ 624 w 1200"/>
              <a:gd name="T29" fmla="*/ 240 h 1132"/>
              <a:gd name="T30" fmla="*/ 620 w 1200"/>
              <a:gd name="T31" fmla="*/ 348 h 1132"/>
              <a:gd name="T32" fmla="*/ 652 w 1200"/>
              <a:gd name="T33" fmla="*/ 436 h 1132"/>
              <a:gd name="T34" fmla="*/ 648 w 1200"/>
              <a:gd name="T35" fmla="*/ 552 h 1132"/>
              <a:gd name="T36" fmla="*/ 576 w 1200"/>
              <a:gd name="T37" fmla="*/ 672 h 1132"/>
              <a:gd name="T38" fmla="*/ 384 w 1200"/>
              <a:gd name="T39" fmla="*/ 748 h 1132"/>
              <a:gd name="T40" fmla="*/ 272 w 1200"/>
              <a:gd name="T41" fmla="*/ 760 h 1132"/>
              <a:gd name="T42" fmla="*/ 144 w 1200"/>
              <a:gd name="T43" fmla="*/ 720 h 1132"/>
              <a:gd name="T44" fmla="*/ 84 w 1200"/>
              <a:gd name="T45" fmla="*/ 536 h 1132"/>
              <a:gd name="T46" fmla="*/ 36 w 1200"/>
              <a:gd name="T47" fmla="*/ 400 h 1132"/>
              <a:gd name="T48" fmla="*/ 0 w 1200"/>
              <a:gd name="T49" fmla="*/ 432 h 1132"/>
              <a:gd name="T50" fmla="*/ 48 w 1200"/>
              <a:gd name="T51" fmla="*/ 624 h 1132"/>
              <a:gd name="T52" fmla="*/ 48 w 1200"/>
              <a:gd name="T53" fmla="*/ 768 h 1132"/>
              <a:gd name="T54" fmla="*/ 24 w 1200"/>
              <a:gd name="T55" fmla="*/ 1104 h 1132"/>
              <a:gd name="T56" fmla="*/ 0 w 1200"/>
              <a:gd name="T57" fmla="*/ 0 h 1132"/>
              <a:gd name="T58" fmla="*/ 1200 w 1200"/>
              <a:gd name="T59" fmla="*/ 1132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T56" t="T57" r="T58" b="T59"/>
            <a:pathLst>
              <a:path w="1200" h="1132">
                <a:moveTo>
                  <a:pt x="28" y="1132"/>
                </a:moveTo>
                <a:lnTo>
                  <a:pt x="252" y="976"/>
                </a:lnTo>
                <a:lnTo>
                  <a:pt x="556" y="792"/>
                </a:lnTo>
                <a:lnTo>
                  <a:pt x="728" y="652"/>
                </a:lnTo>
                <a:lnTo>
                  <a:pt x="912" y="480"/>
                </a:lnTo>
                <a:lnTo>
                  <a:pt x="1072" y="300"/>
                </a:lnTo>
                <a:lnTo>
                  <a:pt x="1200" y="96"/>
                </a:lnTo>
                <a:lnTo>
                  <a:pt x="1200" y="48"/>
                </a:lnTo>
                <a:lnTo>
                  <a:pt x="1104" y="96"/>
                </a:lnTo>
                <a:lnTo>
                  <a:pt x="1008" y="96"/>
                </a:lnTo>
                <a:lnTo>
                  <a:pt x="916" y="72"/>
                </a:lnTo>
                <a:lnTo>
                  <a:pt x="816" y="0"/>
                </a:lnTo>
                <a:lnTo>
                  <a:pt x="816" y="96"/>
                </a:lnTo>
                <a:lnTo>
                  <a:pt x="768" y="144"/>
                </a:lnTo>
                <a:lnTo>
                  <a:pt x="624" y="240"/>
                </a:lnTo>
                <a:lnTo>
                  <a:pt x="620" y="348"/>
                </a:lnTo>
                <a:lnTo>
                  <a:pt x="652" y="436"/>
                </a:lnTo>
                <a:lnTo>
                  <a:pt x="648" y="552"/>
                </a:lnTo>
                <a:lnTo>
                  <a:pt x="576" y="672"/>
                </a:lnTo>
                <a:lnTo>
                  <a:pt x="384" y="748"/>
                </a:lnTo>
                <a:lnTo>
                  <a:pt x="272" y="760"/>
                </a:lnTo>
                <a:lnTo>
                  <a:pt x="144" y="720"/>
                </a:lnTo>
                <a:lnTo>
                  <a:pt x="84" y="536"/>
                </a:lnTo>
                <a:lnTo>
                  <a:pt x="36" y="400"/>
                </a:lnTo>
                <a:lnTo>
                  <a:pt x="0" y="432"/>
                </a:lnTo>
                <a:lnTo>
                  <a:pt x="48" y="624"/>
                </a:lnTo>
                <a:lnTo>
                  <a:pt x="48" y="768"/>
                </a:lnTo>
                <a:lnTo>
                  <a:pt x="24" y="1104"/>
                </a:lnTo>
              </a:path>
            </a:pathLst>
          </a:custGeom>
          <a:solidFill>
            <a:srgbClr val="FF9966">
              <a:alpha val="62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220913" y="4581525"/>
            <a:ext cx="177800" cy="1244600"/>
          </a:xfrm>
          <a:custGeom>
            <a:avLst/>
            <a:gdLst>
              <a:gd name="T0" fmla="*/ 12 w 112"/>
              <a:gd name="T1" fmla="*/ 12 h 784"/>
              <a:gd name="T2" fmla="*/ 0 w 112"/>
              <a:gd name="T3" fmla="*/ 60 h 784"/>
              <a:gd name="T4" fmla="*/ 28 w 112"/>
              <a:gd name="T5" fmla="*/ 256 h 784"/>
              <a:gd name="T6" fmla="*/ 28 w 112"/>
              <a:gd name="T7" fmla="*/ 640 h 784"/>
              <a:gd name="T8" fmla="*/ 36 w 112"/>
              <a:gd name="T9" fmla="*/ 756 h 784"/>
              <a:gd name="T10" fmla="*/ 76 w 112"/>
              <a:gd name="T11" fmla="*/ 784 h 784"/>
              <a:gd name="T12" fmla="*/ 108 w 112"/>
              <a:gd name="T13" fmla="*/ 584 h 784"/>
              <a:gd name="T14" fmla="*/ 112 w 112"/>
              <a:gd name="T15" fmla="*/ 324 h 784"/>
              <a:gd name="T16" fmla="*/ 100 w 112"/>
              <a:gd name="T17" fmla="*/ 160 h 784"/>
              <a:gd name="T18" fmla="*/ 80 w 112"/>
              <a:gd name="T19" fmla="*/ 56 h 784"/>
              <a:gd name="T20" fmla="*/ 44 w 112"/>
              <a:gd name="T21" fmla="*/ 0 h 784"/>
              <a:gd name="T22" fmla="*/ 0 w 112"/>
              <a:gd name="T23" fmla="*/ 0 h 784"/>
              <a:gd name="T24" fmla="*/ 112 w 112"/>
              <a:gd name="T25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12" h="784">
                <a:moveTo>
                  <a:pt x="12" y="12"/>
                </a:moveTo>
                <a:lnTo>
                  <a:pt x="0" y="60"/>
                </a:lnTo>
                <a:lnTo>
                  <a:pt x="28" y="256"/>
                </a:lnTo>
                <a:lnTo>
                  <a:pt x="28" y="640"/>
                </a:lnTo>
                <a:lnTo>
                  <a:pt x="36" y="756"/>
                </a:lnTo>
                <a:lnTo>
                  <a:pt x="76" y="784"/>
                </a:lnTo>
                <a:lnTo>
                  <a:pt x="108" y="584"/>
                </a:lnTo>
                <a:lnTo>
                  <a:pt x="112" y="324"/>
                </a:lnTo>
                <a:lnTo>
                  <a:pt x="100" y="160"/>
                </a:lnTo>
                <a:lnTo>
                  <a:pt x="80" y="56"/>
                </a:lnTo>
                <a:lnTo>
                  <a:pt x="44" y="0"/>
                </a:lnTo>
              </a:path>
            </a:pathLst>
          </a:custGeom>
          <a:solidFill>
            <a:srgbClr val="FF99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051050" y="4652963"/>
            <a:ext cx="222250" cy="1168400"/>
          </a:xfrm>
          <a:custGeom>
            <a:avLst/>
            <a:gdLst>
              <a:gd name="T0" fmla="*/ 88 w 140"/>
              <a:gd name="T1" fmla="*/ 0 h 736"/>
              <a:gd name="T2" fmla="*/ 28 w 140"/>
              <a:gd name="T3" fmla="*/ 20 h 736"/>
              <a:gd name="T4" fmla="*/ 0 w 140"/>
              <a:gd name="T5" fmla="*/ 184 h 736"/>
              <a:gd name="T6" fmla="*/ 16 w 140"/>
              <a:gd name="T7" fmla="*/ 396 h 736"/>
              <a:gd name="T8" fmla="*/ 40 w 140"/>
              <a:gd name="T9" fmla="*/ 576 h 736"/>
              <a:gd name="T10" fmla="*/ 48 w 140"/>
              <a:gd name="T11" fmla="*/ 648 h 736"/>
              <a:gd name="T12" fmla="*/ 88 w 140"/>
              <a:gd name="T13" fmla="*/ 720 h 736"/>
              <a:gd name="T14" fmla="*/ 140 w 140"/>
              <a:gd name="T15" fmla="*/ 736 h 736"/>
              <a:gd name="T16" fmla="*/ 136 w 140"/>
              <a:gd name="T17" fmla="*/ 432 h 736"/>
              <a:gd name="T18" fmla="*/ 112 w 140"/>
              <a:gd name="T19" fmla="*/ 100 h 736"/>
              <a:gd name="T20" fmla="*/ 88 w 140"/>
              <a:gd name="T21" fmla="*/ 0 h 736"/>
              <a:gd name="T22" fmla="*/ 0 w 140"/>
              <a:gd name="T23" fmla="*/ 0 h 736"/>
              <a:gd name="T24" fmla="*/ 140 w 140"/>
              <a:gd name="T25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40" h="736">
                <a:moveTo>
                  <a:pt x="88" y="0"/>
                </a:moveTo>
                <a:lnTo>
                  <a:pt x="28" y="20"/>
                </a:lnTo>
                <a:lnTo>
                  <a:pt x="0" y="184"/>
                </a:lnTo>
                <a:lnTo>
                  <a:pt x="16" y="396"/>
                </a:lnTo>
                <a:lnTo>
                  <a:pt x="40" y="576"/>
                </a:lnTo>
                <a:lnTo>
                  <a:pt x="48" y="648"/>
                </a:lnTo>
                <a:lnTo>
                  <a:pt x="88" y="720"/>
                </a:lnTo>
                <a:lnTo>
                  <a:pt x="140" y="736"/>
                </a:lnTo>
                <a:lnTo>
                  <a:pt x="136" y="432"/>
                </a:lnTo>
                <a:lnTo>
                  <a:pt x="112" y="100"/>
                </a:lnTo>
                <a:lnTo>
                  <a:pt x="88" y="0"/>
                </a:lnTo>
                <a:close/>
              </a:path>
            </a:pathLst>
          </a:custGeom>
          <a:solidFill>
            <a:srgbClr val="FF9966">
              <a:alpha val="7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2339975" y="5516563"/>
            <a:ext cx="1371600" cy="355600"/>
          </a:xfrm>
          <a:custGeom>
            <a:avLst/>
            <a:gdLst>
              <a:gd name="T0" fmla="*/ 864 w 864"/>
              <a:gd name="T1" fmla="*/ 68 h 224"/>
              <a:gd name="T2" fmla="*/ 624 w 864"/>
              <a:gd name="T3" fmla="*/ 164 h 224"/>
              <a:gd name="T4" fmla="*/ 476 w 864"/>
              <a:gd name="T5" fmla="*/ 200 h 224"/>
              <a:gd name="T6" fmla="*/ 284 w 864"/>
              <a:gd name="T7" fmla="*/ 220 h 224"/>
              <a:gd name="T8" fmla="*/ 156 w 864"/>
              <a:gd name="T9" fmla="*/ 224 h 224"/>
              <a:gd name="T10" fmla="*/ 0 w 864"/>
              <a:gd name="T11" fmla="*/ 212 h 224"/>
              <a:gd name="T12" fmla="*/ 24 w 864"/>
              <a:gd name="T13" fmla="*/ 164 h 224"/>
              <a:gd name="T14" fmla="*/ 96 w 864"/>
              <a:gd name="T15" fmla="*/ 116 h 224"/>
              <a:gd name="T16" fmla="*/ 240 w 864"/>
              <a:gd name="T17" fmla="*/ 116 h 224"/>
              <a:gd name="T18" fmla="*/ 432 w 864"/>
              <a:gd name="T19" fmla="*/ 116 h 224"/>
              <a:gd name="T20" fmla="*/ 624 w 864"/>
              <a:gd name="T21" fmla="*/ 20 h 224"/>
              <a:gd name="T22" fmla="*/ 732 w 864"/>
              <a:gd name="T23" fmla="*/ 0 h 224"/>
              <a:gd name="T24" fmla="*/ 804 w 864"/>
              <a:gd name="T25" fmla="*/ 20 h 224"/>
              <a:gd name="T26" fmla="*/ 864 w 864"/>
              <a:gd name="T27" fmla="*/ 68 h 224"/>
              <a:gd name="T28" fmla="*/ 0 w 864"/>
              <a:gd name="T29" fmla="*/ 0 h 224"/>
              <a:gd name="T30" fmla="*/ 864 w 864"/>
              <a:gd name="T3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864" h="224">
                <a:moveTo>
                  <a:pt x="864" y="68"/>
                </a:moveTo>
                <a:lnTo>
                  <a:pt x="624" y="164"/>
                </a:lnTo>
                <a:lnTo>
                  <a:pt x="476" y="200"/>
                </a:lnTo>
                <a:lnTo>
                  <a:pt x="284" y="220"/>
                </a:lnTo>
                <a:lnTo>
                  <a:pt x="156" y="224"/>
                </a:lnTo>
                <a:lnTo>
                  <a:pt x="0" y="212"/>
                </a:lnTo>
                <a:lnTo>
                  <a:pt x="24" y="164"/>
                </a:lnTo>
                <a:lnTo>
                  <a:pt x="96" y="116"/>
                </a:lnTo>
                <a:lnTo>
                  <a:pt x="240" y="116"/>
                </a:lnTo>
                <a:lnTo>
                  <a:pt x="432" y="116"/>
                </a:lnTo>
                <a:lnTo>
                  <a:pt x="624" y="20"/>
                </a:lnTo>
                <a:lnTo>
                  <a:pt x="732" y="0"/>
                </a:lnTo>
                <a:lnTo>
                  <a:pt x="804" y="20"/>
                </a:lnTo>
                <a:lnTo>
                  <a:pt x="864" y="68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957638" y="4954588"/>
            <a:ext cx="342900" cy="381000"/>
          </a:xfrm>
          <a:custGeom>
            <a:avLst/>
            <a:gdLst>
              <a:gd name="T0" fmla="*/ 216 w 216"/>
              <a:gd name="T1" fmla="*/ 102 h 240"/>
              <a:gd name="T2" fmla="*/ 162 w 216"/>
              <a:gd name="T3" fmla="*/ 48 h 240"/>
              <a:gd name="T4" fmla="*/ 66 w 216"/>
              <a:gd name="T5" fmla="*/ 0 h 240"/>
              <a:gd name="T6" fmla="*/ 18 w 216"/>
              <a:gd name="T7" fmla="*/ 0 h 240"/>
              <a:gd name="T8" fmla="*/ 6 w 216"/>
              <a:gd name="T9" fmla="*/ 102 h 240"/>
              <a:gd name="T10" fmla="*/ 0 w 216"/>
              <a:gd name="T11" fmla="*/ 150 h 240"/>
              <a:gd name="T12" fmla="*/ 18 w 216"/>
              <a:gd name="T13" fmla="*/ 192 h 240"/>
              <a:gd name="T14" fmla="*/ 18 w 216"/>
              <a:gd name="T15" fmla="*/ 240 h 240"/>
              <a:gd name="T16" fmla="*/ 216 w 216"/>
              <a:gd name="T17" fmla="*/ 102 h 240"/>
              <a:gd name="T18" fmla="*/ 0 w 216"/>
              <a:gd name="T19" fmla="*/ 0 h 240"/>
              <a:gd name="T20" fmla="*/ 216 w 216"/>
              <a:gd name="T2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92500" y="2565400"/>
            <a:ext cx="1511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co-sp lat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 rot="20460000">
            <a:off x="3417888" y="3576638"/>
            <a:ext cx="1479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ru-sp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 rot="20400000">
            <a:off x="3255963" y="4152900"/>
            <a:ext cx="13128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re-sp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 rot="21180000">
            <a:off x="2408238" y="5495925"/>
            <a:ext cx="14192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ve-sp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 rot="16200000">
            <a:off x="1459707" y="4885531"/>
            <a:ext cx="1295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te-sp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 rot="19440000">
            <a:off x="1025525" y="5872163"/>
            <a:ext cx="177323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co-sp ant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 rot="21180000">
            <a:off x="3709988" y="4716463"/>
            <a:ext cx="12747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ol-sp</a:t>
            </a:r>
          </a:p>
        </p:txBody>
      </p: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2543175" y="4392613"/>
            <a:ext cx="800100" cy="631825"/>
            <a:chOff x="1602" y="2767"/>
            <a:chExt cx="504" cy="398"/>
          </a:xfrm>
        </p:grpSpPr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1602" y="2767"/>
              <a:ext cx="494" cy="399"/>
            </a:xfrm>
            <a:prstGeom prst="ellipse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1610" y="2795"/>
              <a:ext cx="49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>
                <a:spcBef>
                  <a:spcPts val="1750"/>
                </a:spcBef>
              </a:pPr>
              <a:r>
                <a:rPr lang="el-GR" altLang="cs-CZ" sz="2800">
                  <a:solidFill>
                    <a:srgbClr val="FFFFFF"/>
                  </a:solidFill>
                  <a:cs typeface="Arial" charset="0"/>
                </a:rPr>
                <a:t>α</a:t>
              </a:r>
              <a:r>
                <a:rPr lang="cs-CZ" altLang="cs-CZ" sz="2800">
                  <a:solidFill>
                    <a:srgbClr val="FFFFFF"/>
                  </a:solidFill>
                </a:rPr>
                <a:t>, </a:t>
              </a:r>
              <a:r>
                <a:rPr lang="cs-CZ" altLang="cs-CZ" sz="2800">
                  <a:solidFill>
                    <a:srgbClr val="FFFFFF"/>
                  </a:solidFill>
                  <a:latin typeface="Symbol" pitchFamily="16" charset="2"/>
                </a:rPr>
                <a:t></a:t>
              </a:r>
            </a:p>
          </p:txBody>
        </p:sp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148263" y="4652963"/>
            <a:ext cx="2232025" cy="8255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FFFF"/>
                </a:solidFill>
              </a:rPr>
              <a:t>Ncll. motorii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1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reeform 3" descr="Cik cak"/>
          <p:cNvSpPr>
            <a:spLocks/>
          </p:cNvSpPr>
          <p:nvPr/>
        </p:nvSpPr>
        <p:spPr bwMode="auto">
          <a:xfrm>
            <a:off x="3983038" y="2660650"/>
            <a:ext cx="528637" cy="592138"/>
          </a:xfrm>
          <a:custGeom>
            <a:avLst/>
            <a:gdLst>
              <a:gd name="T0" fmla="*/ 2147483647 w 333"/>
              <a:gd name="T1" fmla="*/ 2147483647 h 373"/>
              <a:gd name="T2" fmla="*/ 2147483647 w 333"/>
              <a:gd name="T3" fmla="*/ 2147483647 h 373"/>
              <a:gd name="T4" fmla="*/ 2147483647 w 333"/>
              <a:gd name="T5" fmla="*/ 2147483647 h 373"/>
              <a:gd name="T6" fmla="*/ 2147483647 w 333"/>
              <a:gd name="T7" fmla="*/ 2147483647 h 373"/>
              <a:gd name="T8" fmla="*/ 2147483647 w 333"/>
              <a:gd name="T9" fmla="*/ 2147483647 h 373"/>
              <a:gd name="T10" fmla="*/ 2147483647 w 333"/>
              <a:gd name="T11" fmla="*/ 2147483647 h 373"/>
              <a:gd name="T12" fmla="*/ 2147483647 w 333"/>
              <a:gd name="T13" fmla="*/ 2147483647 h 373"/>
              <a:gd name="T14" fmla="*/ 2147483647 w 333"/>
              <a:gd name="T15" fmla="*/ 2147483647 h 373"/>
              <a:gd name="T16" fmla="*/ 2147483647 w 333"/>
              <a:gd name="T17" fmla="*/ 2147483647 h 373"/>
              <a:gd name="T18" fmla="*/ 2147483647 w 333"/>
              <a:gd name="T19" fmla="*/ 2147483647 h 373"/>
              <a:gd name="T20" fmla="*/ 2147483647 w 333"/>
              <a:gd name="T21" fmla="*/ 2147483647 h 373"/>
              <a:gd name="T22" fmla="*/ 2147483647 w 333"/>
              <a:gd name="T23" fmla="*/ 2147483647 h 373"/>
              <a:gd name="T24" fmla="*/ 2147483647 w 333"/>
              <a:gd name="T25" fmla="*/ 2147483647 h 373"/>
              <a:gd name="T26" fmla="*/ 2147483647 w 333"/>
              <a:gd name="T27" fmla="*/ 2147483647 h 373"/>
              <a:gd name="T28" fmla="*/ 2147483647 w 333"/>
              <a:gd name="T29" fmla="*/ 2147483647 h 373"/>
              <a:gd name="T30" fmla="*/ 2147483647 w 333"/>
              <a:gd name="T31" fmla="*/ 2147483647 h 373"/>
              <a:gd name="T32" fmla="*/ 2147483647 w 333"/>
              <a:gd name="T33" fmla="*/ 2147483647 h 373"/>
              <a:gd name="T34" fmla="*/ 2147483647 w 333"/>
              <a:gd name="T35" fmla="*/ 2147483647 h 373"/>
              <a:gd name="T36" fmla="*/ 2147483647 w 333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3" h="373">
                <a:moveTo>
                  <a:pt x="312" y="21"/>
                </a:moveTo>
                <a:cubicBezTo>
                  <a:pt x="296" y="0"/>
                  <a:pt x="223" y="25"/>
                  <a:pt x="195" y="35"/>
                </a:cubicBezTo>
                <a:cubicBezTo>
                  <a:pt x="167" y="45"/>
                  <a:pt x="160" y="69"/>
                  <a:pt x="146" y="83"/>
                </a:cubicBezTo>
                <a:cubicBezTo>
                  <a:pt x="137" y="96"/>
                  <a:pt x="120" y="103"/>
                  <a:pt x="112" y="117"/>
                </a:cubicBezTo>
                <a:cubicBezTo>
                  <a:pt x="104" y="130"/>
                  <a:pt x="91" y="146"/>
                  <a:pt x="84" y="159"/>
                </a:cubicBezTo>
                <a:cubicBezTo>
                  <a:pt x="72" y="181"/>
                  <a:pt x="67" y="184"/>
                  <a:pt x="57" y="207"/>
                </a:cubicBezTo>
                <a:cubicBezTo>
                  <a:pt x="51" y="220"/>
                  <a:pt x="55" y="255"/>
                  <a:pt x="50" y="269"/>
                </a:cubicBezTo>
                <a:cubicBezTo>
                  <a:pt x="45" y="285"/>
                  <a:pt x="22" y="310"/>
                  <a:pt x="22" y="310"/>
                </a:cubicBezTo>
                <a:cubicBezTo>
                  <a:pt x="92" y="333"/>
                  <a:pt x="0" y="310"/>
                  <a:pt x="50" y="297"/>
                </a:cubicBezTo>
                <a:cubicBezTo>
                  <a:pt x="63" y="293"/>
                  <a:pt x="77" y="302"/>
                  <a:pt x="91" y="304"/>
                </a:cubicBezTo>
                <a:cubicBezTo>
                  <a:pt x="107" y="306"/>
                  <a:pt x="123" y="308"/>
                  <a:pt x="139" y="310"/>
                </a:cubicBezTo>
                <a:cubicBezTo>
                  <a:pt x="148" y="324"/>
                  <a:pt x="158" y="338"/>
                  <a:pt x="167" y="352"/>
                </a:cubicBezTo>
                <a:cubicBezTo>
                  <a:pt x="172" y="359"/>
                  <a:pt x="181" y="372"/>
                  <a:pt x="181" y="372"/>
                </a:cubicBezTo>
                <a:cubicBezTo>
                  <a:pt x="218" y="348"/>
                  <a:pt x="188" y="373"/>
                  <a:pt x="208" y="338"/>
                </a:cubicBezTo>
                <a:cubicBezTo>
                  <a:pt x="216" y="324"/>
                  <a:pt x="236" y="297"/>
                  <a:pt x="236" y="297"/>
                </a:cubicBezTo>
                <a:cubicBezTo>
                  <a:pt x="246" y="277"/>
                  <a:pt x="280" y="269"/>
                  <a:pt x="291" y="248"/>
                </a:cubicBezTo>
                <a:cubicBezTo>
                  <a:pt x="302" y="227"/>
                  <a:pt x="298" y="194"/>
                  <a:pt x="305" y="172"/>
                </a:cubicBezTo>
                <a:cubicBezTo>
                  <a:pt x="309" y="149"/>
                  <a:pt x="331" y="142"/>
                  <a:pt x="332" y="117"/>
                </a:cubicBezTo>
                <a:cubicBezTo>
                  <a:pt x="333" y="92"/>
                  <a:pt x="316" y="41"/>
                  <a:pt x="312" y="21"/>
                </a:cubicBezTo>
                <a:close/>
              </a:path>
            </a:pathLst>
          </a:custGeom>
          <a:pattFill prst="zigZag">
            <a:fgClr>
              <a:srgbClr val="3366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886200" y="3124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733800" y="3810000"/>
            <a:ext cx="304800" cy="3810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581400" y="4114800"/>
            <a:ext cx="304800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6391" name="Freeform 7" descr="Plné kosočtverce"/>
          <p:cNvSpPr>
            <a:spLocks/>
          </p:cNvSpPr>
          <p:nvPr/>
        </p:nvSpPr>
        <p:spPr bwMode="auto">
          <a:xfrm>
            <a:off x="3352800" y="3219450"/>
            <a:ext cx="2514600" cy="2800350"/>
          </a:xfrm>
          <a:custGeom>
            <a:avLst/>
            <a:gdLst>
              <a:gd name="T0" fmla="*/ 2147483647 w 1584"/>
              <a:gd name="T1" fmla="*/ 0 h 1764"/>
              <a:gd name="T2" fmla="*/ 2147483647 w 1584"/>
              <a:gd name="T3" fmla="*/ 2147483647 h 1764"/>
              <a:gd name="T4" fmla="*/ 2147483647 w 1584"/>
              <a:gd name="T5" fmla="*/ 2147483647 h 1764"/>
              <a:gd name="T6" fmla="*/ 2147483647 w 1584"/>
              <a:gd name="T7" fmla="*/ 2147483647 h 1764"/>
              <a:gd name="T8" fmla="*/ 2147483647 w 1584"/>
              <a:gd name="T9" fmla="*/ 2147483647 h 1764"/>
              <a:gd name="T10" fmla="*/ 2147483647 w 1584"/>
              <a:gd name="T11" fmla="*/ 2147483647 h 1764"/>
              <a:gd name="T12" fmla="*/ 2147483647 w 1584"/>
              <a:gd name="T13" fmla="*/ 2147483647 h 1764"/>
              <a:gd name="T14" fmla="*/ 2147483647 w 1584"/>
              <a:gd name="T15" fmla="*/ 2147483647 h 1764"/>
              <a:gd name="T16" fmla="*/ 2147483647 w 1584"/>
              <a:gd name="T17" fmla="*/ 2147483647 h 1764"/>
              <a:gd name="T18" fmla="*/ 2147483647 w 1584"/>
              <a:gd name="T19" fmla="*/ 2147483647 h 1764"/>
              <a:gd name="T20" fmla="*/ 2147483647 w 1584"/>
              <a:gd name="T21" fmla="*/ 2147483647 h 1764"/>
              <a:gd name="T22" fmla="*/ 2147483647 w 1584"/>
              <a:gd name="T23" fmla="*/ 2147483647 h 1764"/>
              <a:gd name="T24" fmla="*/ 2147483647 w 1584"/>
              <a:gd name="T25" fmla="*/ 2147483647 h 1764"/>
              <a:gd name="T26" fmla="*/ 2147483647 w 1584"/>
              <a:gd name="T27" fmla="*/ 2147483647 h 1764"/>
              <a:gd name="T28" fmla="*/ 2147483647 w 1584"/>
              <a:gd name="T29" fmla="*/ 2147483647 h 1764"/>
              <a:gd name="T30" fmla="*/ 2147483647 w 1584"/>
              <a:gd name="T31" fmla="*/ 2147483647 h 1764"/>
              <a:gd name="T32" fmla="*/ 2147483647 w 1584"/>
              <a:gd name="T33" fmla="*/ 2147483647 h 1764"/>
              <a:gd name="T34" fmla="*/ 2147483647 w 1584"/>
              <a:gd name="T35" fmla="*/ 2147483647 h 1764"/>
              <a:gd name="T36" fmla="*/ 2147483647 w 1584"/>
              <a:gd name="T37" fmla="*/ 2147483647 h 1764"/>
              <a:gd name="T38" fmla="*/ 2147483647 w 1584"/>
              <a:gd name="T39" fmla="*/ 2147483647 h 1764"/>
              <a:gd name="T40" fmla="*/ 0 w 1584"/>
              <a:gd name="T41" fmla="*/ 2147483647 h 1764"/>
              <a:gd name="T42" fmla="*/ 2147483647 w 1584"/>
              <a:gd name="T43" fmla="*/ 2147483647 h 1764"/>
              <a:gd name="T44" fmla="*/ 2147483647 w 1584"/>
              <a:gd name="T45" fmla="*/ 2147483647 h 1764"/>
              <a:gd name="T46" fmla="*/ 2147483647 w 1584"/>
              <a:gd name="T47" fmla="*/ 2147483647 h 1764"/>
              <a:gd name="T48" fmla="*/ 2147483647 w 1584"/>
              <a:gd name="T49" fmla="*/ 2147483647 h 1764"/>
              <a:gd name="T50" fmla="*/ 2147483647 w 1584"/>
              <a:gd name="T51" fmla="*/ 2147483647 h 1764"/>
              <a:gd name="T52" fmla="*/ 2147483647 w 1584"/>
              <a:gd name="T53" fmla="*/ 2147483647 h 1764"/>
              <a:gd name="T54" fmla="*/ 2147483647 w 1584"/>
              <a:gd name="T55" fmla="*/ 2147483647 h 1764"/>
              <a:gd name="T56" fmla="*/ 2147483647 w 1584"/>
              <a:gd name="T57" fmla="*/ 2147483647 h 1764"/>
              <a:gd name="T58" fmla="*/ 2147483647 w 1584"/>
              <a:gd name="T59" fmla="*/ 2147483647 h 1764"/>
              <a:gd name="T60" fmla="*/ 2147483647 w 1584"/>
              <a:gd name="T61" fmla="*/ 2147483647 h 17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4" h="1764">
                <a:moveTo>
                  <a:pt x="1554" y="0"/>
                </a:moveTo>
                <a:lnTo>
                  <a:pt x="1584" y="84"/>
                </a:lnTo>
                <a:lnTo>
                  <a:pt x="1584" y="228"/>
                </a:lnTo>
                <a:lnTo>
                  <a:pt x="1584" y="324"/>
                </a:lnTo>
                <a:lnTo>
                  <a:pt x="1488" y="564"/>
                </a:lnTo>
                <a:lnTo>
                  <a:pt x="1344" y="900"/>
                </a:lnTo>
                <a:lnTo>
                  <a:pt x="1278" y="1128"/>
                </a:lnTo>
                <a:lnTo>
                  <a:pt x="1296" y="1332"/>
                </a:lnTo>
                <a:lnTo>
                  <a:pt x="1152" y="1236"/>
                </a:lnTo>
                <a:lnTo>
                  <a:pt x="1080" y="1242"/>
                </a:lnTo>
                <a:lnTo>
                  <a:pt x="1056" y="1284"/>
                </a:lnTo>
                <a:lnTo>
                  <a:pt x="1044" y="1332"/>
                </a:lnTo>
                <a:lnTo>
                  <a:pt x="1056" y="1428"/>
                </a:lnTo>
                <a:lnTo>
                  <a:pt x="1026" y="1488"/>
                </a:lnTo>
                <a:lnTo>
                  <a:pt x="864" y="1632"/>
                </a:lnTo>
                <a:lnTo>
                  <a:pt x="714" y="1596"/>
                </a:lnTo>
                <a:lnTo>
                  <a:pt x="528" y="1668"/>
                </a:lnTo>
                <a:lnTo>
                  <a:pt x="414" y="1716"/>
                </a:lnTo>
                <a:lnTo>
                  <a:pt x="240" y="1716"/>
                </a:lnTo>
                <a:lnTo>
                  <a:pt x="96" y="1716"/>
                </a:lnTo>
                <a:lnTo>
                  <a:pt x="0" y="1764"/>
                </a:lnTo>
                <a:lnTo>
                  <a:pt x="168" y="1638"/>
                </a:lnTo>
                <a:lnTo>
                  <a:pt x="354" y="1530"/>
                </a:lnTo>
                <a:lnTo>
                  <a:pt x="690" y="1314"/>
                </a:lnTo>
                <a:lnTo>
                  <a:pt x="942" y="1080"/>
                </a:lnTo>
                <a:lnTo>
                  <a:pt x="1104" y="852"/>
                </a:lnTo>
                <a:lnTo>
                  <a:pt x="1242" y="630"/>
                </a:lnTo>
                <a:lnTo>
                  <a:pt x="1308" y="390"/>
                </a:lnTo>
                <a:lnTo>
                  <a:pt x="1368" y="264"/>
                </a:lnTo>
                <a:lnTo>
                  <a:pt x="1476" y="126"/>
                </a:lnTo>
                <a:lnTo>
                  <a:pt x="1536" y="36"/>
                </a:lnTo>
              </a:path>
            </a:pathLst>
          </a:custGeom>
          <a:pattFill prst="solidDmnd">
            <a:fgClr>
              <a:srgbClr val="0000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2" name="Freeform 8" descr="Plné kosočtverce"/>
          <p:cNvSpPr>
            <a:spLocks/>
          </p:cNvSpPr>
          <p:nvPr/>
        </p:nvSpPr>
        <p:spPr bwMode="auto">
          <a:xfrm>
            <a:off x="5410200" y="1905000"/>
            <a:ext cx="990600" cy="3429000"/>
          </a:xfrm>
          <a:custGeom>
            <a:avLst/>
            <a:gdLst>
              <a:gd name="T0" fmla="*/ 2147483647 w 624"/>
              <a:gd name="T1" fmla="*/ 0 h 2160"/>
              <a:gd name="T2" fmla="*/ 2147483647 w 624"/>
              <a:gd name="T3" fmla="*/ 2147483647 h 2160"/>
              <a:gd name="T4" fmla="*/ 2147483647 w 624"/>
              <a:gd name="T5" fmla="*/ 2147483647 h 2160"/>
              <a:gd name="T6" fmla="*/ 2147483647 w 624"/>
              <a:gd name="T7" fmla="*/ 2147483647 h 2160"/>
              <a:gd name="T8" fmla="*/ 2147483647 w 624"/>
              <a:gd name="T9" fmla="*/ 2147483647 h 2160"/>
              <a:gd name="T10" fmla="*/ 2147483647 w 624"/>
              <a:gd name="T11" fmla="*/ 2147483647 h 2160"/>
              <a:gd name="T12" fmla="*/ 2147483647 w 624"/>
              <a:gd name="T13" fmla="*/ 2147483647 h 2160"/>
              <a:gd name="T14" fmla="*/ 2147483647 w 624"/>
              <a:gd name="T15" fmla="*/ 2147483647 h 2160"/>
              <a:gd name="T16" fmla="*/ 0 w 624"/>
              <a:gd name="T17" fmla="*/ 2147483647 h 2160"/>
              <a:gd name="T18" fmla="*/ 0 w 624"/>
              <a:gd name="T19" fmla="*/ 2147483647 h 2160"/>
              <a:gd name="T20" fmla="*/ 2147483647 w 624"/>
              <a:gd name="T21" fmla="*/ 2147483647 h 2160"/>
              <a:gd name="T22" fmla="*/ 2147483647 w 624"/>
              <a:gd name="T23" fmla="*/ 2147483647 h 2160"/>
              <a:gd name="T24" fmla="*/ 2147483647 w 624"/>
              <a:gd name="T25" fmla="*/ 2147483647 h 2160"/>
              <a:gd name="T26" fmla="*/ 2147483647 w 624"/>
              <a:gd name="T27" fmla="*/ 2147483647 h 2160"/>
              <a:gd name="T28" fmla="*/ 2147483647 w 624"/>
              <a:gd name="T29" fmla="*/ 2147483647 h 2160"/>
              <a:gd name="T30" fmla="*/ 2147483647 w 624"/>
              <a:gd name="T31" fmla="*/ 2147483647 h 2160"/>
              <a:gd name="T32" fmla="*/ 2147483647 w 624"/>
              <a:gd name="T33" fmla="*/ 2147483647 h 2160"/>
              <a:gd name="T34" fmla="*/ 2147483647 w 624"/>
              <a:gd name="T35" fmla="*/ 2147483647 h 2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4" h="2160">
                <a:moveTo>
                  <a:pt x="144" y="0"/>
                </a:moveTo>
                <a:lnTo>
                  <a:pt x="396" y="258"/>
                </a:lnTo>
                <a:lnTo>
                  <a:pt x="528" y="552"/>
                </a:lnTo>
                <a:lnTo>
                  <a:pt x="624" y="912"/>
                </a:lnTo>
                <a:lnTo>
                  <a:pt x="600" y="1290"/>
                </a:lnTo>
                <a:lnTo>
                  <a:pt x="528" y="1584"/>
                </a:lnTo>
                <a:lnTo>
                  <a:pt x="414" y="1758"/>
                </a:lnTo>
                <a:lnTo>
                  <a:pt x="240" y="1968"/>
                </a:lnTo>
                <a:lnTo>
                  <a:pt x="0" y="2160"/>
                </a:lnTo>
                <a:lnTo>
                  <a:pt x="0" y="1872"/>
                </a:lnTo>
                <a:lnTo>
                  <a:pt x="120" y="1596"/>
                </a:lnTo>
                <a:lnTo>
                  <a:pt x="228" y="1338"/>
                </a:lnTo>
                <a:lnTo>
                  <a:pt x="288" y="1152"/>
                </a:lnTo>
                <a:lnTo>
                  <a:pt x="288" y="912"/>
                </a:lnTo>
                <a:lnTo>
                  <a:pt x="270" y="816"/>
                </a:lnTo>
                <a:lnTo>
                  <a:pt x="336" y="576"/>
                </a:lnTo>
                <a:lnTo>
                  <a:pt x="288" y="240"/>
                </a:lnTo>
                <a:lnTo>
                  <a:pt x="186" y="66"/>
                </a:lnTo>
              </a:path>
            </a:pathLst>
          </a:custGeom>
          <a:pattFill prst="solidDmnd">
            <a:fgClr>
              <a:srgbClr val="0099FF">
                <a:alpha val="65097"/>
              </a:srgbClr>
            </a:fgClr>
            <a:bgClr>
              <a:schemeClr val="bg1">
                <a:alpha val="65097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4000500" y="495300"/>
            <a:ext cx="2419350" cy="2600325"/>
          </a:xfrm>
          <a:custGeom>
            <a:avLst/>
            <a:gdLst>
              <a:gd name="T0" fmla="*/ 2147483647 w 1524"/>
              <a:gd name="T1" fmla="*/ 0 h 1638"/>
              <a:gd name="T2" fmla="*/ 2147483647 w 1524"/>
              <a:gd name="T3" fmla="*/ 2147483647 h 1638"/>
              <a:gd name="T4" fmla="*/ 2147483647 w 1524"/>
              <a:gd name="T5" fmla="*/ 2147483647 h 1638"/>
              <a:gd name="T6" fmla="*/ 2147483647 w 1524"/>
              <a:gd name="T7" fmla="*/ 2147483647 h 1638"/>
              <a:gd name="T8" fmla="*/ 2147483647 w 1524"/>
              <a:gd name="T9" fmla="*/ 2147483647 h 1638"/>
              <a:gd name="T10" fmla="*/ 2147483647 w 1524"/>
              <a:gd name="T11" fmla="*/ 2147483647 h 1638"/>
              <a:gd name="T12" fmla="*/ 2147483647 w 1524"/>
              <a:gd name="T13" fmla="*/ 2147483647 h 1638"/>
              <a:gd name="T14" fmla="*/ 2147483647 w 1524"/>
              <a:gd name="T15" fmla="*/ 2147483647 h 1638"/>
              <a:gd name="T16" fmla="*/ 0 w 1524"/>
              <a:gd name="T17" fmla="*/ 2147483647 h 1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4" h="1638">
                <a:moveTo>
                  <a:pt x="1524" y="0"/>
                </a:moveTo>
                <a:lnTo>
                  <a:pt x="1320" y="24"/>
                </a:lnTo>
                <a:lnTo>
                  <a:pt x="1206" y="66"/>
                </a:lnTo>
                <a:lnTo>
                  <a:pt x="1032" y="168"/>
                </a:lnTo>
                <a:lnTo>
                  <a:pt x="900" y="264"/>
                </a:lnTo>
                <a:lnTo>
                  <a:pt x="714" y="462"/>
                </a:lnTo>
                <a:lnTo>
                  <a:pt x="426" y="852"/>
                </a:lnTo>
                <a:lnTo>
                  <a:pt x="120" y="1368"/>
                </a:lnTo>
                <a:lnTo>
                  <a:pt x="0" y="1638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62375" y="381000"/>
            <a:ext cx="2638425" cy="3429000"/>
          </a:xfrm>
          <a:custGeom>
            <a:avLst/>
            <a:gdLst>
              <a:gd name="T0" fmla="*/ 2147483647 w 1662"/>
              <a:gd name="T1" fmla="*/ 0 h 2160"/>
              <a:gd name="T2" fmla="*/ 2147483647 w 1662"/>
              <a:gd name="T3" fmla="*/ 2147483647 h 2160"/>
              <a:gd name="T4" fmla="*/ 2147483647 w 1662"/>
              <a:gd name="T5" fmla="*/ 2147483647 h 2160"/>
              <a:gd name="T6" fmla="*/ 2147483647 w 1662"/>
              <a:gd name="T7" fmla="*/ 2147483647 h 2160"/>
              <a:gd name="T8" fmla="*/ 2147483647 w 1662"/>
              <a:gd name="T9" fmla="*/ 2147483647 h 2160"/>
              <a:gd name="T10" fmla="*/ 2147483647 w 1662"/>
              <a:gd name="T11" fmla="*/ 2147483647 h 2160"/>
              <a:gd name="T12" fmla="*/ 2147483647 w 1662"/>
              <a:gd name="T13" fmla="*/ 2147483647 h 2160"/>
              <a:gd name="T14" fmla="*/ 2147483647 w 1662"/>
              <a:gd name="T15" fmla="*/ 2147483647 h 2160"/>
              <a:gd name="T16" fmla="*/ 2147483647 w 1662"/>
              <a:gd name="T17" fmla="*/ 2147483647 h 2160"/>
              <a:gd name="T18" fmla="*/ 2147483647 w 1662"/>
              <a:gd name="T19" fmla="*/ 2147483647 h 2160"/>
              <a:gd name="T20" fmla="*/ 0 w 1662"/>
              <a:gd name="T21" fmla="*/ 2147483647 h 2160"/>
              <a:gd name="T22" fmla="*/ 0 w 1662"/>
              <a:gd name="T23" fmla="*/ 2147483647 h 2160"/>
              <a:gd name="T24" fmla="*/ 2147483647 w 1662"/>
              <a:gd name="T25" fmla="*/ 2147483647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62" h="2160">
                <a:moveTo>
                  <a:pt x="1662" y="0"/>
                </a:moveTo>
                <a:lnTo>
                  <a:pt x="1512" y="6"/>
                </a:lnTo>
                <a:lnTo>
                  <a:pt x="1374" y="48"/>
                </a:lnTo>
                <a:lnTo>
                  <a:pt x="1230" y="126"/>
                </a:lnTo>
                <a:lnTo>
                  <a:pt x="1086" y="240"/>
                </a:lnTo>
                <a:lnTo>
                  <a:pt x="870" y="444"/>
                </a:lnTo>
                <a:lnTo>
                  <a:pt x="648" y="732"/>
                </a:lnTo>
                <a:lnTo>
                  <a:pt x="414" y="1056"/>
                </a:lnTo>
                <a:lnTo>
                  <a:pt x="222" y="1392"/>
                </a:lnTo>
                <a:lnTo>
                  <a:pt x="30" y="1824"/>
                </a:lnTo>
                <a:lnTo>
                  <a:pt x="0" y="1908"/>
                </a:lnTo>
                <a:lnTo>
                  <a:pt x="0" y="2034"/>
                </a:lnTo>
                <a:lnTo>
                  <a:pt x="30" y="2160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3590925" y="304800"/>
            <a:ext cx="2733675" cy="3790950"/>
          </a:xfrm>
          <a:custGeom>
            <a:avLst/>
            <a:gdLst>
              <a:gd name="T0" fmla="*/ 2147483647 w 1722"/>
              <a:gd name="T1" fmla="*/ 0 h 2388"/>
              <a:gd name="T2" fmla="*/ 2147483647 w 1722"/>
              <a:gd name="T3" fmla="*/ 0 h 2388"/>
              <a:gd name="T4" fmla="*/ 2147483647 w 1722"/>
              <a:gd name="T5" fmla="*/ 2147483647 h 2388"/>
              <a:gd name="T6" fmla="*/ 2147483647 w 1722"/>
              <a:gd name="T7" fmla="*/ 2147483647 h 2388"/>
              <a:gd name="T8" fmla="*/ 2147483647 w 1722"/>
              <a:gd name="T9" fmla="*/ 2147483647 h 2388"/>
              <a:gd name="T10" fmla="*/ 2147483647 w 1722"/>
              <a:gd name="T11" fmla="*/ 2147483647 h 2388"/>
              <a:gd name="T12" fmla="*/ 2147483647 w 1722"/>
              <a:gd name="T13" fmla="*/ 2147483647 h 2388"/>
              <a:gd name="T14" fmla="*/ 2147483647 w 1722"/>
              <a:gd name="T15" fmla="*/ 2147483647 h 2388"/>
              <a:gd name="T16" fmla="*/ 2147483647 w 1722"/>
              <a:gd name="T17" fmla="*/ 2147483647 h 2388"/>
              <a:gd name="T18" fmla="*/ 2147483647 w 1722"/>
              <a:gd name="T19" fmla="*/ 2147483647 h 2388"/>
              <a:gd name="T20" fmla="*/ 0 w 1722"/>
              <a:gd name="T21" fmla="*/ 2147483647 h 2388"/>
              <a:gd name="T22" fmla="*/ 2147483647 w 1722"/>
              <a:gd name="T23" fmla="*/ 2147483647 h 2388"/>
              <a:gd name="T24" fmla="*/ 2147483647 w 1722"/>
              <a:gd name="T25" fmla="*/ 2147483647 h 23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22" h="2388">
                <a:moveTo>
                  <a:pt x="1722" y="0"/>
                </a:moveTo>
                <a:lnTo>
                  <a:pt x="1578" y="0"/>
                </a:lnTo>
                <a:lnTo>
                  <a:pt x="1338" y="96"/>
                </a:lnTo>
                <a:lnTo>
                  <a:pt x="1194" y="192"/>
                </a:lnTo>
                <a:lnTo>
                  <a:pt x="1050" y="336"/>
                </a:lnTo>
                <a:lnTo>
                  <a:pt x="810" y="624"/>
                </a:lnTo>
                <a:lnTo>
                  <a:pt x="570" y="960"/>
                </a:lnTo>
                <a:lnTo>
                  <a:pt x="282" y="1440"/>
                </a:lnTo>
                <a:lnTo>
                  <a:pt x="90" y="1824"/>
                </a:lnTo>
                <a:lnTo>
                  <a:pt x="18" y="2022"/>
                </a:lnTo>
                <a:lnTo>
                  <a:pt x="0" y="2106"/>
                </a:lnTo>
                <a:lnTo>
                  <a:pt x="18" y="2250"/>
                </a:lnTo>
                <a:lnTo>
                  <a:pt x="54" y="2388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3362325" y="152400"/>
            <a:ext cx="2886075" cy="3371850"/>
          </a:xfrm>
          <a:custGeom>
            <a:avLst/>
            <a:gdLst>
              <a:gd name="T0" fmla="*/ 2147483647 w 1818"/>
              <a:gd name="T1" fmla="*/ 0 h 2124"/>
              <a:gd name="T2" fmla="*/ 2147483647 w 1818"/>
              <a:gd name="T3" fmla="*/ 2147483647 h 2124"/>
              <a:gd name="T4" fmla="*/ 2147483647 w 1818"/>
              <a:gd name="T5" fmla="*/ 2147483647 h 2124"/>
              <a:gd name="T6" fmla="*/ 2147483647 w 1818"/>
              <a:gd name="T7" fmla="*/ 2147483647 h 2124"/>
              <a:gd name="T8" fmla="*/ 2147483647 w 1818"/>
              <a:gd name="T9" fmla="*/ 2147483647 h 2124"/>
              <a:gd name="T10" fmla="*/ 2147483647 w 1818"/>
              <a:gd name="T11" fmla="*/ 2147483647 h 2124"/>
              <a:gd name="T12" fmla="*/ 2147483647 w 1818"/>
              <a:gd name="T13" fmla="*/ 2147483647 h 2124"/>
              <a:gd name="T14" fmla="*/ 2147483647 w 1818"/>
              <a:gd name="T15" fmla="*/ 2147483647 h 2124"/>
              <a:gd name="T16" fmla="*/ 2147483647 w 1818"/>
              <a:gd name="T17" fmla="*/ 2147483647 h 2124"/>
              <a:gd name="T18" fmla="*/ 2147483647 w 1818"/>
              <a:gd name="T19" fmla="*/ 2147483647 h 2124"/>
              <a:gd name="T20" fmla="*/ 2147483647 w 1818"/>
              <a:gd name="T21" fmla="*/ 2147483647 h 2124"/>
              <a:gd name="T22" fmla="*/ 2147483647 w 1818"/>
              <a:gd name="T23" fmla="*/ 2147483647 h 2124"/>
              <a:gd name="T24" fmla="*/ 2147483647 w 1818"/>
              <a:gd name="T25" fmla="*/ 2147483647 h 2124"/>
              <a:gd name="T26" fmla="*/ 0 w 1818"/>
              <a:gd name="T27" fmla="*/ 2147483647 h 2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18" h="2124">
                <a:moveTo>
                  <a:pt x="1818" y="0"/>
                </a:moveTo>
                <a:lnTo>
                  <a:pt x="1590" y="72"/>
                </a:lnTo>
                <a:lnTo>
                  <a:pt x="1434" y="144"/>
                </a:lnTo>
                <a:lnTo>
                  <a:pt x="1194" y="336"/>
                </a:lnTo>
                <a:lnTo>
                  <a:pt x="954" y="606"/>
                </a:lnTo>
                <a:lnTo>
                  <a:pt x="666" y="1008"/>
                </a:lnTo>
                <a:lnTo>
                  <a:pt x="474" y="1344"/>
                </a:lnTo>
                <a:lnTo>
                  <a:pt x="282" y="1680"/>
                </a:lnTo>
                <a:lnTo>
                  <a:pt x="138" y="2016"/>
                </a:lnTo>
                <a:lnTo>
                  <a:pt x="90" y="2112"/>
                </a:lnTo>
                <a:lnTo>
                  <a:pt x="48" y="2124"/>
                </a:lnTo>
                <a:lnTo>
                  <a:pt x="24" y="2088"/>
                </a:lnTo>
                <a:lnTo>
                  <a:pt x="6" y="1920"/>
                </a:lnTo>
                <a:lnTo>
                  <a:pt x="0" y="1692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3952875" y="1885950"/>
            <a:ext cx="85725" cy="504825"/>
          </a:xfrm>
          <a:custGeom>
            <a:avLst/>
            <a:gdLst>
              <a:gd name="T0" fmla="*/ 2147483647 w 54"/>
              <a:gd name="T1" fmla="*/ 2147483647 h 318"/>
              <a:gd name="T2" fmla="*/ 2147483647 w 54"/>
              <a:gd name="T3" fmla="*/ 2147483647 h 318"/>
              <a:gd name="T4" fmla="*/ 0 w 54"/>
              <a:gd name="T5" fmla="*/ 2147483647 h 318"/>
              <a:gd name="T6" fmla="*/ 0 w 54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" h="318">
                <a:moveTo>
                  <a:pt x="54" y="300"/>
                </a:moveTo>
                <a:lnTo>
                  <a:pt x="6" y="318"/>
                </a:ln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3008313" y="1179513"/>
            <a:ext cx="798512" cy="3238500"/>
          </a:xfrm>
          <a:custGeom>
            <a:avLst/>
            <a:gdLst>
              <a:gd name="T0" fmla="*/ 2147483647 w 504"/>
              <a:gd name="T1" fmla="*/ 2147483647 h 2040"/>
              <a:gd name="T2" fmla="*/ 2147483647 w 504"/>
              <a:gd name="T3" fmla="*/ 2147483647 h 2040"/>
              <a:gd name="T4" fmla="*/ 2147483647 w 504"/>
              <a:gd name="T5" fmla="*/ 0 h 2040"/>
              <a:gd name="T6" fmla="*/ 2147483647 w 504"/>
              <a:gd name="T7" fmla="*/ 2147483647 h 2040"/>
              <a:gd name="T8" fmla="*/ 0 w 504"/>
              <a:gd name="T9" fmla="*/ 2147483647 h 2040"/>
              <a:gd name="T10" fmla="*/ 2147483647 w 504"/>
              <a:gd name="T11" fmla="*/ 2147483647 h 2040"/>
              <a:gd name="T12" fmla="*/ 2147483647 w 504"/>
              <a:gd name="T13" fmla="*/ 2147483647 h 2040"/>
              <a:gd name="T14" fmla="*/ 2147483647 w 504"/>
              <a:gd name="T15" fmla="*/ 2147483647 h 2040"/>
              <a:gd name="T16" fmla="*/ 2147483647 w 504"/>
              <a:gd name="T17" fmla="*/ 2147483647 h 2040"/>
              <a:gd name="T18" fmla="*/ 2147483647 w 504"/>
              <a:gd name="T19" fmla="*/ 2147483647 h 2040"/>
              <a:gd name="T20" fmla="*/ 2147483647 w 504"/>
              <a:gd name="T21" fmla="*/ 2147483647 h 2040"/>
              <a:gd name="T22" fmla="*/ 2147483647 w 504"/>
              <a:gd name="T23" fmla="*/ 2147483647 h 2040"/>
              <a:gd name="T24" fmla="*/ 2147483647 w 504"/>
              <a:gd name="T25" fmla="*/ 2147483647 h 20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" h="2040">
                <a:moveTo>
                  <a:pt x="504" y="72"/>
                </a:moveTo>
                <a:lnTo>
                  <a:pt x="324" y="6"/>
                </a:lnTo>
                <a:lnTo>
                  <a:pt x="168" y="0"/>
                </a:lnTo>
                <a:lnTo>
                  <a:pt x="84" y="12"/>
                </a:lnTo>
                <a:lnTo>
                  <a:pt x="0" y="66"/>
                </a:lnTo>
                <a:lnTo>
                  <a:pt x="24" y="840"/>
                </a:lnTo>
                <a:lnTo>
                  <a:pt x="24" y="1848"/>
                </a:lnTo>
                <a:lnTo>
                  <a:pt x="72" y="2040"/>
                </a:lnTo>
                <a:lnTo>
                  <a:pt x="336" y="1908"/>
                </a:lnTo>
                <a:lnTo>
                  <a:pt x="336" y="1584"/>
                </a:lnTo>
                <a:lnTo>
                  <a:pt x="366" y="1362"/>
                </a:lnTo>
                <a:lnTo>
                  <a:pt x="426" y="966"/>
                </a:lnTo>
                <a:lnTo>
                  <a:pt x="504" y="72"/>
                </a:lnTo>
                <a:close/>
              </a:path>
            </a:pathLst>
          </a:custGeom>
          <a:solidFill>
            <a:srgbClr val="00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540401" y="1257075"/>
            <a:ext cx="1028700" cy="2933700"/>
          </a:xfrm>
          <a:custGeom>
            <a:avLst/>
            <a:gdLst>
              <a:gd name="T0" fmla="*/ 2147483647 w 648"/>
              <a:gd name="T1" fmla="*/ 2147483647 h 1848"/>
              <a:gd name="T2" fmla="*/ 2147483647 w 648"/>
              <a:gd name="T3" fmla="*/ 2147483647 h 1848"/>
              <a:gd name="T4" fmla="*/ 2147483647 w 648"/>
              <a:gd name="T5" fmla="*/ 2147483647 h 1848"/>
              <a:gd name="T6" fmla="*/ 2147483647 w 648"/>
              <a:gd name="T7" fmla="*/ 0 h 1848"/>
              <a:gd name="T8" fmla="*/ 2147483647 w 648"/>
              <a:gd name="T9" fmla="*/ 2147483647 h 1848"/>
              <a:gd name="T10" fmla="*/ 2147483647 w 648"/>
              <a:gd name="T11" fmla="*/ 2147483647 h 1848"/>
              <a:gd name="T12" fmla="*/ 2147483647 w 648"/>
              <a:gd name="T13" fmla="*/ 2147483647 h 1848"/>
              <a:gd name="T14" fmla="*/ 2147483647 w 648"/>
              <a:gd name="T15" fmla="*/ 2147483647 h 1848"/>
              <a:gd name="T16" fmla="*/ 0 w 648"/>
              <a:gd name="T17" fmla="*/ 2147483647 h 1848"/>
              <a:gd name="T18" fmla="*/ 0 w 648"/>
              <a:gd name="T19" fmla="*/ 2147483647 h 1848"/>
              <a:gd name="T20" fmla="*/ 2147483647 w 648"/>
              <a:gd name="T21" fmla="*/ 2147483647 h 1848"/>
              <a:gd name="T22" fmla="*/ 2147483647 w 648"/>
              <a:gd name="T23" fmla="*/ 2147483647 h 1848"/>
              <a:gd name="T24" fmla="*/ 2147483647 w 648"/>
              <a:gd name="T25" fmla="*/ 2147483647 h 1848"/>
              <a:gd name="T26" fmla="*/ 2147483647 w 648"/>
              <a:gd name="T27" fmla="*/ 2147483647 h 1848"/>
              <a:gd name="T28" fmla="*/ 2147483647 w 648"/>
              <a:gd name="T29" fmla="*/ 2147483647 h 1848"/>
              <a:gd name="T30" fmla="*/ 2147483647 w 648"/>
              <a:gd name="T31" fmla="*/ 2147483647 h 1848"/>
              <a:gd name="T32" fmla="*/ 2147483647 w 648"/>
              <a:gd name="T33" fmla="*/ 2147483647 h 1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8" h="1848">
                <a:moveTo>
                  <a:pt x="648" y="120"/>
                </a:moveTo>
                <a:lnTo>
                  <a:pt x="552" y="72"/>
                </a:lnTo>
                <a:lnTo>
                  <a:pt x="432" y="12"/>
                </a:lnTo>
                <a:lnTo>
                  <a:pt x="282" y="0"/>
                </a:lnTo>
                <a:lnTo>
                  <a:pt x="174" y="36"/>
                </a:lnTo>
                <a:lnTo>
                  <a:pt x="132" y="402"/>
                </a:lnTo>
                <a:lnTo>
                  <a:pt x="72" y="1080"/>
                </a:lnTo>
                <a:lnTo>
                  <a:pt x="30" y="1296"/>
                </a:lnTo>
                <a:lnTo>
                  <a:pt x="0" y="1548"/>
                </a:lnTo>
                <a:lnTo>
                  <a:pt x="0" y="1758"/>
                </a:lnTo>
                <a:lnTo>
                  <a:pt x="24" y="1848"/>
                </a:lnTo>
                <a:lnTo>
                  <a:pt x="120" y="1752"/>
                </a:lnTo>
                <a:lnTo>
                  <a:pt x="264" y="1368"/>
                </a:lnTo>
                <a:lnTo>
                  <a:pt x="264" y="936"/>
                </a:lnTo>
                <a:lnTo>
                  <a:pt x="312" y="810"/>
                </a:lnTo>
                <a:lnTo>
                  <a:pt x="546" y="294"/>
                </a:lnTo>
                <a:lnTo>
                  <a:pt x="648" y="120"/>
                </a:lnTo>
                <a:close/>
              </a:path>
            </a:pathLst>
          </a:custGeom>
          <a:solidFill>
            <a:srgbClr val="66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4427538" y="609600"/>
            <a:ext cx="1973262" cy="2006600"/>
            <a:chOff x="2789" y="384"/>
            <a:chExt cx="1243" cy="1264"/>
          </a:xfrm>
        </p:grpSpPr>
        <p:sp>
          <p:nvSpPr>
            <p:cNvPr id="29728" name="Oval 17" descr="Cik cak"/>
            <p:cNvSpPr>
              <a:spLocks noChangeArrowheads="1"/>
            </p:cNvSpPr>
            <p:nvPr/>
          </p:nvSpPr>
          <p:spPr bwMode="auto">
            <a:xfrm>
              <a:off x="3792" y="528"/>
              <a:ext cx="96" cy="96"/>
            </a:xfrm>
            <a:prstGeom prst="ellipse">
              <a:avLst/>
            </a:prstGeom>
            <a:pattFill prst="zigZ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29729" name="Freeform 18"/>
            <p:cNvSpPr>
              <a:spLocks/>
            </p:cNvSpPr>
            <p:nvPr/>
          </p:nvSpPr>
          <p:spPr bwMode="auto">
            <a:xfrm>
              <a:off x="2789" y="384"/>
              <a:ext cx="1243" cy="1264"/>
            </a:xfrm>
            <a:custGeom>
              <a:avLst/>
              <a:gdLst>
                <a:gd name="T0" fmla="*/ 1243 w 1243"/>
                <a:gd name="T1" fmla="*/ 0 h 1264"/>
                <a:gd name="T2" fmla="*/ 867 w 1243"/>
                <a:gd name="T3" fmla="*/ 112 h 1264"/>
                <a:gd name="T4" fmla="*/ 571 w 1243"/>
                <a:gd name="T5" fmla="*/ 344 h 1264"/>
                <a:gd name="T6" fmla="*/ 323 w 1243"/>
                <a:gd name="T7" fmla="*/ 640 h 1264"/>
                <a:gd name="T8" fmla="*/ 67 w 1243"/>
                <a:gd name="T9" fmla="*/ 1072 h 1264"/>
                <a:gd name="T10" fmla="*/ 11 w 1243"/>
                <a:gd name="T11" fmla="*/ 1184 h 1264"/>
                <a:gd name="T12" fmla="*/ 3 w 1243"/>
                <a:gd name="T13" fmla="*/ 1264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1264">
                  <a:moveTo>
                    <a:pt x="1243" y="0"/>
                  </a:moveTo>
                  <a:cubicBezTo>
                    <a:pt x="1180" y="19"/>
                    <a:pt x="979" y="55"/>
                    <a:pt x="867" y="112"/>
                  </a:cubicBezTo>
                  <a:cubicBezTo>
                    <a:pt x="755" y="169"/>
                    <a:pt x="662" y="256"/>
                    <a:pt x="571" y="344"/>
                  </a:cubicBezTo>
                  <a:cubicBezTo>
                    <a:pt x="480" y="432"/>
                    <a:pt x="407" y="519"/>
                    <a:pt x="323" y="640"/>
                  </a:cubicBezTo>
                  <a:cubicBezTo>
                    <a:pt x="239" y="761"/>
                    <a:pt x="119" y="981"/>
                    <a:pt x="67" y="1072"/>
                  </a:cubicBezTo>
                  <a:cubicBezTo>
                    <a:pt x="15" y="1163"/>
                    <a:pt x="22" y="1152"/>
                    <a:pt x="11" y="1184"/>
                  </a:cubicBezTo>
                  <a:cubicBezTo>
                    <a:pt x="0" y="1216"/>
                    <a:pt x="5" y="1247"/>
                    <a:pt x="3" y="1264"/>
                  </a:cubicBezTo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30" name="Line 19"/>
            <p:cNvSpPr>
              <a:spLocks noChangeShapeType="1"/>
            </p:cNvSpPr>
            <p:nvPr/>
          </p:nvSpPr>
          <p:spPr bwMode="auto">
            <a:xfrm flipH="1" flipV="1">
              <a:off x="3744" y="432"/>
              <a:ext cx="4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405" name="Freeform 21"/>
          <p:cNvSpPr>
            <a:spLocks/>
          </p:cNvSpPr>
          <p:nvPr/>
        </p:nvSpPr>
        <p:spPr bwMode="auto">
          <a:xfrm>
            <a:off x="5000625" y="5181600"/>
            <a:ext cx="342900" cy="381000"/>
          </a:xfrm>
          <a:custGeom>
            <a:avLst/>
            <a:gdLst>
              <a:gd name="T0" fmla="*/ 2147483647 w 216"/>
              <a:gd name="T1" fmla="*/ 2147483647 h 240"/>
              <a:gd name="T2" fmla="*/ 2147483647 w 216"/>
              <a:gd name="T3" fmla="*/ 2147483647 h 240"/>
              <a:gd name="T4" fmla="*/ 2147483647 w 216"/>
              <a:gd name="T5" fmla="*/ 0 h 240"/>
              <a:gd name="T6" fmla="*/ 2147483647 w 216"/>
              <a:gd name="T7" fmla="*/ 0 h 240"/>
              <a:gd name="T8" fmla="*/ 2147483647 w 216"/>
              <a:gd name="T9" fmla="*/ 2147483647 h 240"/>
              <a:gd name="T10" fmla="*/ 0 w 216"/>
              <a:gd name="T11" fmla="*/ 2147483647 h 240"/>
              <a:gd name="T12" fmla="*/ 2147483647 w 216"/>
              <a:gd name="T13" fmla="*/ 2147483647 h 240"/>
              <a:gd name="T14" fmla="*/ 2147483647 w 216"/>
              <a:gd name="T15" fmla="*/ 2147483647 h 240"/>
              <a:gd name="T16" fmla="*/ 2147483647 w 216"/>
              <a:gd name="T17" fmla="*/ 2147483647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solidFill>
            <a:schemeClr val="accent2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6588125" y="0"/>
            <a:ext cx="1935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Radix dorsalis</a:t>
            </a:r>
          </a:p>
        </p:txBody>
      </p:sp>
      <p:sp>
        <p:nvSpPr>
          <p:cNvPr id="29715" name="Text Box 23"/>
          <p:cNvSpPr txBox="1">
            <a:spLocks noChangeArrowheads="1"/>
          </p:cNvSpPr>
          <p:nvPr/>
        </p:nvSpPr>
        <p:spPr bwMode="auto">
          <a:xfrm>
            <a:off x="2411413" y="0"/>
            <a:ext cx="2305050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Pseudounipol. neurons of the DRG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6467970" y="1129913"/>
            <a:ext cx="2676030" cy="64851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Ncl</a:t>
            </a:r>
            <a:r>
              <a:rPr lang="cs-CZ" altLang="cs-CZ" sz="1800" b="1" dirty="0">
                <a:solidFill>
                  <a:schemeClr val="bg1"/>
                </a:solidFill>
              </a:rPr>
              <a:t>. </a:t>
            </a:r>
            <a:r>
              <a:rPr lang="cs-CZ" altLang="cs-CZ" sz="1800" b="1" dirty="0" err="1">
                <a:solidFill>
                  <a:schemeClr val="bg1"/>
                </a:solidFill>
              </a:rPr>
              <a:t>posteromarginalis</a:t>
            </a:r>
            <a:r>
              <a:rPr lang="cs-CZ" altLang="cs-CZ" sz="1800" b="1" dirty="0">
                <a:solidFill>
                  <a:schemeClr val="bg1"/>
                </a:solidFill>
              </a:rPr>
              <a:t>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Subst</a:t>
            </a:r>
            <a:r>
              <a:rPr lang="cs-CZ" altLang="cs-CZ" sz="1800" b="1" dirty="0">
                <a:solidFill>
                  <a:schemeClr val="bg1"/>
                </a:solidFill>
              </a:rPr>
              <a:t>. </a:t>
            </a:r>
            <a:r>
              <a:rPr lang="cs-CZ" altLang="cs-CZ" sz="1800" b="1" dirty="0" err="1">
                <a:solidFill>
                  <a:schemeClr val="bg1"/>
                </a:solidFill>
              </a:rPr>
              <a:t>gelatinosa</a:t>
            </a:r>
            <a:r>
              <a:rPr lang="cs-CZ" altLang="cs-CZ" sz="1800" b="1" dirty="0">
                <a:solidFill>
                  <a:schemeClr val="bg1"/>
                </a:solidFill>
              </a:rPr>
              <a:t> Rolandi</a:t>
            </a:r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7308850" y="2420938"/>
            <a:ext cx="1485641" cy="3715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Ncl</a:t>
            </a:r>
            <a:r>
              <a:rPr lang="cs-CZ" altLang="cs-CZ" sz="1800" b="1" dirty="0">
                <a:solidFill>
                  <a:schemeClr val="bg1"/>
                </a:solidFill>
              </a:rPr>
              <a:t>. </a:t>
            </a:r>
            <a:r>
              <a:rPr lang="cs-CZ" altLang="cs-CZ" sz="1800" b="1" dirty="0" err="1">
                <a:solidFill>
                  <a:schemeClr val="bg1"/>
                </a:solidFill>
              </a:rPr>
              <a:t>proprius</a:t>
            </a:r>
            <a:endParaRPr lang="cs-CZ" altLang="cs-CZ" sz="1800" b="1" dirty="0">
              <a:solidFill>
                <a:schemeClr val="bg1"/>
              </a:solidFill>
            </a:endParaRPr>
          </a:p>
        </p:txBody>
      </p:sp>
      <p:sp>
        <p:nvSpPr>
          <p:cNvPr id="29719" name="Text Box 27"/>
          <p:cNvSpPr txBox="1">
            <a:spLocks noChangeArrowheads="1"/>
          </p:cNvSpPr>
          <p:nvPr/>
        </p:nvSpPr>
        <p:spPr bwMode="auto">
          <a:xfrm>
            <a:off x="789192" y="2895194"/>
            <a:ext cx="1752701" cy="648512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Ncl</a:t>
            </a:r>
            <a:r>
              <a:rPr lang="cs-CZ" altLang="cs-CZ" sz="1800" b="1" dirty="0">
                <a:solidFill>
                  <a:schemeClr val="bg1"/>
                </a:solidFill>
              </a:rPr>
              <a:t>. </a:t>
            </a:r>
            <a:r>
              <a:rPr lang="cs-CZ" altLang="cs-CZ" sz="1800" b="1" dirty="0" err="1">
                <a:solidFill>
                  <a:schemeClr val="bg1"/>
                </a:solidFill>
              </a:rPr>
              <a:t>thoracicus</a:t>
            </a:r>
            <a:r>
              <a:rPr lang="cs-CZ" altLang="cs-CZ" sz="1800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(</a:t>
            </a:r>
            <a:r>
              <a:rPr lang="cs-CZ" altLang="cs-CZ" sz="1800" b="1" dirty="0" err="1">
                <a:solidFill>
                  <a:schemeClr val="bg1"/>
                </a:solidFill>
              </a:rPr>
              <a:t>Stilling-Clark</a:t>
            </a:r>
            <a:r>
              <a:rPr lang="cs-CZ" altLang="cs-CZ" sz="18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6467970" y="3033693"/>
            <a:ext cx="2704115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70C0"/>
                </a:solidFill>
              </a:rPr>
              <a:t>Tr</a:t>
            </a:r>
            <a:r>
              <a:rPr lang="cs-CZ" altLang="cs-CZ" sz="1800" b="1" dirty="0">
                <a:solidFill>
                  <a:srgbClr val="0070C0"/>
                </a:solidFill>
              </a:rPr>
              <a:t>. </a:t>
            </a:r>
            <a:r>
              <a:rPr lang="cs-CZ" altLang="cs-CZ" sz="1800" b="1" dirty="0" err="1">
                <a:solidFill>
                  <a:srgbClr val="0070C0"/>
                </a:solidFill>
              </a:rPr>
              <a:t>spinocerebellaris</a:t>
            </a:r>
            <a:r>
              <a:rPr lang="cs-CZ" altLang="cs-CZ" sz="1800" b="1" dirty="0">
                <a:solidFill>
                  <a:srgbClr val="0070C0"/>
                </a:solidFill>
              </a:rPr>
              <a:t> post.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6528673" y="4114800"/>
            <a:ext cx="2614347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70C0"/>
                </a:solidFill>
              </a:rPr>
              <a:t>Tr</a:t>
            </a:r>
            <a:r>
              <a:rPr lang="cs-CZ" altLang="cs-CZ" sz="1800" b="1" dirty="0">
                <a:solidFill>
                  <a:srgbClr val="0070C0"/>
                </a:solidFill>
              </a:rPr>
              <a:t>. </a:t>
            </a:r>
            <a:r>
              <a:rPr lang="cs-CZ" altLang="cs-CZ" sz="1800" b="1" dirty="0" err="1">
                <a:solidFill>
                  <a:srgbClr val="0070C0"/>
                </a:solidFill>
              </a:rPr>
              <a:t>spinocerebellaris</a:t>
            </a:r>
            <a:r>
              <a:rPr lang="cs-CZ" altLang="cs-CZ" sz="1800" b="1" dirty="0">
                <a:solidFill>
                  <a:srgbClr val="0070C0"/>
                </a:solidFill>
              </a:rPr>
              <a:t> ant.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7092950" y="5661025"/>
            <a:ext cx="1849074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accent2">
                    <a:lumMod val="50000"/>
                  </a:schemeClr>
                </a:solidFill>
              </a:rPr>
              <a:t>Tr</a:t>
            </a:r>
            <a:r>
              <a:rPr lang="cs-CZ" altLang="cs-CZ" sz="1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cs-CZ" altLang="cs-CZ" sz="1800" b="1" dirty="0" smtClean="0">
                <a:solidFill>
                  <a:schemeClr val="accent2">
                    <a:lumMod val="50000"/>
                  </a:schemeClr>
                </a:solidFill>
              </a:rPr>
              <a:t>spino-</a:t>
            </a:r>
            <a:r>
              <a:rPr lang="cs-CZ" altLang="cs-CZ" sz="1800" b="1" dirty="0" err="1" smtClean="0">
                <a:solidFill>
                  <a:schemeClr val="accent2">
                    <a:lumMod val="50000"/>
                  </a:schemeClr>
                </a:solidFill>
              </a:rPr>
              <a:t>olivaris</a:t>
            </a:r>
            <a:endParaRPr lang="cs-CZ" altLang="cs-CZ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6948488" y="4581525"/>
            <a:ext cx="2253030" cy="64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</a:rPr>
              <a:t>. spino-</a:t>
            </a: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</a:rPr>
              <a:t>thalamicus</a:t>
            </a: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</a:rPr>
              <a:t>reticularis</a:t>
            </a: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</a:rPr>
              <a:t>, -</a:t>
            </a: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</a:rPr>
              <a:t>tectalis</a:t>
            </a:r>
            <a:endParaRPr lang="cs-CZ" altLang="cs-CZ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257545" y="3724237"/>
            <a:ext cx="2528554" cy="3715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Ncl</a:t>
            </a:r>
            <a:r>
              <a:rPr lang="cs-CZ" altLang="cs-CZ" sz="1800" b="1" dirty="0">
                <a:solidFill>
                  <a:schemeClr val="bg1"/>
                </a:solidFill>
              </a:rPr>
              <a:t>. </a:t>
            </a:r>
            <a:r>
              <a:rPr lang="cs-CZ" altLang="cs-CZ" sz="1800" b="1" dirty="0" err="1">
                <a:solidFill>
                  <a:schemeClr val="bg1"/>
                </a:solidFill>
              </a:rPr>
              <a:t>intermediomedialis</a:t>
            </a:r>
            <a:endParaRPr lang="cs-CZ" altLang="cs-CZ" sz="1800" b="1" dirty="0">
              <a:solidFill>
                <a:schemeClr val="bg1"/>
              </a:solidFill>
            </a:endParaRPr>
          </a:p>
        </p:txBody>
      </p:sp>
      <p:sp>
        <p:nvSpPr>
          <p:cNvPr id="29727" name="Text Box 36"/>
          <p:cNvSpPr txBox="1">
            <a:spLocks noChangeArrowheads="1"/>
          </p:cNvSpPr>
          <p:nvPr/>
        </p:nvSpPr>
        <p:spPr bwMode="auto">
          <a:xfrm>
            <a:off x="210904" y="1323045"/>
            <a:ext cx="1156576" cy="64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cs-CZ" altLang="cs-CZ" sz="1800" b="1" dirty="0" smtClean="0">
                <a:solidFill>
                  <a:schemeClr val="accent2">
                    <a:lumMod val="75000"/>
                  </a:schemeClr>
                </a:solidFill>
              </a:rPr>
              <a:t>spino-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solidFill>
                  <a:schemeClr val="accent2">
                    <a:lumMod val="75000"/>
                  </a:schemeClr>
                </a:solidFill>
              </a:rPr>
              <a:t>bulbaris</a:t>
            </a:r>
            <a:endParaRPr lang="cs-CZ" altLang="cs-CZ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1401453" y="1268413"/>
            <a:ext cx="1464160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B0F0"/>
                </a:solidFill>
              </a:rPr>
              <a:t>Fasc</a:t>
            </a:r>
            <a:r>
              <a:rPr lang="cs-CZ" altLang="cs-CZ" sz="1800" b="1" dirty="0">
                <a:solidFill>
                  <a:srgbClr val="00B0F0"/>
                </a:solidFill>
              </a:rPr>
              <a:t>. </a:t>
            </a:r>
            <a:r>
              <a:rPr lang="cs-CZ" altLang="cs-CZ" sz="1800" b="1" dirty="0" err="1">
                <a:solidFill>
                  <a:srgbClr val="00B0F0"/>
                </a:solidFill>
              </a:rPr>
              <a:t>gracilis</a:t>
            </a:r>
            <a:endParaRPr lang="cs-CZ" altLang="cs-CZ" sz="1800" b="1" dirty="0">
              <a:solidFill>
                <a:srgbClr val="00B0F0"/>
              </a:solidFill>
            </a:endParaRPr>
          </a:p>
        </p:txBody>
      </p:sp>
      <p:sp>
        <p:nvSpPr>
          <p:cNvPr id="29726" name="Text Box 35"/>
          <p:cNvSpPr txBox="1">
            <a:spLocks noChangeArrowheads="1"/>
          </p:cNvSpPr>
          <p:nvPr/>
        </p:nvSpPr>
        <p:spPr bwMode="auto">
          <a:xfrm>
            <a:off x="1367480" y="1616088"/>
            <a:ext cx="1618048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Fasc</a:t>
            </a:r>
            <a:r>
              <a:rPr lang="cs-CZ" altLang="cs-CZ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cs-CZ" altLang="cs-CZ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cuneatus</a:t>
            </a:r>
            <a:endParaRPr lang="cs-CZ" altLang="cs-CZ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7" grpId="0" animBg="1"/>
      <p:bldP spid="16399" grpId="0" animBg="1"/>
      <p:bldP spid="16400" grpId="0" animBg="1"/>
      <p:bldP spid="16405" grpId="0" animBg="1"/>
      <p:bldP spid="29716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  <p:bldP spid="29727" grpId="0" animBg="1"/>
      <p:bldP spid="29725" grpId="0" animBg="1"/>
      <p:bldP spid="297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108075" y="241300"/>
          <a:ext cx="4410075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" r:id="rId4" imgW="4409524" imgH="6163535" progId="">
                  <p:embed/>
                </p:oleObj>
              </mc:Choice>
              <mc:Fallback>
                <p:oleObj r:id="rId4" imgW="4409524" imgH="6163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241300"/>
                        <a:ext cx="4410075" cy="6164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64163" y="3933825"/>
            <a:ext cx="2303462" cy="39846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ncl intermed-med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08600" y="188913"/>
            <a:ext cx="2000250" cy="460375"/>
          </a:xfrm>
          <a:prstGeom prst="rect">
            <a:avLst/>
          </a:prstGeom>
          <a:solidFill>
            <a:srgbClr val="FFFFFF"/>
          </a:solidFill>
          <a:ln w="7632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400" b="1">
                <a:solidFill>
                  <a:srgbClr val="333399"/>
                </a:solidFill>
              </a:rPr>
              <a:t>dorsal root</a:t>
            </a:r>
          </a:p>
        </p:txBody>
      </p:sp>
      <p:sp>
        <p:nvSpPr>
          <p:cNvPr id="56325" name="AutoShape 5"/>
          <p:cNvSpPr>
            <a:spLocks/>
          </p:cNvSpPr>
          <p:nvPr/>
        </p:nvSpPr>
        <p:spPr bwMode="auto">
          <a:xfrm>
            <a:off x="2779713" y="579438"/>
            <a:ext cx="2419350" cy="2600325"/>
          </a:xfrm>
          <a:custGeom>
            <a:avLst/>
            <a:gdLst>
              <a:gd name="T0" fmla="*/ 2147483647 w 1524"/>
              <a:gd name="T1" fmla="*/ 0 h 1638"/>
              <a:gd name="T2" fmla="*/ 2147483647 w 1524"/>
              <a:gd name="T3" fmla="*/ 2147483647 h 1638"/>
              <a:gd name="T4" fmla="*/ 2147483647 w 1524"/>
              <a:gd name="T5" fmla="*/ 2147483647 h 1638"/>
              <a:gd name="T6" fmla="*/ 2147483647 w 1524"/>
              <a:gd name="T7" fmla="*/ 2147483647 h 1638"/>
              <a:gd name="T8" fmla="*/ 2147483647 w 1524"/>
              <a:gd name="T9" fmla="*/ 2147483647 h 1638"/>
              <a:gd name="T10" fmla="*/ 2147483647 w 1524"/>
              <a:gd name="T11" fmla="*/ 2147483647 h 1638"/>
              <a:gd name="T12" fmla="*/ 2147483647 w 1524"/>
              <a:gd name="T13" fmla="*/ 2147483647 h 1638"/>
              <a:gd name="T14" fmla="*/ 2147483647 w 1524"/>
              <a:gd name="T15" fmla="*/ 2147483647 h 1638"/>
              <a:gd name="T16" fmla="*/ 0 w 1524"/>
              <a:gd name="T17" fmla="*/ 2147483647 h 1638"/>
              <a:gd name="T18" fmla="*/ 0 w 1524"/>
              <a:gd name="T19" fmla="*/ 0 h 1638"/>
              <a:gd name="T20" fmla="*/ 1524 w 1524"/>
              <a:gd name="T21" fmla="*/ 163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524" h="1638">
                <a:moveTo>
                  <a:pt x="1524" y="0"/>
                </a:moveTo>
                <a:lnTo>
                  <a:pt x="1320" y="24"/>
                </a:lnTo>
                <a:lnTo>
                  <a:pt x="1206" y="66"/>
                </a:lnTo>
                <a:lnTo>
                  <a:pt x="1032" y="168"/>
                </a:lnTo>
                <a:lnTo>
                  <a:pt x="900" y="264"/>
                </a:lnTo>
                <a:lnTo>
                  <a:pt x="714" y="462"/>
                </a:lnTo>
                <a:lnTo>
                  <a:pt x="426" y="852"/>
                </a:lnTo>
                <a:lnTo>
                  <a:pt x="120" y="1368"/>
                </a:lnTo>
                <a:lnTo>
                  <a:pt x="0" y="1638"/>
                </a:lnTo>
              </a:path>
            </a:pathLst>
          </a:custGeom>
          <a:noFill/>
          <a:ln w="38160">
            <a:solidFill>
              <a:srgbClr val="3333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81625" y="2955925"/>
            <a:ext cx="1854200" cy="3984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ncl proprius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2127250" y="3349625"/>
            <a:ext cx="2514600" cy="2800350"/>
          </a:xfrm>
          <a:custGeom>
            <a:avLst/>
            <a:gdLst>
              <a:gd name="T0" fmla="*/ 2147483647 w 1584"/>
              <a:gd name="T1" fmla="*/ 0 h 1764"/>
              <a:gd name="T2" fmla="*/ 2147483647 w 1584"/>
              <a:gd name="T3" fmla="*/ 2147483647 h 1764"/>
              <a:gd name="T4" fmla="*/ 2147483647 w 1584"/>
              <a:gd name="T5" fmla="*/ 2147483647 h 1764"/>
              <a:gd name="T6" fmla="*/ 2147483647 w 1584"/>
              <a:gd name="T7" fmla="*/ 2147483647 h 1764"/>
              <a:gd name="T8" fmla="*/ 2147483647 w 1584"/>
              <a:gd name="T9" fmla="*/ 2147483647 h 1764"/>
              <a:gd name="T10" fmla="*/ 2147483647 w 1584"/>
              <a:gd name="T11" fmla="*/ 2147483647 h 1764"/>
              <a:gd name="T12" fmla="*/ 2147483647 w 1584"/>
              <a:gd name="T13" fmla="*/ 2147483647 h 1764"/>
              <a:gd name="T14" fmla="*/ 2147483647 w 1584"/>
              <a:gd name="T15" fmla="*/ 2147483647 h 1764"/>
              <a:gd name="T16" fmla="*/ 2147483647 w 1584"/>
              <a:gd name="T17" fmla="*/ 2147483647 h 1764"/>
              <a:gd name="T18" fmla="*/ 2147483647 w 1584"/>
              <a:gd name="T19" fmla="*/ 2147483647 h 1764"/>
              <a:gd name="T20" fmla="*/ 2147483647 w 1584"/>
              <a:gd name="T21" fmla="*/ 2147483647 h 1764"/>
              <a:gd name="T22" fmla="*/ 2147483647 w 1584"/>
              <a:gd name="T23" fmla="*/ 2147483647 h 1764"/>
              <a:gd name="T24" fmla="*/ 2147483647 w 1584"/>
              <a:gd name="T25" fmla="*/ 2147483647 h 1764"/>
              <a:gd name="T26" fmla="*/ 2147483647 w 1584"/>
              <a:gd name="T27" fmla="*/ 2147483647 h 1764"/>
              <a:gd name="T28" fmla="*/ 2147483647 w 1584"/>
              <a:gd name="T29" fmla="*/ 2147483647 h 1764"/>
              <a:gd name="T30" fmla="*/ 2147483647 w 1584"/>
              <a:gd name="T31" fmla="*/ 2147483647 h 1764"/>
              <a:gd name="T32" fmla="*/ 2147483647 w 1584"/>
              <a:gd name="T33" fmla="*/ 2147483647 h 1764"/>
              <a:gd name="T34" fmla="*/ 2147483647 w 1584"/>
              <a:gd name="T35" fmla="*/ 2147483647 h 1764"/>
              <a:gd name="T36" fmla="*/ 2147483647 w 1584"/>
              <a:gd name="T37" fmla="*/ 2147483647 h 1764"/>
              <a:gd name="T38" fmla="*/ 2147483647 w 1584"/>
              <a:gd name="T39" fmla="*/ 2147483647 h 1764"/>
              <a:gd name="T40" fmla="*/ 0 w 1584"/>
              <a:gd name="T41" fmla="*/ 2147483647 h 1764"/>
              <a:gd name="T42" fmla="*/ 2147483647 w 1584"/>
              <a:gd name="T43" fmla="*/ 2147483647 h 1764"/>
              <a:gd name="T44" fmla="*/ 2147483647 w 1584"/>
              <a:gd name="T45" fmla="*/ 2147483647 h 1764"/>
              <a:gd name="T46" fmla="*/ 2147483647 w 1584"/>
              <a:gd name="T47" fmla="*/ 2147483647 h 1764"/>
              <a:gd name="T48" fmla="*/ 2147483647 w 1584"/>
              <a:gd name="T49" fmla="*/ 2147483647 h 1764"/>
              <a:gd name="T50" fmla="*/ 2147483647 w 1584"/>
              <a:gd name="T51" fmla="*/ 2147483647 h 1764"/>
              <a:gd name="T52" fmla="*/ 2147483647 w 1584"/>
              <a:gd name="T53" fmla="*/ 2147483647 h 1764"/>
              <a:gd name="T54" fmla="*/ 2147483647 w 1584"/>
              <a:gd name="T55" fmla="*/ 2147483647 h 1764"/>
              <a:gd name="T56" fmla="*/ 2147483647 w 1584"/>
              <a:gd name="T57" fmla="*/ 2147483647 h 1764"/>
              <a:gd name="T58" fmla="*/ 2147483647 w 1584"/>
              <a:gd name="T59" fmla="*/ 2147483647 h 1764"/>
              <a:gd name="T60" fmla="*/ 2147483647 w 1584"/>
              <a:gd name="T61" fmla="*/ 2147483647 h 1764"/>
              <a:gd name="T62" fmla="*/ 0 w 1584"/>
              <a:gd name="T63" fmla="*/ 0 h 1764"/>
              <a:gd name="T64" fmla="*/ 1584 w 1584"/>
              <a:gd name="T65" fmla="*/ 1764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1584" h="1764">
                <a:moveTo>
                  <a:pt x="1554" y="0"/>
                </a:moveTo>
                <a:lnTo>
                  <a:pt x="1584" y="84"/>
                </a:lnTo>
                <a:lnTo>
                  <a:pt x="1584" y="228"/>
                </a:lnTo>
                <a:lnTo>
                  <a:pt x="1584" y="324"/>
                </a:lnTo>
                <a:lnTo>
                  <a:pt x="1488" y="564"/>
                </a:lnTo>
                <a:lnTo>
                  <a:pt x="1344" y="900"/>
                </a:lnTo>
                <a:lnTo>
                  <a:pt x="1278" y="1128"/>
                </a:lnTo>
                <a:lnTo>
                  <a:pt x="1296" y="1332"/>
                </a:lnTo>
                <a:lnTo>
                  <a:pt x="1152" y="1236"/>
                </a:lnTo>
                <a:lnTo>
                  <a:pt x="1080" y="1242"/>
                </a:lnTo>
                <a:lnTo>
                  <a:pt x="1056" y="1284"/>
                </a:lnTo>
                <a:lnTo>
                  <a:pt x="1044" y="1332"/>
                </a:lnTo>
                <a:lnTo>
                  <a:pt x="1056" y="1428"/>
                </a:lnTo>
                <a:lnTo>
                  <a:pt x="1026" y="1488"/>
                </a:lnTo>
                <a:lnTo>
                  <a:pt x="864" y="1632"/>
                </a:lnTo>
                <a:lnTo>
                  <a:pt x="714" y="1596"/>
                </a:lnTo>
                <a:lnTo>
                  <a:pt x="528" y="1668"/>
                </a:lnTo>
                <a:lnTo>
                  <a:pt x="414" y="1716"/>
                </a:lnTo>
                <a:lnTo>
                  <a:pt x="240" y="1716"/>
                </a:lnTo>
                <a:lnTo>
                  <a:pt x="96" y="1716"/>
                </a:lnTo>
                <a:lnTo>
                  <a:pt x="0" y="1764"/>
                </a:lnTo>
                <a:lnTo>
                  <a:pt x="168" y="1638"/>
                </a:lnTo>
                <a:lnTo>
                  <a:pt x="354" y="1530"/>
                </a:lnTo>
                <a:lnTo>
                  <a:pt x="690" y="1314"/>
                </a:lnTo>
                <a:lnTo>
                  <a:pt x="942" y="1080"/>
                </a:lnTo>
                <a:lnTo>
                  <a:pt x="1104" y="852"/>
                </a:lnTo>
                <a:lnTo>
                  <a:pt x="1242" y="630"/>
                </a:lnTo>
                <a:lnTo>
                  <a:pt x="1308" y="390"/>
                </a:lnTo>
                <a:lnTo>
                  <a:pt x="1368" y="264"/>
                </a:lnTo>
                <a:lnTo>
                  <a:pt x="1476" y="126"/>
                </a:lnTo>
                <a:lnTo>
                  <a:pt x="1536" y="36"/>
                </a:lnTo>
              </a:path>
            </a:pathLst>
          </a:custGeom>
          <a:solidFill>
            <a:srgbClr val="70A7C6">
              <a:alpha val="59999"/>
            </a:srgbClr>
          </a:solidFill>
          <a:ln w="936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 rot="18060000">
            <a:off x="2962276" y="4462462"/>
            <a:ext cx="21510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tr. sp-th, tec, ret</a:t>
            </a:r>
          </a:p>
        </p:txBody>
      </p:sp>
      <p:sp>
        <p:nvSpPr>
          <p:cNvPr id="56329" name="AutoShape 9"/>
          <p:cNvSpPr>
            <a:spLocks/>
          </p:cNvSpPr>
          <p:nvPr/>
        </p:nvSpPr>
        <p:spPr bwMode="auto">
          <a:xfrm>
            <a:off x="2532063" y="476250"/>
            <a:ext cx="2638425" cy="3429000"/>
          </a:xfrm>
          <a:custGeom>
            <a:avLst/>
            <a:gdLst>
              <a:gd name="T0" fmla="*/ 2147483647 w 1662"/>
              <a:gd name="T1" fmla="*/ 0 h 2160"/>
              <a:gd name="T2" fmla="*/ 2147483647 w 1662"/>
              <a:gd name="T3" fmla="*/ 2147483647 h 2160"/>
              <a:gd name="T4" fmla="*/ 2147483647 w 1662"/>
              <a:gd name="T5" fmla="*/ 2147483647 h 2160"/>
              <a:gd name="T6" fmla="*/ 2147483647 w 1662"/>
              <a:gd name="T7" fmla="*/ 2147483647 h 2160"/>
              <a:gd name="T8" fmla="*/ 2147483647 w 1662"/>
              <a:gd name="T9" fmla="*/ 2147483647 h 2160"/>
              <a:gd name="T10" fmla="*/ 2147483647 w 1662"/>
              <a:gd name="T11" fmla="*/ 2147483647 h 2160"/>
              <a:gd name="T12" fmla="*/ 2147483647 w 1662"/>
              <a:gd name="T13" fmla="*/ 2147483647 h 2160"/>
              <a:gd name="T14" fmla="*/ 2147483647 w 1662"/>
              <a:gd name="T15" fmla="*/ 2147483647 h 2160"/>
              <a:gd name="T16" fmla="*/ 2147483647 w 1662"/>
              <a:gd name="T17" fmla="*/ 2147483647 h 2160"/>
              <a:gd name="T18" fmla="*/ 2147483647 w 1662"/>
              <a:gd name="T19" fmla="*/ 2147483647 h 2160"/>
              <a:gd name="T20" fmla="*/ 0 w 1662"/>
              <a:gd name="T21" fmla="*/ 2147483647 h 2160"/>
              <a:gd name="T22" fmla="*/ 0 w 1662"/>
              <a:gd name="T23" fmla="*/ 2147483647 h 2160"/>
              <a:gd name="T24" fmla="*/ 2147483647 w 1662"/>
              <a:gd name="T25" fmla="*/ 2147483647 h 2160"/>
              <a:gd name="T26" fmla="*/ 0 w 1662"/>
              <a:gd name="T27" fmla="*/ 0 h 2160"/>
              <a:gd name="T28" fmla="*/ 1662 w 1662"/>
              <a:gd name="T29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662" h="2160">
                <a:moveTo>
                  <a:pt x="1662" y="0"/>
                </a:moveTo>
                <a:lnTo>
                  <a:pt x="1512" y="6"/>
                </a:lnTo>
                <a:lnTo>
                  <a:pt x="1374" y="48"/>
                </a:lnTo>
                <a:lnTo>
                  <a:pt x="1230" y="126"/>
                </a:lnTo>
                <a:lnTo>
                  <a:pt x="1086" y="240"/>
                </a:lnTo>
                <a:lnTo>
                  <a:pt x="870" y="444"/>
                </a:lnTo>
                <a:lnTo>
                  <a:pt x="648" y="732"/>
                </a:lnTo>
                <a:lnTo>
                  <a:pt x="414" y="1056"/>
                </a:lnTo>
                <a:lnTo>
                  <a:pt x="222" y="1392"/>
                </a:lnTo>
                <a:lnTo>
                  <a:pt x="30" y="1824"/>
                </a:lnTo>
                <a:lnTo>
                  <a:pt x="0" y="1908"/>
                </a:lnTo>
                <a:lnTo>
                  <a:pt x="0" y="2034"/>
                </a:lnTo>
                <a:lnTo>
                  <a:pt x="30" y="2160"/>
                </a:lnTo>
              </a:path>
            </a:pathLst>
          </a:custGeom>
          <a:noFill/>
          <a:ln w="38160">
            <a:solidFill>
              <a:srgbClr val="3333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514600" y="3938588"/>
            <a:ext cx="304800" cy="309562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381625" y="3467100"/>
            <a:ext cx="1998663" cy="3984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ncl</a:t>
            </a:r>
            <a:r>
              <a:rPr lang="cs-CZ" altLang="cs-CZ" sz="2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thoracicus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4184650" y="2030413"/>
            <a:ext cx="990600" cy="3429000"/>
          </a:xfrm>
          <a:custGeom>
            <a:avLst/>
            <a:gdLst>
              <a:gd name="T0" fmla="*/ 2147483647 w 624"/>
              <a:gd name="T1" fmla="*/ 0 h 2160"/>
              <a:gd name="T2" fmla="*/ 2147483647 w 624"/>
              <a:gd name="T3" fmla="*/ 2147483647 h 2160"/>
              <a:gd name="T4" fmla="*/ 2147483647 w 624"/>
              <a:gd name="T5" fmla="*/ 2147483647 h 2160"/>
              <a:gd name="T6" fmla="*/ 2147483647 w 624"/>
              <a:gd name="T7" fmla="*/ 2147483647 h 2160"/>
              <a:gd name="T8" fmla="*/ 2147483647 w 624"/>
              <a:gd name="T9" fmla="*/ 2147483647 h 2160"/>
              <a:gd name="T10" fmla="*/ 2147483647 w 624"/>
              <a:gd name="T11" fmla="*/ 2147483647 h 2160"/>
              <a:gd name="T12" fmla="*/ 2147483647 w 624"/>
              <a:gd name="T13" fmla="*/ 2147483647 h 2160"/>
              <a:gd name="T14" fmla="*/ 2147483647 w 624"/>
              <a:gd name="T15" fmla="*/ 2147483647 h 2160"/>
              <a:gd name="T16" fmla="*/ 0 w 624"/>
              <a:gd name="T17" fmla="*/ 2147483647 h 2160"/>
              <a:gd name="T18" fmla="*/ 0 w 624"/>
              <a:gd name="T19" fmla="*/ 2147483647 h 2160"/>
              <a:gd name="T20" fmla="*/ 2147483647 w 624"/>
              <a:gd name="T21" fmla="*/ 2147483647 h 2160"/>
              <a:gd name="T22" fmla="*/ 2147483647 w 624"/>
              <a:gd name="T23" fmla="*/ 2147483647 h 2160"/>
              <a:gd name="T24" fmla="*/ 2147483647 w 624"/>
              <a:gd name="T25" fmla="*/ 2147483647 h 2160"/>
              <a:gd name="T26" fmla="*/ 2147483647 w 624"/>
              <a:gd name="T27" fmla="*/ 2147483647 h 2160"/>
              <a:gd name="T28" fmla="*/ 2147483647 w 624"/>
              <a:gd name="T29" fmla="*/ 2147483647 h 2160"/>
              <a:gd name="T30" fmla="*/ 2147483647 w 624"/>
              <a:gd name="T31" fmla="*/ 2147483647 h 2160"/>
              <a:gd name="T32" fmla="*/ 2147483647 w 624"/>
              <a:gd name="T33" fmla="*/ 2147483647 h 2160"/>
              <a:gd name="T34" fmla="*/ 2147483647 w 624"/>
              <a:gd name="T35" fmla="*/ 2147483647 h 2160"/>
              <a:gd name="T36" fmla="*/ 0 w 624"/>
              <a:gd name="T37" fmla="*/ 0 h 2160"/>
              <a:gd name="T38" fmla="*/ 624 w 624"/>
              <a:gd name="T39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T36" t="T37" r="T38" b="T39"/>
            <a:pathLst>
              <a:path w="624" h="2160">
                <a:moveTo>
                  <a:pt x="144" y="0"/>
                </a:moveTo>
                <a:lnTo>
                  <a:pt x="396" y="258"/>
                </a:lnTo>
                <a:lnTo>
                  <a:pt x="528" y="552"/>
                </a:lnTo>
                <a:lnTo>
                  <a:pt x="624" y="912"/>
                </a:lnTo>
                <a:lnTo>
                  <a:pt x="600" y="1290"/>
                </a:lnTo>
                <a:lnTo>
                  <a:pt x="528" y="1584"/>
                </a:lnTo>
                <a:lnTo>
                  <a:pt x="414" y="1758"/>
                </a:lnTo>
                <a:lnTo>
                  <a:pt x="240" y="1968"/>
                </a:lnTo>
                <a:lnTo>
                  <a:pt x="0" y="2160"/>
                </a:lnTo>
                <a:lnTo>
                  <a:pt x="0" y="1872"/>
                </a:lnTo>
                <a:lnTo>
                  <a:pt x="120" y="1596"/>
                </a:lnTo>
                <a:lnTo>
                  <a:pt x="228" y="1338"/>
                </a:lnTo>
                <a:lnTo>
                  <a:pt x="288" y="1152"/>
                </a:lnTo>
                <a:lnTo>
                  <a:pt x="288" y="912"/>
                </a:lnTo>
                <a:lnTo>
                  <a:pt x="270" y="816"/>
                </a:lnTo>
                <a:lnTo>
                  <a:pt x="336" y="576"/>
                </a:lnTo>
                <a:lnTo>
                  <a:pt x="288" y="240"/>
                </a:lnTo>
                <a:lnTo>
                  <a:pt x="186" y="66"/>
                </a:lnTo>
              </a:path>
            </a:pathLst>
          </a:custGeom>
          <a:solidFill>
            <a:srgbClr val="70A7C6">
              <a:alpha val="64999"/>
            </a:srgbClr>
          </a:solidFill>
          <a:ln w="936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3" name="AutoShape 13"/>
          <p:cNvSpPr>
            <a:spLocks/>
          </p:cNvSpPr>
          <p:nvPr/>
        </p:nvSpPr>
        <p:spPr bwMode="auto">
          <a:xfrm>
            <a:off x="2339975" y="404813"/>
            <a:ext cx="2733675" cy="3790950"/>
          </a:xfrm>
          <a:custGeom>
            <a:avLst/>
            <a:gdLst>
              <a:gd name="T0" fmla="*/ 2147483647 w 1722"/>
              <a:gd name="T1" fmla="*/ 0 h 2388"/>
              <a:gd name="T2" fmla="*/ 2147483647 w 1722"/>
              <a:gd name="T3" fmla="*/ 0 h 2388"/>
              <a:gd name="T4" fmla="*/ 2147483647 w 1722"/>
              <a:gd name="T5" fmla="*/ 2147483647 h 2388"/>
              <a:gd name="T6" fmla="*/ 2147483647 w 1722"/>
              <a:gd name="T7" fmla="*/ 2147483647 h 2388"/>
              <a:gd name="T8" fmla="*/ 2147483647 w 1722"/>
              <a:gd name="T9" fmla="*/ 2147483647 h 2388"/>
              <a:gd name="T10" fmla="*/ 2147483647 w 1722"/>
              <a:gd name="T11" fmla="*/ 2147483647 h 2388"/>
              <a:gd name="T12" fmla="*/ 2147483647 w 1722"/>
              <a:gd name="T13" fmla="*/ 2147483647 h 2388"/>
              <a:gd name="T14" fmla="*/ 2147483647 w 1722"/>
              <a:gd name="T15" fmla="*/ 2147483647 h 2388"/>
              <a:gd name="T16" fmla="*/ 2147483647 w 1722"/>
              <a:gd name="T17" fmla="*/ 2147483647 h 2388"/>
              <a:gd name="T18" fmla="*/ 2147483647 w 1722"/>
              <a:gd name="T19" fmla="*/ 2147483647 h 2388"/>
              <a:gd name="T20" fmla="*/ 0 w 1722"/>
              <a:gd name="T21" fmla="*/ 2147483647 h 2388"/>
              <a:gd name="T22" fmla="*/ 2147483647 w 1722"/>
              <a:gd name="T23" fmla="*/ 2147483647 h 2388"/>
              <a:gd name="T24" fmla="*/ 2147483647 w 1722"/>
              <a:gd name="T25" fmla="*/ 2147483647 h 2388"/>
              <a:gd name="T26" fmla="*/ 0 w 1722"/>
              <a:gd name="T27" fmla="*/ 0 h 2388"/>
              <a:gd name="T28" fmla="*/ 1722 w 1722"/>
              <a:gd name="T29" fmla="*/ 2388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722" h="2388">
                <a:moveTo>
                  <a:pt x="1722" y="0"/>
                </a:moveTo>
                <a:lnTo>
                  <a:pt x="1578" y="0"/>
                </a:lnTo>
                <a:lnTo>
                  <a:pt x="1338" y="96"/>
                </a:lnTo>
                <a:lnTo>
                  <a:pt x="1194" y="192"/>
                </a:lnTo>
                <a:lnTo>
                  <a:pt x="1050" y="336"/>
                </a:lnTo>
                <a:lnTo>
                  <a:pt x="810" y="624"/>
                </a:lnTo>
                <a:lnTo>
                  <a:pt x="570" y="960"/>
                </a:lnTo>
                <a:lnTo>
                  <a:pt x="282" y="1440"/>
                </a:lnTo>
                <a:lnTo>
                  <a:pt x="90" y="1824"/>
                </a:lnTo>
                <a:lnTo>
                  <a:pt x="18" y="2022"/>
                </a:lnTo>
                <a:lnTo>
                  <a:pt x="0" y="2106"/>
                </a:lnTo>
                <a:lnTo>
                  <a:pt x="18" y="2250"/>
                </a:lnTo>
                <a:lnTo>
                  <a:pt x="54" y="2388"/>
                </a:lnTo>
              </a:path>
            </a:pathLst>
          </a:custGeom>
          <a:noFill/>
          <a:ln w="38160">
            <a:solidFill>
              <a:srgbClr val="0099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2338388" y="4237038"/>
            <a:ext cx="288925" cy="287337"/>
          </a:xfrm>
          <a:prstGeom prst="ellipse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5" name="AutoShape 15"/>
          <p:cNvSpPr>
            <a:spLocks/>
          </p:cNvSpPr>
          <p:nvPr/>
        </p:nvSpPr>
        <p:spPr bwMode="auto">
          <a:xfrm>
            <a:off x="2124075" y="260350"/>
            <a:ext cx="2886075" cy="3371850"/>
          </a:xfrm>
          <a:custGeom>
            <a:avLst/>
            <a:gdLst>
              <a:gd name="T0" fmla="*/ 2147483647 w 1818"/>
              <a:gd name="T1" fmla="*/ 0 h 2124"/>
              <a:gd name="T2" fmla="*/ 2147483647 w 1818"/>
              <a:gd name="T3" fmla="*/ 2147483647 h 2124"/>
              <a:gd name="T4" fmla="*/ 2147483647 w 1818"/>
              <a:gd name="T5" fmla="*/ 2147483647 h 2124"/>
              <a:gd name="T6" fmla="*/ 2147483647 w 1818"/>
              <a:gd name="T7" fmla="*/ 2147483647 h 2124"/>
              <a:gd name="T8" fmla="*/ 2147483647 w 1818"/>
              <a:gd name="T9" fmla="*/ 2147483647 h 2124"/>
              <a:gd name="T10" fmla="*/ 2147483647 w 1818"/>
              <a:gd name="T11" fmla="*/ 2147483647 h 2124"/>
              <a:gd name="T12" fmla="*/ 2147483647 w 1818"/>
              <a:gd name="T13" fmla="*/ 2147483647 h 2124"/>
              <a:gd name="T14" fmla="*/ 2147483647 w 1818"/>
              <a:gd name="T15" fmla="*/ 2147483647 h 2124"/>
              <a:gd name="T16" fmla="*/ 2147483647 w 1818"/>
              <a:gd name="T17" fmla="*/ 2147483647 h 2124"/>
              <a:gd name="T18" fmla="*/ 2147483647 w 1818"/>
              <a:gd name="T19" fmla="*/ 2147483647 h 2124"/>
              <a:gd name="T20" fmla="*/ 2147483647 w 1818"/>
              <a:gd name="T21" fmla="*/ 2147483647 h 2124"/>
              <a:gd name="T22" fmla="*/ 2147483647 w 1818"/>
              <a:gd name="T23" fmla="*/ 2147483647 h 2124"/>
              <a:gd name="T24" fmla="*/ 2147483647 w 1818"/>
              <a:gd name="T25" fmla="*/ 2147483647 h 2124"/>
              <a:gd name="T26" fmla="*/ 0 w 1818"/>
              <a:gd name="T27" fmla="*/ 2147483647 h 2124"/>
              <a:gd name="T28" fmla="*/ 0 w 1818"/>
              <a:gd name="T29" fmla="*/ 0 h 2124"/>
              <a:gd name="T30" fmla="*/ 1818 w 1818"/>
              <a:gd name="T31" fmla="*/ 2124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1818" h="2124">
                <a:moveTo>
                  <a:pt x="1818" y="0"/>
                </a:moveTo>
                <a:lnTo>
                  <a:pt x="1590" y="72"/>
                </a:lnTo>
                <a:lnTo>
                  <a:pt x="1434" y="144"/>
                </a:lnTo>
                <a:lnTo>
                  <a:pt x="1194" y="336"/>
                </a:lnTo>
                <a:lnTo>
                  <a:pt x="954" y="606"/>
                </a:lnTo>
                <a:lnTo>
                  <a:pt x="666" y="1008"/>
                </a:lnTo>
                <a:lnTo>
                  <a:pt x="474" y="1344"/>
                </a:lnTo>
                <a:lnTo>
                  <a:pt x="282" y="1680"/>
                </a:lnTo>
                <a:lnTo>
                  <a:pt x="138" y="2016"/>
                </a:lnTo>
                <a:lnTo>
                  <a:pt x="90" y="2112"/>
                </a:lnTo>
                <a:lnTo>
                  <a:pt x="48" y="2124"/>
                </a:lnTo>
                <a:lnTo>
                  <a:pt x="24" y="2088"/>
                </a:lnTo>
                <a:lnTo>
                  <a:pt x="6" y="1920"/>
                </a:lnTo>
                <a:lnTo>
                  <a:pt x="0" y="1692"/>
                </a:lnTo>
              </a:path>
            </a:pathLst>
          </a:custGeom>
          <a:noFill/>
          <a:ln w="57240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716213" y="2509838"/>
            <a:ext cx="15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773238" y="1279525"/>
            <a:ext cx="798512" cy="3238500"/>
          </a:xfrm>
          <a:custGeom>
            <a:avLst/>
            <a:gdLst>
              <a:gd name="T0" fmla="*/ 2147483647 w 504"/>
              <a:gd name="T1" fmla="*/ 2147483647 h 2040"/>
              <a:gd name="T2" fmla="*/ 2147483647 w 504"/>
              <a:gd name="T3" fmla="*/ 2147483647 h 2040"/>
              <a:gd name="T4" fmla="*/ 2147483647 w 504"/>
              <a:gd name="T5" fmla="*/ 0 h 2040"/>
              <a:gd name="T6" fmla="*/ 2147483647 w 504"/>
              <a:gd name="T7" fmla="*/ 2147483647 h 2040"/>
              <a:gd name="T8" fmla="*/ 0 w 504"/>
              <a:gd name="T9" fmla="*/ 2147483647 h 2040"/>
              <a:gd name="T10" fmla="*/ 2147483647 w 504"/>
              <a:gd name="T11" fmla="*/ 2147483647 h 2040"/>
              <a:gd name="T12" fmla="*/ 2147483647 w 504"/>
              <a:gd name="T13" fmla="*/ 2147483647 h 2040"/>
              <a:gd name="T14" fmla="*/ 2147483647 w 504"/>
              <a:gd name="T15" fmla="*/ 2147483647 h 2040"/>
              <a:gd name="T16" fmla="*/ 2147483647 w 504"/>
              <a:gd name="T17" fmla="*/ 2147483647 h 2040"/>
              <a:gd name="T18" fmla="*/ 2147483647 w 504"/>
              <a:gd name="T19" fmla="*/ 2147483647 h 2040"/>
              <a:gd name="T20" fmla="*/ 2147483647 w 504"/>
              <a:gd name="T21" fmla="*/ 2147483647 h 2040"/>
              <a:gd name="T22" fmla="*/ 2147483647 w 504"/>
              <a:gd name="T23" fmla="*/ 2147483647 h 2040"/>
              <a:gd name="T24" fmla="*/ 2147483647 w 504"/>
              <a:gd name="T25" fmla="*/ 2147483647 h 2040"/>
              <a:gd name="T26" fmla="*/ 0 w 504"/>
              <a:gd name="T27" fmla="*/ 0 h 2040"/>
              <a:gd name="T28" fmla="*/ 504 w 504"/>
              <a:gd name="T29" fmla="*/ 2040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504" h="2040">
                <a:moveTo>
                  <a:pt x="504" y="72"/>
                </a:moveTo>
                <a:lnTo>
                  <a:pt x="324" y="6"/>
                </a:lnTo>
                <a:lnTo>
                  <a:pt x="168" y="0"/>
                </a:lnTo>
                <a:lnTo>
                  <a:pt x="84" y="12"/>
                </a:lnTo>
                <a:lnTo>
                  <a:pt x="0" y="66"/>
                </a:lnTo>
                <a:lnTo>
                  <a:pt x="24" y="840"/>
                </a:lnTo>
                <a:lnTo>
                  <a:pt x="24" y="1848"/>
                </a:lnTo>
                <a:lnTo>
                  <a:pt x="72" y="2040"/>
                </a:lnTo>
                <a:lnTo>
                  <a:pt x="336" y="1908"/>
                </a:lnTo>
                <a:lnTo>
                  <a:pt x="336" y="1584"/>
                </a:lnTo>
                <a:lnTo>
                  <a:pt x="366" y="1362"/>
                </a:lnTo>
                <a:lnTo>
                  <a:pt x="426" y="966"/>
                </a:lnTo>
                <a:lnTo>
                  <a:pt x="504" y="72"/>
                </a:lnTo>
                <a:close/>
              </a:path>
            </a:pathLst>
          </a:custGeom>
          <a:solidFill>
            <a:srgbClr val="70A7C6">
              <a:alpha val="50000"/>
            </a:srgbClr>
          </a:solidFill>
          <a:ln w="936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305050" y="1363663"/>
            <a:ext cx="1028700" cy="2933700"/>
          </a:xfrm>
          <a:custGeom>
            <a:avLst/>
            <a:gdLst>
              <a:gd name="T0" fmla="*/ 2147483647 w 648"/>
              <a:gd name="T1" fmla="*/ 2147483647 h 1848"/>
              <a:gd name="T2" fmla="*/ 2147483647 w 648"/>
              <a:gd name="T3" fmla="*/ 2147483647 h 1848"/>
              <a:gd name="T4" fmla="*/ 2147483647 w 648"/>
              <a:gd name="T5" fmla="*/ 2147483647 h 1848"/>
              <a:gd name="T6" fmla="*/ 2147483647 w 648"/>
              <a:gd name="T7" fmla="*/ 0 h 1848"/>
              <a:gd name="T8" fmla="*/ 2147483647 w 648"/>
              <a:gd name="T9" fmla="*/ 2147483647 h 1848"/>
              <a:gd name="T10" fmla="*/ 2147483647 w 648"/>
              <a:gd name="T11" fmla="*/ 2147483647 h 1848"/>
              <a:gd name="T12" fmla="*/ 2147483647 w 648"/>
              <a:gd name="T13" fmla="*/ 2147483647 h 1848"/>
              <a:gd name="T14" fmla="*/ 2147483647 w 648"/>
              <a:gd name="T15" fmla="*/ 2147483647 h 1848"/>
              <a:gd name="T16" fmla="*/ 0 w 648"/>
              <a:gd name="T17" fmla="*/ 2147483647 h 1848"/>
              <a:gd name="T18" fmla="*/ 0 w 648"/>
              <a:gd name="T19" fmla="*/ 2147483647 h 1848"/>
              <a:gd name="T20" fmla="*/ 2147483647 w 648"/>
              <a:gd name="T21" fmla="*/ 2147483647 h 1848"/>
              <a:gd name="T22" fmla="*/ 2147483647 w 648"/>
              <a:gd name="T23" fmla="*/ 2147483647 h 1848"/>
              <a:gd name="T24" fmla="*/ 2147483647 w 648"/>
              <a:gd name="T25" fmla="*/ 2147483647 h 1848"/>
              <a:gd name="T26" fmla="*/ 2147483647 w 648"/>
              <a:gd name="T27" fmla="*/ 2147483647 h 1848"/>
              <a:gd name="T28" fmla="*/ 2147483647 w 648"/>
              <a:gd name="T29" fmla="*/ 2147483647 h 1848"/>
              <a:gd name="T30" fmla="*/ 2147483647 w 648"/>
              <a:gd name="T31" fmla="*/ 2147483647 h 1848"/>
              <a:gd name="T32" fmla="*/ 2147483647 w 648"/>
              <a:gd name="T33" fmla="*/ 2147483647 h 1848"/>
              <a:gd name="T34" fmla="*/ 0 w 648"/>
              <a:gd name="T35" fmla="*/ 0 h 1848"/>
              <a:gd name="T36" fmla="*/ 648 w 648"/>
              <a:gd name="T37" fmla="*/ 184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T34" t="T35" r="T36" b="T37"/>
            <a:pathLst>
              <a:path w="648" h="1848">
                <a:moveTo>
                  <a:pt x="648" y="120"/>
                </a:moveTo>
                <a:lnTo>
                  <a:pt x="552" y="72"/>
                </a:lnTo>
                <a:lnTo>
                  <a:pt x="432" y="12"/>
                </a:lnTo>
                <a:lnTo>
                  <a:pt x="282" y="0"/>
                </a:lnTo>
                <a:lnTo>
                  <a:pt x="174" y="36"/>
                </a:lnTo>
                <a:lnTo>
                  <a:pt x="132" y="402"/>
                </a:lnTo>
                <a:lnTo>
                  <a:pt x="72" y="1080"/>
                </a:lnTo>
                <a:lnTo>
                  <a:pt x="30" y="1296"/>
                </a:lnTo>
                <a:lnTo>
                  <a:pt x="0" y="1548"/>
                </a:lnTo>
                <a:lnTo>
                  <a:pt x="0" y="1758"/>
                </a:lnTo>
                <a:lnTo>
                  <a:pt x="24" y="1848"/>
                </a:lnTo>
                <a:lnTo>
                  <a:pt x="120" y="1752"/>
                </a:lnTo>
                <a:lnTo>
                  <a:pt x="264" y="1368"/>
                </a:lnTo>
                <a:lnTo>
                  <a:pt x="264" y="936"/>
                </a:lnTo>
                <a:lnTo>
                  <a:pt x="312" y="810"/>
                </a:lnTo>
                <a:lnTo>
                  <a:pt x="546" y="294"/>
                </a:lnTo>
                <a:lnTo>
                  <a:pt x="648" y="120"/>
                </a:lnTo>
                <a:close/>
              </a:path>
            </a:pathLst>
          </a:custGeom>
          <a:solidFill>
            <a:srgbClr val="70A7C6">
              <a:alpha val="50000"/>
            </a:srgbClr>
          </a:solidFill>
          <a:ln w="936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1763713" y="1557338"/>
            <a:ext cx="15589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000066"/>
                </a:solidFill>
              </a:rPr>
              <a:t>tr. sp-bulb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 rot="17580000">
            <a:off x="3403600" y="3879850"/>
            <a:ext cx="2735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000066"/>
                </a:solidFill>
              </a:rPr>
              <a:t>tr. sp-cer ant, post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2752725" y="2741613"/>
            <a:ext cx="528638" cy="592137"/>
          </a:xfrm>
          <a:custGeom>
            <a:avLst/>
            <a:gdLst>
              <a:gd name="T0" fmla="*/ 2147483647 w 333"/>
              <a:gd name="T1" fmla="*/ 2147483647 h 373"/>
              <a:gd name="T2" fmla="*/ 2147483647 w 333"/>
              <a:gd name="T3" fmla="*/ 2147483647 h 373"/>
              <a:gd name="T4" fmla="*/ 2147483647 w 333"/>
              <a:gd name="T5" fmla="*/ 2147483647 h 373"/>
              <a:gd name="T6" fmla="*/ 2147483647 w 333"/>
              <a:gd name="T7" fmla="*/ 2147483647 h 373"/>
              <a:gd name="T8" fmla="*/ 2147483647 w 333"/>
              <a:gd name="T9" fmla="*/ 2147483647 h 373"/>
              <a:gd name="T10" fmla="*/ 2147483647 w 333"/>
              <a:gd name="T11" fmla="*/ 2147483647 h 373"/>
              <a:gd name="T12" fmla="*/ 2147483647 w 333"/>
              <a:gd name="T13" fmla="*/ 2147483647 h 373"/>
              <a:gd name="T14" fmla="*/ 2147483647 w 333"/>
              <a:gd name="T15" fmla="*/ 2147483647 h 373"/>
              <a:gd name="T16" fmla="*/ 2147483647 w 333"/>
              <a:gd name="T17" fmla="*/ 2147483647 h 373"/>
              <a:gd name="T18" fmla="*/ 2147483647 w 333"/>
              <a:gd name="T19" fmla="*/ 2147483647 h 373"/>
              <a:gd name="T20" fmla="*/ 2147483647 w 333"/>
              <a:gd name="T21" fmla="*/ 2147483647 h 373"/>
              <a:gd name="T22" fmla="*/ 2147483647 w 333"/>
              <a:gd name="T23" fmla="*/ 2147483647 h 373"/>
              <a:gd name="T24" fmla="*/ 2147483647 w 333"/>
              <a:gd name="T25" fmla="*/ 2147483647 h 373"/>
              <a:gd name="T26" fmla="*/ 2147483647 w 333"/>
              <a:gd name="T27" fmla="*/ 2147483647 h 373"/>
              <a:gd name="T28" fmla="*/ 2147483647 w 333"/>
              <a:gd name="T29" fmla="*/ 2147483647 h 373"/>
              <a:gd name="T30" fmla="*/ 2147483647 w 333"/>
              <a:gd name="T31" fmla="*/ 2147483647 h 373"/>
              <a:gd name="T32" fmla="*/ 2147483647 w 333"/>
              <a:gd name="T33" fmla="*/ 2147483647 h 373"/>
              <a:gd name="T34" fmla="*/ 2147483647 w 333"/>
              <a:gd name="T35" fmla="*/ 2147483647 h 373"/>
              <a:gd name="T36" fmla="*/ 2147483647 w 333"/>
              <a:gd name="T37" fmla="*/ 2147483647 h 373"/>
              <a:gd name="T38" fmla="*/ 0 w 333"/>
              <a:gd name="T39" fmla="*/ 0 h 373"/>
              <a:gd name="T40" fmla="*/ 333 w 333"/>
              <a:gd name="T4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333" h="373">
                <a:moveTo>
                  <a:pt x="312" y="21"/>
                </a:moveTo>
                <a:cubicBezTo>
                  <a:pt x="296" y="0"/>
                  <a:pt x="223" y="25"/>
                  <a:pt x="195" y="35"/>
                </a:cubicBezTo>
                <a:cubicBezTo>
                  <a:pt x="167" y="45"/>
                  <a:pt x="160" y="69"/>
                  <a:pt x="146" y="83"/>
                </a:cubicBezTo>
                <a:cubicBezTo>
                  <a:pt x="137" y="96"/>
                  <a:pt x="120" y="103"/>
                  <a:pt x="112" y="117"/>
                </a:cubicBezTo>
                <a:cubicBezTo>
                  <a:pt x="104" y="130"/>
                  <a:pt x="91" y="146"/>
                  <a:pt x="84" y="159"/>
                </a:cubicBezTo>
                <a:cubicBezTo>
                  <a:pt x="72" y="181"/>
                  <a:pt x="67" y="184"/>
                  <a:pt x="57" y="207"/>
                </a:cubicBezTo>
                <a:cubicBezTo>
                  <a:pt x="51" y="220"/>
                  <a:pt x="55" y="255"/>
                  <a:pt x="50" y="269"/>
                </a:cubicBezTo>
                <a:cubicBezTo>
                  <a:pt x="45" y="285"/>
                  <a:pt x="22" y="310"/>
                  <a:pt x="22" y="310"/>
                </a:cubicBezTo>
                <a:cubicBezTo>
                  <a:pt x="92" y="333"/>
                  <a:pt x="0" y="310"/>
                  <a:pt x="50" y="297"/>
                </a:cubicBezTo>
                <a:cubicBezTo>
                  <a:pt x="63" y="293"/>
                  <a:pt x="77" y="302"/>
                  <a:pt x="91" y="304"/>
                </a:cubicBezTo>
                <a:cubicBezTo>
                  <a:pt x="107" y="306"/>
                  <a:pt x="123" y="308"/>
                  <a:pt x="139" y="310"/>
                </a:cubicBezTo>
                <a:cubicBezTo>
                  <a:pt x="148" y="324"/>
                  <a:pt x="158" y="338"/>
                  <a:pt x="167" y="352"/>
                </a:cubicBezTo>
                <a:cubicBezTo>
                  <a:pt x="172" y="359"/>
                  <a:pt x="181" y="372"/>
                  <a:pt x="181" y="372"/>
                </a:cubicBezTo>
                <a:cubicBezTo>
                  <a:pt x="218" y="348"/>
                  <a:pt x="188" y="373"/>
                  <a:pt x="208" y="338"/>
                </a:cubicBezTo>
                <a:cubicBezTo>
                  <a:pt x="216" y="324"/>
                  <a:pt x="236" y="297"/>
                  <a:pt x="236" y="297"/>
                </a:cubicBezTo>
                <a:cubicBezTo>
                  <a:pt x="246" y="277"/>
                  <a:pt x="280" y="269"/>
                  <a:pt x="291" y="248"/>
                </a:cubicBezTo>
                <a:cubicBezTo>
                  <a:pt x="302" y="227"/>
                  <a:pt x="298" y="194"/>
                  <a:pt x="305" y="172"/>
                </a:cubicBezTo>
                <a:cubicBezTo>
                  <a:pt x="309" y="149"/>
                  <a:pt x="331" y="142"/>
                  <a:pt x="332" y="117"/>
                </a:cubicBezTo>
                <a:cubicBezTo>
                  <a:pt x="333" y="92"/>
                  <a:pt x="316" y="41"/>
                  <a:pt x="312" y="21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5237163" y="2132013"/>
            <a:ext cx="528637" cy="592137"/>
          </a:xfrm>
          <a:custGeom>
            <a:avLst/>
            <a:gdLst>
              <a:gd name="T0" fmla="*/ 2147483647 w 333"/>
              <a:gd name="T1" fmla="*/ 2147483647 h 373"/>
              <a:gd name="T2" fmla="*/ 2147483647 w 333"/>
              <a:gd name="T3" fmla="*/ 2147483647 h 373"/>
              <a:gd name="T4" fmla="*/ 2147483647 w 333"/>
              <a:gd name="T5" fmla="*/ 2147483647 h 373"/>
              <a:gd name="T6" fmla="*/ 2147483647 w 333"/>
              <a:gd name="T7" fmla="*/ 2147483647 h 373"/>
              <a:gd name="T8" fmla="*/ 2147483647 w 333"/>
              <a:gd name="T9" fmla="*/ 2147483647 h 373"/>
              <a:gd name="T10" fmla="*/ 2147483647 w 333"/>
              <a:gd name="T11" fmla="*/ 2147483647 h 373"/>
              <a:gd name="T12" fmla="*/ 2147483647 w 333"/>
              <a:gd name="T13" fmla="*/ 2147483647 h 373"/>
              <a:gd name="T14" fmla="*/ 2147483647 w 333"/>
              <a:gd name="T15" fmla="*/ 2147483647 h 373"/>
              <a:gd name="T16" fmla="*/ 2147483647 w 333"/>
              <a:gd name="T17" fmla="*/ 2147483647 h 373"/>
              <a:gd name="T18" fmla="*/ 2147483647 w 333"/>
              <a:gd name="T19" fmla="*/ 2147483647 h 373"/>
              <a:gd name="T20" fmla="*/ 2147483647 w 333"/>
              <a:gd name="T21" fmla="*/ 2147483647 h 373"/>
              <a:gd name="T22" fmla="*/ 2147483647 w 333"/>
              <a:gd name="T23" fmla="*/ 2147483647 h 373"/>
              <a:gd name="T24" fmla="*/ 2147483647 w 333"/>
              <a:gd name="T25" fmla="*/ 2147483647 h 373"/>
              <a:gd name="T26" fmla="*/ 2147483647 w 333"/>
              <a:gd name="T27" fmla="*/ 2147483647 h 373"/>
              <a:gd name="T28" fmla="*/ 2147483647 w 333"/>
              <a:gd name="T29" fmla="*/ 2147483647 h 373"/>
              <a:gd name="T30" fmla="*/ 2147483647 w 333"/>
              <a:gd name="T31" fmla="*/ 2147483647 h 373"/>
              <a:gd name="T32" fmla="*/ 2147483647 w 333"/>
              <a:gd name="T33" fmla="*/ 2147483647 h 373"/>
              <a:gd name="T34" fmla="*/ 2147483647 w 333"/>
              <a:gd name="T35" fmla="*/ 2147483647 h 373"/>
              <a:gd name="T36" fmla="*/ 2147483647 w 333"/>
              <a:gd name="T37" fmla="*/ 2147483647 h 373"/>
              <a:gd name="T38" fmla="*/ 0 w 333"/>
              <a:gd name="T39" fmla="*/ 0 h 373"/>
              <a:gd name="T40" fmla="*/ 333 w 333"/>
              <a:gd name="T4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333" h="373">
                <a:moveTo>
                  <a:pt x="312" y="21"/>
                </a:moveTo>
                <a:cubicBezTo>
                  <a:pt x="296" y="0"/>
                  <a:pt x="223" y="25"/>
                  <a:pt x="195" y="35"/>
                </a:cubicBezTo>
                <a:cubicBezTo>
                  <a:pt x="167" y="45"/>
                  <a:pt x="160" y="69"/>
                  <a:pt x="146" y="83"/>
                </a:cubicBezTo>
                <a:cubicBezTo>
                  <a:pt x="137" y="96"/>
                  <a:pt x="120" y="103"/>
                  <a:pt x="112" y="117"/>
                </a:cubicBezTo>
                <a:cubicBezTo>
                  <a:pt x="104" y="130"/>
                  <a:pt x="91" y="146"/>
                  <a:pt x="84" y="159"/>
                </a:cubicBezTo>
                <a:cubicBezTo>
                  <a:pt x="72" y="181"/>
                  <a:pt x="67" y="184"/>
                  <a:pt x="57" y="207"/>
                </a:cubicBezTo>
                <a:cubicBezTo>
                  <a:pt x="51" y="220"/>
                  <a:pt x="55" y="255"/>
                  <a:pt x="50" y="269"/>
                </a:cubicBezTo>
                <a:cubicBezTo>
                  <a:pt x="45" y="285"/>
                  <a:pt x="22" y="310"/>
                  <a:pt x="22" y="310"/>
                </a:cubicBezTo>
                <a:cubicBezTo>
                  <a:pt x="92" y="333"/>
                  <a:pt x="0" y="310"/>
                  <a:pt x="50" y="297"/>
                </a:cubicBezTo>
                <a:cubicBezTo>
                  <a:pt x="63" y="293"/>
                  <a:pt x="77" y="302"/>
                  <a:pt x="91" y="304"/>
                </a:cubicBezTo>
                <a:cubicBezTo>
                  <a:pt x="107" y="306"/>
                  <a:pt x="123" y="308"/>
                  <a:pt x="139" y="310"/>
                </a:cubicBezTo>
                <a:cubicBezTo>
                  <a:pt x="148" y="324"/>
                  <a:pt x="158" y="338"/>
                  <a:pt x="167" y="352"/>
                </a:cubicBezTo>
                <a:cubicBezTo>
                  <a:pt x="172" y="359"/>
                  <a:pt x="181" y="372"/>
                  <a:pt x="181" y="372"/>
                </a:cubicBezTo>
                <a:cubicBezTo>
                  <a:pt x="218" y="348"/>
                  <a:pt x="188" y="373"/>
                  <a:pt x="208" y="338"/>
                </a:cubicBezTo>
                <a:cubicBezTo>
                  <a:pt x="216" y="324"/>
                  <a:pt x="236" y="297"/>
                  <a:pt x="236" y="297"/>
                </a:cubicBezTo>
                <a:cubicBezTo>
                  <a:pt x="246" y="277"/>
                  <a:pt x="280" y="269"/>
                  <a:pt x="291" y="248"/>
                </a:cubicBezTo>
                <a:cubicBezTo>
                  <a:pt x="302" y="227"/>
                  <a:pt x="298" y="194"/>
                  <a:pt x="305" y="172"/>
                </a:cubicBezTo>
                <a:cubicBezTo>
                  <a:pt x="309" y="149"/>
                  <a:pt x="331" y="142"/>
                  <a:pt x="332" y="117"/>
                </a:cubicBezTo>
                <a:cubicBezTo>
                  <a:pt x="333" y="92"/>
                  <a:pt x="316" y="41"/>
                  <a:pt x="312" y="21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724525" y="2060575"/>
            <a:ext cx="32242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000066"/>
                </a:solidFill>
              </a:rPr>
              <a:t>ncl apicalis                       subst  gel  Rolandi</a:t>
            </a: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3221038" y="763588"/>
            <a:ext cx="1971675" cy="2005012"/>
            <a:chOff x="2029" y="481"/>
            <a:chExt cx="1242" cy="1263"/>
          </a:xfrm>
        </p:grpSpPr>
        <p:sp>
          <p:nvSpPr>
            <p:cNvPr id="56345" name="Oval 25"/>
            <p:cNvSpPr>
              <a:spLocks noChangeArrowheads="1"/>
            </p:cNvSpPr>
            <p:nvPr/>
          </p:nvSpPr>
          <p:spPr bwMode="auto">
            <a:xfrm>
              <a:off x="3032" y="625"/>
              <a:ext cx="96" cy="96"/>
            </a:xfrm>
            <a:prstGeom prst="ellips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844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6" name="AutoShape 26"/>
            <p:cNvSpPr>
              <a:spLocks/>
            </p:cNvSpPr>
            <p:nvPr/>
          </p:nvSpPr>
          <p:spPr bwMode="auto">
            <a:xfrm>
              <a:off x="2029" y="481"/>
              <a:ext cx="1243" cy="1264"/>
            </a:xfrm>
            <a:custGeom>
              <a:avLst/>
              <a:gdLst>
                <a:gd name="T0" fmla="*/ 1243 w 1243"/>
                <a:gd name="T1" fmla="*/ 0 h 1264"/>
                <a:gd name="T2" fmla="*/ 867 w 1243"/>
                <a:gd name="T3" fmla="*/ 112 h 1264"/>
                <a:gd name="T4" fmla="*/ 571 w 1243"/>
                <a:gd name="T5" fmla="*/ 344 h 1264"/>
                <a:gd name="T6" fmla="*/ 323 w 1243"/>
                <a:gd name="T7" fmla="*/ 640 h 1264"/>
                <a:gd name="T8" fmla="*/ 67 w 1243"/>
                <a:gd name="T9" fmla="*/ 1072 h 1264"/>
                <a:gd name="T10" fmla="*/ 11 w 1243"/>
                <a:gd name="T11" fmla="*/ 1184 h 1264"/>
                <a:gd name="T12" fmla="*/ 3 w 1243"/>
                <a:gd name="T13" fmla="*/ 1264 h 1264"/>
                <a:gd name="T14" fmla="*/ 0 w 1243"/>
                <a:gd name="T15" fmla="*/ 0 h 1264"/>
                <a:gd name="T16" fmla="*/ 1243 w 1243"/>
                <a:gd name="T1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243" h="1264">
                  <a:moveTo>
                    <a:pt x="1243" y="0"/>
                  </a:moveTo>
                  <a:cubicBezTo>
                    <a:pt x="1180" y="19"/>
                    <a:pt x="979" y="55"/>
                    <a:pt x="867" y="112"/>
                  </a:cubicBezTo>
                  <a:cubicBezTo>
                    <a:pt x="755" y="169"/>
                    <a:pt x="662" y="256"/>
                    <a:pt x="571" y="344"/>
                  </a:cubicBezTo>
                  <a:cubicBezTo>
                    <a:pt x="480" y="432"/>
                    <a:pt x="407" y="519"/>
                    <a:pt x="323" y="640"/>
                  </a:cubicBezTo>
                  <a:cubicBezTo>
                    <a:pt x="239" y="761"/>
                    <a:pt x="119" y="981"/>
                    <a:pt x="67" y="1072"/>
                  </a:cubicBezTo>
                  <a:cubicBezTo>
                    <a:pt x="15" y="1163"/>
                    <a:pt x="22" y="1152"/>
                    <a:pt x="11" y="1184"/>
                  </a:cubicBezTo>
                  <a:cubicBezTo>
                    <a:pt x="0" y="1216"/>
                    <a:pt x="5" y="1247"/>
                    <a:pt x="3" y="1264"/>
                  </a:cubicBezTo>
                </a:path>
              </a:pathLst>
            </a:custGeom>
            <a:noFill/>
            <a:ln w="38160" cap="rnd">
              <a:solidFill>
                <a:srgbClr val="333399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7" name="Line 27"/>
            <p:cNvSpPr>
              <a:spLocks noChangeShapeType="1"/>
            </p:cNvSpPr>
            <p:nvPr/>
          </p:nvSpPr>
          <p:spPr bwMode="auto">
            <a:xfrm flipH="1" flipV="1">
              <a:off x="2983" y="528"/>
              <a:ext cx="50" cy="98"/>
            </a:xfrm>
            <a:prstGeom prst="line">
              <a:avLst/>
            </a:prstGeom>
            <a:noFill/>
            <a:ln w="38160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6348" name="AutoShape 28"/>
          <p:cNvSpPr>
            <a:spLocks noChangeArrowheads="1"/>
          </p:cNvSpPr>
          <p:nvPr/>
        </p:nvSpPr>
        <p:spPr bwMode="auto">
          <a:xfrm>
            <a:off x="2987675" y="1773238"/>
            <a:ext cx="1714500" cy="2362200"/>
          </a:xfrm>
          <a:custGeom>
            <a:avLst/>
            <a:gdLst>
              <a:gd name="T0" fmla="*/ 2147483647 w 1080"/>
              <a:gd name="T1" fmla="*/ 0 h 1488"/>
              <a:gd name="T2" fmla="*/ 2147483647 w 1080"/>
              <a:gd name="T3" fmla="*/ 2147483647 h 1488"/>
              <a:gd name="T4" fmla="*/ 2147483647 w 1080"/>
              <a:gd name="T5" fmla="*/ 2147483647 h 1488"/>
              <a:gd name="T6" fmla="*/ 2147483647 w 1080"/>
              <a:gd name="T7" fmla="*/ 2147483647 h 1488"/>
              <a:gd name="T8" fmla="*/ 2147483647 w 1080"/>
              <a:gd name="T9" fmla="*/ 2147483647 h 1488"/>
              <a:gd name="T10" fmla="*/ 2147483647 w 1080"/>
              <a:gd name="T11" fmla="*/ 2147483647 h 1488"/>
              <a:gd name="T12" fmla="*/ 2147483647 w 1080"/>
              <a:gd name="T13" fmla="*/ 2147483647 h 1488"/>
              <a:gd name="T14" fmla="*/ 0 w 1080"/>
              <a:gd name="T15" fmla="*/ 2147483647 h 1488"/>
              <a:gd name="T16" fmla="*/ 2147483647 w 1080"/>
              <a:gd name="T17" fmla="*/ 2147483647 h 1488"/>
              <a:gd name="T18" fmla="*/ 2147483647 w 1080"/>
              <a:gd name="T19" fmla="*/ 2147483647 h 1488"/>
              <a:gd name="T20" fmla="*/ 2147483647 w 1080"/>
              <a:gd name="T21" fmla="*/ 2147483647 h 1488"/>
              <a:gd name="T22" fmla="*/ 2147483647 w 1080"/>
              <a:gd name="T23" fmla="*/ 2147483647 h 1488"/>
              <a:gd name="T24" fmla="*/ 2147483647 w 1080"/>
              <a:gd name="T25" fmla="*/ 2147483647 h 1488"/>
              <a:gd name="T26" fmla="*/ 2147483647 w 1080"/>
              <a:gd name="T27" fmla="*/ 2147483647 h 1488"/>
              <a:gd name="T28" fmla="*/ 2147483647 w 1080"/>
              <a:gd name="T29" fmla="*/ 2147483647 h 1488"/>
              <a:gd name="T30" fmla="*/ 2147483647 w 1080"/>
              <a:gd name="T31" fmla="*/ 2147483647 h 1488"/>
              <a:gd name="T32" fmla="*/ 2147483647 w 1080"/>
              <a:gd name="T33" fmla="*/ 2147483647 h 1488"/>
              <a:gd name="T34" fmla="*/ 2147483647 w 1080"/>
              <a:gd name="T35" fmla="*/ 2147483647 h 1488"/>
              <a:gd name="T36" fmla="*/ 2147483647 w 1080"/>
              <a:gd name="T37" fmla="*/ 0 h 1488"/>
              <a:gd name="T38" fmla="*/ 0 w 1080"/>
              <a:gd name="T39" fmla="*/ 0 h 1488"/>
              <a:gd name="T40" fmla="*/ 1080 w 1080"/>
              <a:gd name="T41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080" h="1488">
                <a:moveTo>
                  <a:pt x="552" y="0"/>
                </a:moveTo>
                <a:lnTo>
                  <a:pt x="456" y="48"/>
                </a:lnTo>
                <a:lnTo>
                  <a:pt x="168" y="672"/>
                </a:lnTo>
                <a:lnTo>
                  <a:pt x="168" y="720"/>
                </a:lnTo>
                <a:lnTo>
                  <a:pt x="168" y="768"/>
                </a:lnTo>
                <a:lnTo>
                  <a:pt x="120" y="912"/>
                </a:lnTo>
                <a:lnTo>
                  <a:pt x="24" y="1008"/>
                </a:lnTo>
                <a:lnTo>
                  <a:pt x="0" y="1146"/>
                </a:lnTo>
                <a:lnTo>
                  <a:pt x="24" y="1344"/>
                </a:lnTo>
                <a:lnTo>
                  <a:pt x="120" y="1488"/>
                </a:lnTo>
                <a:lnTo>
                  <a:pt x="408" y="1488"/>
                </a:lnTo>
                <a:lnTo>
                  <a:pt x="696" y="1344"/>
                </a:lnTo>
                <a:lnTo>
                  <a:pt x="984" y="1008"/>
                </a:lnTo>
                <a:lnTo>
                  <a:pt x="1062" y="786"/>
                </a:lnTo>
                <a:lnTo>
                  <a:pt x="1080" y="624"/>
                </a:lnTo>
                <a:lnTo>
                  <a:pt x="1032" y="384"/>
                </a:lnTo>
                <a:lnTo>
                  <a:pt x="888" y="144"/>
                </a:lnTo>
                <a:lnTo>
                  <a:pt x="696" y="48"/>
                </a:lnTo>
                <a:lnTo>
                  <a:pt x="552" y="0"/>
                </a:lnTo>
                <a:close/>
              </a:path>
            </a:pathLst>
          </a:custGeom>
          <a:solidFill>
            <a:srgbClr val="FF9966">
              <a:alpha val="50000"/>
            </a:srgbClr>
          </a:solidFill>
          <a:ln w="9360">
            <a:solidFill>
              <a:srgbClr val="FF5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132138" y="3032125"/>
            <a:ext cx="15668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co-sp lat</a:t>
            </a:r>
          </a:p>
        </p:txBody>
      </p:sp>
      <p:sp>
        <p:nvSpPr>
          <p:cNvPr id="56350" name="AutoShape 30"/>
          <p:cNvSpPr>
            <a:spLocks noChangeArrowheads="1"/>
          </p:cNvSpPr>
          <p:nvPr/>
        </p:nvSpPr>
        <p:spPr bwMode="auto">
          <a:xfrm>
            <a:off x="2084388" y="4332288"/>
            <a:ext cx="1905000" cy="1797050"/>
          </a:xfrm>
          <a:custGeom>
            <a:avLst/>
            <a:gdLst>
              <a:gd name="T0" fmla="*/ 2147483647 w 1200"/>
              <a:gd name="T1" fmla="*/ 2147483647 h 1132"/>
              <a:gd name="T2" fmla="*/ 2147483647 w 1200"/>
              <a:gd name="T3" fmla="*/ 2147483647 h 1132"/>
              <a:gd name="T4" fmla="*/ 2147483647 w 1200"/>
              <a:gd name="T5" fmla="*/ 2147483647 h 1132"/>
              <a:gd name="T6" fmla="*/ 2147483647 w 1200"/>
              <a:gd name="T7" fmla="*/ 2147483647 h 1132"/>
              <a:gd name="T8" fmla="*/ 2147483647 w 1200"/>
              <a:gd name="T9" fmla="*/ 2147483647 h 1132"/>
              <a:gd name="T10" fmla="*/ 2147483647 w 1200"/>
              <a:gd name="T11" fmla="*/ 2147483647 h 1132"/>
              <a:gd name="T12" fmla="*/ 2147483647 w 1200"/>
              <a:gd name="T13" fmla="*/ 2147483647 h 1132"/>
              <a:gd name="T14" fmla="*/ 2147483647 w 1200"/>
              <a:gd name="T15" fmla="*/ 2147483647 h 1132"/>
              <a:gd name="T16" fmla="*/ 2147483647 w 1200"/>
              <a:gd name="T17" fmla="*/ 2147483647 h 1132"/>
              <a:gd name="T18" fmla="*/ 2147483647 w 1200"/>
              <a:gd name="T19" fmla="*/ 2147483647 h 1132"/>
              <a:gd name="T20" fmla="*/ 2147483647 w 1200"/>
              <a:gd name="T21" fmla="*/ 2147483647 h 1132"/>
              <a:gd name="T22" fmla="*/ 2147483647 w 1200"/>
              <a:gd name="T23" fmla="*/ 0 h 1132"/>
              <a:gd name="T24" fmla="*/ 2147483647 w 1200"/>
              <a:gd name="T25" fmla="*/ 2147483647 h 1132"/>
              <a:gd name="T26" fmla="*/ 2147483647 w 1200"/>
              <a:gd name="T27" fmla="*/ 2147483647 h 1132"/>
              <a:gd name="T28" fmla="*/ 2147483647 w 1200"/>
              <a:gd name="T29" fmla="*/ 2147483647 h 1132"/>
              <a:gd name="T30" fmla="*/ 2147483647 w 1200"/>
              <a:gd name="T31" fmla="*/ 2147483647 h 1132"/>
              <a:gd name="T32" fmla="*/ 2147483647 w 1200"/>
              <a:gd name="T33" fmla="*/ 2147483647 h 1132"/>
              <a:gd name="T34" fmla="*/ 2147483647 w 1200"/>
              <a:gd name="T35" fmla="*/ 2147483647 h 1132"/>
              <a:gd name="T36" fmla="*/ 2147483647 w 1200"/>
              <a:gd name="T37" fmla="*/ 2147483647 h 1132"/>
              <a:gd name="T38" fmla="*/ 2147483647 w 1200"/>
              <a:gd name="T39" fmla="*/ 2147483647 h 1132"/>
              <a:gd name="T40" fmla="*/ 2147483647 w 1200"/>
              <a:gd name="T41" fmla="*/ 2147483647 h 1132"/>
              <a:gd name="T42" fmla="*/ 2147483647 w 1200"/>
              <a:gd name="T43" fmla="*/ 2147483647 h 1132"/>
              <a:gd name="T44" fmla="*/ 2147483647 w 1200"/>
              <a:gd name="T45" fmla="*/ 2147483647 h 1132"/>
              <a:gd name="T46" fmla="*/ 2147483647 w 1200"/>
              <a:gd name="T47" fmla="*/ 2147483647 h 1132"/>
              <a:gd name="T48" fmla="*/ 0 w 1200"/>
              <a:gd name="T49" fmla="*/ 2147483647 h 1132"/>
              <a:gd name="T50" fmla="*/ 2147483647 w 1200"/>
              <a:gd name="T51" fmla="*/ 2147483647 h 1132"/>
              <a:gd name="T52" fmla="*/ 2147483647 w 1200"/>
              <a:gd name="T53" fmla="*/ 2147483647 h 1132"/>
              <a:gd name="T54" fmla="*/ 2147483647 w 1200"/>
              <a:gd name="T55" fmla="*/ 2147483647 h 1132"/>
              <a:gd name="T56" fmla="*/ 0 w 1200"/>
              <a:gd name="T57" fmla="*/ 0 h 1132"/>
              <a:gd name="T58" fmla="*/ 1200 w 1200"/>
              <a:gd name="T59" fmla="*/ 1132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T56" t="T57" r="T58" b="T59"/>
            <a:pathLst>
              <a:path w="1200" h="1132">
                <a:moveTo>
                  <a:pt x="28" y="1132"/>
                </a:moveTo>
                <a:lnTo>
                  <a:pt x="252" y="976"/>
                </a:lnTo>
                <a:lnTo>
                  <a:pt x="556" y="792"/>
                </a:lnTo>
                <a:lnTo>
                  <a:pt x="728" y="652"/>
                </a:lnTo>
                <a:lnTo>
                  <a:pt x="912" y="480"/>
                </a:lnTo>
                <a:lnTo>
                  <a:pt x="1072" y="300"/>
                </a:lnTo>
                <a:lnTo>
                  <a:pt x="1200" y="96"/>
                </a:lnTo>
                <a:lnTo>
                  <a:pt x="1200" y="48"/>
                </a:lnTo>
                <a:lnTo>
                  <a:pt x="1104" y="96"/>
                </a:lnTo>
                <a:lnTo>
                  <a:pt x="1008" y="96"/>
                </a:lnTo>
                <a:lnTo>
                  <a:pt x="916" y="72"/>
                </a:lnTo>
                <a:lnTo>
                  <a:pt x="816" y="0"/>
                </a:lnTo>
                <a:lnTo>
                  <a:pt x="816" y="96"/>
                </a:lnTo>
                <a:lnTo>
                  <a:pt x="768" y="144"/>
                </a:lnTo>
                <a:lnTo>
                  <a:pt x="624" y="240"/>
                </a:lnTo>
                <a:lnTo>
                  <a:pt x="620" y="348"/>
                </a:lnTo>
                <a:lnTo>
                  <a:pt x="652" y="436"/>
                </a:lnTo>
                <a:lnTo>
                  <a:pt x="648" y="552"/>
                </a:lnTo>
                <a:lnTo>
                  <a:pt x="576" y="672"/>
                </a:lnTo>
                <a:lnTo>
                  <a:pt x="384" y="748"/>
                </a:lnTo>
                <a:lnTo>
                  <a:pt x="272" y="760"/>
                </a:lnTo>
                <a:lnTo>
                  <a:pt x="144" y="720"/>
                </a:lnTo>
                <a:lnTo>
                  <a:pt x="84" y="536"/>
                </a:lnTo>
                <a:lnTo>
                  <a:pt x="36" y="400"/>
                </a:lnTo>
                <a:lnTo>
                  <a:pt x="0" y="432"/>
                </a:lnTo>
                <a:lnTo>
                  <a:pt x="48" y="624"/>
                </a:lnTo>
                <a:lnTo>
                  <a:pt x="48" y="768"/>
                </a:lnTo>
                <a:lnTo>
                  <a:pt x="24" y="1104"/>
                </a:lnTo>
              </a:path>
            </a:pathLst>
          </a:custGeom>
          <a:solidFill>
            <a:srgbClr val="FF9966">
              <a:alpha val="62999"/>
            </a:srgbClr>
          </a:solidFill>
          <a:ln w="9360">
            <a:solidFill>
              <a:srgbClr val="FF5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 rot="20400000">
            <a:off x="2841625" y="4583113"/>
            <a:ext cx="12715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re-sp</a:t>
            </a:r>
          </a:p>
        </p:txBody>
      </p:sp>
      <p:sp>
        <p:nvSpPr>
          <p:cNvPr id="56352" name="AutoShape 32"/>
          <p:cNvSpPr>
            <a:spLocks noChangeArrowheads="1"/>
          </p:cNvSpPr>
          <p:nvPr/>
        </p:nvSpPr>
        <p:spPr bwMode="auto">
          <a:xfrm>
            <a:off x="3260725" y="3827463"/>
            <a:ext cx="990600" cy="685800"/>
          </a:xfrm>
          <a:custGeom>
            <a:avLst/>
            <a:gdLst>
              <a:gd name="T0" fmla="*/ 2147483647 w 624"/>
              <a:gd name="T1" fmla="*/ 0 h 432"/>
              <a:gd name="T2" fmla="*/ 0 w 624"/>
              <a:gd name="T3" fmla="*/ 2147483647 h 432"/>
              <a:gd name="T4" fmla="*/ 2147483647 w 624"/>
              <a:gd name="T5" fmla="*/ 2147483647 h 432"/>
              <a:gd name="T6" fmla="*/ 2147483647 w 624"/>
              <a:gd name="T7" fmla="*/ 2147483647 h 432"/>
              <a:gd name="T8" fmla="*/ 2147483647 w 624"/>
              <a:gd name="T9" fmla="*/ 2147483647 h 432"/>
              <a:gd name="T10" fmla="*/ 2147483647 w 624"/>
              <a:gd name="T11" fmla="*/ 2147483647 h 432"/>
              <a:gd name="T12" fmla="*/ 2147483647 w 624"/>
              <a:gd name="T13" fmla="*/ 2147483647 h 432"/>
              <a:gd name="T14" fmla="*/ 2147483647 w 624"/>
              <a:gd name="T15" fmla="*/ 2147483647 h 432"/>
              <a:gd name="T16" fmla="*/ 2147483647 w 624"/>
              <a:gd name="T17" fmla="*/ 0 h 432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624" h="432">
                <a:moveTo>
                  <a:pt x="624" y="0"/>
                </a:moveTo>
                <a:lnTo>
                  <a:pt x="0" y="240"/>
                </a:lnTo>
                <a:lnTo>
                  <a:pt x="96" y="336"/>
                </a:lnTo>
                <a:lnTo>
                  <a:pt x="196" y="392"/>
                </a:lnTo>
                <a:lnTo>
                  <a:pt x="288" y="432"/>
                </a:lnTo>
                <a:lnTo>
                  <a:pt x="384" y="432"/>
                </a:lnTo>
                <a:lnTo>
                  <a:pt x="508" y="376"/>
                </a:lnTo>
                <a:lnTo>
                  <a:pt x="576" y="144"/>
                </a:lnTo>
                <a:lnTo>
                  <a:pt x="624" y="0"/>
                </a:lnTo>
                <a:close/>
              </a:path>
            </a:pathLst>
          </a:custGeom>
          <a:solidFill>
            <a:srgbClr val="FFBE9D"/>
          </a:solidFill>
          <a:ln w="9360">
            <a:solidFill>
              <a:srgbClr val="FF5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 rot="20460000">
            <a:off x="3201988" y="3933825"/>
            <a:ext cx="11541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ru-sp</a:t>
            </a:r>
          </a:p>
        </p:txBody>
      </p:sp>
      <p:sp>
        <p:nvSpPr>
          <p:cNvPr id="56354" name="AutoShape 34"/>
          <p:cNvSpPr>
            <a:spLocks noChangeArrowheads="1"/>
          </p:cNvSpPr>
          <p:nvPr/>
        </p:nvSpPr>
        <p:spPr bwMode="auto">
          <a:xfrm>
            <a:off x="3787775" y="5300663"/>
            <a:ext cx="342900" cy="381000"/>
          </a:xfrm>
          <a:custGeom>
            <a:avLst/>
            <a:gdLst>
              <a:gd name="T0" fmla="*/ 2147483647 w 216"/>
              <a:gd name="T1" fmla="*/ 2147483647 h 240"/>
              <a:gd name="T2" fmla="*/ 2147483647 w 216"/>
              <a:gd name="T3" fmla="*/ 2147483647 h 240"/>
              <a:gd name="T4" fmla="*/ 2147483647 w 216"/>
              <a:gd name="T5" fmla="*/ 0 h 240"/>
              <a:gd name="T6" fmla="*/ 2147483647 w 216"/>
              <a:gd name="T7" fmla="*/ 0 h 240"/>
              <a:gd name="T8" fmla="*/ 2147483647 w 216"/>
              <a:gd name="T9" fmla="*/ 2147483647 h 240"/>
              <a:gd name="T10" fmla="*/ 0 w 216"/>
              <a:gd name="T11" fmla="*/ 2147483647 h 240"/>
              <a:gd name="T12" fmla="*/ 2147483647 w 216"/>
              <a:gd name="T13" fmla="*/ 2147483647 h 240"/>
              <a:gd name="T14" fmla="*/ 2147483647 w 216"/>
              <a:gd name="T15" fmla="*/ 2147483647 h 240"/>
              <a:gd name="T16" fmla="*/ 2147483647 w 216"/>
              <a:gd name="T17" fmla="*/ 2147483647 h 240"/>
              <a:gd name="T18" fmla="*/ 0 w 216"/>
              <a:gd name="T19" fmla="*/ 0 h 240"/>
              <a:gd name="T20" fmla="*/ 216 w 216"/>
              <a:gd name="T2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solidFill>
            <a:srgbClr val="FF9966"/>
          </a:solidFill>
          <a:ln w="22320">
            <a:solidFill>
              <a:srgbClr val="FF5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 rot="21180000">
            <a:off x="3706813" y="5302250"/>
            <a:ext cx="13684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ol-sp</a:t>
            </a:r>
          </a:p>
        </p:txBody>
      </p:sp>
      <p:sp>
        <p:nvSpPr>
          <p:cNvPr id="56356" name="AutoShape 36"/>
          <p:cNvSpPr>
            <a:spLocks noChangeArrowheads="1"/>
          </p:cNvSpPr>
          <p:nvPr/>
        </p:nvSpPr>
        <p:spPr bwMode="auto">
          <a:xfrm>
            <a:off x="2141538" y="5876925"/>
            <a:ext cx="1371600" cy="355600"/>
          </a:xfrm>
          <a:custGeom>
            <a:avLst/>
            <a:gdLst>
              <a:gd name="T0" fmla="*/ 2147483647 w 864"/>
              <a:gd name="T1" fmla="*/ 2147483647 h 224"/>
              <a:gd name="T2" fmla="*/ 2147483647 w 864"/>
              <a:gd name="T3" fmla="*/ 2147483647 h 224"/>
              <a:gd name="T4" fmla="*/ 2147483647 w 864"/>
              <a:gd name="T5" fmla="*/ 2147483647 h 224"/>
              <a:gd name="T6" fmla="*/ 2147483647 w 864"/>
              <a:gd name="T7" fmla="*/ 2147483647 h 224"/>
              <a:gd name="T8" fmla="*/ 2147483647 w 864"/>
              <a:gd name="T9" fmla="*/ 2147483647 h 224"/>
              <a:gd name="T10" fmla="*/ 0 w 864"/>
              <a:gd name="T11" fmla="*/ 2147483647 h 224"/>
              <a:gd name="T12" fmla="*/ 2147483647 w 864"/>
              <a:gd name="T13" fmla="*/ 2147483647 h 224"/>
              <a:gd name="T14" fmla="*/ 2147483647 w 864"/>
              <a:gd name="T15" fmla="*/ 2147483647 h 224"/>
              <a:gd name="T16" fmla="*/ 2147483647 w 864"/>
              <a:gd name="T17" fmla="*/ 2147483647 h 224"/>
              <a:gd name="T18" fmla="*/ 2147483647 w 864"/>
              <a:gd name="T19" fmla="*/ 2147483647 h 224"/>
              <a:gd name="T20" fmla="*/ 2147483647 w 864"/>
              <a:gd name="T21" fmla="*/ 2147483647 h 224"/>
              <a:gd name="T22" fmla="*/ 2147483647 w 864"/>
              <a:gd name="T23" fmla="*/ 0 h 224"/>
              <a:gd name="T24" fmla="*/ 2147483647 w 864"/>
              <a:gd name="T25" fmla="*/ 2147483647 h 224"/>
              <a:gd name="T26" fmla="*/ 2147483647 w 864"/>
              <a:gd name="T27" fmla="*/ 2147483647 h 224"/>
              <a:gd name="T28" fmla="*/ 0 w 864"/>
              <a:gd name="T29" fmla="*/ 0 h 224"/>
              <a:gd name="T30" fmla="*/ 864 w 864"/>
              <a:gd name="T3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864" h="224">
                <a:moveTo>
                  <a:pt x="864" y="68"/>
                </a:moveTo>
                <a:lnTo>
                  <a:pt x="624" y="164"/>
                </a:lnTo>
                <a:lnTo>
                  <a:pt x="476" y="200"/>
                </a:lnTo>
                <a:lnTo>
                  <a:pt x="284" y="220"/>
                </a:lnTo>
                <a:lnTo>
                  <a:pt x="156" y="224"/>
                </a:lnTo>
                <a:lnTo>
                  <a:pt x="0" y="212"/>
                </a:lnTo>
                <a:lnTo>
                  <a:pt x="24" y="164"/>
                </a:lnTo>
                <a:lnTo>
                  <a:pt x="96" y="116"/>
                </a:lnTo>
                <a:lnTo>
                  <a:pt x="240" y="116"/>
                </a:lnTo>
                <a:lnTo>
                  <a:pt x="432" y="116"/>
                </a:lnTo>
                <a:lnTo>
                  <a:pt x="624" y="20"/>
                </a:lnTo>
                <a:lnTo>
                  <a:pt x="732" y="0"/>
                </a:lnTo>
                <a:lnTo>
                  <a:pt x="804" y="20"/>
                </a:lnTo>
                <a:lnTo>
                  <a:pt x="864" y="68"/>
                </a:lnTo>
                <a:close/>
              </a:path>
            </a:pathLst>
          </a:custGeom>
          <a:solidFill>
            <a:srgbClr val="FFBE9D"/>
          </a:solidFill>
          <a:ln w="9360">
            <a:solidFill>
              <a:srgbClr val="FF5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 rot="21180000">
            <a:off x="2266950" y="5876925"/>
            <a:ext cx="13303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ve-sp</a:t>
            </a:r>
          </a:p>
        </p:txBody>
      </p:sp>
      <p:sp>
        <p:nvSpPr>
          <p:cNvPr id="56358" name="AutoShape 38"/>
          <p:cNvSpPr>
            <a:spLocks noChangeArrowheads="1"/>
          </p:cNvSpPr>
          <p:nvPr/>
        </p:nvSpPr>
        <p:spPr bwMode="auto">
          <a:xfrm>
            <a:off x="1984375" y="4959350"/>
            <a:ext cx="177800" cy="1244600"/>
          </a:xfrm>
          <a:custGeom>
            <a:avLst/>
            <a:gdLst>
              <a:gd name="T0" fmla="*/ 2147483647 w 112"/>
              <a:gd name="T1" fmla="*/ 2147483647 h 784"/>
              <a:gd name="T2" fmla="*/ 0 w 112"/>
              <a:gd name="T3" fmla="*/ 2147483647 h 784"/>
              <a:gd name="T4" fmla="*/ 2147483647 w 112"/>
              <a:gd name="T5" fmla="*/ 2147483647 h 784"/>
              <a:gd name="T6" fmla="*/ 2147483647 w 112"/>
              <a:gd name="T7" fmla="*/ 2147483647 h 784"/>
              <a:gd name="T8" fmla="*/ 2147483647 w 112"/>
              <a:gd name="T9" fmla="*/ 2147483647 h 784"/>
              <a:gd name="T10" fmla="*/ 2147483647 w 112"/>
              <a:gd name="T11" fmla="*/ 2147483647 h 784"/>
              <a:gd name="T12" fmla="*/ 2147483647 w 112"/>
              <a:gd name="T13" fmla="*/ 2147483647 h 784"/>
              <a:gd name="T14" fmla="*/ 2147483647 w 112"/>
              <a:gd name="T15" fmla="*/ 2147483647 h 784"/>
              <a:gd name="T16" fmla="*/ 2147483647 w 112"/>
              <a:gd name="T17" fmla="*/ 2147483647 h 784"/>
              <a:gd name="T18" fmla="*/ 2147483647 w 112"/>
              <a:gd name="T19" fmla="*/ 2147483647 h 784"/>
              <a:gd name="T20" fmla="*/ 2147483647 w 112"/>
              <a:gd name="T21" fmla="*/ 0 h 784"/>
              <a:gd name="T22" fmla="*/ 0 w 112"/>
              <a:gd name="T23" fmla="*/ 0 h 784"/>
              <a:gd name="T24" fmla="*/ 112 w 112"/>
              <a:gd name="T25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12" h="784">
                <a:moveTo>
                  <a:pt x="12" y="12"/>
                </a:moveTo>
                <a:lnTo>
                  <a:pt x="0" y="60"/>
                </a:lnTo>
                <a:lnTo>
                  <a:pt x="28" y="256"/>
                </a:lnTo>
                <a:lnTo>
                  <a:pt x="28" y="640"/>
                </a:lnTo>
                <a:lnTo>
                  <a:pt x="36" y="756"/>
                </a:lnTo>
                <a:lnTo>
                  <a:pt x="76" y="784"/>
                </a:lnTo>
                <a:lnTo>
                  <a:pt x="108" y="584"/>
                </a:lnTo>
                <a:lnTo>
                  <a:pt x="112" y="324"/>
                </a:lnTo>
                <a:lnTo>
                  <a:pt x="100" y="160"/>
                </a:lnTo>
                <a:lnTo>
                  <a:pt x="80" y="56"/>
                </a:lnTo>
                <a:lnTo>
                  <a:pt x="44" y="0"/>
                </a:lnTo>
              </a:path>
            </a:pathLst>
          </a:custGeom>
          <a:solidFill>
            <a:srgbClr val="FF99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59" name="AutoShape 39"/>
          <p:cNvSpPr>
            <a:spLocks noChangeArrowheads="1"/>
          </p:cNvSpPr>
          <p:nvPr/>
        </p:nvSpPr>
        <p:spPr bwMode="auto">
          <a:xfrm>
            <a:off x="1811338" y="5013325"/>
            <a:ext cx="222250" cy="1168400"/>
          </a:xfrm>
          <a:custGeom>
            <a:avLst/>
            <a:gdLst>
              <a:gd name="T0" fmla="*/ 2147483647 w 140"/>
              <a:gd name="T1" fmla="*/ 0 h 736"/>
              <a:gd name="T2" fmla="*/ 2147483647 w 140"/>
              <a:gd name="T3" fmla="*/ 2147483647 h 736"/>
              <a:gd name="T4" fmla="*/ 0 w 140"/>
              <a:gd name="T5" fmla="*/ 2147483647 h 736"/>
              <a:gd name="T6" fmla="*/ 2147483647 w 140"/>
              <a:gd name="T7" fmla="*/ 2147483647 h 736"/>
              <a:gd name="T8" fmla="*/ 2147483647 w 140"/>
              <a:gd name="T9" fmla="*/ 2147483647 h 736"/>
              <a:gd name="T10" fmla="*/ 2147483647 w 140"/>
              <a:gd name="T11" fmla="*/ 2147483647 h 736"/>
              <a:gd name="T12" fmla="*/ 2147483647 w 140"/>
              <a:gd name="T13" fmla="*/ 2147483647 h 736"/>
              <a:gd name="T14" fmla="*/ 2147483647 w 140"/>
              <a:gd name="T15" fmla="*/ 2147483647 h 736"/>
              <a:gd name="T16" fmla="*/ 2147483647 w 140"/>
              <a:gd name="T17" fmla="*/ 2147483647 h 736"/>
              <a:gd name="T18" fmla="*/ 2147483647 w 140"/>
              <a:gd name="T19" fmla="*/ 2147483647 h 736"/>
              <a:gd name="T20" fmla="*/ 2147483647 w 140"/>
              <a:gd name="T21" fmla="*/ 0 h 736"/>
              <a:gd name="T22" fmla="*/ 0 w 140"/>
              <a:gd name="T23" fmla="*/ 0 h 736"/>
              <a:gd name="T24" fmla="*/ 140 w 140"/>
              <a:gd name="T25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40" h="736">
                <a:moveTo>
                  <a:pt x="88" y="0"/>
                </a:moveTo>
                <a:lnTo>
                  <a:pt x="28" y="20"/>
                </a:lnTo>
                <a:lnTo>
                  <a:pt x="0" y="184"/>
                </a:lnTo>
                <a:lnTo>
                  <a:pt x="16" y="396"/>
                </a:lnTo>
                <a:lnTo>
                  <a:pt x="40" y="576"/>
                </a:lnTo>
                <a:lnTo>
                  <a:pt x="48" y="648"/>
                </a:lnTo>
                <a:lnTo>
                  <a:pt x="88" y="720"/>
                </a:lnTo>
                <a:lnTo>
                  <a:pt x="140" y="736"/>
                </a:lnTo>
                <a:lnTo>
                  <a:pt x="136" y="432"/>
                </a:lnTo>
                <a:lnTo>
                  <a:pt x="112" y="100"/>
                </a:lnTo>
                <a:lnTo>
                  <a:pt x="88" y="0"/>
                </a:lnTo>
                <a:close/>
              </a:path>
            </a:pathLst>
          </a:custGeom>
          <a:solidFill>
            <a:srgbClr val="FF9966">
              <a:alpha val="7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 rot="20880000">
            <a:off x="736600" y="5986463"/>
            <a:ext cx="18542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co-sp ant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 rot="16200000">
            <a:off x="1243807" y="5172868"/>
            <a:ext cx="1295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A50021"/>
                </a:solidFill>
              </a:rPr>
              <a:t>tr. te-sp</a:t>
            </a:r>
          </a:p>
        </p:txBody>
      </p:sp>
      <p:sp>
        <p:nvSpPr>
          <p:cNvPr id="56362" name="Oval 42"/>
          <p:cNvSpPr>
            <a:spLocks noChangeArrowheads="1"/>
          </p:cNvSpPr>
          <p:nvPr/>
        </p:nvSpPr>
        <p:spPr bwMode="auto">
          <a:xfrm>
            <a:off x="2822575" y="4221163"/>
            <a:ext cx="360363" cy="3587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63" name="Oval 43"/>
          <p:cNvSpPr>
            <a:spLocks noChangeArrowheads="1"/>
          </p:cNvSpPr>
          <p:nvPr/>
        </p:nvSpPr>
        <p:spPr bwMode="auto">
          <a:xfrm>
            <a:off x="2339975" y="4724400"/>
            <a:ext cx="642938" cy="633413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381625" y="4364038"/>
            <a:ext cx="2376488" cy="39846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ncl intermedio-lat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5381625" y="4816475"/>
            <a:ext cx="1566863" cy="39846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ncll motorii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4589463" y="5948363"/>
            <a:ext cx="2143125" cy="460375"/>
          </a:xfrm>
          <a:prstGeom prst="rect">
            <a:avLst/>
          </a:prstGeom>
          <a:solidFill>
            <a:srgbClr val="FFFFFF"/>
          </a:solidFill>
          <a:ln w="7632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2400" b="1">
                <a:solidFill>
                  <a:srgbClr val="CC0000"/>
                </a:solidFill>
              </a:rPr>
              <a:t>ventral root</a:t>
            </a:r>
          </a:p>
        </p:txBody>
      </p:sp>
      <p:sp>
        <p:nvSpPr>
          <p:cNvPr id="56367" name="Oval 47"/>
          <p:cNvSpPr>
            <a:spLocks noChangeArrowheads="1"/>
          </p:cNvSpPr>
          <p:nvPr/>
        </p:nvSpPr>
        <p:spPr bwMode="auto">
          <a:xfrm>
            <a:off x="2697163" y="3221038"/>
            <a:ext cx="379412" cy="381000"/>
          </a:xfrm>
          <a:prstGeom prst="ellipse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1258888" y="4749800"/>
            <a:ext cx="504825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198438" y="4537075"/>
            <a:ext cx="12239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cs-CZ" altLang="cs-CZ" sz="2000" b="1"/>
              <a:t>tr. sp-sp</a:t>
            </a: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auto">
          <a:xfrm>
            <a:off x="944563" y="422275"/>
            <a:ext cx="606425" cy="441325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w 1565"/>
              <a:gd name="T27" fmla="*/ 0 h 1196"/>
              <a:gd name="T28" fmla="*/ 1565 w 1565"/>
              <a:gd name="T29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360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1" name="AutoShape 51"/>
          <p:cNvSpPr>
            <a:spLocks noChangeArrowheads="1"/>
          </p:cNvSpPr>
          <p:nvPr/>
        </p:nvSpPr>
        <p:spPr bwMode="auto">
          <a:xfrm>
            <a:off x="928688" y="863600"/>
            <a:ext cx="620712" cy="411163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w 1604"/>
              <a:gd name="T27" fmla="*/ 0 h 1111"/>
              <a:gd name="T28" fmla="*/ 1604 w 1604"/>
              <a:gd name="T2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rgbClr val="FFCC00"/>
          </a:solidFill>
          <a:ln w="9360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2" name="AutoShape 52"/>
          <p:cNvSpPr>
            <a:spLocks noChangeArrowheads="1"/>
          </p:cNvSpPr>
          <p:nvPr/>
        </p:nvSpPr>
        <p:spPr bwMode="auto">
          <a:xfrm>
            <a:off x="860425" y="889000"/>
            <a:ext cx="455613" cy="523875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w 1179"/>
              <a:gd name="T27" fmla="*/ 0 h 1414"/>
              <a:gd name="T28" fmla="*/ 1179 w 1179"/>
              <a:gd name="T29" fmla="*/ 1414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3" name="Oval 53"/>
          <p:cNvSpPr>
            <a:spLocks noChangeArrowheads="1"/>
          </p:cNvSpPr>
          <p:nvPr/>
        </p:nvSpPr>
        <p:spPr bwMode="auto">
          <a:xfrm>
            <a:off x="179388" y="260350"/>
            <a:ext cx="1374775" cy="1154113"/>
          </a:xfrm>
          <a:prstGeom prst="ellips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4" name="Oval 54"/>
          <p:cNvSpPr>
            <a:spLocks noChangeArrowheads="1"/>
          </p:cNvSpPr>
          <p:nvPr/>
        </p:nvSpPr>
        <p:spPr bwMode="auto">
          <a:xfrm>
            <a:off x="792163" y="765175"/>
            <a:ext cx="149225" cy="142875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5" name="AutoShape 55"/>
          <p:cNvSpPr>
            <a:spLocks noChangeArrowheads="1"/>
          </p:cNvSpPr>
          <p:nvPr/>
        </p:nvSpPr>
        <p:spPr bwMode="auto">
          <a:xfrm>
            <a:off x="847725" y="260350"/>
            <a:ext cx="495300" cy="549275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w 1278"/>
              <a:gd name="T27" fmla="*/ 0 h 1488"/>
              <a:gd name="T28" fmla="*/ 1278 w 1278"/>
              <a:gd name="T2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rgbClr val="0000C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6376" name="Text Box 56"/>
          <p:cNvSpPr txBox="1">
            <a:spLocks noChangeArrowheads="1"/>
          </p:cNvSpPr>
          <p:nvPr/>
        </p:nvSpPr>
        <p:spPr bwMode="auto">
          <a:xfrm>
            <a:off x="757238" y="260350"/>
            <a:ext cx="62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GSA</a:t>
            </a:r>
          </a:p>
        </p:txBody>
      </p:sp>
      <p:sp>
        <p:nvSpPr>
          <p:cNvPr id="56377" name="Text Box 57"/>
          <p:cNvSpPr txBox="1">
            <a:spLocks noChangeArrowheads="1"/>
          </p:cNvSpPr>
          <p:nvPr/>
        </p:nvSpPr>
        <p:spPr bwMode="auto">
          <a:xfrm>
            <a:off x="971550" y="549275"/>
            <a:ext cx="62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GVA</a:t>
            </a:r>
          </a:p>
        </p:txBody>
      </p:sp>
      <p:sp>
        <p:nvSpPr>
          <p:cNvPr id="56378" name="Text Box 58"/>
          <p:cNvSpPr txBox="1">
            <a:spLocks noChangeArrowheads="1"/>
          </p:cNvSpPr>
          <p:nvPr/>
        </p:nvSpPr>
        <p:spPr bwMode="auto">
          <a:xfrm>
            <a:off x="773113" y="10525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GSE</a:t>
            </a:r>
          </a:p>
        </p:txBody>
      </p:sp>
      <p:sp>
        <p:nvSpPr>
          <p:cNvPr id="56379" name="Text Box 59"/>
          <p:cNvSpPr txBox="1">
            <a:spLocks noChangeArrowheads="1"/>
          </p:cNvSpPr>
          <p:nvPr/>
        </p:nvSpPr>
        <p:spPr bwMode="auto">
          <a:xfrm>
            <a:off x="971550" y="8366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08720"/>
            <a:ext cx="28248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Equipment</a:t>
            </a:r>
            <a:r>
              <a:rPr lang="en-US" sz="2800" dirty="0" smtClean="0"/>
              <a:t>: 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en-US" sz="2800" dirty="0" smtClean="0"/>
              <a:t>lab </a:t>
            </a:r>
            <a:r>
              <a:rPr lang="en-US" sz="2800" dirty="0"/>
              <a:t>coat</a:t>
            </a:r>
            <a:endParaRPr lang="cs-CZ" sz="2800" dirty="0"/>
          </a:p>
          <a:p>
            <a:r>
              <a:rPr lang="en-US" sz="2800" dirty="0" smtClean="0"/>
              <a:t>dressing forceps</a:t>
            </a:r>
            <a:endParaRPr lang="cs-CZ" sz="2800" dirty="0" smtClean="0"/>
          </a:p>
          <a:p>
            <a:r>
              <a:rPr lang="en-US" sz="2800" dirty="0" smtClean="0"/>
              <a:t>gloves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38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669747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/>
              <a:t>Illustrations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photographs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were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copied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from</a:t>
            </a:r>
            <a:r>
              <a:rPr lang="cs-CZ" altLang="cs-CZ" sz="2400" dirty="0"/>
              <a:t>:</a:t>
            </a:r>
          </a:p>
          <a:p>
            <a:r>
              <a:rPr lang="cs-CZ" altLang="cs-CZ" sz="2400" b="1" dirty="0"/>
              <a:t>Atlas der Anatomie des </a:t>
            </a:r>
            <a:r>
              <a:rPr lang="cs-CZ" altLang="cs-CZ" sz="2400" b="1" dirty="0" err="1"/>
              <a:t>Menschen</a:t>
            </a:r>
            <a:r>
              <a:rPr lang="cs-CZ" altLang="cs-CZ" sz="2400" b="1" dirty="0"/>
              <a:t>/</a:t>
            </a:r>
            <a:r>
              <a:rPr lang="cs-CZ" altLang="cs-CZ" sz="2400" b="1" dirty="0" err="1"/>
              <a:t>Sobotta</a:t>
            </a:r>
            <a:r>
              <a:rPr lang="cs-CZ" altLang="cs-CZ" sz="2400" b="1" dirty="0"/>
              <a:t>.</a:t>
            </a:r>
          </a:p>
          <a:p>
            <a:r>
              <a:rPr lang="cs-CZ" altLang="cs-CZ" sz="2400" b="1" dirty="0" err="1"/>
              <a:t>Putz,R</a:t>
            </a:r>
            <a:r>
              <a:rPr lang="cs-CZ" altLang="cs-CZ" sz="2400" b="1" dirty="0"/>
              <a:t>., </a:t>
            </a:r>
            <a:r>
              <a:rPr lang="cs-CZ" altLang="cs-CZ" sz="2400" b="1" dirty="0" err="1"/>
              <a:t>und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Pabst,R</a:t>
            </a:r>
            <a:r>
              <a:rPr lang="cs-CZ" altLang="cs-CZ" sz="2400" b="1" dirty="0"/>
              <a:t>. 20. </a:t>
            </a:r>
            <a:r>
              <a:rPr lang="cs-CZ" altLang="cs-CZ" sz="2400" b="1" dirty="0" err="1"/>
              <a:t>Auflage</a:t>
            </a:r>
            <a:r>
              <a:rPr lang="cs-CZ" altLang="cs-CZ" sz="2400" b="1" dirty="0"/>
              <a:t>. M</a:t>
            </a:r>
            <a:r>
              <a:rPr lang="en-US" altLang="cs-CZ" sz="2400" b="1" dirty="0"/>
              <a:t>ü</a:t>
            </a:r>
            <a:r>
              <a:rPr lang="cs-CZ" altLang="cs-CZ" sz="2400" b="1" dirty="0" err="1"/>
              <a:t>nchen</a:t>
            </a:r>
            <a:r>
              <a:rPr lang="cs-CZ" altLang="cs-CZ" sz="2400" b="1" dirty="0"/>
              <a:t>: </a:t>
            </a:r>
          </a:p>
          <a:p>
            <a:r>
              <a:rPr lang="cs-CZ" altLang="cs-CZ" sz="2400" b="1" dirty="0"/>
              <a:t>Urban </a:t>
            </a:r>
            <a:r>
              <a:rPr lang="en-US" altLang="cs-CZ" sz="2400" b="1" dirty="0"/>
              <a:t>&amp;</a:t>
            </a:r>
            <a:r>
              <a:rPr lang="cs-CZ" altLang="cs-CZ" sz="2400" b="1" dirty="0"/>
              <a:t> Schwarzenberg, 1993)</a:t>
            </a:r>
            <a:endParaRPr lang="en-US" alt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4464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0070C0"/>
                </a:solidFill>
              </a:rPr>
              <a:t>Nervous 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49488" y="0"/>
            <a:ext cx="46450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500"/>
              </a:spcBef>
            </a:pPr>
            <a:r>
              <a:rPr lang="cs-CZ" altLang="cs-CZ" sz="4000" b="1">
                <a:solidFill>
                  <a:srgbClr val="FFCC00"/>
                </a:solidFill>
              </a:rPr>
              <a:t>Nervous system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20700" y="720725"/>
            <a:ext cx="8101013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  <a:cs typeface="Times New Roman" pitchFamily="16" charset="0"/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is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a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complex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,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sophisticated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system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that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regulates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and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coordinates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activities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of </a:t>
            </a:r>
            <a:r>
              <a:rPr lang="cs-CZ" altLang="cs-CZ" sz="2400" b="1" dirty="0" err="1">
                <a:solidFill>
                  <a:srgbClr val="FFFFFF"/>
                </a:solidFill>
                <a:cs typeface="Times New Roman" pitchFamily="16" charset="0"/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  <a:cs typeface="Times New Roman" pitchFamily="16" charset="0"/>
              </a:rPr>
              <a:t> body</a:t>
            </a: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regulates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body's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responses</a:t>
            </a:r>
            <a:r>
              <a:rPr lang="cs-CZ" altLang="cs-CZ" sz="2400" b="1" dirty="0">
                <a:solidFill>
                  <a:srgbClr val="FFFFFF"/>
                </a:solidFill>
              </a:rPr>
              <a:t> to </a:t>
            </a:r>
            <a:r>
              <a:rPr lang="cs-CZ" altLang="cs-CZ" sz="2400" b="1" dirty="0" err="1">
                <a:solidFill>
                  <a:srgbClr val="FFFFFF"/>
                </a:solidFill>
              </a:rPr>
              <a:t>internal</a:t>
            </a:r>
            <a:r>
              <a:rPr lang="cs-CZ" altLang="cs-CZ" sz="2400" b="1" dirty="0">
                <a:solidFill>
                  <a:srgbClr val="FFFFFF"/>
                </a:solidFill>
              </a:rPr>
              <a:t> and </a:t>
            </a:r>
            <a:r>
              <a:rPr lang="cs-CZ" altLang="cs-CZ" sz="2400" b="1" dirty="0" err="1">
                <a:solidFill>
                  <a:srgbClr val="FFFFFF"/>
                </a:solidFill>
              </a:rPr>
              <a:t>external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stimuli</a:t>
            </a:r>
            <a:endParaRPr lang="cs-CZ" altLang="cs-CZ" sz="2400" b="1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 </a:t>
            </a:r>
            <a:r>
              <a:rPr lang="cs-CZ" altLang="cs-CZ" sz="2400" b="1" dirty="0">
                <a:solidFill>
                  <a:srgbClr val="FFFFFF"/>
                </a:solidFill>
              </a:rPr>
              <a:t>has </a:t>
            </a:r>
            <a:r>
              <a:rPr lang="cs-CZ" altLang="cs-CZ" sz="2400" b="1" dirty="0" err="1">
                <a:solidFill>
                  <a:srgbClr val="FFFFFF"/>
                </a:solidFill>
              </a:rPr>
              <a:t>three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main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functions</a:t>
            </a:r>
            <a:r>
              <a:rPr lang="cs-CZ" altLang="cs-CZ" sz="2400" b="1" dirty="0">
                <a:solidFill>
                  <a:srgbClr val="FFFFFF"/>
                </a:solidFill>
              </a:rPr>
              <a:t>, sensory input, </a:t>
            </a:r>
            <a:r>
              <a:rPr lang="cs-CZ" altLang="cs-CZ" sz="2400" b="1" dirty="0" err="1">
                <a:solidFill>
                  <a:srgbClr val="FFFFFF"/>
                </a:solidFill>
              </a:rPr>
              <a:t>integration</a:t>
            </a:r>
            <a:r>
              <a:rPr lang="cs-CZ" altLang="cs-CZ" sz="2400" b="1" dirty="0">
                <a:solidFill>
                  <a:srgbClr val="FFFFFF"/>
                </a:solidFill>
              </a:rPr>
              <a:t> of data and motor output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is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composed</a:t>
            </a:r>
            <a:r>
              <a:rPr lang="cs-CZ" altLang="cs-CZ" sz="2400" b="1" dirty="0">
                <a:solidFill>
                  <a:srgbClr val="FFFFFF"/>
                </a:solidFill>
              </a:rPr>
              <a:t> of </a:t>
            </a:r>
            <a:r>
              <a:rPr lang="cs-CZ" altLang="cs-CZ" sz="2400" b="1" dirty="0" err="1">
                <a:solidFill>
                  <a:srgbClr val="FFFFFF"/>
                </a:solidFill>
              </a:rPr>
              <a:t>excitable</a:t>
            </a:r>
            <a:r>
              <a:rPr lang="cs-CZ" altLang="cs-CZ" sz="2400" b="1" dirty="0">
                <a:solidFill>
                  <a:srgbClr val="FFFFFF"/>
                </a:solidFill>
              </a:rPr>
              <a:t> nerve </a:t>
            </a:r>
            <a:r>
              <a:rPr lang="cs-CZ" altLang="cs-CZ" sz="2400" b="1" dirty="0" err="1">
                <a:solidFill>
                  <a:srgbClr val="FFFFFF"/>
                </a:solidFill>
              </a:rPr>
              <a:t>cells</a:t>
            </a:r>
            <a:endParaRPr lang="cs-CZ" altLang="cs-CZ" sz="2400" b="1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conducts</a:t>
            </a:r>
            <a:r>
              <a:rPr lang="cs-CZ" altLang="cs-CZ" sz="2400" b="1" dirty="0">
                <a:solidFill>
                  <a:srgbClr val="FFFFFF"/>
                </a:solidFill>
              </a:rPr>
              <a:t> nerve </a:t>
            </a:r>
            <a:r>
              <a:rPr lang="cs-CZ" altLang="cs-CZ" sz="2400" b="1" dirty="0" err="1">
                <a:solidFill>
                  <a:srgbClr val="FFFFFF"/>
                </a:solidFill>
              </a:rPr>
              <a:t>impulses</a:t>
            </a:r>
            <a:endParaRPr lang="cs-CZ" altLang="cs-CZ" sz="2400" b="1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is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divided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into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two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categories</a:t>
            </a:r>
            <a:r>
              <a:rPr lang="cs-CZ" altLang="cs-CZ" sz="2400" b="1" dirty="0">
                <a:solidFill>
                  <a:srgbClr val="FFFFFF"/>
                </a:solidFill>
              </a:rPr>
              <a:t>: </a:t>
            </a:r>
            <a:r>
              <a:rPr lang="cs-CZ" altLang="cs-CZ" sz="2400" b="1" dirty="0" err="1">
                <a:solidFill>
                  <a:srgbClr val="FFFFFF"/>
                </a:solidFill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central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nervous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system</a:t>
            </a:r>
            <a:r>
              <a:rPr lang="cs-CZ" altLang="cs-CZ" sz="2400" b="1" dirty="0">
                <a:solidFill>
                  <a:srgbClr val="FFFFFF"/>
                </a:solidFill>
              </a:rPr>
              <a:t>- </a:t>
            </a:r>
            <a:r>
              <a:rPr lang="cs-CZ" altLang="cs-CZ" sz="2400" b="1" dirty="0">
                <a:solidFill>
                  <a:srgbClr val="FFCC00"/>
                </a:solidFill>
              </a:rPr>
              <a:t>CNS</a:t>
            </a:r>
            <a:r>
              <a:rPr lang="cs-CZ" altLang="cs-CZ" sz="2400" b="1" dirty="0">
                <a:solidFill>
                  <a:srgbClr val="FFFFFF"/>
                </a:solidFill>
              </a:rPr>
              <a:t>  and </a:t>
            </a:r>
            <a:r>
              <a:rPr lang="cs-CZ" altLang="cs-CZ" sz="2400" b="1" dirty="0" err="1">
                <a:solidFill>
                  <a:srgbClr val="FFFFFF"/>
                </a:solidFill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peripheral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nervous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system</a:t>
            </a:r>
            <a:r>
              <a:rPr lang="cs-CZ" altLang="cs-CZ" sz="2400" b="1" dirty="0">
                <a:solidFill>
                  <a:srgbClr val="FFFFFF"/>
                </a:solidFill>
              </a:rPr>
              <a:t> - </a:t>
            </a:r>
            <a:r>
              <a:rPr lang="cs-CZ" altLang="cs-CZ" sz="2400" b="1" dirty="0">
                <a:solidFill>
                  <a:srgbClr val="FFCC00"/>
                </a:solidFill>
              </a:rPr>
              <a:t>PNS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the</a:t>
            </a:r>
            <a:r>
              <a:rPr lang="cs-CZ" altLang="cs-CZ" sz="2400" b="1" dirty="0">
                <a:solidFill>
                  <a:srgbClr val="FFFFFF"/>
                </a:solidFill>
              </a:rPr>
              <a:t> basic </a:t>
            </a:r>
            <a:r>
              <a:rPr lang="cs-CZ" altLang="cs-CZ" sz="2400" b="1" dirty="0" err="1">
                <a:solidFill>
                  <a:srgbClr val="FFFFFF"/>
                </a:solidFill>
              </a:rPr>
              <a:t>structural</a:t>
            </a:r>
            <a:r>
              <a:rPr lang="cs-CZ" altLang="cs-CZ" sz="2400" b="1" dirty="0">
                <a:solidFill>
                  <a:srgbClr val="FFFFFF"/>
                </a:solidFill>
              </a:rPr>
              <a:t> and </a:t>
            </a:r>
            <a:r>
              <a:rPr lang="cs-CZ" altLang="cs-CZ" sz="2400" b="1" dirty="0" err="1">
                <a:solidFill>
                  <a:srgbClr val="FFFFFF"/>
                </a:solidFill>
              </a:rPr>
              <a:t>functional</a:t>
            </a:r>
            <a:r>
              <a:rPr lang="cs-CZ" altLang="cs-CZ" sz="2400" b="1" dirty="0">
                <a:solidFill>
                  <a:srgbClr val="FFFFFF"/>
                </a:solidFill>
              </a:rPr>
              <a:t> unit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- </a:t>
            </a:r>
            <a:r>
              <a:rPr lang="cs-CZ" altLang="cs-CZ" sz="2400" b="1" dirty="0">
                <a:solidFill>
                  <a:srgbClr val="FFCC00"/>
                </a:solidFill>
              </a:rPr>
              <a:t>neuron</a:t>
            </a:r>
          </a:p>
          <a:p>
            <a:pPr>
              <a:spcBef>
                <a:spcPts val="900"/>
              </a:spcBef>
            </a:pPr>
            <a:r>
              <a:rPr lang="cs-CZ" altLang="cs-CZ" sz="2400" b="1" dirty="0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cells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providing</a:t>
            </a:r>
            <a:r>
              <a:rPr lang="cs-CZ" altLang="cs-CZ" sz="2400" b="1" dirty="0">
                <a:solidFill>
                  <a:srgbClr val="FFFFFF"/>
                </a:solidFill>
              </a:rPr>
              <a:t> support and </a:t>
            </a:r>
            <a:r>
              <a:rPr lang="cs-CZ" altLang="cs-CZ" sz="2400" b="1" dirty="0" err="1">
                <a:solidFill>
                  <a:srgbClr val="FFFFFF"/>
                </a:solidFill>
              </a:rPr>
              <a:t>protection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for</a:t>
            </a:r>
            <a:r>
              <a:rPr lang="cs-CZ" altLang="cs-CZ" sz="2400" b="1" dirty="0">
                <a:solidFill>
                  <a:srgbClr val="FFFFFF"/>
                </a:solidFill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</a:rPr>
              <a:t>neurons</a:t>
            </a:r>
            <a:r>
              <a:rPr lang="cs-CZ" altLang="cs-CZ" sz="2400" b="1" dirty="0">
                <a:solidFill>
                  <a:srgbClr val="FFFFFF"/>
                </a:solidFill>
                <a:latin typeface="Times New Roman" pitchFamily="16" charset="0"/>
              </a:rPr>
              <a:t> – </a:t>
            </a:r>
            <a:r>
              <a:rPr lang="cs-CZ" altLang="cs-CZ" sz="2400" b="1" dirty="0" err="1">
                <a:solidFill>
                  <a:srgbClr val="FFCC00"/>
                </a:solidFill>
              </a:rPr>
              <a:t>glial</a:t>
            </a:r>
            <a:r>
              <a:rPr lang="cs-CZ" altLang="cs-CZ" sz="2400" b="1" dirty="0">
                <a:solidFill>
                  <a:srgbClr val="FFCC00"/>
                </a:solidFill>
              </a:rPr>
              <a:t> </a:t>
            </a:r>
            <a:r>
              <a:rPr lang="cs-CZ" altLang="cs-CZ" sz="2400" b="1" dirty="0" err="1">
                <a:solidFill>
                  <a:srgbClr val="FFCC00"/>
                </a:solidFill>
              </a:rPr>
              <a:t>cells</a:t>
            </a:r>
            <a:endParaRPr lang="cs-CZ" altLang="cs-CZ" sz="2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80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403350" y="620713"/>
            <a:ext cx="59769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cs-CZ" altLang="cs-CZ" sz="3200" b="1" dirty="0" smtClean="0">
                <a:solidFill>
                  <a:srgbClr val="FFFFFF"/>
                </a:solidFill>
              </a:rPr>
              <a:t>Basic </a:t>
            </a:r>
            <a:r>
              <a:rPr lang="cs-CZ" altLang="cs-CZ" sz="3200" b="1" dirty="0" err="1">
                <a:solidFill>
                  <a:srgbClr val="FFFFFF"/>
                </a:solidFill>
              </a:rPr>
              <a:t>function</a:t>
            </a:r>
            <a:r>
              <a:rPr lang="cs-CZ" altLang="cs-CZ" sz="3200" b="1" dirty="0">
                <a:solidFill>
                  <a:srgbClr val="FFFFFF"/>
                </a:solidFill>
              </a:rPr>
              <a:t> of NS </a:t>
            </a:r>
            <a:endParaRPr lang="cs-CZ" altLang="cs-CZ" sz="3200" b="1" dirty="0">
              <a:solidFill>
                <a:srgbClr val="FFCC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15816" y="2597077"/>
            <a:ext cx="18573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 dirty="0" smtClean="0">
                <a:solidFill>
                  <a:srgbClr val="FFFFFF"/>
                </a:solidFill>
              </a:rPr>
              <a:t>Sensor</a:t>
            </a:r>
            <a:endParaRPr lang="cs-CZ" altLang="cs-CZ" sz="2800" b="1" dirty="0">
              <a:solidFill>
                <a:srgbClr val="FFFFFF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71775" y="385603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Effector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003800" y="2703513"/>
            <a:ext cx="1665288" cy="1722437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80025" y="3332163"/>
            <a:ext cx="11509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CNS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355975" y="4248150"/>
            <a:ext cx="1588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700000">
            <a:off x="3972719" y="3759994"/>
            <a:ext cx="1201737" cy="2835275"/>
          </a:xfrm>
          <a:prstGeom prst="curvedLeftArrow">
            <a:avLst>
              <a:gd name="adj1" fmla="val 45876"/>
              <a:gd name="adj2" fmla="val 93936"/>
              <a:gd name="adj3" fmla="val 66667"/>
            </a:avLst>
          </a:prstGeom>
          <a:solidFill>
            <a:srgbClr val="FF0000"/>
          </a:solidFill>
          <a:ln w="9360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16200000">
            <a:off x="4375944" y="524669"/>
            <a:ext cx="1201737" cy="2835275"/>
          </a:xfrm>
          <a:prstGeom prst="curvedLeftArrow">
            <a:avLst>
              <a:gd name="adj1" fmla="val 45876"/>
              <a:gd name="adj2" fmla="val 93936"/>
              <a:gd name="adj3" fmla="val 66667"/>
            </a:avLst>
          </a:prstGeom>
          <a:solidFill>
            <a:srgbClr val="6699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18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148263" y="539750"/>
            <a:ext cx="377983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000"/>
              </a:spcBef>
            </a:pPr>
            <a:r>
              <a:rPr lang="cs-CZ" altLang="cs-CZ" sz="3200" b="1">
                <a:solidFill>
                  <a:srgbClr val="FFCC00"/>
                </a:solidFill>
              </a:rPr>
              <a:t>Neuron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  <a:cs typeface="Arial" charset="0"/>
              </a:rPr>
              <a:t>■</a:t>
            </a:r>
            <a:r>
              <a:rPr lang="cs-CZ" altLang="cs-CZ" sz="2400" b="1">
                <a:solidFill>
                  <a:srgbClr val="FFFFFF"/>
                </a:solidFill>
                <a:cs typeface="Arial" charset="0"/>
              </a:rPr>
              <a:t> receives stimuli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■</a:t>
            </a:r>
            <a:r>
              <a:rPr lang="cs-CZ" altLang="cs-CZ" sz="2400"/>
              <a:t> </a:t>
            </a:r>
            <a:r>
              <a:rPr lang="cs-CZ" altLang="cs-CZ" sz="2400" b="1">
                <a:solidFill>
                  <a:srgbClr val="FFFFFF"/>
                </a:solidFill>
              </a:rPr>
              <a:t>transforms stimuli to nerve impulses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</a:rPr>
              <a:t>■</a:t>
            </a:r>
            <a:r>
              <a:rPr lang="cs-CZ" altLang="cs-CZ" sz="2400" b="1">
                <a:solidFill>
                  <a:srgbClr val="FFFFFF"/>
                </a:solidFill>
              </a:rPr>
              <a:t> conducts nerve impulses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  <a:latin typeface="Times New Roman" pitchFamily="16" charset="0"/>
              </a:rPr>
              <a:t>■ </a:t>
            </a:r>
            <a:r>
              <a:rPr lang="cs-CZ" altLang="cs-CZ" sz="2400" b="1">
                <a:solidFill>
                  <a:srgbClr val="FFFFFF"/>
                </a:solidFill>
              </a:rPr>
              <a:t>processes information</a:t>
            </a:r>
          </a:p>
          <a:p>
            <a:pPr>
              <a:spcBef>
                <a:spcPts val="1500"/>
              </a:spcBef>
            </a:pPr>
            <a:r>
              <a:rPr lang="cs-CZ" altLang="cs-CZ" sz="2400" b="1">
                <a:solidFill>
                  <a:srgbClr val="FFCC00"/>
                </a:solidFill>
                <a:latin typeface="Times New Roman" pitchFamily="16" charset="0"/>
              </a:rPr>
              <a:t>■</a:t>
            </a:r>
            <a:r>
              <a:rPr lang="cs-CZ" altLang="cs-CZ" sz="2400">
                <a:solidFill>
                  <a:srgbClr val="FFFFFF"/>
                </a:solidFill>
                <a:latin typeface="Times New Roman" pitchFamily="16" charset="0"/>
              </a:rPr>
              <a:t> </a:t>
            </a:r>
            <a:r>
              <a:rPr lang="cs-CZ" altLang="cs-CZ" sz="2400" b="1">
                <a:solidFill>
                  <a:srgbClr val="FFFFFF"/>
                </a:solidFill>
              </a:rPr>
              <a:t>transmits the electro-chemical signal across a synapse</a:t>
            </a:r>
          </a:p>
          <a:p>
            <a:pPr>
              <a:spcBef>
                <a:spcPts val="1500"/>
              </a:spcBef>
            </a:pPr>
            <a:endParaRPr lang="cs-CZ" altLang="cs-CZ" sz="2400" b="1">
              <a:solidFill>
                <a:srgbClr val="FFFFFF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9750" y="549275"/>
          <a:ext cx="4497388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4" imgW="4571429" imgH="6133333" progId="">
                  <p:embed/>
                </p:oleObj>
              </mc:Choice>
              <mc:Fallback>
                <p:oleObj r:id="rId4" imgW="4571429" imgH="61333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9275"/>
                        <a:ext cx="4497388" cy="6034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84263"/>
            <a:ext cx="7848600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78119" y="333375"/>
            <a:ext cx="376075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Times New Roman" pitchFamily="16" charset="0"/>
              </a:rPr>
              <a:t>TYPES OF NEURONS</a:t>
            </a:r>
          </a:p>
        </p:txBody>
      </p:sp>
    </p:spTree>
    <p:extLst>
      <p:ext uri="{BB962C8B-B14F-4D97-AF65-F5344CB8AC3E}">
        <p14:creationId xmlns:p14="http://schemas.microsoft.com/office/powerpoint/2010/main" val="2778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6409</TotalTime>
  <Words>1505</Words>
  <Application>Microsoft Office PowerPoint</Application>
  <PresentationFormat>Předvádění na obrazovce (4:3)</PresentationFormat>
  <Paragraphs>413</Paragraphs>
  <Slides>40</Slides>
  <Notes>29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Výchozí návrh</vt:lpstr>
      <vt:lpstr>ANATOMY III  MUDr. Ivana Hradilová Svíženská, Ph.D.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Masarykova Univerzita v Brně</dc:creator>
  <cp:lastModifiedBy>Svizenska</cp:lastModifiedBy>
  <cp:revision>207</cp:revision>
  <cp:lastPrinted>1601-01-01T00:00:00Z</cp:lastPrinted>
  <dcterms:created xsi:type="dcterms:W3CDTF">2005-09-16T09:06:53Z</dcterms:created>
  <dcterms:modified xsi:type="dcterms:W3CDTF">2017-09-21T05:42:45Z</dcterms:modified>
</cp:coreProperties>
</file>