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258" r:id="rId3"/>
    <p:sldId id="274" r:id="rId4"/>
    <p:sldId id="259" r:id="rId5"/>
    <p:sldId id="260" r:id="rId6"/>
    <p:sldId id="261" r:id="rId7"/>
    <p:sldId id="263" r:id="rId8"/>
    <p:sldId id="275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7BB24-E693-4FE4-8E25-8E49535E1CE4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0FF8-5193-4A23-B9B1-EC5BA7E745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573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6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7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9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10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11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12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13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14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algn="just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fld id="{3864670C-D864-4ADB-9825-5D9114EB36DC}" type="slidenum">
              <a:rPr lang="cs-CZ" altLang="cs-CZ" smtClean="0">
                <a:solidFill>
                  <a:schemeClr val="tx1"/>
                </a:solidFill>
              </a:rPr>
              <a:pPr eaLnBrk="1" hangingPunct="1"/>
              <a:t>15</a:t>
            </a:fld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BC6EED-54DC-46F4-AB59-7D31BA6D9609}" type="datetimeFigureOut">
              <a:rPr lang="cs-CZ" smtClean="0"/>
              <a:t>6.1.2019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54BAB3-9876-4B0E-B8DC-9E874F2C6DE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624" y="332656"/>
            <a:ext cx="7772400" cy="324035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/>
            </a:r>
            <a:br>
              <a:rPr lang="cs-CZ" sz="2400" dirty="0" smtClean="0">
                <a:solidFill>
                  <a:srgbClr val="FFFF00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Lékařská fakulta MU v Brně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Katedra porodní asistence a zdravotnických záchranářů</a:t>
            </a:r>
            <a:r>
              <a:rPr lang="cs-CZ" sz="3200" dirty="0">
                <a:solidFill>
                  <a:schemeClr val="tx1"/>
                </a:solidFill>
              </a:rPr>
              <a:t/>
            </a:r>
            <a:br>
              <a:rPr lang="cs-CZ" sz="3200" dirty="0">
                <a:solidFill>
                  <a:schemeClr val="tx1"/>
                </a:solidFill>
              </a:rPr>
            </a:br>
            <a:r>
              <a:rPr lang="cs-CZ" sz="3200" dirty="0">
                <a:solidFill>
                  <a:schemeClr val="tx1"/>
                </a:solidFill>
              </a:rPr>
              <a:t/>
            </a:r>
            <a:br>
              <a:rPr lang="cs-CZ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cs-CZ" sz="3200" dirty="0">
                <a:solidFill>
                  <a:schemeClr val="tx1"/>
                </a:solidFill>
              </a:rPr>
              <a:t/>
            </a:r>
            <a:br>
              <a:rPr lang="cs-CZ" sz="3200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základní legislativa </a:t>
            </a:r>
            <a:r>
              <a:rPr lang="cs-CZ" dirty="0" err="1" smtClean="0">
                <a:solidFill>
                  <a:schemeClr val="tx1"/>
                </a:solidFill>
              </a:rPr>
              <a:t>pa</a:t>
            </a:r>
            <a:endParaRPr 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56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373/2011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o </a:t>
            </a:r>
            <a:r>
              <a:rPr lang="cs-CZ" altLang="cs-CZ" sz="2800" dirty="0" smtClean="0"/>
              <a:t>specifických zdravotních </a:t>
            </a:r>
            <a:r>
              <a:rPr lang="cs-CZ" altLang="cs-CZ" sz="2800" dirty="0"/>
              <a:t>službách </a:t>
            </a:r>
            <a:endParaRPr lang="cs-CZ" altLang="cs-CZ" sz="2800" dirty="0" smtClean="0"/>
          </a:p>
          <a:p>
            <a:r>
              <a:rPr lang="cs-CZ" sz="2800" dirty="0" smtClean="0"/>
              <a:t>Upravuje poskytování specifických zdravotních služeb.</a:t>
            </a:r>
          </a:p>
          <a:p>
            <a:r>
              <a:rPr lang="cs-CZ" altLang="cs-CZ" sz="2800" dirty="0" smtClean="0"/>
              <a:t>Asistovaná reprodukce.</a:t>
            </a:r>
          </a:p>
        </p:txBody>
      </p:sp>
    </p:spTree>
    <p:extLst>
      <p:ext uri="{BB962C8B-B14F-4D97-AF65-F5344CB8AC3E}">
        <p14:creationId xmlns:p14="http://schemas.microsoft.com/office/powerpoint/2010/main" val="11242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Vyhláška č. 321/2008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kterou se </a:t>
            </a:r>
            <a:r>
              <a:rPr lang="cs-CZ" sz="2800" dirty="0" smtClean="0"/>
              <a:t>mění </a:t>
            </a:r>
            <a:r>
              <a:rPr lang="cs-CZ" sz="2800" dirty="0"/>
              <a:t>vyhláška </a:t>
            </a:r>
            <a:r>
              <a:rPr lang="cs-CZ" sz="2800" dirty="0" smtClean="0"/>
              <a:t>č. </a:t>
            </a:r>
            <a:r>
              <a:rPr lang="cs-CZ" sz="2800" dirty="0"/>
              <a:t>423/2004 Sb., kterou se stanoví kreditní systém </a:t>
            </a:r>
            <a:r>
              <a:rPr lang="cs-CZ" sz="2800" dirty="0" smtClean="0"/>
              <a:t>pro vydání osvědčení </a:t>
            </a:r>
            <a:r>
              <a:rPr lang="cs-CZ" sz="2800" dirty="0"/>
              <a:t>k výkonu zdravotnického povolání bez </a:t>
            </a:r>
            <a:r>
              <a:rPr lang="cs-CZ" sz="2800" dirty="0" smtClean="0"/>
              <a:t>přímého </a:t>
            </a:r>
            <a:r>
              <a:rPr lang="cs-CZ" sz="2800" dirty="0"/>
              <a:t>vedení </a:t>
            </a:r>
            <a:r>
              <a:rPr lang="cs-CZ" sz="2800" dirty="0" smtClean="0"/>
              <a:t>nebo odborného </a:t>
            </a:r>
            <a:r>
              <a:rPr lang="cs-CZ" sz="2800" dirty="0"/>
              <a:t>dohledu zdravotnických </a:t>
            </a:r>
            <a:r>
              <a:rPr lang="cs-CZ" sz="2800" dirty="0" smtClean="0"/>
              <a:t>pracovníků,</a:t>
            </a:r>
          </a:p>
          <a:p>
            <a:r>
              <a:rPr lang="cs-CZ" altLang="cs-CZ" sz="2800" dirty="0" smtClean="0"/>
              <a:t>počet kreditů </a:t>
            </a:r>
            <a:r>
              <a:rPr lang="cs-CZ" altLang="cs-CZ" sz="2800" dirty="0"/>
              <a:t>za jednotlivé formy celoživotního </a:t>
            </a:r>
            <a:r>
              <a:rPr lang="cs-CZ" altLang="cs-CZ" sz="2800" dirty="0" smtClean="0"/>
              <a:t>vzdělávání.</a:t>
            </a:r>
          </a:p>
          <a:p>
            <a:r>
              <a:rPr lang="cs-CZ" altLang="cs-CZ" sz="2800" dirty="0" smtClean="0"/>
              <a:t>Pravděpodobně neplatná, měla by vyjít nová.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1319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Vyhláška č. 55/2011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činnostech zdravotnických pracovníků a jiných odborných pracovníků,</a:t>
            </a:r>
            <a:endParaRPr lang="cs-CZ" sz="2800" dirty="0" smtClean="0"/>
          </a:p>
          <a:p>
            <a:r>
              <a:rPr lang="cs-CZ" sz="2800" dirty="0"/>
              <a:t>§ </a:t>
            </a:r>
            <a:r>
              <a:rPr lang="cs-CZ" sz="2800" dirty="0" smtClean="0"/>
              <a:t>5 Porodní asistentka</a:t>
            </a:r>
          </a:p>
          <a:p>
            <a:r>
              <a:rPr lang="cs-CZ" sz="2800" dirty="0" smtClean="0"/>
              <a:t>Hlava II – Porodní asistentka se specializovanou způsobilostí </a:t>
            </a:r>
            <a:r>
              <a:rPr lang="cs-CZ" sz="2800" dirty="0"/>
              <a:t>- § </a:t>
            </a:r>
            <a:r>
              <a:rPr lang="cs-CZ" sz="2800" dirty="0" smtClean="0"/>
              <a:t>68 - 72</a:t>
            </a:r>
          </a:p>
          <a:p>
            <a:r>
              <a:rPr lang="cs-CZ" altLang="cs-CZ" sz="2800" dirty="0" smtClean="0"/>
              <a:t>Novelizována Vyhláškou č.2/2016 Sb.</a:t>
            </a:r>
          </a:p>
        </p:txBody>
      </p:sp>
    </p:spTree>
    <p:extLst>
      <p:ext uri="{BB962C8B-B14F-4D97-AF65-F5344CB8AC3E}">
        <p14:creationId xmlns:p14="http://schemas.microsoft.com/office/powerpoint/2010/main" val="33121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Vyhláška č. 92/2012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požadavcích na minimální technické a věcné vybavení zdravotnických </a:t>
            </a:r>
            <a:r>
              <a:rPr lang="cs-CZ" sz="2800" dirty="0" smtClean="0"/>
              <a:t>zařízení a </a:t>
            </a:r>
            <a:r>
              <a:rPr lang="cs-CZ" sz="2800" dirty="0"/>
              <a:t>kontaktních pracovišť domácí péče</a:t>
            </a:r>
            <a:r>
              <a:rPr lang="cs-CZ" sz="2800" dirty="0" smtClean="0"/>
              <a:t>,</a:t>
            </a:r>
          </a:p>
          <a:p>
            <a:r>
              <a:rPr lang="cs-CZ" sz="2800" dirty="0" smtClean="0"/>
              <a:t>2.11 Porodní asistentka</a:t>
            </a:r>
          </a:p>
        </p:txBody>
      </p:sp>
    </p:spTree>
    <p:extLst>
      <p:ext uri="{BB962C8B-B14F-4D97-AF65-F5344CB8AC3E}">
        <p14:creationId xmlns:p14="http://schemas.microsoft.com/office/powerpoint/2010/main" val="20036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Vyhláška č. 99/2012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požadavcích na minimální personální zabezpečení zdravotních služeb</a:t>
            </a:r>
            <a:r>
              <a:rPr lang="cs-CZ" sz="2800" dirty="0" smtClean="0"/>
              <a:t>,</a:t>
            </a:r>
          </a:p>
          <a:p>
            <a:r>
              <a:rPr lang="cs-CZ" sz="2800" dirty="0"/>
              <a:t>2.11. Porodní </a:t>
            </a:r>
            <a:r>
              <a:rPr lang="cs-CZ" sz="2800" dirty="0" smtClean="0"/>
              <a:t>asistentka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788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Nařízení vlády č. 31/2010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 oborech specializačního vzdělávání a označení odbornosti zdravotnických </a:t>
            </a:r>
            <a:r>
              <a:rPr lang="cs-CZ" dirty="0" smtClean="0"/>
              <a:t>pracovníků se specializovanou způsobilostí,</a:t>
            </a:r>
          </a:p>
          <a:p>
            <a:r>
              <a:rPr lang="cs-CZ" dirty="0" smtClean="0"/>
              <a:t>Intenzivní </a:t>
            </a:r>
            <a:r>
              <a:rPr lang="cs-CZ" dirty="0"/>
              <a:t>péče v porodní </a:t>
            </a:r>
            <a:r>
              <a:rPr lang="cs-CZ" dirty="0" smtClean="0"/>
              <a:t>asistenci - </a:t>
            </a:r>
            <a:r>
              <a:rPr lang="cs-CZ" i="1" dirty="0"/>
              <a:t>Porodní asistentka pro intenzivní péči</a:t>
            </a:r>
          </a:p>
          <a:p>
            <a:r>
              <a:rPr lang="cs-CZ" dirty="0" smtClean="0"/>
              <a:t>Perioperační </a:t>
            </a:r>
            <a:r>
              <a:rPr lang="cs-CZ" dirty="0"/>
              <a:t>péče v gynekologii </a:t>
            </a:r>
            <a:r>
              <a:rPr lang="cs-CZ" dirty="0" smtClean="0"/>
              <a:t>a porodnictví - </a:t>
            </a:r>
            <a:r>
              <a:rPr lang="cs-CZ" i="1" dirty="0" smtClean="0"/>
              <a:t>Porodní </a:t>
            </a:r>
            <a:r>
              <a:rPr lang="cs-CZ" i="1" dirty="0"/>
              <a:t>asistentka pro perioperační </a:t>
            </a:r>
            <a:r>
              <a:rPr lang="cs-CZ" i="1" dirty="0" smtClean="0"/>
              <a:t>péči </a:t>
            </a:r>
          </a:p>
          <a:p>
            <a:r>
              <a:rPr lang="cs-CZ" dirty="0" smtClean="0"/>
              <a:t>Komunitní </a:t>
            </a:r>
            <a:r>
              <a:rPr lang="cs-CZ" dirty="0"/>
              <a:t>péče v porodní </a:t>
            </a:r>
            <a:r>
              <a:rPr lang="cs-CZ" dirty="0" smtClean="0"/>
              <a:t>asistenci - </a:t>
            </a:r>
            <a:r>
              <a:rPr lang="cs-CZ" i="1" dirty="0"/>
              <a:t>Porodní asistentka pro komunitní </a:t>
            </a:r>
            <a:r>
              <a:rPr lang="cs-CZ" i="1" dirty="0" smtClean="0"/>
              <a:t>péči</a:t>
            </a:r>
          </a:p>
          <a:p>
            <a:r>
              <a:rPr lang="cs-CZ" dirty="0" smtClean="0"/>
              <a:t>Novelizace </a:t>
            </a:r>
            <a:r>
              <a:rPr lang="cs-CZ" dirty="0" err="1" smtClean="0"/>
              <a:t>nař</a:t>
            </a:r>
            <a:r>
              <a:rPr lang="cs-CZ" dirty="0" smtClean="0"/>
              <a:t>. vlády </a:t>
            </a:r>
            <a:r>
              <a:rPr lang="cs-CZ" sz="3000" dirty="0" smtClean="0"/>
              <a:t>č</a:t>
            </a:r>
            <a:r>
              <a:rPr lang="cs-CZ" sz="3000" dirty="0"/>
              <a:t>. 164/2018 Sb</a:t>
            </a:r>
            <a:r>
              <a:rPr lang="cs-CZ" sz="3000" dirty="0" smtClean="0"/>
              <a:t>., pro PA není změna.</a:t>
            </a:r>
          </a:p>
        </p:txBody>
      </p:sp>
    </p:spTree>
    <p:extLst>
      <p:ext uri="{BB962C8B-B14F-4D97-AF65-F5344CB8AC3E}">
        <p14:creationId xmlns:p14="http://schemas.microsoft.com/office/powerpoint/2010/main" val="7163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Osnova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3000" dirty="0" smtClean="0"/>
              <a:t>Zákon č. 96/2004 Sb.</a:t>
            </a:r>
          </a:p>
          <a:p>
            <a:pPr>
              <a:lnSpc>
                <a:spcPct val="80000"/>
              </a:lnSpc>
            </a:pPr>
            <a:r>
              <a:rPr lang="cs-CZ" altLang="cs-CZ" sz="3000" dirty="0" smtClean="0"/>
              <a:t>Malá novela zákona č. 96/2004 Sb. - </a:t>
            </a:r>
            <a:r>
              <a:rPr lang="cs-CZ" sz="3000" dirty="0"/>
              <a:t>Zákon č. 105/2011 Sb</a:t>
            </a:r>
            <a:r>
              <a:rPr lang="cs-CZ" sz="30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3000" dirty="0" smtClean="0"/>
              <a:t>Zákon </a:t>
            </a:r>
            <a:r>
              <a:rPr lang="cs-CZ" altLang="cs-CZ" sz="3000" dirty="0"/>
              <a:t>č. 201/2017 Sb</a:t>
            </a:r>
            <a:r>
              <a:rPr lang="cs-CZ" altLang="cs-CZ" sz="3000" dirty="0" smtClean="0"/>
              <a:t>., novelizace </a:t>
            </a:r>
            <a:r>
              <a:rPr lang="cs-CZ" altLang="cs-CZ" sz="3000" dirty="0"/>
              <a:t>zákona č. 96/2004 Sb. </a:t>
            </a:r>
            <a:endParaRPr lang="cs-CZ" altLang="cs-CZ" sz="3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3000" dirty="0" smtClean="0"/>
              <a:t>Zákon č. 372/2011 Sb. – o zdravotních službách.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000" dirty="0" smtClean="0"/>
              <a:t>Zákon č. 373/2011 Sb. – o specifických </a:t>
            </a:r>
            <a:r>
              <a:rPr lang="cs-CZ" altLang="cs-CZ" sz="3000" dirty="0" err="1" smtClean="0"/>
              <a:t>zdr</a:t>
            </a:r>
            <a:r>
              <a:rPr lang="cs-CZ" altLang="cs-CZ" sz="3000" dirty="0" smtClean="0"/>
              <a:t>. službách.</a:t>
            </a:r>
          </a:p>
          <a:p>
            <a:pPr>
              <a:lnSpc>
                <a:spcPct val="80000"/>
              </a:lnSpc>
            </a:pPr>
            <a:r>
              <a:rPr lang="cs-CZ" altLang="cs-CZ" sz="3000" dirty="0"/>
              <a:t>Vyhláška č. 55/2011 Sb. – o činnostech </a:t>
            </a:r>
            <a:r>
              <a:rPr lang="cs-CZ" altLang="cs-CZ" sz="3000" dirty="0" err="1"/>
              <a:t>zdr</a:t>
            </a:r>
            <a:r>
              <a:rPr lang="cs-CZ" altLang="cs-CZ" sz="3000" dirty="0"/>
              <a:t>. </a:t>
            </a:r>
            <a:r>
              <a:rPr lang="cs-CZ" altLang="cs-CZ" sz="3000" dirty="0" err="1"/>
              <a:t>prac</a:t>
            </a:r>
            <a:r>
              <a:rPr lang="cs-CZ" altLang="cs-CZ" sz="3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3000" dirty="0"/>
              <a:t>Vyhláška č.2/2016, novelizace 55</a:t>
            </a:r>
          </a:p>
          <a:p>
            <a:pPr>
              <a:lnSpc>
                <a:spcPct val="80000"/>
              </a:lnSpc>
            </a:pPr>
            <a:r>
              <a:rPr lang="cs-CZ" altLang="cs-CZ" sz="3000" dirty="0"/>
              <a:t>Vyhláška č. 92/2012 Sb. – technické a věcné vybavení.</a:t>
            </a:r>
          </a:p>
          <a:p>
            <a:pPr>
              <a:lnSpc>
                <a:spcPct val="80000"/>
              </a:lnSpc>
            </a:pPr>
            <a:r>
              <a:rPr lang="cs-CZ" altLang="cs-CZ" sz="3000" dirty="0"/>
              <a:t>Vyhláška č. 99/2012 Sb. – personální zabezpečení</a:t>
            </a:r>
            <a:r>
              <a:rPr lang="cs-CZ" altLang="cs-CZ" sz="3000" dirty="0" smtClean="0"/>
              <a:t>.</a:t>
            </a:r>
            <a:r>
              <a:rPr lang="cs-CZ" altLang="cs-CZ" sz="2800" dirty="0" smtClean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657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 smtClean="0"/>
              <a:t>Vyhláška </a:t>
            </a:r>
            <a:r>
              <a:rPr lang="cs-CZ" altLang="cs-CZ" sz="2800" dirty="0"/>
              <a:t>č. 321/2008 Sb. (změna 423/2004 Sb.)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Nařízení vlády č. 31/2010 Sb. – o oborech specializačního vzdělávání a označení </a:t>
            </a:r>
            <a:r>
              <a:rPr lang="cs-CZ" altLang="cs-CZ" sz="2800" dirty="0" smtClean="0"/>
              <a:t>odborností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nařízení vlády č. 164/2018 Sb., kterým se mění nařízení vlády č. 31/2010 Sb., o oborech specializačního vzdělávání a označení odbornosti zdravotnických pracovníků se specializovanou způsobilostí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80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96/2004 Sb.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 podmínkách získávání a uznávání </a:t>
            </a:r>
            <a:r>
              <a:rPr lang="cs-CZ" sz="2800" dirty="0" smtClean="0"/>
              <a:t>způsobilosti k </a:t>
            </a:r>
            <a:r>
              <a:rPr lang="cs-CZ" sz="2800" dirty="0"/>
              <a:t>výkonu nelékařských zdravotnických </a:t>
            </a:r>
            <a:r>
              <a:rPr lang="cs-CZ" sz="2800" dirty="0" smtClean="0"/>
              <a:t>povolání a </a:t>
            </a:r>
            <a:r>
              <a:rPr lang="cs-CZ" sz="2800" dirty="0"/>
              <a:t>k výkonu činností souvisejících s poskytováním zdravotní péče a o změně některých souvisejících zákonů</a:t>
            </a:r>
          </a:p>
          <a:p>
            <a:r>
              <a:rPr lang="cs-CZ" sz="2800" dirty="0" smtClean="0"/>
              <a:t>zákon </a:t>
            </a:r>
            <a:r>
              <a:rPr lang="cs-CZ" sz="2800" dirty="0"/>
              <a:t>o nelékařských zdravotnických </a:t>
            </a:r>
            <a:r>
              <a:rPr lang="cs-CZ" sz="2800" dirty="0" smtClean="0"/>
              <a:t>povoláních</a:t>
            </a:r>
          </a:p>
          <a:p>
            <a:r>
              <a:rPr lang="cs-CZ" sz="2800" dirty="0" smtClean="0"/>
              <a:t>odborná způsobilost a její získávání</a:t>
            </a:r>
          </a:p>
          <a:p>
            <a:r>
              <a:rPr lang="cs-CZ" sz="2800" dirty="0" smtClean="0"/>
              <a:t>formy vzdělávání</a:t>
            </a:r>
          </a:p>
          <a:p>
            <a:r>
              <a:rPr lang="cs-CZ" sz="2800" dirty="0" smtClean="0"/>
              <a:t>osvědčení k výkonu zdravotnického povolání bez odborného dohledu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232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105/2011 Sb.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800" dirty="0" smtClean="0"/>
              <a:t>„Malá novela“ zákona č. 96/2004 Sb.</a:t>
            </a:r>
          </a:p>
          <a:p>
            <a:r>
              <a:rPr lang="cs-CZ" sz="2800" dirty="0"/>
              <a:t>přispět ke zvýšení samostatnosti a kompetencí nelékařských zdravotnických pracovníků a podpořit jejich stabilizaci ve zdravotnictví, </a:t>
            </a:r>
            <a:endParaRPr lang="cs-CZ" sz="2800" dirty="0" smtClean="0"/>
          </a:p>
          <a:p>
            <a:r>
              <a:rPr lang="cs-CZ" sz="2800" dirty="0"/>
              <a:t>zjednodušit a zpřesnit právní úpravu a snížit administrativní náročnost, a to zejména s přihlédnutím k řízením o žádosti o prodloužení platnosti osvědčení k výkonu povolání bez odborného dohledu, </a:t>
            </a:r>
            <a:endParaRPr lang="cs-CZ" sz="2800" dirty="0" smtClean="0"/>
          </a:p>
          <a:p>
            <a:r>
              <a:rPr lang="cs-CZ" sz="2800" dirty="0"/>
              <a:t>prodloužit registrační období na 10 let, </a:t>
            </a:r>
            <a:endParaRPr lang="cs-CZ" sz="2800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2156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Výkon zdravotnického povolání bez odborného dohledu 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činnosti, které </a:t>
            </a:r>
            <a:r>
              <a:rPr lang="cs-CZ" altLang="cs-CZ" sz="2800" dirty="0"/>
              <a:t>může vykonávat bez indikace,</a:t>
            </a:r>
          </a:p>
          <a:p>
            <a:r>
              <a:rPr lang="cs-CZ" altLang="cs-CZ" sz="2800" dirty="0" smtClean="0"/>
              <a:t>které </a:t>
            </a:r>
            <a:r>
              <a:rPr lang="cs-CZ" altLang="cs-CZ" sz="2800" dirty="0"/>
              <a:t>vykonává na základě indikace,</a:t>
            </a:r>
          </a:p>
          <a:p>
            <a:r>
              <a:rPr lang="cs-CZ" altLang="cs-CZ" sz="2800" dirty="0" smtClean="0"/>
              <a:t>které </a:t>
            </a:r>
            <a:r>
              <a:rPr lang="cs-CZ" altLang="cs-CZ" sz="2800" dirty="0"/>
              <a:t>pod přímým vedením lékaře, zubního lékaře nebo farmaceuta. </a:t>
            </a:r>
            <a:endParaRPr lang="cs-CZ" altLang="cs-CZ" sz="2800" dirty="0" smtClean="0"/>
          </a:p>
          <a:p>
            <a:r>
              <a:rPr lang="cs-CZ" altLang="cs-CZ" sz="2000" dirty="0" smtClean="0"/>
              <a:t>Toto </a:t>
            </a:r>
            <a:r>
              <a:rPr lang="cs-CZ" altLang="cs-CZ" sz="2000" dirty="0"/>
              <a:t>ustanovení </a:t>
            </a:r>
            <a:r>
              <a:rPr lang="cs-CZ" altLang="cs-CZ" sz="2000" dirty="0" smtClean="0"/>
              <a:t>znamená </a:t>
            </a:r>
            <a:r>
              <a:rPr lang="cs-CZ" altLang="cs-CZ" sz="2000" dirty="0"/>
              <a:t>významné zpřesnění zákonné úpravy a její větší přehlednost ve prospěch rozšíření kompetencí pracovníků nelékařských zdravotnických povolání. Jelikož zákon tuto změnu promítá i do upřesnění zmocňovacího ustanovení § 90 odst. 2 písm. e), bude mít přímý pozitivní vliv i na koncepci prováděcí vyhlášky, kterou se stanoví činnosti zdravotnických pracovníků a jiných odborných pracovníků (vyhláška č. 55/2011 Sb.). </a:t>
            </a:r>
          </a:p>
          <a:p>
            <a:pPr marL="0" indent="0">
              <a:buNone/>
            </a:pP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1110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Prodloužení </a:t>
            </a:r>
            <a:r>
              <a:rPr lang="cs-CZ" altLang="cs-CZ" sz="2800" dirty="0"/>
              <a:t>platnosti osvědčení k výkonu zdravotnického povolání bez odborného dohledu (§ 69) o 4 roky, tedy na 10 </a:t>
            </a:r>
            <a:r>
              <a:rPr lang="cs-CZ" altLang="cs-CZ" sz="2800" dirty="0" smtClean="0"/>
              <a:t>let,</a:t>
            </a:r>
          </a:p>
          <a:p>
            <a:r>
              <a:rPr lang="cs-CZ" altLang="cs-CZ" sz="2800" dirty="0"/>
              <a:t>snižuje </a:t>
            </a:r>
            <a:r>
              <a:rPr lang="cs-CZ" altLang="cs-CZ" sz="2800" dirty="0" smtClean="0"/>
              <a:t>se správní </a:t>
            </a:r>
            <a:r>
              <a:rPr lang="cs-CZ" altLang="cs-CZ" sz="2800" dirty="0"/>
              <a:t>poplatek za přijetí žádosti o vydání nebo o prodloužení osvědčení k výkonu zdravotnického povolání bez odborného dohledu podle zákona č. 96/2004 Sb., ve znění pozdějších předpisů, z dosavadních 500 Kč na 100 Kč. </a:t>
            </a:r>
          </a:p>
          <a:p>
            <a:pPr marL="0" indent="0">
              <a:buNone/>
            </a:pPr>
            <a:endParaRPr lang="en-GB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269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tx1"/>
                </a:solidFill>
              </a:rPr>
              <a:t>Zákon č. 201/2017 Sb</a:t>
            </a:r>
            <a:r>
              <a:rPr lang="cs-CZ" alt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novelizace zákona č. 96/2004 Sb. </a:t>
            </a:r>
          </a:p>
          <a:p>
            <a:r>
              <a:rPr lang="cs-CZ" sz="2800" dirty="0" smtClean="0"/>
              <a:t>Zrušení povinnosti </a:t>
            </a:r>
            <a:r>
              <a:rPr lang="cs-CZ" sz="2800" dirty="0" smtClean="0"/>
              <a:t>registrace</a:t>
            </a:r>
          </a:p>
          <a:p>
            <a:r>
              <a:rPr lang="cs-CZ" sz="2800" dirty="0"/>
              <a:t>Zákon č. 284/2018 Sb</a:t>
            </a:r>
            <a:r>
              <a:rPr lang="cs-CZ" sz="2800" dirty="0" smtClean="0"/>
              <a:t>. – další novelizace, žádné změny pro PA.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18335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Zákon č. 372/2011 Sb.</a:t>
            </a:r>
          </a:p>
        </p:txBody>
      </p:sp>
      <p:sp>
        <p:nvSpPr>
          <p:cNvPr id="6147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o zdravotních službách a podmínkách jejich </a:t>
            </a:r>
            <a:r>
              <a:rPr lang="cs-CZ" altLang="cs-CZ" dirty="0" smtClean="0"/>
              <a:t>poskytování (</a:t>
            </a:r>
            <a:r>
              <a:rPr lang="cs-CZ" altLang="cs-CZ" dirty="0"/>
              <a:t>zákon o </a:t>
            </a:r>
            <a:r>
              <a:rPr lang="cs-CZ" altLang="cs-CZ" dirty="0" smtClean="0"/>
              <a:t>zdravotních službách)</a:t>
            </a:r>
          </a:p>
          <a:p>
            <a:r>
              <a:rPr lang="cs-CZ" dirty="0"/>
              <a:t>Tento zákon upravuje zdravotní služby a podmínky jejich poskytování a s tím spojený </a:t>
            </a:r>
            <a:r>
              <a:rPr lang="cs-CZ" dirty="0" smtClean="0"/>
              <a:t>výkon státní </a:t>
            </a:r>
            <a:r>
              <a:rPr lang="cs-CZ" dirty="0"/>
              <a:t>správy, druhy a formy zdravotní péče, práva a povinnosti pacientů a osob </a:t>
            </a:r>
            <a:r>
              <a:rPr lang="cs-CZ" dirty="0" smtClean="0"/>
              <a:t>pacientům blízkých</a:t>
            </a:r>
            <a:r>
              <a:rPr lang="cs-CZ" dirty="0"/>
              <a:t>, poskytovatelů zdravotních služeb, zdravotnických </a:t>
            </a:r>
            <a:r>
              <a:rPr lang="cs-CZ" dirty="0" smtClean="0"/>
              <a:t>pracovníků, </a:t>
            </a:r>
            <a:r>
              <a:rPr lang="cs-CZ" dirty="0"/>
              <a:t>jiných </a:t>
            </a:r>
            <a:r>
              <a:rPr lang="cs-CZ" dirty="0" smtClean="0"/>
              <a:t>odborných pracovníků </a:t>
            </a:r>
            <a:r>
              <a:rPr lang="cs-CZ" dirty="0"/>
              <a:t>a dalších osob v souvislosti s poskytováním zdravotních služeb, </a:t>
            </a:r>
            <a:r>
              <a:rPr lang="cs-CZ" dirty="0" smtClean="0"/>
              <a:t>podmínky hodnocení </a:t>
            </a:r>
            <a:r>
              <a:rPr lang="cs-CZ" dirty="0"/>
              <a:t>kvality a bezpečí zdravotních služeb, další činnosti související s </a:t>
            </a:r>
            <a:r>
              <a:rPr lang="cs-CZ" dirty="0" smtClean="0"/>
              <a:t>poskytováním zdravotních </a:t>
            </a:r>
            <a:r>
              <a:rPr lang="cs-CZ" dirty="0"/>
              <a:t>služeb a zapracovává příslušné předpisy Evropské </a:t>
            </a:r>
            <a:r>
              <a:rPr lang="cs-CZ" dirty="0" smtClean="0"/>
              <a:t>unie.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96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</TotalTime>
  <Words>790</Words>
  <Application>Microsoft Office PowerPoint</Application>
  <PresentationFormat>Předvádění na obrazovce (4:3)</PresentationFormat>
  <Paragraphs>75</Paragraphs>
  <Slides>15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Medián</vt:lpstr>
      <vt:lpstr>    Lékařská fakulta MU v Brně Katedra porodní asistence a zdravotnických záchranářů    základní legislativa pa</vt:lpstr>
      <vt:lpstr>Osnova</vt:lpstr>
      <vt:lpstr>Osnova</vt:lpstr>
      <vt:lpstr>Zákon č. 96/2004 Sb.</vt:lpstr>
      <vt:lpstr>Zákon č. 105/2011 Sb.</vt:lpstr>
      <vt:lpstr>Výkon zdravotnického povolání bez odborného dohledu </vt:lpstr>
      <vt:lpstr>Další</vt:lpstr>
      <vt:lpstr>Zákon č. 201/2017 Sb.</vt:lpstr>
      <vt:lpstr>Zákon č. 372/2011 Sb.</vt:lpstr>
      <vt:lpstr>Zákon č. 373/2011 Sb.</vt:lpstr>
      <vt:lpstr>Vyhláška č. 321/2008 Sb.</vt:lpstr>
      <vt:lpstr>Vyhláška č. 55/2011 Sb.</vt:lpstr>
      <vt:lpstr>Vyhláška č. 92/2012 Sb.</vt:lpstr>
      <vt:lpstr>Vyhláška č. 99/2012 Sb.</vt:lpstr>
      <vt:lpstr>Nařízení vlády č. 31/2010 Sb.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Lékařská fakulta MU v Brně Katedra porodní asistence   Management ve zdravotnictví    základní legislativa pa a zz</dc:title>
  <dc:creator>Windows User</dc:creator>
  <cp:lastModifiedBy>Windows User</cp:lastModifiedBy>
  <cp:revision>9</cp:revision>
  <dcterms:created xsi:type="dcterms:W3CDTF">2014-12-10T21:06:32Z</dcterms:created>
  <dcterms:modified xsi:type="dcterms:W3CDTF">2019-01-06T16:54:20Z</dcterms:modified>
</cp:coreProperties>
</file>