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2" r:id="rId3"/>
    <p:sldId id="263" r:id="rId4"/>
    <p:sldId id="257" r:id="rId5"/>
    <p:sldId id="258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CC00"/>
    <a:srgbClr val="336699"/>
    <a:srgbClr val="006699"/>
    <a:srgbClr val="0066CC"/>
    <a:srgbClr val="0033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91" autoAdjust="0"/>
  </p:normalViewPr>
  <p:slideViewPr>
    <p:cSldViewPr>
      <p:cViewPr varScale="1">
        <p:scale>
          <a:sx n="88" d="100"/>
          <a:sy n="88" d="100"/>
        </p:scale>
        <p:origin x="-106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057FA39-4CE3-46D0-9AE8-0914788DC18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5EC87-D40B-4E6D-87D8-76E2ECCC855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3485979C-8D07-4705-AD42-72B03D3DC3F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6612A23-53E4-479A-9291-B278516CAA4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F25C94B-C301-4367-9BCA-82AB79980F5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895A94DB-E08A-43FA-9429-8BC8600D106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F4773038-4664-4F66-BD28-62A274F5022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4A5B862-91B1-45C1-9428-C33045B5E91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DC5A917-1FAE-457B-9F1F-BE43E2CC28D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34B6A80-8A9B-484A-AD41-87D33AED2CD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E547E11E-6D94-4543-81A8-50A0ED6C6CE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CA19ACF-0604-4C65-BE65-5E03DB68E7C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keholdermap.com/stakeholder-analysis.html?utm_source=link&amp;utm_campaign=images/stakeholder-analysis-strategy.gif#tegy" TargetMode="External"/><Relationship Id="rId2" Type="http://schemas.openxmlformats.org/officeDocument/2006/relationships/hyperlink" Target="http://www.tools4dev.org/resources/stakeholder-analysis-matrix-templat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124744"/>
            <a:ext cx="7772400" cy="25922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Lékařská fakulta MU v Brně</a:t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Katedra porodní asistence a zdravotnických záchranářů</a:t>
            </a:r>
            <a:r>
              <a:rPr lang="cs-CZ" sz="2400" dirty="0" smtClean="0">
                <a:solidFill>
                  <a:schemeClr val="tx1"/>
                </a:solidFill>
              </a:rPr>
              <a:t/>
            </a:r>
            <a:br>
              <a:rPr lang="cs-CZ" sz="2400" dirty="0" smtClean="0">
                <a:solidFill>
                  <a:schemeClr val="tx1"/>
                </a:solidFill>
              </a:rPr>
            </a:br>
            <a:r>
              <a:rPr lang="cs-CZ" sz="2400" dirty="0" smtClean="0">
                <a:solidFill>
                  <a:schemeClr val="tx1"/>
                </a:solidFill>
              </a:rPr>
              <a:t/>
            </a:r>
            <a:br>
              <a:rPr lang="cs-CZ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cs-CZ" sz="2400" dirty="0" smtClean="0">
                <a:solidFill>
                  <a:schemeClr val="tx1"/>
                </a:solidFill>
              </a:rPr>
              <a:t/>
            </a:r>
            <a:br>
              <a:rPr lang="cs-CZ" sz="2400" dirty="0" smtClean="0">
                <a:solidFill>
                  <a:schemeClr val="tx1"/>
                </a:solidFill>
              </a:rPr>
            </a:br>
            <a:r>
              <a:rPr lang="cs-CZ" sz="2400" dirty="0">
                <a:solidFill>
                  <a:schemeClr val="tx1"/>
                </a:solidFill>
              </a:rPr>
              <a:t/>
            </a:r>
            <a:br>
              <a:rPr lang="cs-CZ" sz="2400" dirty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plánování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Techniky uplatnitelné v plánování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Techniky prognózování – statistické a subjektivní techniky.</a:t>
            </a:r>
          </a:p>
          <a:p>
            <a:r>
              <a:rPr lang="cs-CZ" dirty="0" smtClean="0"/>
              <a:t>Statistické – metody popisné statistiky, pravděpodobnost, prognózování, projektový management, výzkum trhu, atd.</a:t>
            </a:r>
          </a:p>
          <a:p>
            <a:r>
              <a:rPr lang="cs-CZ" dirty="0" smtClean="0"/>
              <a:t>Subjektivní – Delfská metoda, brainstorming, atd.</a:t>
            </a:r>
          </a:p>
          <a:p>
            <a:endParaRPr lang="cs-CZ" dirty="0"/>
          </a:p>
          <a:p>
            <a:r>
              <a:rPr lang="cs-CZ" dirty="0"/>
              <a:t>T</a:t>
            </a:r>
            <a:r>
              <a:rPr lang="cs-CZ" dirty="0" smtClean="0"/>
              <a:t>echniky strategické analýzy.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2427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PEST(EL) analýza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Analýza vnějšího prostředí.</a:t>
            </a:r>
          </a:p>
          <a:p>
            <a:r>
              <a:rPr lang="cs-CZ" dirty="0" smtClean="0"/>
              <a:t>Segmenty: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politický,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ekonomický,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sociální,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technologický,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ekologický,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legislativní,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popř. geografický, demografický a kulturně-historický.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17867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SWOT analýza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Zjištění interních možností X dopady vlivů vnějšího prostředí.</a:t>
            </a:r>
          </a:p>
          <a:p>
            <a:r>
              <a:rPr lang="cs-CZ" dirty="0" smtClean="0"/>
              <a:t>Pohotová, velmi užitečná a snadno využitelná.</a:t>
            </a:r>
          </a:p>
          <a:p>
            <a:r>
              <a:rPr lang="cs-CZ" dirty="0" smtClean="0"/>
              <a:t>Negativem může být přílišná jednoduchost a značná subjektivita.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535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8640"/>
            <a:ext cx="6120680" cy="6192688"/>
          </a:xfrm>
        </p:spPr>
      </p:pic>
      <p:sp>
        <p:nvSpPr>
          <p:cNvPr id="6" name="TextovéPole 5"/>
          <p:cNvSpPr txBox="1"/>
          <p:nvPr/>
        </p:nvSpPr>
        <p:spPr>
          <a:xfrm>
            <a:off x="1475656" y="6165304"/>
            <a:ext cx="64807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Autor: </a:t>
            </a:r>
            <a:r>
              <a:rPr lang="cs-CZ" sz="1000" dirty="0" err="1"/>
              <a:t>SWOT_en.svg</a:t>
            </a:r>
            <a:r>
              <a:rPr lang="cs-CZ" sz="1000" dirty="0"/>
              <a:t>: </a:t>
            </a:r>
            <a:r>
              <a:rPr lang="cs-CZ" sz="1000" dirty="0" err="1"/>
              <a:t>Xhiennederivative</a:t>
            </a:r>
            <a:r>
              <a:rPr lang="cs-CZ" sz="1000" dirty="0"/>
              <a:t> </a:t>
            </a:r>
            <a:r>
              <a:rPr lang="cs-CZ" sz="1000" dirty="0" err="1"/>
              <a:t>work</a:t>
            </a:r>
            <a:r>
              <a:rPr lang="cs-CZ" sz="1000" dirty="0"/>
              <a:t>: </a:t>
            </a:r>
            <a:r>
              <a:rPr lang="cs-CZ" sz="1000" dirty="0" err="1"/>
              <a:t>ToOb</a:t>
            </a:r>
            <a:r>
              <a:rPr lang="cs-CZ" sz="1000" dirty="0"/>
              <a:t> (talk) – </a:t>
            </a:r>
            <a:r>
              <a:rPr lang="cs-CZ" sz="1000" dirty="0" err="1"/>
              <a:t>SWOT_en.svg</a:t>
            </a:r>
            <a:r>
              <a:rPr lang="cs-CZ" sz="1000" dirty="0"/>
              <a:t>, CC BY-SA 3.0, Https://commons.wikimedia.org/w/index.php?curid=7160770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386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SWOT analýza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Stanovit si cíl.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Zhodnocení vnitřního kontextu. </a:t>
            </a:r>
            <a:r>
              <a:rPr lang="cs-CZ" sz="2000" dirty="0" smtClean="0"/>
              <a:t>(např. naše pracovní místo)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Zhodnocení vnějšího kontextu. </a:t>
            </a:r>
            <a:r>
              <a:rPr lang="cs-CZ" sz="2000" dirty="0" smtClean="0"/>
              <a:t>(vše ostatní)</a:t>
            </a:r>
          </a:p>
          <a:p>
            <a:r>
              <a:rPr lang="cs-CZ" dirty="0" smtClean="0"/>
              <a:t>Snažit se W a T změnit na S a O.</a:t>
            </a:r>
          </a:p>
          <a:p>
            <a:r>
              <a:rPr lang="cs-CZ" dirty="0" smtClean="0"/>
              <a:t>Strategie, jak to změnit. </a:t>
            </a:r>
            <a:r>
              <a:rPr lang="cs-CZ" sz="2000" dirty="0" smtClean="0"/>
              <a:t>(např. najít mezi lékaři spojence v diskusi s ostatními lékaři)</a:t>
            </a:r>
          </a:p>
          <a:p>
            <a:r>
              <a:rPr lang="cs-CZ" dirty="0" smtClean="0">
                <a:solidFill>
                  <a:prstClr val="black"/>
                </a:solidFill>
              </a:rPr>
              <a:t>Vědomí naléhavosti (</a:t>
            </a:r>
            <a:r>
              <a:rPr lang="cs-CZ" dirty="0" err="1" smtClean="0">
                <a:solidFill>
                  <a:prstClr val="black"/>
                </a:solidFill>
              </a:rPr>
              <a:t>awareness</a:t>
            </a:r>
            <a:r>
              <a:rPr lang="cs-CZ" dirty="0" smtClean="0">
                <a:solidFill>
                  <a:prstClr val="black"/>
                </a:solidFill>
              </a:rPr>
              <a:t> </a:t>
            </a:r>
            <a:r>
              <a:rPr lang="cs-CZ" dirty="0" err="1" smtClean="0">
                <a:solidFill>
                  <a:prstClr val="black"/>
                </a:solidFill>
              </a:rPr>
              <a:t>of</a:t>
            </a:r>
            <a:r>
              <a:rPr lang="cs-CZ" dirty="0" smtClean="0">
                <a:solidFill>
                  <a:prstClr val="black"/>
                </a:solidFill>
              </a:rPr>
              <a:t> </a:t>
            </a:r>
            <a:r>
              <a:rPr lang="cs-CZ" dirty="0" err="1" smtClean="0">
                <a:solidFill>
                  <a:prstClr val="black"/>
                </a:solidFill>
              </a:rPr>
              <a:t>urgency</a:t>
            </a:r>
            <a:r>
              <a:rPr lang="cs-CZ" dirty="0" smtClean="0">
                <a:solidFill>
                  <a:prstClr val="black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prstClr val="black"/>
                </a:solidFill>
              </a:rPr>
              <a:t>co se stane, když se spojí W a T,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prstClr val="black"/>
                </a:solidFill>
              </a:rPr>
              <a:t>souhrn S a O.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12861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099" y="260648"/>
            <a:ext cx="6552728" cy="6070226"/>
          </a:xfrm>
        </p:spPr>
      </p:pic>
      <p:sp>
        <p:nvSpPr>
          <p:cNvPr id="5" name="TextovéPole 4"/>
          <p:cNvSpPr txBox="1"/>
          <p:nvPr/>
        </p:nvSpPr>
        <p:spPr>
          <a:xfrm>
            <a:off x="1259632" y="6381328"/>
            <a:ext cx="4320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Plevová a kol.: Management v ošetřovatelství, str.57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38948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1"/>
                </a:solidFill>
              </a:rPr>
              <a:t>Analýza zainteresovaných stran (</a:t>
            </a:r>
            <a:r>
              <a:rPr lang="cs-CZ" dirty="0" err="1">
                <a:solidFill>
                  <a:schemeClr val="tx1"/>
                </a:solidFill>
              </a:rPr>
              <a:t>stakeholder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analysis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Používá se při řízení projektů, řešení konfliktů.</a:t>
            </a:r>
          </a:p>
          <a:p>
            <a:r>
              <a:rPr lang="cs-CZ" dirty="0" smtClean="0"/>
              <a:t>Identifikace a analýza subjektů, které jsou buď aktivně zapojeny nebo budou či mohou projekt nějak ovlivnit.</a:t>
            </a:r>
          </a:p>
          <a:p>
            <a:r>
              <a:rPr lang="cs-CZ" dirty="0"/>
              <a:t>Cílem je posouzení tohoto ovlivnění a naplánování strategie pro jednání se zainteresovanými </a:t>
            </a:r>
            <a:r>
              <a:rPr lang="cs-CZ" dirty="0" smtClean="0"/>
              <a:t>stranami.</a:t>
            </a:r>
          </a:p>
          <a:p>
            <a:r>
              <a:rPr lang="cs-CZ" dirty="0" smtClean="0"/>
              <a:t>Každý subjekt má jiný zájem na projektu a jinou úroveň.</a:t>
            </a:r>
          </a:p>
          <a:p>
            <a:r>
              <a:rPr lang="cs-CZ" dirty="0" smtClean="0"/>
              <a:t>Ninja – vypadají, že nemají velkou moc, pohybují se potichu, ale účinně pracují.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879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1"/>
                </a:solidFill>
              </a:rPr>
              <a:t>Analýza zainteresovaných stran (</a:t>
            </a:r>
            <a:r>
              <a:rPr lang="cs-CZ" dirty="0" err="1">
                <a:solidFill>
                  <a:schemeClr val="tx1"/>
                </a:solidFill>
              </a:rPr>
              <a:t>stakeholder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analysis</a:t>
            </a:r>
            <a:r>
              <a:rPr lang="cs-CZ" dirty="0">
                <a:solidFill>
                  <a:schemeClr val="tx1"/>
                </a:solidFill>
              </a:rPr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Identifikace subjektů a popis subjektů.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897073"/>
              </p:ext>
            </p:extLst>
          </p:nvPr>
        </p:nvGraphicFramePr>
        <p:xfrm>
          <a:off x="611560" y="2132857"/>
          <a:ext cx="7859351" cy="44153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6752"/>
                <a:gridCol w="1131808"/>
                <a:gridCol w="1014555"/>
                <a:gridCol w="1024463"/>
                <a:gridCol w="952348"/>
                <a:gridCol w="952348"/>
                <a:gridCol w="889042"/>
                <a:gridCol w="938035"/>
              </a:tblGrid>
              <a:tr h="101654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 dirty="0">
                          <a:effectLst/>
                        </a:rPr>
                        <a:t>Stakeholder Name</a:t>
                      </a:r>
                      <a:endParaRPr lang="cs-CZ" sz="900" dirty="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Contact Person</a:t>
                      </a:r>
                      <a:endParaRPr lang="cs-CZ" sz="9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Phone, Email, Website, Address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Impact</a:t>
                      </a:r>
                      <a:endParaRPr lang="cs-CZ" sz="9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How much does the project impact them? (Low, Medium, High)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Influence</a:t>
                      </a:r>
                      <a:endParaRPr lang="cs-CZ" sz="9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How much influence do they have over the project? (Low, Medium, High)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What is important to the stakeholder?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How could the stakeholder contribute to the project?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How could the stakeholder block the project?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Strategy for engaging the stakeholder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</a:tr>
              <a:tr h="68003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EXAMPLE</a:t>
                      </a:r>
                      <a:endParaRPr lang="cs-CZ" sz="9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Nurses &amp; Midwives Union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 dirty="0">
                          <a:effectLst/>
                        </a:rPr>
                        <a:t>Carlos </a:t>
                      </a:r>
                      <a:r>
                        <a:rPr lang="en-AU" sz="800" dirty="0" err="1">
                          <a:effectLst/>
                        </a:rPr>
                        <a:t>Davida</a:t>
                      </a:r>
                      <a:r>
                        <a:rPr lang="en-AU" sz="800" dirty="0">
                          <a:effectLst/>
                        </a:rPr>
                        <a:t/>
                      </a:r>
                      <a:br>
                        <a:rPr lang="en-AU" sz="800" dirty="0">
                          <a:effectLst/>
                        </a:rPr>
                      </a:br>
                      <a:r>
                        <a:rPr lang="en-AU" sz="800" dirty="0">
                          <a:effectLst/>
                        </a:rPr>
                        <a:t>cdavida@nu.org</a:t>
                      </a:r>
                      <a:br>
                        <a:rPr lang="en-AU" sz="800" dirty="0">
                          <a:effectLst/>
                        </a:rPr>
                      </a:br>
                      <a:r>
                        <a:rPr lang="en-AU" sz="800" dirty="0">
                          <a:effectLst/>
                        </a:rPr>
                        <a:t>0998 765 287</a:t>
                      </a:r>
                      <a:endParaRPr lang="cs-CZ" sz="900" dirty="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High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High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Maintaining working conditions for nurses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Agree for union members to implement the new reforms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Going on strike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Monthly round-table discussions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</a:tr>
              <a:tr h="69967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Patient Advocacy Group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Viki Chan</a:t>
                      </a:r>
                      <a:br>
                        <a:rPr lang="en-AU" sz="800">
                          <a:effectLst/>
                        </a:rPr>
                      </a:br>
                      <a:r>
                        <a:rPr lang="en-AU" sz="800">
                          <a:effectLst/>
                        </a:rPr>
                        <a:t>vchan@pag.org</a:t>
                      </a:r>
                      <a:br>
                        <a:rPr lang="en-AU" sz="800">
                          <a:effectLst/>
                        </a:rPr>
                      </a:br>
                      <a:r>
                        <a:rPr lang="en-AU" sz="800">
                          <a:effectLst/>
                        </a:rPr>
                        <a:t>888 587 101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High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Medium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Maximising quality of care for patients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Communicate with other stakeholders to express their support for reforms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Making complaints about quality of service after the reports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Information and feedback meetings every 6 months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</a:tr>
              <a:tr h="50476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Sunday Times Newspaper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Jane Smith</a:t>
                      </a:r>
                      <a:br>
                        <a:rPr lang="en-AU" sz="800">
                          <a:effectLst/>
                        </a:rPr>
                      </a:br>
                      <a:r>
                        <a:rPr lang="en-AU" sz="800">
                          <a:effectLst/>
                        </a:rPr>
                        <a:t>jsmith@stn.com</a:t>
                      </a:r>
                      <a:br>
                        <a:rPr lang="en-AU" sz="800">
                          <a:effectLst/>
                        </a:rPr>
                      </a:br>
                      <a:r>
                        <a:rPr lang="en-AU" sz="800">
                          <a:effectLst/>
                        </a:rPr>
                        <a:t>888 587 101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Low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High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Getting a good story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Print stories that support the new reforms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Printing stories that oppose the new reforms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Quarterly press meetings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</a:tr>
              <a:tr h="16825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</a:tr>
              <a:tr h="16825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</a:tr>
              <a:tr h="16825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</a:tr>
              <a:tr h="16825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</a:tr>
              <a:tr h="16825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</a:tr>
              <a:tr h="16825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</a:tr>
              <a:tr h="16825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</a:tr>
              <a:tr h="16825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</a:tr>
              <a:tr h="16825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 dirty="0">
                          <a:effectLst/>
                        </a:rPr>
                        <a:t> </a:t>
                      </a:r>
                      <a:endParaRPr lang="cs-CZ" sz="900" dirty="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043608" y="6597352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http://www.tools4dev.org/resources/stakeholder-analysis-matrix-template/</a:t>
            </a:r>
          </a:p>
        </p:txBody>
      </p:sp>
    </p:spTree>
    <p:extLst>
      <p:ext uri="{BB962C8B-B14F-4D97-AF65-F5344CB8AC3E}">
        <p14:creationId xmlns:p14="http://schemas.microsoft.com/office/powerpoint/2010/main" val="375868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1"/>
                </a:solidFill>
              </a:rPr>
              <a:t>Analýza zainteresovaných stran (</a:t>
            </a:r>
            <a:r>
              <a:rPr lang="cs-CZ" dirty="0" err="1">
                <a:solidFill>
                  <a:schemeClr val="tx1"/>
                </a:solidFill>
              </a:rPr>
              <a:t>stakeholder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analysis</a:t>
            </a:r>
            <a:r>
              <a:rPr lang="cs-CZ" dirty="0">
                <a:solidFill>
                  <a:schemeClr val="tx1"/>
                </a:solidFill>
              </a:rPr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Matice vlivu a </a:t>
            </a:r>
            <a:r>
              <a:rPr lang="cs-CZ" dirty="0" smtClean="0"/>
              <a:t>zájmu: </a:t>
            </a:r>
            <a:endParaRPr lang="cs-CZ" dirty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971600" y="6381328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https://</a:t>
            </a:r>
            <a:r>
              <a:rPr lang="cs-CZ" sz="1000" dirty="0" smtClean="0"/>
              <a:t>www.stakeholdermap.com/stakeholder-analysis.html?utm_source=link&amp;utm_campaign=images/stakeholder-analysis-strategy.gif#tegy</a:t>
            </a:r>
            <a:endParaRPr lang="cs-CZ" sz="1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4286849" cy="402011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377" y="2132856"/>
            <a:ext cx="4169169" cy="40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9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000" dirty="0" smtClean="0"/>
              <a:t>Plevová a kol.: Management v ošetřovatelství</a:t>
            </a:r>
          </a:p>
          <a:p>
            <a:r>
              <a:rPr lang="cs-CZ" sz="2000" dirty="0" smtClean="0"/>
              <a:t>Zlámal a kol.: Základy managementu pro posluchače zdravotnických oborů</a:t>
            </a:r>
          </a:p>
          <a:p>
            <a:r>
              <a:rPr lang="cs-CZ" sz="2000" dirty="0">
                <a:hlinkClick r:id="rId2"/>
              </a:rPr>
              <a:t>http://</a:t>
            </a:r>
            <a:r>
              <a:rPr lang="cs-CZ" sz="2000" dirty="0" smtClean="0">
                <a:hlinkClick r:id="rId2"/>
              </a:rPr>
              <a:t>www.tools4dev.org/resources/stakeholder-analysis-matrix-template</a:t>
            </a:r>
            <a:endParaRPr lang="cs-CZ" sz="2000" dirty="0" smtClean="0"/>
          </a:p>
          <a:p>
            <a:r>
              <a:rPr lang="cs-CZ" sz="2000" dirty="0">
                <a:hlinkClick r:id="rId3"/>
              </a:rPr>
              <a:t>https://</a:t>
            </a:r>
            <a:r>
              <a:rPr lang="cs-CZ" sz="2000" dirty="0" smtClean="0">
                <a:hlinkClick r:id="rId3"/>
              </a:rPr>
              <a:t>www.stakeholdermap.com/stakeholder-analysis.html?utm_source=link&amp;utm_campaign=images/stakeholder-analysis-strategy.gif#tegy</a:t>
            </a:r>
            <a:endParaRPr lang="cs-CZ" sz="2000" dirty="0" smtClean="0"/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endParaRPr lang="cs-CZ" sz="3200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342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Plánování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Manažerská činnost určující čeho, jak a jakými prostředky má být dosaženo v určitém čase.</a:t>
            </a:r>
          </a:p>
          <a:p>
            <a:r>
              <a:rPr lang="cs-CZ" dirty="0" smtClean="0"/>
              <a:t>Je zaměřeno do budoucnosti.</a:t>
            </a:r>
          </a:p>
          <a:p>
            <a:r>
              <a:rPr lang="cs-CZ" dirty="0" smtClean="0"/>
              <a:t>Vytváří spojení (přechod) mezi současnou situací (kde jsme) a budoucnem (kde chceme být).</a:t>
            </a:r>
          </a:p>
          <a:p>
            <a:r>
              <a:rPr lang="cs-CZ" dirty="0" smtClean="0"/>
              <a:t>Prováděno na všech úrovních managementu.</a:t>
            </a:r>
          </a:p>
          <a:p>
            <a:r>
              <a:rPr lang="cs-CZ" dirty="0" smtClean="0"/>
              <a:t>Dlouhodobé – strategické.</a:t>
            </a:r>
          </a:p>
          <a:p>
            <a:r>
              <a:rPr lang="cs-CZ" dirty="0" smtClean="0"/>
              <a:t>Střednědobé – taktické.</a:t>
            </a:r>
          </a:p>
          <a:p>
            <a:r>
              <a:rPr lang="cs-CZ" dirty="0" smtClean="0"/>
              <a:t>Krátkodobé – operativní.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7347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Postup plánování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Východiska (příležitosti, potřeby).</a:t>
            </a:r>
          </a:p>
          <a:p>
            <a:r>
              <a:rPr lang="cs-CZ" dirty="0" smtClean="0"/>
              <a:t>Stanovení cílů.</a:t>
            </a:r>
          </a:p>
          <a:p>
            <a:r>
              <a:rPr lang="cs-CZ" dirty="0" smtClean="0"/>
              <a:t>Přijetí plánovacích předpokladů.</a:t>
            </a:r>
          </a:p>
          <a:p>
            <a:r>
              <a:rPr lang="cs-CZ" dirty="0" smtClean="0"/>
              <a:t>Produkce alternativních postupů.</a:t>
            </a:r>
          </a:p>
          <a:p>
            <a:r>
              <a:rPr lang="cs-CZ" dirty="0" smtClean="0"/>
              <a:t>Hodnocení alternativ.</a:t>
            </a:r>
          </a:p>
          <a:p>
            <a:r>
              <a:rPr lang="cs-CZ" dirty="0" smtClean="0"/>
              <a:t>Výběr postupu.</a:t>
            </a:r>
          </a:p>
          <a:p>
            <a:r>
              <a:rPr lang="cs-CZ" dirty="0" smtClean="0"/>
              <a:t>Formulování návazných plánů.</a:t>
            </a:r>
          </a:p>
          <a:p>
            <a:r>
              <a:rPr lang="cs-CZ" dirty="0" smtClean="0"/>
              <a:t>Realizace a sledování.</a:t>
            </a:r>
          </a:p>
          <a:p>
            <a:r>
              <a:rPr lang="cs-CZ" dirty="0" smtClean="0"/>
              <a:t>Přijímání nápravných opatření.</a:t>
            </a:r>
          </a:p>
          <a:p>
            <a:r>
              <a:rPr lang="cs-CZ" dirty="0" smtClean="0"/>
              <a:t>Vyhodnocení.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7628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tx1"/>
                </a:solidFill>
              </a:rPr>
              <a:t>Operativní plánování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Krátkodobé plánování.</a:t>
            </a:r>
          </a:p>
          <a:p>
            <a:pPr eaLnBrk="1" hangingPunct="1">
              <a:defRPr/>
            </a:pPr>
            <a:r>
              <a:rPr lang="cs-CZ" dirty="0" smtClean="0"/>
              <a:t>Nejdetailnější úroveň.</a:t>
            </a:r>
          </a:p>
          <a:p>
            <a:pPr eaLnBrk="1" hangingPunct="1">
              <a:defRPr/>
            </a:pPr>
            <a:r>
              <a:rPr lang="cs-CZ" dirty="0" smtClean="0"/>
              <a:t>Bezproblémové fungování každodenní procesů.</a:t>
            </a:r>
          </a:p>
          <a:p>
            <a:pPr eaLnBrk="1" hangingPunct="1">
              <a:defRPr/>
            </a:pPr>
            <a:r>
              <a:rPr lang="cs-CZ" dirty="0" smtClean="0"/>
              <a:t>Specifické cíle.</a:t>
            </a:r>
          </a:p>
          <a:p>
            <a:pPr eaLnBrk="1" hangingPunct="1">
              <a:defRPr/>
            </a:pPr>
            <a:r>
              <a:rPr lang="cs-CZ" dirty="0" smtClean="0"/>
              <a:t>Jasně definované, obsahově, časově i personálně vymezeny.</a:t>
            </a:r>
          </a:p>
          <a:p>
            <a:pPr eaLnBrk="1" hangingPunct="1">
              <a:defRPr/>
            </a:pPr>
            <a:r>
              <a:rPr lang="cs-CZ" dirty="0" smtClean="0"/>
              <a:t>Na všech úrovních a ve všech oblastech.</a:t>
            </a:r>
          </a:p>
          <a:p>
            <a:pPr eaLnBrk="1" hangingPunct="1">
              <a:defRPr/>
            </a:pPr>
            <a:r>
              <a:rPr lang="cs-CZ" dirty="0" smtClean="0"/>
              <a:t>Ošetřovatelský proces. </a:t>
            </a:r>
            <a:r>
              <a:rPr lang="cs-CZ" sz="1800" dirty="0" smtClean="0"/>
              <a:t>(Věstník MZČR č.9/2004, Vyhláška č.98/2012 Sb., o </a:t>
            </a:r>
            <a:r>
              <a:rPr lang="cs-CZ" sz="1800" dirty="0" err="1" smtClean="0"/>
              <a:t>zdr</a:t>
            </a:r>
            <a:r>
              <a:rPr lang="cs-CZ" sz="1800" dirty="0" smtClean="0"/>
              <a:t>. dok., Vyhláška č. 55/2011 Sb., resp. č. 2/2016 Sb.)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tx1"/>
                </a:solidFill>
              </a:rPr>
              <a:t>Taktické plánování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Střednědobé plánování.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„Spojník“ mezi operativním a strategickým plánováním.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Určuje, na které specifické oblasti služeb a činností se zaměřit.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Např. plánování systému kvality poskytnuté péče,</a:t>
            </a:r>
            <a:r>
              <a:rPr lang="cs-CZ" dirty="0"/>
              <a:t> </a:t>
            </a:r>
            <a:r>
              <a:rPr lang="cs-CZ" dirty="0" smtClean="0"/>
              <a:t>plánování kvalifikačního rozvoje personálu, apod.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tx1"/>
                </a:solidFill>
              </a:rPr>
              <a:t>Strategické plánování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tabLst>
                <a:tab pos="2170113" algn="l"/>
              </a:tabLst>
              <a:defRPr/>
            </a:pPr>
            <a:r>
              <a:rPr lang="cs-CZ" dirty="0" smtClean="0"/>
              <a:t>Disciplinovaná metoda zajišťující posun organizace či oddělení ke sdílené vizi nebo preferované budoucnosti.</a:t>
            </a:r>
          </a:p>
          <a:p>
            <a:pPr eaLnBrk="1" hangingPunct="1">
              <a:tabLst>
                <a:tab pos="2170113" algn="l"/>
              </a:tabLst>
              <a:defRPr/>
            </a:pPr>
            <a:r>
              <a:rPr lang="cs-CZ" dirty="0" smtClean="0"/>
              <a:t>Nejdůležitější a současně nejnáročnější úkol managementu.</a:t>
            </a:r>
          </a:p>
          <a:p>
            <a:pPr eaLnBrk="1" hangingPunct="1">
              <a:tabLst>
                <a:tab pos="2170113" algn="l"/>
              </a:tabLst>
              <a:defRPr/>
            </a:pPr>
            <a:r>
              <a:rPr lang="cs-CZ" dirty="0" smtClean="0"/>
              <a:t>Strategie obsahuje vizi firmy, strategické cíle a strategické operace.</a:t>
            </a:r>
          </a:p>
          <a:p>
            <a:pPr eaLnBrk="1" hangingPunct="1">
              <a:tabLst>
                <a:tab pos="2170113" algn="l"/>
              </a:tabLst>
              <a:defRPr/>
            </a:pPr>
            <a:r>
              <a:rPr lang="cs-CZ" dirty="0" smtClean="0"/>
              <a:t>Vize formuluje budoucí obraz daného </a:t>
            </a:r>
            <a:r>
              <a:rPr lang="cs-CZ" dirty="0" err="1" smtClean="0"/>
              <a:t>zdr</a:t>
            </a:r>
            <a:r>
              <a:rPr lang="cs-CZ" dirty="0" smtClean="0"/>
              <a:t>. zařízení.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tx1"/>
                </a:solidFill>
              </a:rPr>
              <a:t>Vize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dirty="0" smtClean="0"/>
              <a:t>Neměla by být ani příliš obecná, ani příliš konkrétní.</a:t>
            </a:r>
          </a:p>
          <a:p>
            <a:pPr eaLnBrk="1" hangingPunct="1"/>
            <a:r>
              <a:rPr lang="cs-CZ" dirty="0" smtClean="0"/>
              <a:t>Měla by být: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sz="2800" dirty="0" smtClean="0"/>
              <a:t>srozumitelná,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sz="2800" dirty="0" smtClean="0"/>
              <a:t>obrazná,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sz="2800" dirty="0" smtClean="0"/>
              <a:t>aktuální,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sz="2800" dirty="0" smtClean="0"/>
              <a:t>uskutečnitelná,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sz="2800" dirty="0" smtClean="0"/>
              <a:t>flexibilní.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Příklady vize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dirty="0" smtClean="0">
                <a:solidFill>
                  <a:prstClr val="black"/>
                </a:solidFill>
              </a:rPr>
              <a:t>Spokojený pacient.</a:t>
            </a:r>
          </a:p>
          <a:p>
            <a:pPr lvl="0"/>
            <a:r>
              <a:rPr lang="cs-CZ" dirty="0" smtClean="0">
                <a:solidFill>
                  <a:prstClr val="black"/>
                </a:solidFill>
              </a:rPr>
              <a:t>Vzdělaný personál řešící problémy pacientů s vysokou odborností.</a:t>
            </a:r>
          </a:p>
          <a:p>
            <a:pPr lvl="0"/>
            <a:r>
              <a:rPr lang="cs-CZ" dirty="0" smtClean="0">
                <a:solidFill>
                  <a:prstClr val="black"/>
                </a:solidFill>
              </a:rPr>
              <a:t>Ekonomická stabilita.</a:t>
            </a:r>
          </a:p>
          <a:p>
            <a:pPr lvl="0"/>
            <a:r>
              <a:rPr lang="cs-CZ" dirty="0" smtClean="0">
                <a:solidFill>
                  <a:prstClr val="black"/>
                </a:solidFill>
              </a:rPr>
              <a:t>Prosperující </a:t>
            </a:r>
            <a:r>
              <a:rPr lang="cs-CZ" dirty="0">
                <a:solidFill>
                  <a:prstClr val="black"/>
                </a:solidFill>
              </a:rPr>
              <a:t>organizace s vysokou firemní </a:t>
            </a:r>
            <a:r>
              <a:rPr lang="cs-CZ" dirty="0" smtClean="0">
                <a:solidFill>
                  <a:prstClr val="black"/>
                </a:solidFill>
              </a:rPr>
              <a:t>kulturou. </a:t>
            </a:r>
          </a:p>
          <a:p>
            <a:pPr lvl="0"/>
            <a:r>
              <a:rPr lang="cs-CZ" dirty="0" smtClean="0">
                <a:solidFill>
                  <a:prstClr val="black"/>
                </a:solidFill>
              </a:rPr>
              <a:t>Nejlepší organizace v dané specializaci.</a:t>
            </a:r>
          </a:p>
          <a:p>
            <a:pPr lvl="0"/>
            <a:r>
              <a:rPr lang="cs-CZ" dirty="0" smtClean="0">
                <a:solidFill>
                  <a:prstClr val="black"/>
                </a:solidFill>
              </a:rPr>
              <a:t>Získání mezinárodní akreditace.</a:t>
            </a:r>
          </a:p>
          <a:p>
            <a:pPr lvl="0"/>
            <a:endParaRPr lang="cs-CZ" dirty="0">
              <a:solidFill>
                <a:prstClr val="black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6373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Stanovování cílů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Pravidlo SMART(ER):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specifický (</a:t>
            </a:r>
            <a:r>
              <a:rPr lang="cs-CZ" dirty="0" err="1" smtClean="0"/>
              <a:t>specific</a:t>
            </a:r>
            <a:r>
              <a:rPr lang="cs-CZ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měřitelný (</a:t>
            </a:r>
            <a:r>
              <a:rPr lang="cs-CZ" dirty="0" err="1" smtClean="0"/>
              <a:t>measurable</a:t>
            </a:r>
            <a:r>
              <a:rPr lang="cs-CZ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akceptovatelný (</a:t>
            </a:r>
            <a:r>
              <a:rPr lang="cs-CZ" dirty="0" err="1" smtClean="0"/>
              <a:t>agreed</a:t>
            </a:r>
            <a:r>
              <a:rPr lang="cs-CZ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reálný (</a:t>
            </a:r>
            <a:r>
              <a:rPr lang="cs-CZ" dirty="0" err="1" smtClean="0"/>
              <a:t>realistic</a:t>
            </a:r>
            <a:r>
              <a:rPr lang="cs-CZ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trasovaný/sledovatelný/termínovaný (</a:t>
            </a:r>
            <a:r>
              <a:rPr lang="cs-CZ" dirty="0" err="1" smtClean="0"/>
              <a:t>trackable</a:t>
            </a:r>
            <a:r>
              <a:rPr lang="cs-CZ" dirty="0" smtClean="0"/>
              <a:t>/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bound</a:t>
            </a:r>
            <a:r>
              <a:rPr lang="cs-CZ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 smtClean="0"/>
              <a:t>popř</a:t>
            </a:r>
            <a:r>
              <a:rPr lang="cs-CZ" dirty="0" smtClean="0"/>
              <a:t>: hodnocený (</a:t>
            </a:r>
            <a:r>
              <a:rPr lang="cs-CZ" dirty="0" err="1" smtClean="0"/>
              <a:t>evaluate</a:t>
            </a:r>
            <a:r>
              <a:rPr lang="cs-CZ" dirty="0" smtClean="0"/>
              <a:t>/</a:t>
            </a:r>
            <a:r>
              <a:rPr lang="cs-CZ" dirty="0" err="1" smtClean="0"/>
              <a:t>ethical</a:t>
            </a:r>
            <a:r>
              <a:rPr lang="cs-CZ" dirty="0" smtClean="0"/>
              <a:t>/</a:t>
            </a:r>
            <a:r>
              <a:rPr lang="cs-CZ" dirty="0" err="1" smtClean="0"/>
              <a:t>enjoyable</a:t>
            </a:r>
            <a:r>
              <a:rPr lang="cs-CZ" dirty="0" smtClean="0"/>
              <a:t>…)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průběžně hodnocený (</a:t>
            </a:r>
            <a:r>
              <a:rPr lang="cs-CZ" dirty="0" err="1" smtClean="0"/>
              <a:t>reevaluate</a:t>
            </a:r>
            <a:r>
              <a:rPr lang="cs-CZ" dirty="0" smtClean="0"/>
              <a:t>/</a:t>
            </a:r>
            <a:r>
              <a:rPr lang="cs-CZ" dirty="0" err="1" smtClean="0"/>
              <a:t>recordable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3263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2268</TotalTime>
  <Words>853</Words>
  <Application>Microsoft Office PowerPoint</Application>
  <PresentationFormat>Předvádění na obrazovce (4:3)</PresentationFormat>
  <Paragraphs>222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Medián</vt:lpstr>
      <vt:lpstr> Lékařská fakulta MU v Brně Katedra porodní asistence a zdravotnických záchranářů     plánování</vt:lpstr>
      <vt:lpstr>Plánování</vt:lpstr>
      <vt:lpstr>Postup plánování</vt:lpstr>
      <vt:lpstr>Operativní plánování</vt:lpstr>
      <vt:lpstr>Taktické plánování</vt:lpstr>
      <vt:lpstr>Strategické plánování</vt:lpstr>
      <vt:lpstr>Vize</vt:lpstr>
      <vt:lpstr>Příklady vize</vt:lpstr>
      <vt:lpstr>Stanovování cílů</vt:lpstr>
      <vt:lpstr>Techniky uplatnitelné v plánování</vt:lpstr>
      <vt:lpstr>PEST(EL) analýza</vt:lpstr>
      <vt:lpstr>SWOT analýza</vt:lpstr>
      <vt:lpstr>Prezentace aplikace PowerPoint</vt:lpstr>
      <vt:lpstr>SWOT analýza</vt:lpstr>
      <vt:lpstr>Prezentace aplikace PowerPoint</vt:lpstr>
      <vt:lpstr>Analýza zainteresovaných stran (stakeholder analysis)</vt:lpstr>
      <vt:lpstr>Analýza zainteresovaných stran (stakeholder analysis)</vt:lpstr>
      <vt:lpstr>Analýza zainteresovaných stran (stakeholder analysis)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Řízení a organizace ošetřovatelské péče</dc:title>
  <dc:creator>Lenka</dc:creator>
  <cp:lastModifiedBy>Windows User</cp:lastModifiedBy>
  <cp:revision>37</cp:revision>
  <dcterms:created xsi:type="dcterms:W3CDTF">2008-09-14T17:29:12Z</dcterms:created>
  <dcterms:modified xsi:type="dcterms:W3CDTF">2018-10-24T11:36:53Z</dcterms:modified>
</cp:coreProperties>
</file>