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AAD107-9434-42C1-B639-190060EB5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277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A93ED3-142C-47D8-8127-C3387F7B50B7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006261-6732-43D4-B73E-1C5BC5C3A732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29BA51D-54AE-4C0B-8C4B-A032E96607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DF178C-021D-4F1D-B2FF-4F484B512476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20D34-4195-4E55-8ED7-E1B97B9217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4274A48A-6CB7-427C-8C9D-3BB2663B855D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8512AEAC-43EF-421C-9103-3D56261855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2F9D56-D2AF-4F54-B159-4C893CDD3019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25753C-1F1F-42F8-8B6A-1991E350AA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5BDDE3-9340-44E9-8749-AEE63FFB5FCC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4622D6-EB85-4FF5-B575-2F9897BD28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D27FCFAC-05D2-49E9-90A4-3134AF4DDAE8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97EE57A-7D6F-4814-A1FF-56CF74E30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4BEBF780-4C17-495E-BB5F-91DFC925E5C7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091DF39-5BF4-459F-83E4-006BED6C59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84F9FC-8022-41D5-8371-873EF8C0E607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B4A11F-45FF-4AC8-ACF6-5533F885D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CE66B7-3DAA-4E13-9A84-AE562B9D5131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0D166E-2564-480F-8281-F0AA7B3E21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327FF7-5E09-4E98-B29F-002C38D7C809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A27F8C-44E2-4A3A-A633-1C1E58A9B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F09E56E4-564A-4236-9355-952EA6BA3C85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37E8432B-66CC-4120-9F59-3FFB366DAC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037394-62F3-4961-9DBC-A085ABAB456C}" type="datetime1">
              <a:rPr lang="cs-CZ" smtClean="0"/>
              <a:pPr>
                <a:defRPr/>
              </a:pPr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0"/>
            <a:ext cx="7772400" cy="357301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Katedra porodní </a:t>
            </a:r>
            <a:r>
              <a:rPr lang="cs-CZ" sz="2000" b="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>
                <a:solidFill>
                  <a:schemeClr val="tx1"/>
                </a:solidFill>
              </a:rPr>
              <a:t/>
            </a:r>
            <a:br>
              <a:rPr lang="cs-CZ" sz="2000" b="0" dirty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/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Personální management</a:t>
            </a:r>
          </a:p>
        </p:txBody>
      </p:sp>
      <p:sp>
        <p:nvSpPr>
          <p:cNvPr id="205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43FBFC-8E81-41E1-91CA-1565F067B8B6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plánování</a:t>
            </a:r>
          </a:p>
        </p:txBody>
      </p:sp>
      <p:sp>
        <p:nvSpPr>
          <p:cNvPr id="1126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B34D24-24CB-440D-ACC2-859A9DA8901C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b="1" dirty="0" smtClean="0"/>
              <a:t>Obecný postup: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cs-CZ" sz="2800" dirty="0" smtClean="0"/>
              <a:t>Analýza a popis práce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cs-CZ" sz="2800" dirty="0" smtClean="0"/>
              <a:t>Nábor nových pracovníků a jejich výběr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cs-CZ" sz="2800" dirty="0" smtClean="0"/>
              <a:t>Zaškolení a rozvoj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cs-CZ" sz="2800" dirty="0" smtClean="0"/>
              <a:t>Management výkonnosti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altLang="cs-CZ" sz="2800" dirty="0" smtClean="0"/>
              <a:t>Mzdová politika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plánování</a:t>
            </a: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88420E-3594-4F5E-A24D-1A9F50721654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dirty="0" smtClean="0"/>
              <a:t>Posouzení kvality:</a:t>
            </a:r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Vývoj počtu a struktury zaměstnanců</a:t>
            </a:r>
          </a:p>
          <a:p>
            <a:pPr eaLnBrk="1" hangingPunct="1"/>
            <a:r>
              <a:rPr lang="cs-CZ" altLang="cs-CZ" sz="2800" dirty="0" smtClean="0"/>
              <a:t>Fluktuace a stabilizace zaměstnanců</a:t>
            </a:r>
          </a:p>
          <a:p>
            <a:pPr eaLnBrk="1" hangingPunct="1"/>
            <a:r>
              <a:rPr lang="cs-CZ" altLang="cs-CZ" sz="2800" dirty="0" smtClean="0"/>
              <a:t>Pracovní podmínky a směnnost</a:t>
            </a:r>
          </a:p>
          <a:p>
            <a:pPr eaLnBrk="1" hangingPunct="1"/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dirty="0" smtClean="0"/>
              <a:t>Na základě zhodnocení těchto faktorů je možné vytvořit personální plán.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Sociální konsensus</a:t>
            </a:r>
          </a:p>
        </p:txBody>
      </p:sp>
      <p:sp>
        <p:nvSpPr>
          <p:cNvPr id="1331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60D7FD-9BA7-4404-ACE6-350E49420A0E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klima </a:t>
            </a:r>
          </a:p>
          <a:p>
            <a:pPr eaLnBrk="1" hangingPunct="1"/>
            <a:r>
              <a:rPr lang="cs-CZ" altLang="cs-CZ" dirty="0" smtClean="0"/>
              <a:t>Dohodnutý a oboustranně přijatelný kompromis mezi zaměstnaneckými a zaměstnavatelskými zájmy</a:t>
            </a:r>
          </a:p>
          <a:p>
            <a:pPr eaLnBrk="1" hangingPunct="1"/>
            <a:r>
              <a:rPr lang="cs-CZ" altLang="cs-CZ" dirty="0" smtClean="0"/>
              <a:t>Výsledkem je </a:t>
            </a:r>
            <a:r>
              <a:rPr lang="cs-CZ" altLang="cs-CZ" b="1" dirty="0" smtClean="0"/>
              <a:t>kolektivní smlouva, </a:t>
            </a:r>
            <a:r>
              <a:rPr lang="cs-CZ" altLang="cs-CZ" dirty="0" smtClean="0"/>
              <a:t>která musí obsahovat předepsané části</a:t>
            </a:r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Odměňování zaměstnanců</a:t>
            </a:r>
          </a:p>
        </p:txBody>
      </p:sp>
      <p:sp>
        <p:nvSpPr>
          <p:cNvPr id="1433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82E1AE-DA06-4813-A944-A58F09688FD0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Odměna nejsou jen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Lidé mají tendenci své vložené úsilí nadhodnotit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Pocit nespravedlnosti – sníží pracovní úsilí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smtClean="0"/>
              <a:t>Mezi odměny patří také: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    </a:t>
            </a:r>
            <a:r>
              <a:rPr lang="cs-CZ" altLang="cs-CZ" sz="2400" dirty="0" smtClean="0"/>
              <a:t>- zaměstnanecké výhody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     - povýšení, formální uznání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     - rozmanitá, zajímavá práce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     - příznivé pracovní podmínky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     - příjemný styl vedení lidí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solidFill>
                  <a:srgbClr val="FFFF00"/>
                </a:solidFill>
              </a:rPr>
              <a:t>    </a:t>
            </a: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Systémy odměňování</a:t>
            </a:r>
          </a:p>
        </p:txBody>
      </p:sp>
      <p:sp>
        <p:nvSpPr>
          <p:cNvPr id="1536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A946ED-202C-4D65-8FCF-61E1214ECCD3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Konkrétní pro každou instituci</a:t>
            </a:r>
          </a:p>
          <a:p>
            <a:pPr eaLnBrk="1" hangingPunct="1"/>
            <a:r>
              <a:rPr lang="cs-CZ" altLang="cs-CZ" dirty="0" smtClean="0"/>
              <a:t>Kompenzace za odvedenou práci</a:t>
            </a:r>
          </a:p>
          <a:p>
            <a:pPr eaLnBrk="1" hangingPunct="1"/>
            <a:r>
              <a:rPr lang="cs-CZ" altLang="cs-CZ" dirty="0" smtClean="0"/>
              <a:t>Udržuje konkurenceschopné postavení na trhu práce</a:t>
            </a:r>
          </a:p>
          <a:p>
            <a:pPr eaLnBrk="1" hangingPunct="1"/>
            <a:r>
              <a:rPr lang="cs-CZ" altLang="cs-CZ" dirty="0" smtClean="0"/>
              <a:t>Musí být v souladu s veřejnými zájmy a právními </a:t>
            </a:r>
            <a:r>
              <a:rPr lang="cs-CZ" altLang="cs-CZ" dirty="0" smtClean="0"/>
              <a:t>normami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Péče o zaměstnance</a:t>
            </a:r>
          </a:p>
        </p:txBody>
      </p:sp>
      <p:sp>
        <p:nvSpPr>
          <p:cNvPr id="1638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04A237-0634-4D2F-BCF9-5EACB847E3D4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484784"/>
            <a:ext cx="8964612" cy="5373216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Povinná, smluvní, dobrovolná</a:t>
            </a:r>
          </a:p>
          <a:p>
            <a:pPr eaLnBrk="1" hangingPunct="1"/>
            <a:r>
              <a:rPr lang="cs-CZ" altLang="cs-CZ" dirty="0" smtClean="0"/>
              <a:t>Hlavní direktivy EU: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  </a:t>
            </a:r>
            <a:r>
              <a:rPr lang="cs-CZ" altLang="cs-CZ" sz="2400" dirty="0" smtClean="0"/>
              <a:t>- stejné mzdy pro muže i ženy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kolektivní nadbytečnost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stejné zacházení a stejná práva v sociálních záležitostech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ochrana zaměstnanců v případě insolvence </a:t>
            </a:r>
            <a:r>
              <a:rPr lang="cs-CZ" altLang="cs-CZ" sz="2400" dirty="0" smtClean="0"/>
              <a:t>zaměstnavatele</a:t>
            </a:r>
            <a:endParaRPr lang="cs-CZ" altLang="cs-CZ" sz="2400" dirty="0" smtClean="0"/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vzájemné uznávání diplomů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podpora zlepšování ochrany zdraví a bezpečnosti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práva žen v souvislosti s mateřstvím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evropské rady práce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</a:t>
            </a:r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činnosti</a:t>
            </a:r>
          </a:p>
        </p:txBody>
      </p:sp>
      <p:sp>
        <p:nvSpPr>
          <p:cNvPr id="1741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D3F731-412A-45F6-ADC4-3408AB80C299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Personální odbor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krátkodobé personální plánování, přijímání pracovníků, propouštění, personální administrativa</a:t>
            </a:r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/>
            <a:r>
              <a:rPr lang="cs-CZ" altLang="cs-CZ" dirty="0" smtClean="0"/>
              <a:t>Analýza a popis pracovních míst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cílem je popis pracovního místa, požadavky kladené na zaměstnance, vždy písemně, formulář popisu práce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činnosti</a:t>
            </a:r>
          </a:p>
        </p:txBody>
      </p:sp>
      <p:sp>
        <p:nvSpPr>
          <p:cNvPr id="1843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CB5ADE-D5C6-4040-9743-8F0240FE255D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Rozmisťování pracovníků, vnitřní mobilita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povyšování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převedení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přeřazení</a:t>
            </a:r>
          </a:p>
          <a:p>
            <a:pPr eaLnBrk="1" hangingPunct="1"/>
            <a:r>
              <a:rPr lang="cs-CZ" altLang="cs-CZ" dirty="0" smtClean="0"/>
              <a:t>Vznik pracovního poměru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   </a:t>
            </a:r>
            <a:r>
              <a:rPr lang="cs-CZ" altLang="cs-CZ" sz="2400" dirty="0" smtClean="0"/>
              <a:t>- Zákoník práce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- smlouvou, volbou, jmenováním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- pracovní smlouva musí mít určité náležitosti 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činnosti</a:t>
            </a:r>
          </a:p>
        </p:txBody>
      </p:sp>
      <p:sp>
        <p:nvSpPr>
          <p:cNvPr id="1945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D4D5DF-6106-4588-99B1-1D1403B73A96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Ukončení pracovního poměru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  </a:t>
            </a:r>
            <a:r>
              <a:rPr lang="cs-CZ" altLang="cs-CZ" sz="2400" dirty="0" smtClean="0"/>
              <a:t>- dle Zákoníku práce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dohodou, výpovědí, okamžitým zrušením, zrušením ve zkušební době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Kariérové postupy ve zdravotnictví</a:t>
            </a: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81C657-1954-457D-BEA2-DFFE89E60EF8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Kariéra – profesionální dráha člověka životem, získávání zkušeností, realizace vlastního potenciálu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dirty="0" smtClean="0"/>
              <a:t>3 směry </a:t>
            </a:r>
            <a:r>
              <a:rPr lang="cs-CZ" altLang="cs-CZ" sz="2800" dirty="0" smtClean="0"/>
              <a:t>– postup v hierarchii</a:t>
            </a:r>
          </a:p>
          <a:p>
            <a:pPr lvl="4" eaLnBrk="1" hangingPunct="1">
              <a:buFontTx/>
              <a:buNone/>
            </a:pPr>
            <a:r>
              <a:rPr lang="cs-CZ" altLang="cs-CZ" sz="2800" dirty="0" smtClean="0"/>
              <a:t>  -  prohlubování odbornosti</a:t>
            </a:r>
          </a:p>
          <a:p>
            <a:pPr lvl="4" eaLnBrk="1" hangingPunct="1">
              <a:buFontTx/>
              <a:buNone/>
            </a:pPr>
            <a:r>
              <a:rPr lang="cs-CZ" altLang="cs-CZ" sz="2800" dirty="0" smtClean="0"/>
              <a:t>  - získávání dalších odborností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Řízení lidských zdrojů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C8C2B2-F5E9-4375-96B5-05BF5ECD36E9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altLang="cs-CZ" dirty="0" smtClean="0"/>
              <a:t>Řízení lidských zdrojů je nejdůležitější oblastí celého řízení, neboť lidské zdroje determinují a uvádějí do pohybu všechny ostatní zdroje.</a:t>
            </a:r>
          </a:p>
          <a:p>
            <a:pPr eaLnBrk="1" hangingPunct="1">
              <a:buFontTx/>
              <a:buNone/>
            </a:pPr>
            <a:r>
              <a:rPr lang="cs-CZ" altLang="cs-CZ" dirty="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Vzdělávání ve zdravotnictví</a:t>
            </a:r>
          </a:p>
        </p:txBody>
      </p:sp>
      <p:sp>
        <p:nvSpPr>
          <p:cNvPr id="2150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A76EB0-A95A-4980-B6E8-73DBE37CB89B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Dosažení kvalifikace dané zákonem</a:t>
            </a:r>
          </a:p>
          <a:p>
            <a:pPr eaLnBrk="1" hangingPunct="1"/>
            <a:r>
              <a:rPr lang="cs-CZ" altLang="cs-CZ" dirty="0" smtClean="0"/>
              <a:t>Změna kvalifikace, doškolování</a:t>
            </a:r>
          </a:p>
          <a:p>
            <a:pPr eaLnBrk="1" hangingPunct="1"/>
            <a:r>
              <a:rPr lang="cs-CZ" altLang="cs-CZ" dirty="0" smtClean="0"/>
              <a:t>Oblast rozvoje </a:t>
            </a:r>
          </a:p>
          <a:p>
            <a:pPr eaLnBrk="1" hangingPunct="1"/>
            <a:r>
              <a:rPr lang="cs-CZ" altLang="cs-CZ" dirty="0" smtClean="0"/>
              <a:t>Získávání specializací</a:t>
            </a:r>
          </a:p>
          <a:p>
            <a:pPr eaLnBrk="1" hangingPunct="1"/>
            <a:r>
              <a:rPr lang="cs-CZ" altLang="cs-CZ" dirty="0" smtClean="0"/>
              <a:t>Systém celoživotního vzdělávání</a:t>
            </a:r>
          </a:p>
          <a:p>
            <a:pPr eaLnBrk="1" hangingPunct="1"/>
            <a:r>
              <a:rPr lang="cs-CZ" altLang="cs-CZ" dirty="0" smtClean="0"/>
              <a:t>(Registrace)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Ochrana osobních údajů</a:t>
            </a:r>
          </a:p>
        </p:txBody>
      </p:sp>
      <p:sp>
        <p:nvSpPr>
          <p:cNvPr id="2253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1BA2F1-9D8F-4DA7-AD7F-87C9789CFF7D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Povinná mlčenlivost</a:t>
            </a:r>
          </a:p>
          <a:p>
            <a:pPr eaLnBrk="1" hangingPunct="1"/>
            <a:r>
              <a:rPr lang="cs-CZ" altLang="cs-CZ" dirty="0" smtClean="0"/>
              <a:t>Výjimky z povinné mlčenlivosti</a:t>
            </a:r>
          </a:p>
          <a:p>
            <a:pPr eaLnBrk="1" hangingPunct="1"/>
            <a:r>
              <a:rPr lang="cs-CZ" altLang="cs-CZ" dirty="0" smtClean="0"/>
              <a:t>Sankce za porušení povinné mlčenlivosti</a:t>
            </a:r>
          </a:p>
          <a:p>
            <a:pPr eaLnBrk="1" hangingPunct="1"/>
            <a:r>
              <a:rPr lang="cs-CZ" altLang="cs-CZ" dirty="0" smtClean="0"/>
              <a:t>Zachování mlčenlivosti po smrti </a:t>
            </a:r>
            <a:r>
              <a:rPr lang="cs-CZ" altLang="cs-CZ" dirty="0" smtClean="0"/>
              <a:t>pacienta</a:t>
            </a:r>
          </a:p>
          <a:p>
            <a:r>
              <a:rPr lang="cs-CZ" altLang="cs-CZ" dirty="0"/>
              <a:t>Nařízení </a:t>
            </a:r>
            <a:r>
              <a:rPr lang="cs-CZ" altLang="cs-CZ" dirty="0" smtClean="0"/>
              <a:t>EU 2016/679 GDPR </a:t>
            </a:r>
            <a:r>
              <a:rPr lang="cs-CZ" dirty="0" smtClean="0"/>
              <a:t>(General </a:t>
            </a:r>
            <a:r>
              <a:rPr lang="cs-CZ" dirty="0"/>
              <a:t>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).</a:t>
            </a: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Zdroje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355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39D4FD-E392-47BE-9B1D-20AF77A4DDE8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cs-CZ" dirty="0" err="1" smtClean="0"/>
              <a:t>Gladkij</a:t>
            </a:r>
            <a:r>
              <a:rPr lang="en-US" altLang="cs-CZ" dirty="0" smtClean="0"/>
              <a:t> a </a:t>
            </a:r>
            <a:r>
              <a:rPr lang="en-US" altLang="cs-CZ" dirty="0" err="1" smtClean="0"/>
              <a:t>kol</a:t>
            </a:r>
            <a:r>
              <a:rPr lang="en-US" altLang="cs-CZ" dirty="0" smtClean="0"/>
              <a:t>: Management </a:t>
            </a:r>
            <a:r>
              <a:rPr lang="en-US" altLang="cs-CZ" dirty="0" err="1" smtClean="0"/>
              <a:t>ve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zdravotnictv</a:t>
            </a:r>
            <a:r>
              <a:rPr lang="cs-CZ" altLang="cs-CZ" dirty="0" smtClean="0"/>
              <a:t>í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Armstrong, M.: Řízení lidských zdrojů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Slobodník, P.: Management pro zdravotníky v kostce</a:t>
            </a:r>
          </a:p>
          <a:p>
            <a:pPr eaLnBrk="1" hangingPunct="1">
              <a:buFontTx/>
              <a:buNone/>
            </a:pPr>
            <a:endParaRPr lang="en-US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Úkoly personálního managementu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9FF777-2FCE-4ED5-A2C5-0774148E8747}" type="datetime1">
              <a:rPr lang="cs-CZ" altLang="cs-CZ" smtClean="0"/>
              <a:pPr eaLnBrk="1" hangingPunct="1"/>
              <a:t>31.10.2018</a:t>
            </a:fld>
            <a:endParaRPr lang="cs-CZ" altLang="cs-CZ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Personální marketing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  </a:t>
            </a:r>
            <a:r>
              <a:rPr lang="cs-CZ" altLang="cs-CZ" sz="2400" dirty="0" smtClean="0"/>
              <a:t>- trh práce, fluktuace, zdravotnické vzdělání a specializace</a:t>
            </a:r>
          </a:p>
          <a:p>
            <a:pPr eaLnBrk="1" hangingPunct="1"/>
            <a:r>
              <a:rPr lang="cs-CZ" altLang="cs-CZ" b="1" dirty="0" smtClean="0"/>
              <a:t>Personální strategie a plánování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analýza, vznik, zrušení, </a:t>
            </a:r>
            <a:r>
              <a:rPr lang="cs-CZ" altLang="cs-CZ" sz="2400" dirty="0" err="1" smtClean="0"/>
              <a:t>redesign</a:t>
            </a:r>
            <a:r>
              <a:rPr lang="cs-CZ" altLang="cs-CZ" sz="2400" dirty="0" smtClean="0"/>
              <a:t> pracovních míst, plánování lidských zdrojů</a:t>
            </a:r>
          </a:p>
          <a:p>
            <a:pPr eaLnBrk="1" hangingPunct="1"/>
            <a:r>
              <a:rPr lang="cs-CZ" altLang="cs-CZ" b="1" dirty="0" smtClean="0"/>
              <a:t>Personální činnosti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   </a:t>
            </a:r>
            <a:r>
              <a:rPr lang="cs-CZ" altLang="cs-CZ" sz="2800" dirty="0" smtClean="0"/>
              <a:t>- </a:t>
            </a:r>
            <a:r>
              <a:rPr lang="cs-CZ" altLang="cs-CZ" sz="2400" dirty="0" smtClean="0"/>
              <a:t>vznik a ukončení pracovního poměru, pracovní náplně, přeložení na jinou práci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dirty="0">
                <a:solidFill>
                  <a:prstClr val="black"/>
                </a:solidFill>
              </a:rPr>
              <a:t>Úkoly personálního managementu</a:t>
            </a:r>
            <a:endParaRPr lang="cs-CZ" sz="4000" dirty="0" smtClean="0">
              <a:solidFill>
                <a:schemeClr val="tx1"/>
              </a:solidFill>
            </a:endParaRP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D4FECE-6B32-4947-8B3D-75C3E5EF7EE8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Sociální konsensus</a:t>
            </a:r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    </a:t>
            </a:r>
            <a:r>
              <a:rPr lang="cs-CZ" altLang="cs-CZ" sz="2400" dirty="0" smtClean="0"/>
              <a:t>- odměňování, péče o pracovníky, kolektivní smlouva, bezpečnost a hygiena při práci</a:t>
            </a:r>
          </a:p>
          <a:p>
            <a:pPr eaLnBrk="1" hangingPunct="1"/>
            <a:r>
              <a:rPr lang="cs-CZ" altLang="cs-CZ" b="1" dirty="0" smtClean="0"/>
              <a:t>Kariérové postupy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    - systém celoživotního vzdělávání pracovníků a získávání odborných způsobilostí ve zdravotnictví, vzájemné uznávání diplomů, změny ve vzdělávání sester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marketing</a:t>
            </a:r>
          </a:p>
        </p:txBody>
      </p:sp>
      <p:sp>
        <p:nvSpPr>
          <p:cNvPr id="614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D2474E-5285-49FC-BBE7-D6A9C509B10D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Dva fenomény - trh práce a fluktuace</a:t>
            </a:r>
          </a:p>
          <a:p>
            <a:pPr eaLnBrk="1" hangingPunct="1"/>
            <a:r>
              <a:rPr lang="cs-CZ" altLang="cs-CZ" dirty="0" smtClean="0"/>
              <a:t>Ve zdravotnictví velmi specifické</a:t>
            </a:r>
          </a:p>
          <a:p>
            <a:pPr eaLnBrk="1" hangingPunct="1"/>
            <a:r>
              <a:rPr lang="cs-CZ" altLang="cs-CZ" dirty="0" smtClean="0"/>
              <a:t>Zdravotníci mají specifické vzdělání</a:t>
            </a:r>
          </a:p>
          <a:p>
            <a:pPr eaLnBrk="1" hangingPunct="1"/>
            <a:r>
              <a:rPr lang="cs-CZ" altLang="cs-CZ" dirty="0" smtClean="0"/>
              <a:t>Způsobilost ke zdravotnickému povolání – Zákon č. 95 a č. 96/2004 Sb.</a:t>
            </a:r>
          </a:p>
          <a:p>
            <a:pPr eaLnBrk="1" hangingPunct="1"/>
            <a:r>
              <a:rPr lang="cs-CZ" altLang="cs-CZ" dirty="0" smtClean="0"/>
              <a:t>Vyhláška 424/2004 Sb.</a:t>
            </a:r>
            <a:r>
              <a:rPr lang="en-US" altLang="cs-CZ" dirty="0" smtClean="0"/>
              <a:t>, 423/2004 Sb.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Konkrétní lokalita – velká města X tradiční lokality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marketing</a:t>
            </a: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8D87A7-D99B-44A4-8A79-854833BF8996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I ve zdravotnictví existuje personální marketing</a:t>
            </a:r>
          </a:p>
          <a:p>
            <a:pPr eaLnBrk="1" hangingPunct="1"/>
            <a:r>
              <a:rPr lang="cs-CZ" altLang="cs-CZ" dirty="0" smtClean="0"/>
              <a:t>Inzerce prostřednictvím </a:t>
            </a:r>
            <a:r>
              <a:rPr lang="cs-CZ" altLang="cs-CZ" dirty="0" err="1" smtClean="0"/>
              <a:t>masmedií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Zdravotnická literatura</a:t>
            </a:r>
          </a:p>
          <a:p>
            <a:pPr eaLnBrk="1" hangingPunct="1"/>
            <a:r>
              <a:rPr lang="cs-CZ" altLang="cs-CZ" dirty="0" smtClean="0"/>
              <a:t>Webové stránky nemocnic</a:t>
            </a:r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Hlavní úkoly</a:t>
            </a:r>
          </a:p>
        </p:txBody>
      </p:sp>
      <p:sp>
        <p:nvSpPr>
          <p:cNvPr id="819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17A003-938A-4460-939F-A9DBC679DB9F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Vytváření dynamického souladu mezi počtem a strukturou pracovníků a pracovních míst = správný člověk na správném místě</a:t>
            </a:r>
          </a:p>
          <a:p>
            <a:pPr eaLnBrk="1" hangingPunct="1"/>
            <a:r>
              <a:rPr lang="cs-CZ" altLang="cs-CZ" dirty="0" smtClean="0"/>
              <a:t>Optimální využívání pracovních sil v organizaci = pracovní doba, kvalifikace</a:t>
            </a:r>
          </a:p>
          <a:p>
            <a:pPr eaLnBrk="1" hangingPunct="1"/>
            <a:r>
              <a:rPr lang="cs-CZ" altLang="cs-CZ" dirty="0" smtClean="0"/>
              <a:t>Personální a sociální rozvoj pracovníků instituce</a:t>
            </a:r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00"/>
              </a:solidFill>
            </a:endParaRPr>
          </a:p>
          <a:p>
            <a:pPr eaLnBrk="1" hangingPunct="1"/>
            <a:endParaRPr lang="cs-CZ" altLang="cs-CZ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strategie</a:t>
            </a:r>
          </a:p>
        </p:txBody>
      </p:sp>
      <p:sp>
        <p:nvSpPr>
          <p:cNvPr id="921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4BAA05-F4BF-4AA0-B1F9-BB0431A3D691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Musí vycházet z celkové strategie organizace</a:t>
            </a:r>
          </a:p>
          <a:p>
            <a:pPr eaLnBrk="1" hangingPunct="1"/>
            <a:r>
              <a:rPr lang="cs-CZ" altLang="cs-CZ" dirty="0" smtClean="0"/>
              <a:t>Přihlíží k právním otázkám, trendům, ekonomickému rozvoji, politice odměňování, …</a:t>
            </a:r>
          </a:p>
          <a:p>
            <a:pPr eaLnBrk="1" hangingPunct="1"/>
            <a:r>
              <a:rPr lang="cs-CZ" altLang="cs-CZ" dirty="0" smtClean="0"/>
              <a:t>Vzájemně se s celkovou strategií podporují</a:t>
            </a:r>
          </a:p>
          <a:p>
            <a:pPr eaLnBrk="1" hangingPunct="1"/>
            <a:r>
              <a:rPr lang="cs-CZ" altLang="cs-CZ" dirty="0" smtClean="0"/>
              <a:t>Dílem celého vedení instituce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Personální strategie</a:t>
            </a: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FAC184-FD9A-4505-8014-54E7B40D7ECF}" type="datetime1">
              <a:rPr lang="cs-CZ" altLang="cs-CZ" smtClean="0"/>
              <a:pPr eaLnBrk="1" hangingPunct="1"/>
              <a:t>31.10.2018</a:t>
            </a:fld>
            <a:endParaRPr lang="cs-CZ" altLang="cs-CZ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Typické otázky: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800" dirty="0" smtClean="0"/>
              <a:t>Přijímáme správné typy lidí?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800" dirty="0" smtClean="0"/>
              <a:t>Představují pozitivní příspěvek pro instituci?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800" dirty="0" smtClean="0"/>
              <a:t>Vybíráme a dosazujeme lidi na správná místa ve správné době?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800" dirty="0" smtClean="0"/>
              <a:t>Školíme je pro současnou i budoucí práci?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800" dirty="0" smtClean="0"/>
              <a:t>Je systém hodnocení správně nastaven?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800" dirty="0" smtClean="0"/>
              <a:t>Odměňujeme chování podporující strategii?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800" dirty="0" smtClean="0"/>
              <a:t>Vedou vedoucí v souladu s posláním a strategií?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altLang="cs-CZ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545</TotalTime>
  <Words>768</Words>
  <Application>Microsoft Office PowerPoint</Application>
  <PresentationFormat>Předvádění na obrazovce (4:3)</PresentationFormat>
  <Paragraphs>159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Medián</vt:lpstr>
      <vt:lpstr>Lékařská fakulta MU v Brně Katedra porodní asistence a zdravotnických záchranářů      Personální management</vt:lpstr>
      <vt:lpstr>Řízení lidských zdrojů</vt:lpstr>
      <vt:lpstr>Úkoly personálního managementu</vt:lpstr>
      <vt:lpstr>Úkoly personálního managementu</vt:lpstr>
      <vt:lpstr>Personální marketing</vt:lpstr>
      <vt:lpstr>Personální marketing</vt:lpstr>
      <vt:lpstr>Hlavní úkoly</vt:lpstr>
      <vt:lpstr>Personální strategie</vt:lpstr>
      <vt:lpstr>Personální strategie</vt:lpstr>
      <vt:lpstr>Personální plánování</vt:lpstr>
      <vt:lpstr>Personální plánování</vt:lpstr>
      <vt:lpstr>Sociální konsensus</vt:lpstr>
      <vt:lpstr>Odměňování zaměstnanců</vt:lpstr>
      <vt:lpstr>Systémy odměňování</vt:lpstr>
      <vt:lpstr>Péče o zaměstnance</vt:lpstr>
      <vt:lpstr>Personální činnosti</vt:lpstr>
      <vt:lpstr>Personální činnosti</vt:lpstr>
      <vt:lpstr>Personální činnosti</vt:lpstr>
      <vt:lpstr>Kariérové postupy ve zdravotnictví</vt:lpstr>
      <vt:lpstr>Vzdělávání ve zdravotnictví</vt:lpstr>
      <vt:lpstr>Ochrana osobních údajů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25</cp:revision>
  <dcterms:created xsi:type="dcterms:W3CDTF">2008-09-14T17:29:12Z</dcterms:created>
  <dcterms:modified xsi:type="dcterms:W3CDTF">2018-10-31T16:41:30Z</dcterms:modified>
</cp:coreProperties>
</file>