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56" r:id="rId2"/>
    <p:sldId id="259" r:id="rId3"/>
    <p:sldId id="260" r:id="rId4"/>
    <p:sldId id="292" r:id="rId5"/>
    <p:sldId id="261" r:id="rId6"/>
    <p:sldId id="268" r:id="rId7"/>
    <p:sldId id="293" r:id="rId8"/>
    <p:sldId id="270" r:id="rId9"/>
    <p:sldId id="271" r:id="rId10"/>
    <p:sldId id="299" r:id="rId11"/>
    <p:sldId id="300" r:id="rId12"/>
    <p:sldId id="301" r:id="rId13"/>
    <p:sldId id="302" r:id="rId14"/>
    <p:sldId id="303" r:id="rId15"/>
    <p:sldId id="304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75" autoAdjust="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610A2B-FB77-422D-8002-44D80C971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456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31A2B7-05FD-4490-B3BC-358C5CEBE6D1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9D3425-3D03-47D5-9332-09D17ABE5A2A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EUPHA – hodnocení reforem zdravotnických systémů v Evropě, zvláště ve střední a východní Evropě.</a:t>
            </a:r>
          </a:p>
          <a:p>
            <a:endParaRPr 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DCECA-7F9A-40E2-99EB-8DB8E66D4F8C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027B8-90C6-47CF-A174-766F96D31D4F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7D83AE-DF00-4A77-A648-78117486045F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0504C-4705-46A0-A3AD-B04E5C1F5098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313EF4-C080-4460-A035-E4D90C82E11F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Např.vysoký výskyt rakoviny tlustého střeva – skríning a kvalitní léčba – zavést bezplatný skríning všem skupinám obyvatel nad 50 let – vyhodnocení dle statistických dat.</a:t>
            </a: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5332F-94EB-4DB2-A4C8-7978988FAB85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Byly také definovány úkoly:</a:t>
            </a:r>
          </a:p>
          <a:p>
            <a:pPr>
              <a:buFontTx/>
              <a:buChar char="-"/>
            </a:pPr>
            <a:r>
              <a:rPr lang="cs-CZ" smtClean="0"/>
              <a:t>privatizace</a:t>
            </a:r>
          </a:p>
          <a:p>
            <a:pPr>
              <a:buFontTx/>
              <a:buChar char="-"/>
            </a:pPr>
            <a:r>
              <a:rPr lang="cs-CZ" smtClean="0"/>
              <a:t>zdravotní pojištění</a:t>
            </a:r>
          </a:p>
          <a:p>
            <a:pPr>
              <a:buFontTx/>
              <a:buChar char="-"/>
            </a:pPr>
            <a:r>
              <a:rPr lang="cs-CZ" smtClean="0"/>
              <a:t>zastavení nepříznivých trenduve vývoji zdravotního stavu obuvatelstva a vytvoření podmínek pro pozitivní obrat.</a:t>
            </a: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E64DE7-F0FE-4A87-8A6E-A5F92D4DEB26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A98AC6-6328-4213-BA59-CFDB4BAA037D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3AA22D-BEAD-4F70-9F65-F195256211E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A75F1-3781-426D-A0AC-12E361E1299F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706387-C038-4ED8-85DC-348CA64FF7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7AA8209A-534B-4733-8ADF-48899508D875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0092AB5E-D210-4125-A39E-42894F28A9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960B1-BB6B-438F-9D2D-AD6FEDC2FB78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46A8B0-C5CB-4609-B309-C471841861D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3810A4-881B-441C-9660-DC8E885B3406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DECCDE1-9998-442D-AB3C-0B35AF1603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DA17F1C4-DFC4-4FC0-BDFD-0491BFA0141A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BA85FB96-741C-4CFA-A38C-80C67A7641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7BA852E0-4D63-4B2F-A5A4-BF7E8A93E784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D5B21726-E36A-411A-A15E-1B2F2F87FD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5DE73-2269-45E7-B55A-FE5B9F57C30A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8DCC3-5094-4253-8E96-359A1B19C5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AA560C-0987-4452-B8BD-FE18AE314BE2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7CD41F-1181-4ADA-9BAF-F0BD8F497F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1E8910-A48B-4A14-AD20-4EE2C0E4C597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C05802-C1EB-4373-9D66-192CC7F147D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DB084966-52C1-49F3-914C-675597848E4D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F7C20FE-93E0-4E07-AED0-6579078D0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F92A7F1-AE6A-4C37-AC1A-AC73124AB76E}" type="datetime1">
              <a:rPr lang="cs-CZ" smtClean="0"/>
              <a:pPr>
                <a:defRPr/>
              </a:pPr>
              <a:t>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ABA807-BEE4-4858-A5B1-69DFCE0751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90882"/>
            <a:ext cx="7772400" cy="378619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porodní </a:t>
            </a:r>
            <a:r>
              <a:rPr lang="cs-CZ" sz="200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/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en-GB" dirty="0" err="1" smtClean="0">
                <a:solidFill>
                  <a:schemeClr val="tx1"/>
                </a:solidFill>
              </a:rPr>
              <a:t>Ve</a:t>
            </a:r>
            <a:r>
              <a:rPr lang="cs-CZ" dirty="0" err="1" smtClean="0">
                <a:solidFill>
                  <a:schemeClr val="tx1"/>
                </a:solidFill>
              </a:rPr>
              <a:t>řejné</a:t>
            </a:r>
            <a:r>
              <a:rPr lang="cs-CZ" dirty="0" smtClean="0">
                <a:solidFill>
                  <a:schemeClr val="tx1"/>
                </a:solidFill>
              </a:rPr>
              <a:t> zdravotnictví, zdravotní politika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Zdravotní politika</a:t>
            </a:r>
          </a:p>
        </p:txBody>
      </p:sp>
      <p:sp>
        <p:nvSpPr>
          <p:cNvPr id="1229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C3BD04C-342C-443D-9BE3-ED1088F39CBA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Souhrn opatření, jimiž vláda vyjadřuje své hodnoty, politické cíle a politické priority v oblasti zdravotní péče.</a:t>
            </a:r>
          </a:p>
          <a:p>
            <a:pPr eaLnBrk="1" hangingPunct="1"/>
            <a:r>
              <a:rPr lang="cs-CZ" sz="2800" dirty="0" smtClean="0"/>
              <a:t>Identifikuje nejvýznamnější zdravotní problémy společnosti (zdravotní stav obyvatelstva).</a:t>
            </a:r>
          </a:p>
          <a:p>
            <a:pPr eaLnBrk="1" hangingPunct="1"/>
            <a:r>
              <a:rPr lang="cs-CZ" sz="2800" dirty="0" smtClean="0"/>
              <a:t>Formuluje cíle a jak jich dosáhnout.</a:t>
            </a:r>
          </a:p>
          <a:p>
            <a:pPr eaLnBrk="1" hangingPunct="1"/>
            <a:r>
              <a:rPr lang="cs-CZ" sz="2800" dirty="0" smtClean="0"/>
              <a:t>Zavedení postupů do praxe.</a:t>
            </a:r>
          </a:p>
          <a:p>
            <a:pPr eaLnBrk="1" hangingPunct="1"/>
            <a:r>
              <a:rPr lang="cs-CZ" sz="2800" dirty="0" smtClean="0"/>
              <a:t>Vyhodnocení výsledků (cílový stav zdraví).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Ukazatelé zdravotní péče</a:t>
            </a:r>
          </a:p>
        </p:txBody>
      </p:sp>
      <p:sp>
        <p:nvSpPr>
          <p:cNvPr id="1331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820EE97-9257-4628-ACA7-6A255592856A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zdravotní indikátory definované WHO v rámci programu Zdraví </a:t>
            </a:r>
            <a:r>
              <a:rPr lang="cs-CZ" sz="2800" dirty="0" smtClean="0"/>
              <a:t>2020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indikátory zdravotního stavu</a:t>
            </a:r>
          </a:p>
          <a:p>
            <a:pPr eaLnBrk="1" hangingPunct="1"/>
            <a:r>
              <a:rPr lang="cs-CZ" sz="2800" dirty="0" smtClean="0"/>
              <a:t>indikátory zabezpečení obyvatelstva zdravotní péčí a její kvalita</a:t>
            </a:r>
          </a:p>
          <a:p>
            <a:pPr eaLnBrk="1" hangingPunct="1"/>
            <a:r>
              <a:rPr lang="cs-CZ" sz="2800" dirty="0" smtClean="0"/>
              <a:t>indikátory zabezpečení zdravotně relevantních životních a pracovních podmínek</a:t>
            </a:r>
          </a:p>
          <a:p>
            <a:pPr eaLnBrk="1" hangingPunct="1"/>
            <a:r>
              <a:rPr lang="cs-CZ" sz="2800" dirty="0" smtClean="0"/>
              <a:t>indikátory zdravotní politiky státu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Ovlivňující faktory</a:t>
            </a:r>
          </a:p>
        </p:txBody>
      </p:sp>
      <p:sp>
        <p:nvSpPr>
          <p:cNvPr id="1433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296F10A-FEB0-4B6A-8777-AEBACE18F1F3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společenská kultura státu 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    - etika, tradice, morálka, kultura, právo</a:t>
            </a:r>
          </a:p>
          <a:p>
            <a:pPr eaLnBrk="1" hangingPunct="1"/>
            <a:r>
              <a:rPr lang="cs-CZ" sz="2800" dirty="0" smtClean="0"/>
              <a:t>dosažení stupně ekonomiky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    - HDP, solidarita, veřejné výdaje</a:t>
            </a:r>
          </a:p>
          <a:p>
            <a:pPr eaLnBrk="1" hangingPunct="1"/>
            <a:r>
              <a:rPr lang="cs-CZ" sz="2800" dirty="0" smtClean="0"/>
              <a:t>vstup dalších faktorů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    - veřejné mínění, masmédia, loby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Česká </a:t>
            </a:r>
            <a:r>
              <a:rPr lang="cs-CZ" dirty="0" err="1" smtClean="0">
                <a:solidFill>
                  <a:schemeClr val="tx1"/>
                </a:solidFill>
              </a:rPr>
              <a:t>zdr</a:t>
            </a:r>
            <a:r>
              <a:rPr lang="cs-CZ" dirty="0" smtClean="0">
                <a:solidFill>
                  <a:schemeClr val="tx1"/>
                </a:solidFill>
              </a:rPr>
              <a:t>. politika</a:t>
            </a:r>
          </a:p>
        </p:txBody>
      </p:sp>
      <p:sp>
        <p:nvSpPr>
          <p:cNvPr id="1536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C9D9B5B-6F7F-4303-920A-D478A7259F7D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1945 – 1989 – důsledky války, počet zdravotníků, narušená síť ZZ; snížení infekčních chorob, zdraví dosaženo odhalením a vyhubením patologických agens</a:t>
            </a:r>
          </a:p>
          <a:p>
            <a:pPr eaLnBrk="1" hangingPunct="1"/>
            <a:r>
              <a:rPr lang="cs-CZ" sz="2800" smtClean="0"/>
              <a:t>po roce 1989 – definovány 3 obecné cíle směřování transformace zdravotnictví:</a:t>
            </a:r>
          </a:p>
          <a:p>
            <a:pPr eaLnBrk="1" hangingPunct="1">
              <a:buFontTx/>
              <a:buAutoNum type="arabicPeriod"/>
            </a:pPr>
            <a:r>
              <a:rPr lang="cs-CZ" sz="2000" smtClean="0"/>
              <a:t>demokratizace, humanizace a zvýšení kvality poskytované péče</a:t>
            </a:r>
          </a:p>
          <a:p>
            <a:pPr eaLnBrk="1" hangingPunct="1">
              <a:buFontTx/>
              <a:buAutoNum type="arabicPeriod"/>
            </a:pPr>
            <a:r>
              <a:rPr lang="cs-CZ" sz="2000" smtClean="0"/>
              <a:t>nalezení finančních zdrojů a jejich efektivní využívání</a:t>
            </a:r>
          </a:p>
          <a:p>
            <a:pPr eaLnBrk="1" hangingPunct="1">
              <a:buFontTx/>
              <a:buAutoNum type="arabicPeriod"/>
            </a:pPr>
            <a:r>
              <a:rPr lang="cs-CZ" sz="2000" smtClean="0"/>
              <a:t>pozvednutí odborné a společenské prestiže zdravotníků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Hlavní otázky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38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FE2DAE7-E0FE-4165-8B15-0909EC609CC2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smtClean="0"/>
              <a:t>zodpovědnost za zdraví jedince a společnosti</a:t>
            </a:r>
          </a:p>
          <a:p>
            <a:r>
              <a:rPr lang="cs-CZ" sz="2400" smtClean="0"/>
              <a:t>míra solidarity občanů a její realizace</a:t>
            </a:r>
          </a:p>
          <a:p>
            <a:r>
              <a:rPr lang="cs-CZ" sz="2400" smtClean="0"/>
              <a:t>úloha jedince a státu při poskytování služeb</a:t>
            </a:r>
          </a:p>
          <a:p>
            <a:r>
              <a:rPr lang="cs-CZ" sz="2400" smtClean="0"/>
              <a:t>způsoby vyrovnání se s nedostatkem prostředků</a:t>
            </a:r>
          </a:p>
          <a:p>
            <a:r>
              <a:rPr lang="cs-CZ" sz="2400" smtClean="0"/>
              <a:t>efektivnost zdravotní péče z hlediska zlepšování zdraví</a:t>
            </a:r>
          </a:p>
          <a:p>
            <a:r>
              <a:rPr lang="cs-CZ" sz="2400" smtClean="0"/>
              <a:t>humánnost poskytovaných služeb</a:t>
            </a:r>
          </a:p>
          <a:p>
            <a:r>
              <a:rPr lang="cs-CZ" sz="2400" smtClean="0"/>
              <a:t>rovnoměrnost poskytnutých služeb</a:t>
            </a:r>
          </a:p>
          <a:p>
            <a:r>
              <a:rPr lang="cs-CZ" sz="2400" smtClean="0"/>
              <a:t>nejefektivnější způsob poskytování služeb při zabezpečení nejlepšího využití dostupných zdrojů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1741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DE7B11A-0614-44D6-A7CC-64C6B38F24C3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Jarošová, D. Organizace a řízení ve zdravotnictví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Zdravotnictví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300518-207F-492D-AD77-0BE7B152336B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E18BDF73-F305-45E1-B8AC-958F025F6347}" type="slidenum">
              <a:rPr lang="cs-CZ" smtClean="0">
                <a:solidFill>
                  <a:schemeClr val="tx1"/>
                </a:solidFill>
              </a:rPr>
              <a:pPr/>
              <a:t>2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Resortní systém obsahující soustavu odborných zařízení, které byly vytvořeny s cílem poznávat a uspokojovat zdravotní potřeby i oprávněné požadavky lidí.</a:t>
            </a:r>
          </a:p>
          <a:p>
            <a:pPr eaLnBrk="1" hangingPunct="1"/>
            <a:r>
              <a:rPr lang="cs-CZ" sz="2800" smtClean="0"/>
              <a:t>Funkce :</a:t>
            </a:r>
          </a:p>
          <a:p>
            <a:pPr eaLnBrk="1" hangingPunct="1">
              <a:buFontTx/>
              <a:buNone/>
            </a:pPr>
            <a:r>
              <a:rPr lang="cs-CZ" sz="2800" smtClean="0"/>
              <a:t>– usměrňovat a koordinovat systém péče o zdraví,</a:t>
            </a:r>
          </a:p>
          <a:p>
            <a:pPr eaLnBrk="1" hangingPunct="1">
              <a:buFontTx/>
              <a:buChar char="-"/>
            </a:pPr>
            <a:r>
              <a:rPr lang="cs-CZ" sz="2800" smtClean="0"/>
              <a:t>řídit soustavu zdravotnictví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Veřejné zdravotnictví</a:t>
            </a: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F0E64974-33FB-4953-91B5-BA9512DC9853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2EEE3418-EE8A-49E8-B2CB-3AB75BB0A609}" type="slidenum">
              <a:rPr lang="cs-CZ" smtClean="0">
                <a:solidFill>
                  <a:schemeClr val="tx1"/>
                </a:solidFill>
              </a:rPr>
              <a:pPr/>
              <a:t>3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multidisciplinární obor (sociologie, statistika, epidemiologie, ekonomika, medicína, …)</a:t>
            </a:r>
          </a:p>
          <a:p>
            <a:pPr eaLnBrk="1" hangingPunct="1"/>
            <a:r>
              <a:rPr lang="cs-CZ" sz="2800" dirty="0" smtClean="0"/>
              <a:t>tvorba a realizace státní zdravotní politiky v závislosti na zdravotním stavu populace</a:t>
            </a:r>
          </a:p>
          <a:p>
            <a:pPr eaLnBrk="1" hangingPunct="1"/>
            <a:r>
              <a:rPr lang="cs-CZ" sz="2800" dirty="0" smtClean="0"/>
              <a:t>zabývá se prevencí, prodlužováním života, podporou zdraví prostřednictvím organizovaného úsilí společnosti (WHO)</a:t>
            </a:r>
          </a:p>
          <a:p>
            <a:pPr eaLnBrk="1" hangingPunct="1"/>
            <a:r>
              <a:rPr lang="cs-CZ" sz="2800" dirty="0" smtClean="0"/>
              <a:t>studuje zdraví jako komplexní společenský jev</a:t>
            </a:r>
          </a:p>
          <a:p>
            <a:pPr eaLnBrk="1" hangingPunct="1"/>
            <a:r>
              <a:rPr lang="cs-CZ" sz="2400" dirty="0" smtClean="0"/>
              <a:t>EUPHA – Evropská asociace veřejného zdravotnictví</a:t>
            </a:r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Podklady pro činnost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14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F4E8AD71-4196-49AF-8757-3AA24AA6EBB6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34650E6A-42A9-42F1-A6E1-D0CC3A84AA2A}" type="slidenum">
              <a:rPr lang="cs-CZ" smtClean="0">
                <a:solidFill>
                  <a:schemeClr val="tx1"/>
                </a:solidFill>
              </a:rPr>
              <a:pPr/>
              <a:t>4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smtClean="0"/>
              <a:t>znalost zdr. stavu obyvatel, věk, prostředí</a:t>
            </a:r>
          </a:p>
          <a:p>
            <a:r>
              <a:rPr lang="cs-CZ" sz="2800" smtClean="0"/>
              <a:t>vyhovující síť zdravotnických zařízení</a:t>
            </a:r>
          </a:p>
          <a:p>
            <a:r>
              <a:rPr lang="cs-CZ" sz="2800" smtClean="0"/>
              <a:t>dostatečné personální a technické vybavení</a:t>
            </a:r>
          </a:p>
          <a:p>
            <a:r>
              <a:rPr lang="cs-CZ" sz="2800" smtClean="0"/>
              <a:t>finanční zajištění všech potřebných činností</a:t>
            </a:r>
          </a:p>
          <a:p>
            <a:r>
              <a:rPr lang="cs-CZ" sz="2800" smtClean="0"/>
              <a:t>motivace ke zvyšování kvalifikace</a:t>
            </a:r>
          </a:p>
          <a:p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tx1"/>
                </a:solidFill>
              </a:rPr>
              <a:t>Stěžejní oblasti</a:t>
            </a:r>
          </a:p>
        </p:txBody>
      </p:sp>
      <p:sp>
        <p:nvSpPr>
          <p:cNvPr id="717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98134C5-E5B8-45C9-8558-D701AE95A7DF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11425F91-E4AA-404A-B4DE-B10D1BDD1C3E}" type="slidenum">
              <a:rPr lang="cs-CZ" smtClean="0">
                <a:solidFill>
                  <a:schemeClr val="tx1"/>
                </a:solidFill>
              </a:rPr>
              <a:pPr/>
              <a:t>5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Podpora zdraví – zdravotní výchova, životní styl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Prevence nemocí – epidemiologie a hygiena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Sociální medicína – zdraví (sociální skupiny)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zdravotní politika a management zdravotnictví – systémy, organizace, legislativa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Hlavní principy</a:t>
            </a:r>
          </a:p>
        </p:txBody>
      </p:sp>
      <p:sp>
        <p:nvSpPr>
          <p:cNvPr id="819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B8F9F8D-3A29-4B44-9E13-F87C9633F768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578F7C1B-86BB-45B5-8F87-3328FA69BAC0}" type="slidenum">
              <a:rPr lang="cs-CZ" smtClean="0">
                <a:solidFill>
                  <a:schemeClr val="tx1"/>
                </a:solidFill>
              </a:rPr>
              <a:pPr/>
              <a:t>6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zlepšení zdravotního stavu populace</a:t>
            </a:r>
          </a:p>
          <a:p>
            <a:pPr eaLnBrk="1" hangingPunct="1"/>
            <a:r>
              <a:rPr lang="cs-CZ" sz="2800" smtClean="0"/>
              <a:t>prevence v primární péči</a:t>
            </a:r>
          </a:p>
          <a:p>
            <a:pPr eaLnBrk="1" hangingPunct="1"/>
            <a:r>
              <a:rPr lang="cs-CZ" sz="2800" smtClean="0"/>
              <a:t>zajišťování socioekonomických determinant zdraví a rizikových faktorů</a:t>
            </a:r>
          </a:p>
          <a:p>
            <a:pPr eaLnBrk="1" hangingPunct="1"/>
            <a:r>
              <a:rPr lang="cs-CZ" sz="2800" smtClean="0"/>
              <a:t>multidisciplinární přístup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Zdravotní péče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22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CF7D8F3-F072-435A-9943-EA5D564F3774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9221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16D2D1DF-8BE0-4FB2-B8DF-1110BD215F86}" type="slidenum">
              <a:rPr lang="cs-CZ" smtClean="0">
                <a:solidFill>
                  <a:schemeClr val="tx1"/>
                </a:solidFill>
              </a:rPr>
              <a:pPr/>
              <a:t>7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smtClean="0"/>
              <a:t>péče o akutně a chronicky nemocné, osoby s vrozenou vadou nebo úrazem, realizace prevence nemoci nebo nezpůsobilosti, komplexní rehabilitace, opatření k udržení zdraví, zdravotní výchova</a:t>
            </a:r>
          </a:p>
          <a:p>
            <a:r>
              <a:rPr lang="cs-CZ" sz="2800" smtClean="0"/>
              <a:t>úplná zdravotní péče – opatření k podpoře zdraví, prevence nemocí a úrazů na všech úrovních, včasná diagnostika a léčba, včetně komplexní rehabilitace a zdravotní výchovy.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Primární péče</a:t>
            </a: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xfrm rot="5400000">
            <a:off x="7579754" y="1091617"/>
            <a:ext cx="2031212" cy="384048"/>
          </a:xfrm>
          <a:noFill/>
        </p:spPr>
        <p:txBody>
          <a:bodyPr/>
          <a:lstStyle/>
          <a:p>
            <a:fld id="{6635779A-A755-4879-8E84-A166CFEB0663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29016" y="5734049"/>
            <a:ext cx="609600" cy="526269"/>
          </a:xfrm>
          <a:noFill/>
        </p:spPr>
        <p:txBody>
          <a:bodyPr/>
          <a:lstStyle/>
          <a:p>
            <a:fld id="{97858E48-7FB2-4C2B-AAAB-3EA562C26B07}" type="slidenum">
              <a:rPr lang="cs-CZ" smtClean="0">
                <a:solidFill>
                  <a:schemeClr val="tx1"/>
                </a:solidFill>
              </a:rPr>
              <a:pPr/>
              <a:t>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808"/>
            <a:ext cx="8229600" cy="447252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dostupná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kulturně přijatelná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poskytovaná ekonomicky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profesionálně a vědecky důvěryhodná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důsledně orientována na potřeby a požadavky obyvatel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Složky základní (primární) péče</a:t>
            </a:r>
          </a:p>
        </p:txBody>
      </p:sp>
      <p:sp>
        <p:nvSpPr>
          <p:cNvPr id="11266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ACE3917-144C-4A3C-9230-864E338022FF}" type="datetime1">
              <a:rPr lang="cs-CZ" smtClean="0">
                <a:solidFill>
                  <a:schemeClr val="tx1"/>
                </a:solidFill>
              </a:rPr>
              <a:pPr/>
              <a:t>7.11.2018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126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94F31D81-C57F-4BE8-8731-840E3D266D5B}" type="slidenum">
              <a:rPr lang="cs-CZ" smtClean="0">
                <a:solidFill>
                  <a:schemeClr val="tx1"/>
                </a:solidFill>
              </a:rPr>
              <a:pPr/>
              <a:t>9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péče v rodině</a:t>
            </a:r>
          </a:p>
          <a:p>
            <a:pPr eaLnBrk="1" hangingPunct="1"/>
            <a:r>
              <a:rPr lang="cs-CZ" sz="2800" dirty="0" smtClean="0"/>
              <a:t>péče praktických lékařů</a:t>
            </a:r>
          </a:p>
          <a:p>
            <a:pPr eaLnBrk="1" hangingPunct="1"/>
            <a:r>
              <a:rPr lang="cs-CZ" sz="2800" dirty="0" smtClean="0"/>
              <a:t>nemocniční péče</a:t>
            </a:r>
          </a:p>
          <a:p>
            <a:pPr eaLnBrk="1" hangingPunct="1"/>
            <a:r>
              <a:rPr lang="cs-CZ" sz="2800" dirty="0" smtClean="0"/>
              <a:t>domácí péče</a:t>
            </a:r>
          </a:p>
          <a:p>
            <a:pPr eaLnBrk="1" hangingPunct="1"/>
            <a:r>
              <a:rPr lang="cs-CZ" sz="2800" dirty="0" smtClean="0"/>
              <a:t>péče svépomocných </a:t>
            </a:r>
            <a:r>
              <a:rPr lang="cs-CZ" sz="2800" dirty="0" smtClean="0"/>
              <a:t>skupin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laická péče (60 – 90% zdravotní péče)</a:t>
            </a:r>
          </a:p>
          <a:p>
            <a:pPr eaLnBrk="1" hangingPunct="1"/>
            <a:r>
              <a:rPr lang="cs-CZ" sz="2800" dirty="0" smtClean="0"/>
              <a:t>péče dobrovolníků (charity apod.)</a:t>
            </a:r>
          </a:p>
          <a:p>
            <a:pPr eaLnBrk="1" hangingPunct="1"/>
            <a:r>
              <a:rPr lang="cs-CZ" sz="2800" dirty="0" smtClean="0"/>
              <a:t>navazují na ni ambulantní specialisti, nemocnice,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981</TotalTime>
  <Words>646</Words>
  <Application>Microsoft Office PowerPoint</Application>
  <PresentationFormat>Předvádění na obrazovce (4:3)</PresentationFormat>
  <Paragraphs>120</Paragraphs>
  <Slides>15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Medián</vt:lpstr>
      <vt:lpstr>Lékařská fakulta MU v Brně Katedra porodní asistence a zdravotnických záchranářů    Veřejné zdravotnictví, zdravotní politika</vt:lpstr>
      <vt:lpstr>Zdravotnictví</vt:lpstr>
      <vt:lpstr>Veřejné zdravotnictví</vt:lpstr>
      <vt:lpstr>Podklady pro činnost </vt:lpstr>
      <vt:lpstr>Stěžejní oblasti</vt:lpstr>
      <vt:lpstr>Hlavní principy</vt:lpstr>
      <vt:lpstr>Zdravotní péče</vt:lpstr>
      <vt:lpstr>Primární péče</vt:lpstr>
      <vt:lpstr>Složky základní (primární) péče</vt:lpstr>
      <vt:lpstr>Zdravotní politika</vt:lpstr>
      <vt:lpstr>Ukazatelé zdravotní péče</vt:lpstr>
      <vt:lpstr>Ovlivňující faktory</vt:lpstr>
      <vt:lpstr>Česká zdr. politika</vt:lpstr>
      <vt:lpstr>Hlavní otázky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39</cp:revision>
  <dcterms:created xsi:type="dcterms:W3CDTF">2008-09-14T17:29:12Z</dcterms:created>
  <dcterms:modified xsi:type="dcterms:W3CDTF">2018-11-07T17:47:42Z</dcterms:modified>
</cp:coreProperties>
</file>