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60" r:id="rId5"/>
    <p:sldId id="270" r:id="rId6"/>
    <p:sldId id="261" r:id="rId7"/>
    <p:sldId id="271" r:id="rId8"/>
    <p:sldId id="262" r:id="rId9"/>
    <p:sldId id="263" r:id="rId10"/>
    <p:sldId id="264" r:id="rId11"/>
    <p:sldId id="265" r:id="rId12"/>
    <p:sldId id="266" r:id="rId13"/>
    <p:sldId id="272" r:id="rId14"/>
    <p:sldId id="267" r:id="rId15"/>
    <p:sldId id="268" r:id="rId16"/>
    <p:sldId id="269" r:id="rId17"/>
    <p:sldId id="274" r:id="rId18"/>
    <p:sldId id="273" r:id="rId19"/>
    <p:sldId id="275" r:id="rId20"/>
    <p:sldId id="276" r:id="rId21"/>
    <p:sldId id="259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3D6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SzTx/>
              <a:tabLst>
                <a:tab pos="723900" algn="l"/>
                <a:tab pos="1447800" algn="l"/>
              </a:tabLst>
              <a:defRPr>
                <a:latin typeface="+mn-lt"/>
                <a:ea typeface="Lucida Sans Unicode" pitchFamily="34" charset="0"/>
              </a:defRPr>
            </a:lvl1pPr>
          </a:lstStyle>
          <a:p>
            <a:pPr>
              <a:defRPr/>
            </a:pPr>
            <a:fld id="{2A00D2B4-C3B5-4DC7-8B11-B8C8186F2E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SzTx/>
              <a:tabLst>
                <a:tab pos="723900" algn="l"/>
                <a:tab pos="1447800" algn="l"/>
              </a:tabLst>
              <a:defRPr>
                <a:latin typeface="+mn-lt"/>
                <a:ea typeface="Lucida Sans Unicode" pitchFamily="34" charset="0"/>
              </a:defRPr>
            </a:lvl1pPr>
          </a:lstStyle>
          <a:p>
            <a:pPr>
              <a:defRPr/>
            </a:pPr>
            <a:fld id="{60398B7F-E0D6-48A2-B1CA-112E8309E1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29363" y="0"/>
            <a:ext cx="1697037" cy="6124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3488" y="0"/>
            <a:ext cx="4943475" cy="6124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SzTx/>
              <a:tabLst>
                <a:tab pos="723900" algn="l"/>
                <a:tab pos="1447800" algn="l"/>
              </a:tabLst>
              <a:defRPr>
                <a:latin typeface="+mn-lt"/>
                <a:ea typeface="Lucida Sans Unicode" pitchFamily="34" charset="0"/>
              </a:defRPr>
            </a:lvl1pPr>
          </a:lstStyle>
          <a:p>
            <a:pPr>
              <a:defRPr/>
            </a:pPr>
            <a:fld id="{CC7661FC-0AB7-4A0F-8507-8221007CAF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Sz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+mn-lt"/>
                <a:ea typeface="Lucida Sans Unicode" pitchFamily="34" charset="0"/>
              </a:defRPr>
            </a:lvl1pPr>
          </a:lstStyle>
          <a:p>
            <a:pPr>
              <a:defRPr/>
            </a:pPr>
            <a:fld id="{DFAE5249-1E3A-4F47-A544-AC74A18CA8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Sz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+mn-lt"/>
                <a:ea typeface="Lucida Sans Unicode" pitchFamily="34" charset="0"/>
              </a:defRPr>
            </a:lvl1pPr>
          </a:lstStyle>
          <a:p>
            <a:pPr>
              <a:defRPr/>
            </a:pPr>
            <a:fld id="{B5460DF4-2635-4E5B-A2C4-4BD2C90887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Sz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+mn-lt"/>
                <a:ea typeface="Lucida Sans Unicode" pitchFamily="34" charset="0"/>
              </a:defRPr>
            </a:lvl1pPr>
          </a:lstStyle>
          <a:p>
            <a:pPr>
              <a:defRPr/>
            </a:pPr>
            <a:fld id="{5D1C48D1-E42A-480E-883C-51F52F1FA6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488" y="1600200"/>
            <a:ext cx="3319462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0" y="1600200"/>
            <a:ext cx="332105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Sz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+mn-lt"/>
                <a:ea typeface="Lucida Sans Unicode" pitchFamily="34" charset="0"/>
              </a:defRPr>
            </a:lvl1pPr>
          </a:lstStyle>
          <a:p>
            <a:pPr>
              <a:defRPr/>
            </a:pPr>
            <a:fld id="{5D0C9579-4D1B-4548-9E85-4447E6B0F5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Sz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+mn-lt"/>
                <a:ea typeface="Lucida Sans Unicode" pitchFamily="34" charset="0"/>
              </a:defRPr>
            </a:lvl1pPr>
          </a:lstStyle>
          <a:p>
            <a:pPr>
              <a:defRPr/>
            </a:pPr>
            <a:fld id="{BDCE5C15-E8B4-4C3B-89F5-8AAC2BB708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Sz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+mn-lt"/>
                <a:ea typeface="Lucida Sans Unicode" pitchFamily="34" charset="0"/>
              </a:defRPr>
            </a:lvl1pPr>
          </a:lstStyle>
          <a:p>
            <a:pPr>
              <a:defRPr/>
            </a:pPr>
            <a:fld id="{8F52EDA6-FC17-4CC7-B683-E9F9D4516D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Sz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+mn-lt"/>
                <a:ea typeface="Lucida Sans Unicode" pitchFamily="34" charset="0"/>
              </a:defRPr>
            </a:lvl1pPr>
          </a:lstStyle>
          <a:p>
            <a:pPr>
              <a:defRPr/>
            </a:pPr>
            <a:fld id="{9B377811-D3F5-4B9D-BA99-10821106D9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Sz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+mn-lt"/>
                <a:ea typeface="Lucida Sans Unicode" pitchFamily="34" charset="0"/>
              </a:defRPr>
            </a:lvl1pPr>
          </a:lstStyle>
          <a:p>
            <a:pPr>
              <a:defRPr/>
            </a:pPr>
            <a:fld id="{8E134F40-D125-40D2-AD75-0E896D39D0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SzTx/>
              <a:tabLst>
                <a:tab pos="723900" algn="l"/>
                <a:tab pos="1447800" algn="l"/>
              </a:tabLst>
              <a:defRPr>
                <a:latin typeface="+mn-lt"/>
                <a:ea typeface="Lucida Sans Unicode" pitchFamily="34" charset="0"/>
              </a:defRPr>
            </a:lvl1pPr>
          </a:lstStyle>
          <a:p>
            <a:pPr>
              <a:defRPr/>
            </a:pPr>
            <a:fld id="{BDCA3BC3-EA9D-414C-9A7D-E1AE6E6F30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Sz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+mn-lt"/>
                <a:ea typeface="Lucida Sans Unicode" pitchFamily="34" charset="0"/>
              </a:defRPr>
            </a:lvl1pPr>
          </a:lstStyle>
          <a:p>
            <a:pPr>
              <a:defRPr/>
            </a:pPr>
            <a:fld id="{A3FD25B0-5BFB-40EA-92FA-48039F0DE4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Sz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+mn-lt"/>
                <a:ea typeface="Lucida Sans Unicode" pitchFamily="34" charset="0"/>
              </a:defRPr>
            </a:lvl1pPr>
          </a:lstStyle>
          <a:p>
            <a:pPr>
              <a:defRPr/>
            </a:pPr>
            <a:fld id="{9D65CA2D-4E57-44B5-9C9A-6679A69A6A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29363" y="0"/>
            <a:ext cx="1697037" cy="6124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3488" y="0"/>
            <a:ext cx="4943475" cy="6124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Sz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+mn-lt"/>
                <a:ea typeface="Lucida Sans Unicode" pitchFamily="34" charset="0"/>
              </a:defRPr>
            </a:lvl1pPr>
          </a:lstStyle>
          <a:p>
            <a:pPr>
              <a:defRPr/>
            </a:pPr>
            <a:fld id="{76A4E771-D077-497A-9B87-379BF52112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SzTx/>
              <a:tabLst>
                <a:tab pos="723900" algn="l"/>
                <a:tab pos="1447800" algn="l"/>
              </a:tabLst>
              <a:defRPr>
                <a:latin typeface="+mn-lt"/>
                <a:ea typeface="Lucida Sans Unicode" pitchFamily="34" charset="0"/>
              </a:defRPr>
            </a:lvl1pPr>
          </a:lstStyle>
          <a:p>
            <a:pPr>
              <a:defRPr/>
            </a:pPr>
            <a:fld id="{CC687514-0E67-4381-8AF6-23C05A6428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488" y="1600200"/>
            <a:ext cx="3319462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0" y="1600200"/>
            <a:ext cx="332105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SzTx/>
              <a:tabLst>
                <a:tab pos="723900" algn="l"/>
                <a:tab pos="1447800" algn="l"/>
              </a:tabLst>
              <a:defRPr>
                <a:latin typeface="+mn-lt"/>
                <a:ea typeface="Lucida Sans Unicode" pitchFamily="34" charset="0"/>
              </a:defRPr>
            </a:lvl1pPr>
          </a:lstStyle>
          <a:p>
            <a:pPr>
              <a:defRPr/>
            </a:pPr>
            <a:fld id="{F1D3903F-73A2-4CA3-9310-C01030CC93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SzTx/>
              <a:tabLst>
                <a:tab pos="723900" algn="l"/>
                <a:tab pos="1447800" algn="l"/>
              </a:tabLst>
              <a:defRPr>
                <a:latin typeface="+mn-lt"/>
                <a:ea typeface="Lucida Sans Unicode" pitchFamily="34" charset="0"/>
              </a:defRPr>
            </a:lvl1pPr>
          </a:lstStyle>
          <a:p>
            <a:pPr>
              <a:defRPr/>
            </a:pPr>
            <a:fld id="{304A3856-5D4E-475F-9582-22FC75D159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SzTx/>
              <a:tabLst>
                <a:tab pos="723900" algn="l"/>
                <a:tab pos="1447800" algn="l"/>
              </a:tabLst>
              <a:defRPr>
                <a:latin typeface="+mn-lt"/>
                <a:ea typeface="Lucida Sans Unicode" pitchFamily="34" charset="0"/>
              </a:defRPr>
            </a:lvl1pPr>
          </a:lstStyle>
          <a:p>
            <a:pPr>
              <a:defRPr/>
            </a:pPr>
            <a:fld id="{6770200C-5294-40DE-9619-F8D24AE141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SzTx/>
              <a:tabLst>
                <a:tab pos="723900" algn="l"/>
                <a:tab pos="1447800" algn="l"/>
              </a:tabLst>
              <a:defRPr>
                <a:latin typeface="+mn-lt"/>
                <a:ea typeface="Lucida Sans Unicode" pitchFamily="34" charset="0"/>
              </a:defRPr>
            </a:lvl1pPr>
          </a:lstStyle>
          <a:p>
            <a:pPr>
              <a:defRPr/>
            </a:pPr>
            <a:fld id="{BCAEF626-CFEA-4022-92C3-BBB367B129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SzTx/>
              <a:tabLst>
                <a:tab pos="723900" algn="l"/>
                <a:tab pos="1447800" algn="l"/>
              </a:tabLst>
              <a:defRPr>
                <a:latin typeface="+mn-lt"/>
                <a:ea typeface="Lucida Sans Unicode" pitchFamily="34" charset="0"/>
              </a:defRPr>
            </a:lvl1pPr>
          </a:lstStyle>
          <a:p>
            <a:pPr>
              <a:defRPr/>
            </a:pPr>
            <a:fld id="{9C180B00-1978-4E12-89E0-E7C44EDD19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SzTx/>
              <a:tabLst>
                <a:tab pos="723900" algn="l"/>
                <a:tab pos="1447800" algn="l"/>
              </a:tabLst>
              <a:defRPr>
                <a:latin typeface="+mn-lt"/>
                <a:ea typeface="Lucida Sans Unicode" pitchFamily="34" charset="0"/>
              </a:defRPr>
            </a:lvl1pPr>
          </a:lstStyle>
          <a:p>
            <a:pPr>
              <a:defRPr/>
            </a:pPr>
            <a:fld id="{09647A9F-C9E3-4E74-A389-5BA109BB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-12700" y="1968500"/>
            <a:ext cx="9156700" cy="4889500"/>
          </a:xfrm>
          <a:prstGeom prst="rect">
            <a:avLst/>
          </a:prstGeom>
          <a:solidFill>
            <a:srgbClr val="003D61"/>
          </a:solidFill>
          <a:ln>
            <a:noFill/>
          </a:ln>
          <a:extLst/>
        </p:spPr>
        <p:txBody>
          <a:bodyPr wrap="none" anchor="ctr"/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 sz="3400">
              <a:solidFill>
                <a:srgbClr val="FFFFFF"/>
              </a:solidFill>
              <a:latin typeface="Garamond" pitchFamily="18" charset="0"/>
            </a:endParaRPr>
          </a:p>
        </p:txBody>
      </p:sp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47700" y="682625"/>
            <a:ext cx="67373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1989138"/>
            <a:ext cx="812800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233488" y="0"/>
            <a:ext cx="6792912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3488" y="1600200"/>
            <a:ext cx="6792912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1220788" y="6245225"/>
            <a:ext cx="1370012" cy="4762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 defTabSz="449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 sz="3400" smtClean="0">
              <a:solidFill>
                <a:srgbClr val="FFFFFF"/>
              </a:solidFill>
              <a:latin typeface="Garamond" pitchFamily="18" charset="0"/>
            </a:endParaRPr>
          </a:p>
        </p:txBody>
      </p:sp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2916238" y="6245225"/>
            <a:ext cx="2895600" cy="4762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 defTabSz="449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 sz="3400" smtClean="0">
              <a:solidFill>
                <a:srgbClr val="FFFFFF"/>
              </a:solidFill>
              <a:latin typeface="Garamond" pitchFamily="18" charset="0"/>
            </a:endParaRP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6207125" y="6245225"/>
            <a:ext cx="1833563" cy="4746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SzPct val="100000"/>
              <a:defRPr sz="1200">
                <a:solidFill>
                  <a:srgbClr val="FFFFFF"/>
                </a:solidFill>
                <a:latin typeface="GillSans" pitchFamily="32" charset="0"/>
                <a:cs typeface="Lucida Sans Unicode" pitchFamily="34" charset="0"/>
              </a:defRPr>
            </a:lvl1pPr>
          </a:lstStyle>
          <a:p>
            <a:pPr>
              <a:defRPr/>
            </a:pPr>
            <a:fld id="{8F14F96D-8EBD-4D4C-B414-2C351C5AEB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GillSans" pitchFamily="32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GillSans" pitchFamily="32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GillSans" pitchFamily="32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GillSans" pitchFamily="32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GillSans" pitchFamily="32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GillSans" pitchFamily="32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GillSans" pitchFamily="32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GillSans" pitchFamily="32" charset="0"/>
        </a:defRPr>
      </a:lvl9pPr>
    </p:titleStyle>
    <p:bodyStyle>
      <a:lvl1pPr marL="342900" indent="-3429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003D61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3D61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003D61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3D61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858585"/>
          </a:solidFill>
          <a:latin typeface="+mn-lt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858585"/>
          </a:solidFill>
          <a:latin typeface="+mn-lt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858585"/>
          </a:solidFill>
          <a:latin typeface="+mn-lt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858585"/>
          </a:solidFill>
          <a:latin typeface="+mn-lt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858585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3175" y="0"/>
            <a:ext cx="8024813" cy="1079500"/>
          </a:xfrm>
          <a:prstGeom prst="rect">
            <a:avLst/>
          </a:prstGeom>
          <a:solidFill>
            <a:srgbClr val="003D61"/>
          </a:solidFill>
          <a:ln>
            <a:noFill/>
          </a:ln>
          <a:extLst/>
        </p:spPr>
        <p:txBody>
          <a:bodyPr wrap="none" anchor="ctr"/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 sz="3400">
              <a:solidFill>
                <a:srgbClr val="FFFFFF"/>
              </a:solidFill>
              <a:latin typeface="Garamond" pitchFamily="18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33488" y="0"/>
            <a:ext cx="6792912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3488" y="1600200"/>
            <a:ext cx="6792912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1233488" y="6110288"/>
            <a:ext cx="1371600" cy="611187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 defTabSz="449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 sz="3400" smtClean="0">
              <a:solidFill>
                <a:srgbClr val="FFFFFF"/>
              </a:solidFill>
              <a:latin typeface="Garamond" pitchFamily="18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2914650" y="6102350"/>
            <a:ext cx="2895600" cy="611188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 defTabSz="449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 sz="3400" smtClean="0">
              <a:solidFill>
                <a:srgbClr val="FFFFFF"/>
              </a:solidFill>
              <a:latin typeface="Garamond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207125" y="6110288"/>
            <a:ext cx="1833563" cy="609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SzPct val="100000"/>
              <a:defRPr sz="3400">
                <a:solidFill>
                  <a:srgbClr val="000000"/>
                </a:solidFill>
                <a:latin typeface="Garamond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fld id="{DC813545-B6E6-4B9A-A6D5-5AF48D898A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8628063" y="558800"/>
            <a:ext cx="522287" cy="522288"/>
          </a:xfrm>
          <a:prstGeom prst="rect">
            <a:avLst/>
          </a:prstGeom>
          <a:solidFill>
            <a:srgbClr val="D31145"/>
          </a:solidFill>
          <a:ln>
            <a:noFill/>
          </a:ln>
          <a:extLst/>
        </p:spPr>
        <p:txBody>
          <a:bodyPr wrap="none" anchor="ctr"/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 sz="3400">
              <a:solidFill>
                <a:srgbClr val="FFFFFF"/>
              </a:solidFill>
              <a:latin typeface="Garamond" pitchFamily="18" charset="0"/>
            </a:endParaRPr>
          </a:p>
        </p:txBody>
      </p:sp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8621713" y="0"/>
            <a:ext cx="522287" cy="522288"/>
          </a:xfrm>
          <a:prstGeom prst="rect">
            <a:avLst/>
          </a:prstGeom>
          <a:solidFill>
            <a:srgbClr val="C2CD23"/>
          </a:solidFill>
          <a:ln>
            <a:noFill/>
          </a:ln>
          <a:extLst/>
        </p:spPr>
        <p:txBody>
          <a:bodyPr wrap="none" anchor="ctr"/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 sz="3400">
              <a:solidFill>
                <a:srgbClr val="FFFFFF"/>
              </a:solidFill>
              <a:latin typeface="Garamond" pitchFamily="18" charset="0"/>
            </a:endParaRPr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8066088" y="558800"/>
            <a:ext cx="522287" cy="522288"/>
          </a:xfrm>
          <a:prstGeom prst="rect">
            <a:avLst/>
          </a:prstGeom>
          <a:solidFill>
            <a:srgbClr val="003D61"/>
          </a:solidFill>
          <a:ln>
            <a:noFill/>
          </a:ln>
          <a:extLst/>
        </p:spPr>
        <p:txBody>
          <a:bodyPr wrap="none" anchor="ctr"/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 sz="3400">
              <a:solidFill>
                <a:srgbClr val="FFFFFF"/>
              </a:solidFill>
              <a:latin typeface="Garamond" pitchFamily="18" charset="0"/>
            </a:endParaRPr>
          </a:p>
        </p:txBody>
      </p:sp>
      <p:sp>
        <p:nvSpPr>
          <p:cNvPr id="2059" name="Rectangle 10"/>
          <p:cNvSpPr>
            <a:spLocks noChangeArrowheads="1"/>
          </p:cNvSpPr>
          <p:nvPr/>
        </p:nvSpPr>
        <p:spPr bwMode="auto">
          <a:xfrm>
            <a:off x="8066088" y="0"/>
            <a:ext cx="522287" cy="522288"/>
          </a:xfrm>
          <a:prstGeom prst="rect">
            <a:avLst/>
          </a:prstGeom>
          <a:solidFill>
            <a:srgbClr val="FDBB30"/>
          </a:solidFill>
          <a:ln>
            <a:noFill/>
          </a:ln>
          <a:extLst/>
        </p:spPr>
        <p:txBody>
          <a:bodyPr wrap="none" anchor="ctr"/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 sz="3400">
              <a:solidFill>
                <a:srgbClr val="FFFFFF"/>
              </a:solidFill>
              <a:latin typeface="Garamond" pitchFamily="18" charset="0"/>
            </a:endParaRPr>
          </a:p>
        </p:txBody>
      </p:sp>
      <p:pic>
        <p:nvPicPr>
          <p:cNvPr id="13324" name="Picture 1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341438"/>
            <a:ext cx="892175" cy="551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GillSans" pitchFamily="32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GillSans" pitchFamily="32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GillSans" pitchFamily="32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GillSans" pitchFamily="32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GillSans" pitchFamily="32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GillSans" pitchFamily="32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GillSans" pitchFamily="32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GillSans" pitchFamily="32" charset="0"/>
        </a:defRPr>
      </a:lvl9pPr>
    </p:titleStyle>
    <p:bodyStyle>
      <a:lvl1pPr marL="342900" indent="-3429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003D61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3D61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003D61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3D61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858585"/>
          </a:solidFill>
          <a:latin typeface="+mn-lt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858585"/>
          </a:solidFill>
          <a:latin typeface="+mn-lt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858585"/>
          </a:solidFill>
          <a:latin typeface="+mn-lt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858585"/>
          </a:solidFill>
          <a:latin typeface="+mn-lt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858585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3488" y="3573463"/>
            <a:ext cx="6792912" cy="2551112"/>
          </a:xfrm>
        </p:spPr>
        <p:txBody>
          <a:bodyPr/>
          <a:lstStyle/>
          <a:p>
            <a:pPr algn="ctr"/>
            <a:r>
              <a:rPr lang="cs-CZ" sz="4000" smtClean="0">
                <a:solidFill>
                  <a:schemeClr val="bg1"/>
                </a:solidFill>
                <a:latin typeface="Constantia" pitchFamily="18" charset="0"/>
              </a:rPr>
              <a:t>Zákon o zdravotní</a:t>
            </a:r>
            <a:r>
              <a:rPr lang="cs-CZ" sz="4000" smtClean="0">
                <a:solidFill>
                  <a:schemeClr val="bg1"/>
                </a:solidFill>
                <a:latin typeface="Arial" charset="0"/>
              </a:rPr>
              <a:t>ch </a:t>
            </a:r>
            <a:r>
              <a:rPr lang="cs-CZ" sz="4000" smtClean="0">
                <a:solidFill>
                  <a:schemeClr val="bg1"/>
                </a:solidFill>
                <a:latin typeface="Constantia" pitchFamily="18" charset="0"/>
              </a:rPr>
              <a:t>službách – práva pacientů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Constantia" pitchFamily="18" charset="0"/>
              </a:rPr>
              <a:t>Právo stanovit předem postup léčby pro určité situace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179388" y="1052513"/>
            <a:ext cx="8856662" cy="5761037"/>
          </a:xfrm>
        </p:spPr>
        <p:txBody>
          <a:bodyPr/>
          <a:lstStyle/>
          <a:p>
            <a:pPr marL="0" indent="0"/>
            <a:r>
              <a:rPr lang="cs-CZ" smtClean="0">
                <a:latin typeface="Constantia" pitchFamily="18" charset="0"/>
              </a:rPr>
              <a:t>	</a:t>
            </a:r>
            <a:r>
              <a:rPr lang="cs-CZ" sz="1900" smtClean="0">
                <a:latin typeface="Constantia" pitchFamily="18" charset="0"/>
              </a:rPr>
              <a:t>Pacient má právo předem stanovit, jaký léčebný postup má být 	uplatněn v situaci, kdy již nebude schopen sám vyjádřit své 	rozhodnutí</a:t>
            </a:r>
          </a:p>
          <a:p>
            <a:pPr marL="0" indent="0">
              <a:buFont typeface="Wingdings" pitchFamily="2" charset="2"/>
              <a:buChar char="§"/>
            </a:pPr>
            <a:endParaRPr lang="cs-CZ" sz="1900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cs-CZ" sz="1900" smtClean="0">
                <a:latin typeface="Constantia" pitchFamily="18" charset="0"/>
              </a:rPr>
              <a:t>Pacient může písemnou formou uvést své přání – </a:t>
            </a:r>
            <a:r>
              <a:rPr lang="cs-CZ" sz="1900" b="1" i="1" smtClean="0">
                <a:latin typeface="Constantia" pitchFamily="18" charset="0"/>
              </a:rPr>
              <a:t>„living will“ </a:t>
            </a:r>
            <a:r>
              <a:rPr lang="cs-CZ" sz="1900" smtClean="0">
                <a:latin typeface="Constantia" pitchFamily="18" charset="0"/>
              </a:rPr>
              <a:t>-  pro případ, že by nebyl schopen vyslovit či nevyslovit souhlas; přání musí mít úředně ověřený podpis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cs-CZ" sz="1900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cs-CZ" sz="1900" smtClean="0">
                <a:latin typeface="Constantia" pitchFamily="18" charset="0"/>
              </a:rPr>
              <a:t>Vzhledem k rychlému pokroku v medicíně bude přání platné po dobu pěti let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cs-CZ" sz="1900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cs-CZ" sz="1900" smtClean="0">
                <a:latin typeface="Constantia" pitchFamily="18" charset="0"/>
              </a:rPr>
              <a:t>Lékař musí brát ohled na to, jestli se přání vztahuje na danou konkrétní situaci a jestli se přání pacienta v průběhu času nezměnilo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cs-CZ" sz="1900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cs-CZ" sz="1900" b="1" i="1" smtClean="0">
                <a:latin typeface="Constantia" pitchFamily="18" charset="0"/>
              </a:rPr>
              <a:t>Přání nelze uplatnit, pokud by vedlo k aktivní smrti pacienta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Constantia" pitchFamily="18" charset="0"/>
              </a:rPr>
              <a:t>Povinnosti pacienta</a:t>
            </a:r>
            <a:endParaRPr lang="cs-CZ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395288" y="1268413"/>
            <a:ext cx="8569325" cy="5329237"/>
          </a:xfrm>
        </p:spPr>
        <p:txBody>
          <a:bodyPr/>
          <a:lstStyle/>
          <a:p>
            <a:pPr marL="0" indent="0">
              <a:defRPr/>
            </a:pPr>
            <a:r>
              <a:rPr lang="cs-CZ" dirty="0" smtClean="0">
                <a:latin typeface="Constantia" pitchFamily="18" charset="0"/>
              </a:rPr>
              <a:t>	V nových zákonech ale klademe nároky i na pacienta:</a:t>
            </a:r>
          </a:p>
          <a:p>
            <a:pPr marL="800100" lvl="1" indent="-342900">
              <a:buFont typeface="Wingdings" pitchFamily="2" charset="2"/>
              <a:buChar char="§"/>
              <a:defRPr/>
            </a:pPr>
            <a:endParaRPr lang="cs-CZ" dirty="0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  <a:defRPr/>
            </a:pPr>
            <a:r>
              <a:rPr lang="cs-CZ" dirty="0" smtClean="0">
                <a:latin typeface="Constantia" pitchFamily="18" charset="0"/>
              </a:rPr>
              <a:t>Dodržovat léčebný postup, se kterým vyslovil souhlas</a:t>
            </a:r>
          </a:p>
          <a:p>
            <a:pPr marL="457200" lvl="1" indent="0">
              <a:defRPr/>
            </a:pPr>
            <a:endParaRPr lang="cs-CZ" dirty="0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  <a:defRPr/>
            </a:pPr>
            <a:r>
              <a:rPr lang="cs-CZ" dirty="0" smtClean="0">
                <a:latin typeface="Constantia" pitchFamily="18" charset="0"/>
              </a:rPr>
              <a:t>Pravidelně informovat ošetřujícího zdravotnického pracovníka o vývoji a aktuálním zdravotním stavu a zdravotních službách poskytovaných jinými poskytovateli</a:t>
            </a:r>
          </a:p>
          <a:p>
            <a:pPr marL="800100" lvl="1" indent="-342900">
              <a:buFont typeface="Wingdings" pitchFamily="2" charset="2"/>
              <a:buChar char="§"/>
              <a:defRPr/>
            </a:pPr>
            <a:endParaRPr lang="cs-CZ" dirty="0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  <a:defRPr/>
            </a:pPr>
            <a:r>
              <a:rPr lang="cs-CZ" dirty="0" smtClean="0">
                <a:latin typeface="Constantia" pitchFamily="18" charset="0"/>
              </a:rPr>
              <a:t>Během léčby pacient nesmí užívat návykové látky</a:t>
            </a:r>
          </a:p>
          <a:p>
            <a:pPr marL="800100" lvl="1" indent="-342900">
              <a:buFont typeface="Wingdings" pitchFamily="2" charset="2"/>
              <a:buChar char="§"/>
              <a:defRPr/>
            </a:pPr>
            <a:endParaRPr lang="cs-CZ" dirty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  <a:defRPr/>
            </a:pPr>
            <a:r>
              <a:rPr lang="cs-CZ" dirty="0">
                <a:latin typeface="Constantia" pitchFamily="18" charset="0"/>
              </a:rPr>
              <a:t>Uhradit cenu nehrazených či rozdíl v ceně částečně hrazených </a:t>
            </a:r>
            <a:r>
              <a:rPr lang="cs-CZ" dirty="0" smtClean="0">
                <a:latin typeface="Constantia" pitchFamily="18" charset="0"/>
              </a:rPr>
              <a:t>služeb</a:t>
            </a:r>
          </a:p>
          <a:p>
            <a:pPr marL="800100" lvl="1" indent="-342900">
              <a:buFont typeface="Wingdings" pitchFamily="2" charset="2"/>
              <a:buChar char="§"/>
              <a:defRPr/>
            </a:pPr>
            <a:endParaRPr lang="cs-CZ" dirty="0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  <a:defRPr/>
            </a:pPr>
            <a:r>
              <a:rPr lang="cs-CZ" dirty="0" smtClean="0">
                <a:latin typeface="Constantia" pitchFamily="18" charset="0"/>
              </a:rPr>
              <a:t>Prokázat se průkazem totožnosti žádá-li si zdravotnickou dokumentaci (ochrana proti zneužití dokumentace třetí osobou)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Constantia" pitchFamily="18" charset="0"/>
              </a:rPr>
              <a:t>Motivace pacienta</a:t>
            </a:r>
            <a:endParaRPr lang="cs-CZ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395288" y="1989138"/>
            <a:ext cx="8569325" cy="4608512"/>
          </a:xfrm>
        </p:spPr>
        <p:txBody>
          <a:bodyPr/>
          <a:lstStyle/>
          <a:p>
            <a:pPr marL="0" indent="0"/>
            <a:r>
              <a:rPr lang="cs-CZ" smtClean="0">
                <a:latin typeface="Constantia" pitchFamily="18" charset="0"/>
              </a:rPr>
              <a:t>	V budoucnu je třeba rozhodnout, jak odměnit zodpovědné 	pacienty a naopak jak motivovat nezodpovědné pacienty k lepší 	kooperaci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Naopak pacienti, kteří léčebné postupy dodržují a účastní se programů prevence by mohli v budoucnu být bonifikováni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Zůstává otevřené, zda do by budoucna ti pacienti, kteří nedodržují léčebný postup či své zdraví vědomě poškozují, neměli platit více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Constantia" pitchFamily="18" charset="0"/>
              </a:rPr>
              <a:t>Stížnosti pacientů - dnes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539750" y="1916113"/>
            <a:ext cx="8424863" cy="4465637"/>
          </a:xfrm>
        </p:spPr>
        <p:txBody>
          <a:bodyPr/>
          <a:lstStyle/>
          <a:p>
            <a:pPr marL="0" indent="0"/>
            <a:r>
              <a:rPr lang="cs-CZ" smtClean="0">
                <a:latin typeface="Constantia" pitchFamily="18" charset="0"/>
              </a:rPr>
              <a:t>	Možnost stěžovat si je dnes jen velmi omezená, to se od nového 	roku změní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Občané mají právo stěžovat si u správních orgánů při nevhodném jednání úředních osob či proti postupu správního orgánu  - jenže zdravotnické zařízení nelze považovat za správné orgán, jeho činnost není činností veřejné správy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Stížnosti jsou dále upraveny pouze vyhláškou o „znaleckých komisích“ 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cs-CZ" b="1" i="1" smtClean="0">
                <a:latin typeface="Constantia" pitchFamily="18" charset="0"/>
              </a:rPr>
              <a:t>Jak situaci řeší nový zákon?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marL="1257300" lvl="2" indent="-342900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Constantia" pitchFamily="18" charset="0"/>
              </a:rPr>
              <a:t>Stížnosti pacientů – nová úprava</a:t>
            </a:r>
            <a:endParaRPr lang="cs-CZ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539750" y="1268413"/>
            <a:ext cx="8424863" cy="5400675"/>
          </a:xfrm>
        </p:spPr>
        <p:txBody>
          <a:bodyPr/>
          <a:lstStyle/>
          <a:p>
            <a:pPr marL="0" indent="0"/>
            <a:r>
              <a:rPr lang="cs-CZ" smtClean="0">
                <a:latin typeface="Constantia" pitchFamily="18" charset="0"/>
              </a:rPr>
              <a:t>	Stížnosti pacientů jsou v zákoně zvláštně upraveny 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Stížnostem věnujeme jeden celý oddíl zákona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Bez možnosti účinně si stěžovat by nebyla práva pacientů vymahatelná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Stížnosti budou vyřizovány jednotným postupem, poskytovatelé se budou stížnostem muset prokazatelným způsobem věnovat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Pacient si bude moct stěžovat přímo v zařízení, příslušnému správnímu orgánu či příslušné komoře, eventuelně zdravotní pojišťovně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Stížnost musí být vyřešena do 30 dnů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Constantia" pitchFamily="18" charset="0"/>
              </a:rPr>
              <a:t>Stížnosti pacientů – nová úprava</a:t>
            </a:r>
            <a:endParaRPr lang="cs-CZ" smtClean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179388" y="1052513"/>
            <a:ext cx="8964612" cy="5805487"/>
          </a:xfrm>
        </p:spPr>
        <p:txBody>
          <a:bodyPr/>
          <a:lstStyle/>
          <a:p>
            <a:pPr marL="0" indent="0"/>
            <a:r>
              <a:rPr lang="cs-CZ" smtClean="0">
                <a:latin typeface="Constantia" pitchFamily="18" charset="0"/>
              </a:rPr>
              <a:t>	</a:t>
            </a:r>
            <a:r>
              <a:rPr lang="cs-CZ" sz="1900" smtClean="0">
                <a:latin typeface="Constantia" pitchFamily="18" charset="0"/>
              </a:rPr>
              <a:t>Stížnosti pacientů jsou v zákoně zvláštně upraveny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cs-CZ" sz="1900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cs-CZ" sz="1900" smtClean="0">
                <a:latin typeface="Constantia" pitchFamily="18" charset="0"/>
              </a:rPr>
              <a:t>Poskytovatelé musí vypracovat vlastní vnitřní postupy řešení stížností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cs-CZ" sz="1900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cs-CZ" sz="1900" smtClean="0">
                <a:latin typeface="Constantia" pitchFamily="18" charset="0"/>
              </a:rPr>
              <a:t>Jejich postup musí být přehledně dostupný i na internetu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cs-CZ" sz="1900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cs-CZ" sz="1900" smtClean="0">
                <a:latin typeface="Constantia" pitchFamily="18" charset="0"/>
              </a:rPr>
              <a:t>Jsou stanoveny postupy jak vymáhat svá práva v případě, že došlo k poškození zdraví pacienta v důsledku čerpané zdravotní péče – v takovém případě musí případ prošetřit </a:t>
            </a:r>
            <a:r>
              <a:rPr lang="cs-CZ" sz="1900" b="1" i="1" smtClean="0">
                <a:latin typeface="Constantia" pitchFamily="18" charset="0"/>
              </a:rPr>
              <a:t>odborná nezávislá komise a výsledky předá k řešení příslušným státním orgánům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cs-CZ" sz="1900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cs-CZ" sz="1900" b="1" i="1" smtClean="0">
                <a:latin typeface="Constantia" pitchFamily="18" charset="0"/>
              </a:rPr>
              <a:t>Stížnostmi se budou zabývat nezávislé odborné komise </a:t>
            </a:r>
            <a:r>
              <a:rPr lang="cs-CZ" sz="1900" smtClean="0">
                <a:latin typeface="Constantia" pitchFamily="18" charset="0"/>
              </a:rPr>
              <a:t>oslovené příslušným správním orgánem, které budou hledat, došlo-li k pochybení a byl-li dodržen správný postup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cs-CZ" sz="1900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cs-CZ" sz="1900" smtClean="0">
                <a:latin typeface="Constantia" pitchFamily="18" charset="0"/>
              </a:rPr>
              <a:t>Správní orgán musí stížnost vyřídit do 30 dnů, do 90 dnů je-li třeba nezávislý odborník a do 120 dnů, je-li třeba nezávislá odborná komise</a:t>
            </a:r>
          </a:p>
          <a:p>
            <a:pPr marL="0" indent="0">
              <a:buFont typeface="Wingdings" pitchFamily="2" charset="2"/>
              <a:buChar char="§"/>
            </a:pPr>
            <a:endParaRPr lang="cs-CZ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Constantia" pitchFamily="18" charset="0"/>
              </a:rPr>
              <a:t>Sankce pro poskytovatele</a:t>
            </a:r>
            <a:endParaRPr lang="cs-CZ" smtClean="0"/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5616575"/>
          </a:xfrm>
        </p:spPr>
        <p:txBody>
          <a:bodyPr/>
          <a:lstStyle/>
          <a:p>
            <a:pPr marL="0" indent="0"/>
            <a:r>
              <a:rPr lang="cs-CZ" smtClean="0">
                <a:latin typeface="Constantia" pitchFamily="18" charset="0"/>
              </a:rPr>
              <a:t>Při porušení svých povinností vůči pacientovi hrozí poskytovateli významné sankce. Za porušení povinnosti se považuje například:</a:t>
            </a:r>
          </a:p>
          <a:p>
            <a:pPr marL="0" indent="0"/>
            <a:endParaRPr lang="cs-CZ" smtClean="0">
              <a:latin typeface="Constantia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Umožnění přítomnosti dalších osob při poskytování zdravotních služeb, ačkoli si pacient jejich přítomnost nepřeje</a:t>
            </a:r>
          </a:p>
          <a:p>
            <a:pPr lvl="1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Neumožnění přijímání návštěv během hospitalizace</a:t>
            </a:r>
          </a:p>
          <a:p>
            <a:pPr lvl="1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Neumožnění přijímání duchovní péče od zástupců registrovaných církví</a:t>
            </a:r>
          </a:p>
          <a:p>
            <a:pPr lvl="1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Neumožnění pacientovi neschopnému běžné komunikace zajistit vhodné komunikační prostředky či tlumočníka</a:t>
            </a:r>
          </a:p>
          <a:p>
            <a:pPr lvl="1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Poskytnutí zdravotních služeb v rozporu se souhlasem a přáním pacienta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0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0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09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9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9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Constantia" pitchFamily="18" charset="0"/>
              </a:rPr>
              <a:t>Sankce pro poskytovatele</a:t>
            </a:r>
            <a:endParaRPr lang="cs-CZ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196975"/>
            <a:ext cx="8713788" cy="5472113"/>
          </a:xfrm>
        </p:spPr>
        <p:txBody>
          <a:bodyPr/>
          <a:lstStyle/>
          <a:p>
            <a:pPr marL="0" indent="0"/>
            <a:r>
              <a:rPr lang="cs-CZ" smtClean="0">
                <a:latin typeface="Constantia" pitchFamily="18" charset="0"/>
              </a:rPr>
              <a:t>Při porušení svých povinností vůči pacientovi hrozí poskytovateli významné sankce. Za porušení povinnosti se považuje například:</a:t>
            </a:r>
          </a:p>
          <a:p>
            <a:pPr marL="0" indent="0"/>
            <a:endParaRPr lang="cs-CZ" smtClean="0">
              <a:latin typeface="Constantia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Poskytování zdravotních služeb, ke kterým lékař nemá oprávnění (vyjma stavu nouze – například první pomoc a podobně)</a:t>
            </a:r>
          </a:p>
          <a:p>
            <a:pPr lvl="1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Poskytování zdravotních služeb v nedostatečně vybaveném zařízení a s nedostatečně kvalifikovaným personálem (opět vyjma stavu nouze)</a:t>
            </a:r>
          </a:p>
          <a:p>
            <a:pPr lvl="1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Neposkytnutí veškerých informací ohledně zdravotního stavu a léčebných postupů pacientovi</a:t>
            </a:r>
          </a:p>
          <a:p>
            <a:pPr lvl="1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Neumožnění přítomnosti rodičů u poskytování zdravotních služeb jejich dětem</a:t>
            </a:r>
          </a:p>
          <a:p>
            <a:pPr marL="0" indent="0">
              <a:buFont typeface="Arial" charset="0"/>
              <a:buChar char="•"/>
            </a:pPr>
            <a:endParaRPr lang="cs-CZ" smtClean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Constantia" pitchFamily="18" charset="0"/>
              </a:rPr>
              <a:t>Sankce pro poskytovatele</a:t>
            </a:r>
            <a:endParaRPr lang="cs-CZ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5472113"/>
          </a:xfrm>
        </p:spPr>
        <p:txBody>
          <a:bodyPr/>
          <a:lstStyle/>
          <a:p>
            <a:pPr marL="0" indent="0"/>
            <a:r>
              <a:rPr lang="cs-CZ" smtClean="0">
                <a:latin typeface="Constantia" pitchFamily="18" charset="0"/>
              </a:rPr>
              <a:t>Při porušení svých povinností vůči pacientovi hrozí poskytovateli významné sankce. Za porušení povinností se považuje například:</a:t>
            </a:r>
          </a:p>
          <a:p>
            <a:pPr marL="0" indent="0"/>
            <a:endParaRPr lang="cs-CZ" smtClean="0">
              <a:latin typeface="Constantia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Neinformování pacienta o ceně zdravotních služeb a nevystavení účtu</a:t>
            </a:r>
          </a:p>
          <a:p>
            <a:pPr lvl="1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Znemožnění postiženému pacientovi přítomnost asistenčního psa ve zdravotnickém zařízení</a:t>
            </a:r>
          </a:p>
          <a:p>
            <a:pPr lvl="1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Neumístění ceníku zdravotních služeb tak, aby byl přístupný pacientům</a:t>
            </a:r>
          </a:p>
          <a:p>
            <a:pPr lvl="1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Neinformuje-li osobu uvedenou pacientem o jeho zdravotním stavu</a:t>
            </a:r>
          </a:p>
          <a:p>
            <a:pPr lvl="1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Neumožní pacientovi nahlížet a pořídit výpis ze své zdravotnické dokumentace</a:t>
            </a:r>
          </a:p>
          <a:p>
            <a:pPr marL="0" indent="0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Constantia" pitchFamily="18" charset="0"/>
              </a:rPr>
              <a:t>Sankce pro poskytovatele</a:t>
            </a:r>
            <a:endParaRPr lang="cs-CZ" smtClean="0"/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>
          <a:xfrm>
            <a:off x="323850" y="1628775"/>
            <a:ext cx="8785225" cy="4968875"/>
          </a:xfrm>
        </p:spPr>
        <p:txBody>
          <a:bodyPr/>
          <a:lstStyle/>
          <a:p>
            <a:pPr marL="0" indent="0"/>
            <a:r>
              <a:rPr lang="cs-CZ" smtClean="0">
                <a:latin typeface="Constantia" pitchFamily="18" charset="0"/>
              </a:rPr>
              <a:t>Maximální výše pokuty se liší podle závažnosti daného provinění poskytovatele péče vůči pacientovi.</a:t>
            </a:r>
          </a:p>
          <a:p>
            <a:pPr marL="0" indent="0"/>
            <a:endParaRPr lang="cs-CZ" smtClean="0">
              <a:latin typeface="Constantia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Shledá-li příslušný správní orgán pochybení ze strany poskytovatele zdravotní péče, </a:t>
            </a:r>
            <a:r>
              <a:rPr lang="cs-CZ" b="1" smtClean="0">
                <a:latin typeface="Constantia" pitchFamily="18" charset="0"/>
              </a:rPr>
              <a:t>může mu uložit pokutu do výše 1 000 000 Kč</a:t>
            </a:r>
          </a:p>
          <a:p>
            <a:pPr lvl="1">
              <a:buFont typeface="Wingdings" pitchFamily="2" charset="2"/>
              <a:buChar char="§"/>
            </a:pPr>
            <a:endParaRPr lang="cs-CZ" b="1" smtClean="0">
              <a:latin typeface="Constantia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Správní delikty v prvním stupni projednávají v případě provinění vůči pacientovi krajské úřady</a:t>
            </a:r>
          </a:p>
          <a:p>
            <a:pPr lvl="1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Jde li o služby poskytované v zařízeních zřizovaných ministerstvy vnitra, obrany či spravedlnosti, řeší správní delikty tato ministerstva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4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4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4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4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4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4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Constantia" pitchFamily="18" charset="0"/>
              </a:rPr>
              <a:t>Klíčové změny z pohledu pacienta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07950" y="1125538"/>
            <a:ext cx="9144000" cy="5616575"/>
          </a:xfrm>
        </p:spPr>
        <p:txBody>
          <a:bodyPr/>
          <a:lstStyle/>
          <a:p>
            <a:pPr marL="57150" indent="0">
              <a:defRPr/>
            </a:pPr>
            <a:r>
              <a:rPr lang="cs-CZ" dirty="0" smtClean="0">
                <a:latin typeface="Constantia" pitchFamily="18" charset="0"/>
              </a:rPr>
              <a:t>	Na jaře 2012 vejde v účinnost nový zákon o zdravotních službách</a:t>
            </a:r>
          </a:p>
          <a:p>
            <a:pPr marL="400050">
              <a:buFont typeface="Wingdings" pitchFamily="2" charset="2"/>
              <a:buChar char="§"/>
              <a:defRPr/>
            </a:pPr>
            <a:endParaRPr lang="cs-CZ" dirty="0" smtClean="0">
              <a:latin typeface="Constantia" pitchFamily="18" charset="0"/>
            </a:endParaRPr>
          </a:p>
          <a:p>
            <a:pPr marL="57150" indent="0">
              <a:defRPr/>
            </a:pPr>
            <a:r>
              <a:rPr lang="cs-CZ" dirty="0" smtClean="0">
                <a:latin typeface="Constantia" pitchFamily="18" charset="0"/>
              </a:rPr>
              <a:t>	Postavení pacienta v systému se dočká značného posunu</a:t>
            </a:r>
          </a:p>
          <a:p>
            <a:pPr marL="400050">
              <a:buFont typeface="Wingdings" pitchFamily="2" charset="2"/>
              <a:buChar char="§"/>
              <a:defRPr/>
            </a:pPr>
            <a:endParaRPr lang="cs-CZ" dirty="0" smtClean="0">
              <a:latin typeface="Constantia" pitchFamily="18" charset="0"/>
            </a:endParaRPr>
          </a:p>
          <a:p>
            <a:pPr marL="857250" lvl="1" indent="-342900">
              <a:buFont typeface="Wingdings" pitchFamily="2" charset="2"/>
              <a:buChar char="§"/>
              <a:defRPr/>
            </a:pPr>
            <a:r>
              <a:rPr lang="cs-CZ" dirty="0" smtClean="0">
                <a:latin typeface="Constantia" pitchFamily="18" charset="0"/>
              </a:rPr>
              <a:t>Pacient a poskytovatel budou v rovnocenném postavení – lékař musí pacienta informovat, vše mu vysvětlit a probrat s ním postup léčby; </a:t>
            </a:r>
            <a:r>
              <a:rPr lang="cs-CZ" b="1" i="1" dirty="0" smtClean="0">
                <a:latin typeface="Constantia" pitchFamily="18" charset="0"/>
              </a:rPr>
              <a:t>pacient již nebude pasivním účastníkem, který je vláčen zdravotním systémem bez možnosti se účinně ozvat</a:t>
            </a:r>
          </a:p>
          <a:p>
            <a:pPr marL="857250" lvl="1" indent="-342900">
              <a:buFont typeface="Wingdings" pitchFamily="2" charset="2"/>
              <a:buChar char="§"/>
              <a:defRPr/>
            </a:pPr>
            <a:endParaRPr lang="cs-CZ" dirty="0" smtClean="0">
              <a:latin typeface="Constantia" pitchFamily="18" charset="0"/>
            </a:endParaRPr>
          </a:p>
          <a:p>
            <a:pPr marL="857250" lvl="1" indent="-342900">
              <a:buFont typeface="Wingdings" pitchFamily="2" charset="2"/>
              <a:buChar char="§"/>
              <a:defRPr/>
            </a:pPr>
            <a:r>
              <a:rPr lang="cs-CZ" dirty="0" smtClean="0">
                <a:latin typeface="Constantia" pitchFamily="18" charset="0"/>
              </a:rPr>
              <a:t>Práva pacienta budou jasně definována</a:t>
            </a:r>
          </a:p>
          <a:p>
            <a:pPr marL="857250" lvl="1" indent="-342900">
              <a:buFont typeface="Wingdings" pitchFamily="2" charset="2"/>
              <a:buChar char="§"/>
              <a:defRPr/>
            </a:pPr>
            <a:endParaRPr lang="cs-CZ" dirty="0" smtClean="0">
              <a:latin typeface="Constantia" pitchFamily="18" charset="0"/>
            </a:endParaRPr>
          </a:p>
          <a:p>
            <a:pPr marL="857250" lvl="1" indent="-342900">
              <a:buFont typeface="Wingdings" pitchFamily="2" charset="2"/>
              <a:buChar char="§"/>
              <a:defRPr/>
            </a:pPr>
            <a:r>
              <a:rPr lang="cs-CZ" dirty="0" smtClean="0">
                <a:latin typeface="Constantia" pitchFamily="18" charset="0"/>
              </a:rPr>
              <a:t>Pacient musí být ze zákona poskytovatelem dobře informován</a:t>
            </a:r>
          </a:p>
          <a:p>
            <a:pPr marL="857250" lvl="1" indent="-342900" algn="just">
              <a:buFont typeface="Wingdings" pitchFamily="2" charset="2"/>
              <a:buChar char="§"/>
              <a:defRPr/>
            </a:pPr>
            <a:endParaRPr lang="cs-CZ" dirty="0" smtClean="0">
              <a:latin typeface="Constantia" pitchFamily="18" charset="0"/>
            </a:endParaRPr>
          </a:p>
          <a:p>
            <a:pPr marL="857250" lvl="1" indent="-342900" algn="just">
              <a:buFont typeface="Wingdings" pitchFamily="2" charset="2"/>
              <a:buChar char="§"/>
              <a:defRPr/>
            </a:pPr>
            <a:r>
              <a:rPr lang="cs-CZ" dirty="0" smtClean="0">
                <a:latin typeface="Constantia" pitchFamily="18" charset="0"/>
              </a:rPr>
              <a:t>Pacient bude mít možnost účinněji si stěžovat; zákon ukládá nové povinnosti v oblasti zacházení se stížnostmi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2133600"/>
            <a:ext cx="8928100" cy="4464050"/>
          </a:xfrm>
        </p:spPr>
        <p:txBody>
          <a:bodyPr/>
          <a:lstStyle/>
          <a:p>
            <a:pPr algn="just"/>
            <a:r>
              <a:rPr lang="cs-CZ" sz="2800" smtClean="0">
                <a:solidFill>
                  <a:schemeClr val="bg1"/>
                </a:solidFill>
                <a:latin typeface="Constantia" pitchFamily="18" charset="0"/>
              </a:rPr>
              <a:t>Naše zákony 	- posílí práva pacientů</a:t>
            </a:r>
          </a:p>
          <a:p>
            <a:pPr algn="just"/>
            <a:r>
              <a:rPr lang="cs-CZ" sz="2800" smtClean="0">
                <a:solidFill>
                  <a:schemeClr val="bg1"/>
                </a:solidFill>
                <a:latin typeface="Constantia" pitchFamily="18" charset="0"/>
              </a:rPr>
              <a:t>						</a:t>
            </a:r>
          </a:p>
          <a:p>
            <a:pPr algn="just"/>
            <a:r>
              <a:rPr lang="cs-CZ" sz="2800" smtClean="0">
                <a:solidFill>
                  <a:schemeClr val="bg1"/>
                </a:solidFill>
                <a:latin typeface="Constantia" pitchFamily="18" charset="0"/>
              </a:rPr>
              <a:t>						- učiní z pacienta a lékaře</a:t>
            </a:r>
          </a:p>
          <a:p>
            <a:pPr algn="just"/>
            <a:r>
              <a:rPr lang="cs-CZ" sz="2800" smtClean="0">
                <a:solidFill>
                  <a:schemeClr val="bg1"/>
                </a:solidFill>
                <a:latin typeface="Constantia" pitchFamily="18" charset="0"/>
              </a:rPr>
              <a:t>						   rovnocenné partnery</a:t>
            </a:r>
          </a:p>
          <a:p>
            <a:pPr algn="just"/>
            <a:endParaRPr lang="cs-CZ" sz="2800" smtClean="0">
              <a:solidFill>
                <a:schemeClr val="bg1"/>
              </a:solidFill>
              <a:latin typeface="Constantia" pitchFamily="18" charset="0"/>
            </a:endParaRPr>
          </a:p>
          <a:p>
            <a:pPr algn="just"/>
            <a:r>
              <a:rPr lang="cs-CZ" sz="2800" smtClean="0">
                <a:solidFill>
                  <a:schemeClr val="bg1"/>
                </a:solidFill>
                <a:latin typeface="Constantia" pitchFamily="18" charset="0"/>
              </a:rPr>
              <a:t>						- umožní pacientovi vymáhat</a:t>
            </a:r>
          </a:p>
          <a:p>
            <a:pPr algn="just"/>
            <a:r>
              <a:rPr lang="cs-CZ" sz="2800" smtClean="0">
                <a:solidFill>
                  <a:schemeClr val="bg1"/>
                </a:solidFill>
                <a:latin typeface="Constantia" pitchFamily="18" charset="0"/>
              </a:rPr>
              <a:t>						   svá práva a efektivně si stěžovat</a:t>
            </a:r>
          </a:p>
          <a:p>
            <a:pPr algn="just"/>
            <a:endParaRPr lang="cs-CZ" sz="2800" smtClean="0">
              <a:solidFill>
                <a:schemeClr val="bg1"/>
              </a:solidFill>
              <a:latin typeface="Constantia" pitchFamily="18" charset="0"/>
            </a:endParaRPr>
          </a:p>
          <a:p>
            <a:pPr algn="just"/>
            <a:r>
              <a:rPr lang="cs-CZ" sz="2800" smtClean="0">
                <a:solidFill>
                  <a:schemeClr val="bg1"/>
                </a:solidFill>
                <a:latin typeface="Constantia" pitchFamily="18" charset="0"/>
              </a:rPr>
              <a:t>						- zajistí pacientovi důstojné zacházení</a:t>
            </a:r>
          </a:p>
          <a:p>
            <a:pPr algn="just"/>
            <a:endParaRPr lang="cs-CZ" sz="2800" smtClean="0">
              <a:solidFill>
                <a:schemeClr val="bg1"/>
              </a:solidFill>
              <a:latin typeface="Constantia" pitchFamily="18" charset="0"/>
            </a:endParaRPr>
          </a:p>
          <a:p>
            <a:pPr algn="just"/>
            <a:endParaRPr lang="cs-CZ" sz="2800" smtClean="0">
              <a:solidFill>
                <a:schemeClr val="bg1"/>
              </a:solidFill>
              <a:latin typeface="Constantia" pitchFamily="18" charset="0"/>
            </a:endParaRPr>
          </a:p>
          <a:p>
            <a:pPr algn="just"/>
            <a:endParaRPr lang="cs-CZ" sz="2800" smtClean="0">
              <a:solidFill>
                <a:schemeClr val="bg1"/>
              </a:solidFill>
              <a:latin typeface="Constantia" pitchFamily="18" charset="0"/>
            </a:endParaRPr>
          </a:p>
          <a:p>
            <a:pPr algn="just"/>
            <a:endParaRPr lang="cs-CZ" sz="2800" smtClean="0">
              <a:solidFill>
                <a:schemeClr val="bg1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0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50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50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50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0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50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Constantia" pitchFamily="18" charset="0"/>
              </a:rPr>
              <a:t>Informovaný souhlas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250825" y="1268413"/>
            <a:ext cx="8713788" cy="4897437"/>
          </a:xfrm>
        </p:spPr>
        <p:txBody>
          <a:bodyPr/>
          <a:lstStyle/>
          <a:p>
            <a:pPr marL="0" indent="0"/>
            <a:r>
              <a:rPr lang="cs-CZ" smtClean="0">
                <a:latin typeface="Constantia" pitchFamily="18" charset="0"/>
              </a:rPr>
              <a:t>	Informovaný souhlas pacienta</a:t>
            </a:r>
          </a:p>
          <a:p>
            <a:pPr marL="0" indent="0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Pacient musí být lékařem plně informován a poučen o poskytovaných zdravotních službách a teprve poté vyjádří svůj souhlas či nesouhlas s léčebným postupem či zákrokem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Pacient musí být informován o možných variantách služeb a výši doplatku či jejich ceně, jsou-li varianty jen částečně hrazené; zdravotnické zařízení musí pacientovi poskytnout přehledný ceník a jasně informovat o tom, které zákroky jsou plně hrazené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Všechny fakultní nemocnice musí na svých internetových stránkách zveřejňovat průměrné čekací doby na jednotlivé výkony</a:t>
            </a:r>
          </a:p>
          <a:p>
            <a:pPr marL="0" indent="0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marL="0" indent="0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Constantia" pitchFamily="18" charset="0"/>
              </a:rPr>
              <a:t>Přítomnost zákonného zástupce</a:t>
            </a:r>
            <a:endParaRPr lang="cs-CZ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600200"/>
            <a:ext cx="8353425" cy="4524375"/>
          </a:xfrm>
        </p:spPr>
        <p:txBody>
          <a:bodyPr/>
          <a:lstStyle/>
          <a:p>
            <a:pPr marL="0" indent="0">
              <a:defRPr/>
            </a:pPr>
            <a:r>
              <a:rPr lang="cs-CZ" dirty="0" smtClean="0">
                <a:latin typeface="Constantia" pitchFamily="18" charset="0"/>
              </a:rPr>
              <a:t>Rodiče již nebudou pouhá návštěva</a:t>
            </a:r>
          </a:p>
          <a:p>
            <a:pPr>
              <a:buFont typeface="Wingdings" pitchFamily="2" charset="2"/>
              <a:buChar char="§"/>
              <a:defRPr/>
            </a:pPr>
            <a:endParaRPr lang="cs-CZ" dirty="0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  <a:defRPr/>
            </a:pPr>
            <a:r>
              <a:rPr lang="cs-CZ" dirty="0" smtClean="0">
                <a:latin typeface="Constantia" pitchFamily="18" charset="0"/>
              </a:rPr>
              <a:t>Nezletilí pacienti a pacienti nezpůsobilí k právním úkonům mají </a:t>
            </a:r>
            <a:r>
              <a:rPr lang="cs-CZ" b="1" i="1" dirty="0" smtClean="0">
                <a:latin typeface="Constantia" pitchFamily="18" charset="0"/>
              </a:rPr>
              <a:t>nárok na nepřetržitou přítomnost svého právního zástupce</a:t>
            </a:r>
            <a:r>
              <a:rPr lang="cs-CZ" i="1" dirty="0" smtClean="0">
                <a:latin typeface="Constantia" pitchFamily="18" charset="0"/>
              </a:rPr>
              <a:t> </a:t>
            </a:r>
            <a:r>
              <a:rPr lang="cs-CZ" dirty="0" smtClean="0">
                <a:latin typeface="Constantia" pitchFamily="18" charset="0"/>
              </a:rPr>
              <a:t>či dalších osob během ošetření či v době hospitalizace, pokud to není v rozporu s léčebným režimem</a:t>
            </a:r>
          </a:p>
          <a:p>
            <a:pPr>
              <a:buFont typeface="Wingdings" pitchFamily="2" charset="2"/>
              <a:buChar char="§"/>
              <a:defRPr/>
            </a:pPr>
            <a:endParaRPr lang="cs-CZ" dirty="0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  <a:defRPr/>
            </a:pPr>
            <a:r>
              <a:rPr lang="cs-CZ" dirty="0" smtClean="0">
                <a:latin typeface="Constantia" pitchFamily="18" charset="0"/>
              </a:rPr>
              <a:t>V situaci, kdy jde o týrané dítě, může dítě či nezpůsobilý pacient naopak vyžadovat, aby při poskytování zdravotních služeb právní zástupce přítomen nebyl</a:t>
            </a:r>
            <a:endParaRPr lang="cs-CZ" dirty="0">
              <a:latin typeface="Constantia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Constantia" pitchFamily="18" charset="0"/>
              </a:rPr>
              <a:t>Právo na volbu zařízení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323850" y="1773238"/>
            <a:ext cx="8712200" cy="4535487"/>
          </a:xfrm>
        </p:spPr>
        <p:txBody>
          <a:bodyPr/>
          <a:lstStyle/>
          <a:p>
            <a:pPr marL="0" indent="0">
              <a:defRPr/>
            </a:pPr>
            <a:r>
              <a:rPr lang="cs-CZ" dirty="0" smtClean="0">
                <a:latin typeface="Constantia" pitchFamily="18" charset="0"/>
              </a:rPr>
              <a:t>	Právo na volbu zařízení</a:t>
            </a:r>
          </a:p>
          <a:p>
            <a:pPr>
              <a:buFont typeface="Wingdings" pitchFamily="2" charset="2"/>
              <a:buChar char="§"/>
              <a:defRPr/>
            </a:pPr>
            <a:endParaRPr lang="cs-CZ" dirty="0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  <a:defRPr/>
            </a:pPr>
            <a:r>
              <a:rPr lang="cs-CZ" dirty="0" smtClean="0">
                <a:latin typeface="Constantia" pitchFamily="18" charset="0"/>
              </a:rPr>
              <a:t>Pacient má právo zvolit si konkrétní zdravotnické zařízení, kde má být ošetřen, stejně jako právo na volbu praktického lékaře; není ale možné trvat na volbě konkrétního lékaře v daném zařízení</a:t>
            </a:r>
          </a:p>
          <a:p>
            <a:pPr marL="800100" lvl="1" indent="-342900">
              <a:buFont typeface="Wingdings" pitchFamily="2" charset="2"/>
              <a:buChar char="§"/>
              <a:defRPr/>
            </a:pPr>
            <a:endParaRPr lang="cs-CZ" dirty="0" smtClean="0">
              <a:latin typeface="Constantia" pitchFamily="18" charset="0"/>
            </a:endParaRPr>
          </a:p>
          <a:p>
            <a:pPr marL="0" indent="0">
              <a:defRPr/>
            </a:pPr>
            <a:r>
              <a:rPr lang="cs-CZ" dirty="0" smtClean="0">
                <a:latin typeface="Constantia" pitchFamily="18" charset="0"/>
              </a:rPr>
              <a:t>	Práva postižených pacientů</a:t>
            </a:r>
          </a:p>
          <a:p>
            <a:pPr marL="800100" lvl="1" indent="-342900">
              <a:buFont typeface="Wingdings" pitchFamily="2" charset="2"/>
              <a:buChar char="§"/>
              <a:defRPr/>
            </a:pPr>
            <a:endParaRPr lang="cs-CZ" dirty="0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  <a:defRPr/>
            </a:pPr>
            <a:r>
              <a:rPr lang="cs-CZ" dirty="0" smtClean="0">
                <a:latin typeface="Constantia" pitchFamily="18" charset="0"/>
              </a:rPr>
              <a:t>Postižení pacienti mají jasně stanovená práva tak, aby se cítili bezpečně a zároveň aby nebyla porušována práva ostatních pacientů; </a:t>
            </a:r>
            <a:r>
              <a:rPr lang="cs-CZ" b="1" i="1" dirty="0" smtClean="0">
                <a:latin typeface="Constantia" pitchFamily="18" charset="0"/>
              </a:rPr>
              <a:t>pacient neschopný mluvené komunikace má nárok na přítomnost tlumočníka; pacient s asistenčním či slepeckým psem má nárok na jeho přítomnost v nemocnici či u lékaře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Constantia" pitchFamily="18" charset="0"/>
              </a:rPr>
              <a:t>Právo na volbu zařízení</a:t>
            </a:r>
            <a:endParaRPr lang="cs-CZ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50" y="1268413"/>
            <a:ext cx="9036050" cy="5473700"/>
          </a:xfrm>
        </p:spPr>
        <p:txBody>
          <a:bodyPr/>
          <a:lstStyle/>
          <a:p>
            <a:r>
              <a:rPr lang="cs-CZ" smtClean="0">
                <a:latin typeface="Constantia" pitchFamily="18" charset="0"/>
              </a:rPr>
              <a:t>Pacient má právo na druhý názor</a:t>
            </a:r>
          </a:p>
          <a:p>
            <a:endParaRPr lang="cs-CZ" smtClean="0">
              <a:latin typeface="Constantia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V případě, že pacient má pochybnosti o správnosti diagnózy či poskytnuté péče, má právo na vyšetření a názor dalšího lékaře; </a:t>
            </a:r>
            <a:r>
              <a:rPr lang="cs-CZ" b="1" i="1" smtClean="0">
                <a:latin typeface="Constantia" pitchFamily="18" charset="0"/>
              </a:rPr>
              <a:t>větší jistota pacienta a prevence chyb</a:t>
            </a:r>
            <a:endParaRPr lang="cs-CZ" i="1" smtClean="0">
              <a:latin typeface="Constanti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cs-CZ" b="1" smtClean="0">
              <a:latin typeface="Constantia" pitchFamily="18" charset="0"/>
            </a:endParaRPr>
          </a:p>
          <a:p>
            <a:r>
              <a:rPr lang="cs-CZ" smtClean="0">
                <a:latin typeface="Constantia" pitchFamily="18" charset="0"/>
              </a:rPr>
              <a:t>Běžná péče co nejblíže bydlišti, vážné případy do specializovaných center</a:t>
            </a:r>
          </a:p>
          <a:p>
            <a:pPr lvl="1"/>
            <a:endParaRPr lang="cs-CZ" b="1" smtClean="0">
              <a:latin typeface="Constantia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V budoucnu chceme jasný seznam zdravotnických zařízení, kde pacienta ošetří v blízkosti jeho domova</a:t>
            </a:r>
          </a:p>
          <a:p>
            <a:pPr lvl="1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V případě náročnější nemocniční péče a úrazů chceme, aby pacient směřoval do specializovaných center, které sice mohou být vzdálenější, ale pacientovi zde bude poskytnuta nejmodernější péče</a:t>
            </a:r>
          </a:p>
          <a:p>
            <a:pPr lvl="1">
              <a:buFont typeface="Wingdings" pitchFamily="2" charset="2"/>
              <a:buChar char="§"/>
            </a:pPr>
            <a:endParaRPr lang="cs-CZ" b="1" smtClean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Constantia" pitchFamily="18" charset="0"/>
              </a:rPr>
              <a:t>Právo na informace</a:t>
            </a:r>
            <a:endParaRPr lang="cs-CZ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539750" y="1196975"/>
            <a:ext cx="8353425" cy="5661025"/>
          </a:xfrm>
        </p:spPr>
        <p:txBody>
          <a:bodyPr/>
          <a:lstStyle/>
          <a:p>
            <a:pPr marL="0" indent="0">
              <a:defRPr/>
            </a:pPr>
            <a:r>
              <a:rPr lang="cs-CZ" sz="1900" dirty="0" smtClean="0">
                <a:latin typeface="Constantia" pitchFamily="18" charset="0"/>
              </a:rPr>
              <a:t>	Pacient má právo znát svůj zdravotní stav...</a:t>
            </a:r>
          </a:p>
          <a:p>
            <a:pPr>
              <a:buFont typeface="Wingdings" pitchFamily="2" charset="2"/>
              <a:buChar char="§"/>
              <a:defRPr/>
            </a:pPr>
            <a:endParaRPr lang="cs-CZ" sz="1900" dirty="0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  <a:defRPr/>
            </a:pPr>
            <a:r>
              <a:rPr lang="cs-CZ" sz="1900" dirty="0" smtClean="0">
                <a:latin typeface="Constantia" pitchFamily="18" charset="0"/>
              </a:rPr>
              <a:t>Pacient má právo být lékařem plně a srozumitelně informován o svém zdravotním stavu a všech jeho důsledcích, jedině tak může být rovnocenným partnerem lékaře a ovlivňovat průběh léčby; </a:t>
            </a:r>
            <a:r>
              <a:rPr lang="cs-CZ" sz="1900" b="1" i="1" dirty="0" smtClean="0">
                <a:latin typeface="Constantia" pitchFamily="18" charset="0"/>
              </a:rPr>
              <a:t>lékař nesmí pacientovi zatajovat informace</a:t>
            </a:r>
          </a:p>
          <a:p>
            <a:pPr marL="800100" lvl="1" indent="-342900">
              <a:buFont typeface="Wingdings" pitchFamily="2" charset="2"/>
              <a:buChar char="§"/>
              <a:defRPr/>
            </a:pPr>
            <a:endParaRPr lang="cs-CZ" sz="1900" dirty="0" smtClean="0">
              <a:latin typeface="Constantia" pitchFamily="18" charset="0"/>
            </a:endParaRPr>
          </a:p>
          <a:p>
            <a:pPr marL="0" indent="0">
              <a:defRPr/>
            </a:pPr>
            <a:r>
              <a:rPr lang="cs-CZ" sz="1900" dirty="0" smtClean="0">
                <a:latin typeface="Constantia" pitchFamily="18" charset="0"/>
              </a:rPr>
              <a:t>	...a právo nebýt informován</a:t>
            </a:r>
          </a:p>
          <a:p>
            <a:pPr>
              <a:buFont typeface="Wingdings" pitchFamily="2" charset="2"/>
              <a:buChar char="§"/>
              <a:defRPr/>
            </a:pPr>
            <a:endParaRPr lang="cs-CZ" sz="1900" dirty="0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  <a:defRPr/>
            </a:pPr>
            <a:r>
              <a:rPr lang="cs-CZ" sz="1900" dirty="0" smtClean="0">
                <a:latin typeface="Constantia" pitchFamily="18" charset="0"/>
              </a:rPr>
              <a:t>V některých případech může pacient preferovat nevědět některé aspekty svého zdravotního stavu; vysloví-li pacient z jakéhokoli osobního důvodu takové přání, musí být lékařem respektováno</a:t>
            </a:r>
          </a:p>
          <a:p>
            <a:pPr marL="800100" lvl="1" indent="-342900">
              <a:buFont typeface="Wingdings" pitchFamily="2" charset="2"/>
              <a:buChar char="§"/>
              <a:defRPr/>
            </a:pPr>
            <a:endParaRPr lang="cs-CZ" sz="1900" dirty="0" smtClean="0">
              <a:latin typeface="Constantia" pitchFamily="18" charset="0"/>
            </a:endParaRPr>
          </a:p>
          <a:p>
            <a:pPr marL="0" indent="0">
              <a:defRPr/>
            </a:pPr>
            <a:r>
              <a:rPr lang="cs-CZ" sz="1900" dirty="0" smtClean="0">
                <a:latin typeface="Constantia" pitchFamily="18" charset="0"/>
              </a:rPr>
              <a:t>	Sdělování zdravotního stavu třetím osobám</a:t>
            </a:r>
          </a:p>
          <a:p>
            <a:pPr marL="800100" lvl="1" indent="-342900">
              <a:buFont typeface="Wingdings" pitchFamily="2" charset="2"/>
              <a:buChar char="§"/>
              <a:defRPr/>
            </a:pPr>
            <a:endParaRPr lang="cs-CZ" sz="1900" dirty="0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  <a:defRPr/>
            </a:pPr>
            <a:r>
              <a:rPr lang="cs-CZ" sz="1900" dirty="0" smtClean="0">
                <a:latin typeface="Constantia" pitchFamily="18" charset="0"/>
              </a:rPr>
              <a:t>Pacient má právo zakázat či umožnit konkrétním osobám přístup k informacím o svém zdravotním stavu</a:t>
            </a:r>
          </a:p>
          <a:p>
            <a:pPr>
              <a:buFont typeface="Wingdings" pitchFamily="2" charset="2"/>
              <a:buChar char="§"/>
              <a:defRPr/>
            </a:pPr>
            <a:endParaRPr lang="cs-CZ" sz="1950" dirty="0" smtClean="0">
              <a:latin typeface="Constantia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Constantia" pitchFamily="18" charset="0"/>
              </a:rPr>
              <a:t>Právo souhlasit a nesouhlasit s péčí</a:t>
            </a:r>
            <a:endParaRPr lang="cs-CZ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250825" y="1773238"/>
            <a:ext cx="8785225" cy="4968875"/>
          </a:xfrm>
        </p:spPr>
        <p:txBody>
          <a:bodyPr/>
          <a:lstStyle/>
          <a:p>
            <a:pPr marL="0" indent="0"/>
            <a:r>
              <a:rPr lang="cs-CZ" smtClean="0">
                <a:latin typeface="Constantia" pitchFamily="18" charset="0"/>
              </a:rPr>
              <a:t>	Pacient má právo zákrok přijmout či odmítnout</a:t>
            </a:r>
          </a:p>
          <a:p>
            <a:pPr marL="0" indent="0"/>
            <a:endParaRPr lang="cs-CZ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Vyjma situací, kdy je pacientovi léčba nařízena (například ochranná léčba), musí pacient s vykonáním zákroku souhlasit či zákrok odmítnout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Při těžkých úrazech či bezvědomí, kdy je pacient neschopen komunikace, bude lékařská péče poskytnuta i bez souhlasu (pokud nemá sepsanou „living will“ – vůli pro případe neschopnosti komunikace)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cs-CZ" smtClean="0">
                <a:latin typeface="Constantia" pitchFamily="18" charset="0"/>
              </a:rPr>
              <a:t>Za nezletilé pacienty a pacienty bez způsobilosti k právním úkonům dává souhlas zákonný zástupce; vždy je ale třeba přihlédnout k názoru pacienta v souvislosti s jeho schopností posoudit daný problém 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cs-CZ" smtClean="0">
              <a:latin typeface="Constantia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Constantia" pitchFamily="18" charset="0"/>
              </a:rPr>
              <a:t>Práva nezletilých a pacientů nezpůsobilých k práv. úk.</a:t>
            </a:r>
            <a:endParaRPr lang="cs-CZ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125538"/>
            <a:ext cx="8569325" cy="5543550"/>
          </a:xfrm>
        </p:spPr>
        <p:txBody>
          <a:bodyPr/>
          <a:lstStyle/>
          <a:p>
            <a:pPr marL="0" indent="0">
              <a:defRPr/>
            </a:pPr>
            <a:r>
              <a:rPr lang="cs-CZ" dirty="0" smtClean="0">
                <a:latin typeface="Constantia" pitchFamily="18" charset="0"/>
              </a:rPr>
              <a:t>	Pacient má právo zákrok přijmout či odmítnout</a:t>
            </a:r>
          </a:p>
          <a:p>
            <a:pPr marL="0" indent="-400050">
              <a:buFont typeface="Wingdings" pitchFamily="2" charset="2"/>
              <a:buChar char="§"/>
              <a:defRPr/>
            </a:pPr>
            <a:endParaRPr lang="cs-CZ" dirty="0" smtClean="0">
              <a:latin typeface="Constantia" pitchFamily="18" charset="0"/>
            </a:endParaRPr>
          </a:p>
          <a:p>
            <a:pPr marL="742950" lvl="2" indent="-342900">
              <a:buFont typeface="Wingdings" pitchFamily="2" charset="2"/>
              <a:buChar char="§"/>
              <a:defRPr/>
            </a:pPr>
            <a:r>
              <a:rPr lang="cs-CZ" b="0" dirty="0" smtClean="0">
                <a:latin typeface="Constantia" pitchFamily="18" charset="0"/>
              </a:rPr>
              <a:t>Rodiče mohou dát dětem starším 15 let písemný souhlas se zákrokem a nemusí je doprovázet</a:t>
            </a:r>
          </a:p>
          <a:p>
            <a:pPr marL="742950" lvl="2" indent="-342900">
              <a:buFont typeface="Wingdings" pitchFamily="2" charset="2"/>
              <a:buChar char="§"/>
              <a:defRPr/>
            </a:pPr>
            <a:endParaRPr lang="cs-CZ" b="0" dirty="0" smtClean="0">
              <a:latin typeface="Constantia" pitchFamily="18" charset="0"/>
            </a:endParaRPr>
          </a:p>
          <a:p>
            <a:pPr marL="742950" lvl="2" indent="-342900">
              <a:buFont typeface="Wingdings" pitchFamily="2" charset="2"/>
              <a:buChar char="§"/>
              <a:defRPr/>
            </a:pPr>
            <a:r>
              <a:rPr lang="cs-CZ" b="0" dirty="0" smtClean="0">
                <a:latin typeface="Constantia" pitchFamily="18" charset="0"/>
              </a:rPr>
              <a:t>V případě zákroků, které mohou vést k poškození zdraví nezletilého pacienta, </a:t>
            </a:r>
            <a:r>
              <a:rPr lang="cs-CZ" i="1" dirty="0" smtClean="0">
                <a:latin typeface="Constantia" pitchFamily="18" charset="0"/>
              </a:rPr>
              <a:t>musí dát souhlas oba rodiče</a:t>
            </a:r>
          </a:p>
          <a:p>
            <a:pPr marL="742950" lvl="2" indent="-342900">
              <a:buFont typeface="Wingdings" pitchFamily="2" charset="2"/>
              <a:buChar char="§"/>
              <a:defRPr/>
            </a:pPr>
            <a:endParaRPr lang="cs-CZ" b="0" dirty="0" smtClean="0">
              <a:latin typeface="Constantia" pitchFamily="18" charset="0"/>
            </a:endParaRPr>
          </a:p>
          <a:p>
            <a:pPr marL="742950" lvl="2" indent="-342900">
              <a:buFont typeface="Wingdings" pitchFamily="2" charset="2"/>
              <a:buChar char="§"/>
              <a:defRPr/>
            </a:pPr>
            <a:r>
              <a:rPr lang="cs-CZ" i="1" dirty="0" smtClean="0">
                <a:latin typeface="Constantia" pitchFamily="18" charset="0"/>
              </a:rPr>
              <a:t>Nedají-li</a:t>
            </a:r>
            <a:r>
              <a:rPr lang="cs-CZ" b="0" dirty="0" smtClean="0">
                <a:latin typeface="Constantia" pitchFamily="18" charset="0"/>
              </a:rPr>
              <a:t> ve výše uvedeném případě </a:t>
            </a:r>
            <a:r>
              <a:rPr lang="cs-CZ" i="1" dirty="0" smtClean="0">
                <a:latin typeface="Constantia" pitchFamily="18" charset="0"/>
              </a:rPr>
              <a:t>souhlas oba rodiče, oznámí případ do 24 hodin lékař soudu a ten určí opatrovníka</a:t>
            </a:r>
          </a:p>
          <a:p>
            <a:pPr marL="742950" lvl="2" indent="-342900">
              <a:buFont typeface="Wingdings" pitchFamily="2" charset="2"/>
              <a:buChar char="§"/>
              <a:defRPr/>
            </a:pPr>
            <a:endParaRPr lang="cs-CZ" b="0" dirty="0" smtClean="0">
              <a:latin typeface="Constantia" pitchFamily="18" charset="0"/>
            </a:endParaRPr>
          </a:p>
          <a:p>
            <a:pPr marL="742950" lvl="2" indent="-342900">
              <a:buFont typeface="Wingdings" pitchFamily="2" charset="2"/>
              <a:buChar char="§"/>
              <a:defRPr/>
            </a:pPr>
            <a:r>
              <a:rPr lang="cs-CZ" i="1" dirty="0" smtClean="0">
                <a:latin typeface="Constantia" pitchFamily="18" charset="0"/>
              </a:rPr>
              <a:t>Pokud může zákrok výrazně negativně ovlivnit další zdravotní stav či kvalitu života a názor nezletilého či nezpůsobilého pacienta se liší od názoru právního zástupce, opět stanoví jeho opatrovníka soud</a:t>
            </a:r>
          </a:p>
          <a:p>
            <a:pPr marL="342900" lvl="1" indent="-342900">
              <a:buFont typeface="Wingdings" pitchFamily="2" charset="2"/>
              <a:buChar char="§"/>
              <a:defRPr/>
            </a:pPr>
            <a:endParaRPr lang="cs-CZ" b="1" i="1" dirty="0" smtClean="0">
              <a:latin typeface="Constantia" pitchFamily="18" charset="0"/>
            </a:endParaRPr>
          </a:p>
          <a:p>
            <a:pPr marL="0" indent="-400050">
              <a:buFont typeface="Wingdings" pitchFamily="2" charset="2"/>
              <a:buChar char="§"/>
              <a:defRPr/>
            </a:pPr>
            <a:endParaRPr lang="cs-CZ" dirty="0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3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3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3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3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3295</TotalTime>
  <Words>513</Words>
  <Application>Microsoft Office PowerPoint</Application>
  <PresentationFormat>Předvádění na obrazovce (4:3)</PresentationFormat>
  <Paragraphs>189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2" baseType="lpstr">
      <vt:lpstr>Výchozí návrh</vt:lpstr>
      <vt:lpstr>1_Výchozí návrh</vt:lpstr>
      <vt:lpstr>Snímek 1</vt:lpstr>
      <vt:lpstr>Klíčové změny z pohledu pacienta</vt:lpstr>
      <vt:lpstr>Informovaný souhlas</vt:lpstr>
      <vt:lpstr>Přítomnost zákonného zástupce</vt:lpstr>
      <vt:lpstr>Právo na volbu zařízení</vt:lpstr>
      <vt:lpstr>Právo na volbu zařízení</vt:lpstr>
      <vt:lpstr>Právo na informace</vt:lpstr>
      <vt:lpstr>Právo souhlasit a nesouhlasit s péčí</vt:lpstr>
      <vt:lpstr>Práva nezletilých a pacientů nezpůsobilých k práv. úk.</vt:lpstr>
      <vt:lpstr>Právo stanovit předem postup léčby pro určité situace</vt:lpstr>
      <vt:lpstr>Povinnosti pacienta</vt:lpstr>
      <vt:lpstr>Motivace pacienta</vt:lpstr>
      <vt:lpstr>Stížnosti pacientů - dnes</vt:lpstr>
      <vt:lpstr>Stížnosti pacientů – nová úprava</vt:lpstr>
      <vt:lpstr>Stížnosti pacientů – nová úprava</vt:lpstr>
      <vt:lpstr>Sankce pro poskytovatele</vt:lpstr>
      <vt:lpstr>Sankce pro poskytovatele</vt:lpstr>
      <vt:lpstr>Sankce pro poskytovatele</vt:lpstr>
      <vt:lpstr>Sankce pro poskytovatele</vt:lpstr>
      <vt:lpstr>Snímek 20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Druss</dc:creator>
  <cp:lastModifiedBy>User</cp:lastModifiedBy>
  <cp:revision>96</cp:revision>
  <dcterms:created xsi:type="dcterms:W3CDTF">2011-09-29T06:12:31Z</dcterms:created>
  <dcterms:modified xsi:type="dcterms:W3CDTF">2011-11-02T16:20:56Z</dcterms:modified>
</cp:coreProperties>
</file>