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76" r:id="rId2"/>
    <p:sldId id="293" r:id="rId3"/>
    <p:sldId id="294" r:id="rId4"/>
    <p:sldId id="295" r:id="rId5"/>
    <p:sldId id="296" r:id="rId6"/>
    <p:sldId id="297" r:id="rId7"/>
    <p:sldId id="298" r:id="rId8"/>
    <p:sldId id="300" r:id="rId9"/>
    <p:sldId id="299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2" r:id="rId30"/>
    <p:sldId id="321" r:id="rId31"/>
    <p:sldId id="323" r:id="rId32"/>
    <p:sldId id="324" r:id="rId33"/>
    <p:sldId id="326" r:id="rId34"/>
    <p:sldId id="327" r:id="rId35"/>
    <p:sldId id="333" r:id="rId36"/>
    <p:sldId id="334" r:id="rId37"/>
    <p:sldId id="335" r:id="rId38"/>
    <p:sldId id="328" r:id="rId39"/>
    <p:sldId id="329" r:id="rId40"/>
    <p:sldId id="336" r:id="rId41"/>
    <p:sldId id="330" r:id="rId42"/>
    <p:sldId id="331" r:id="rId43"/>
    <p:sldId id="332" r:id="rId44"/>
    <p:sldId id="292" r:id="rId4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37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pic>
        <p:nvPicPr>
          <p:cNvPr id="2051" name="Obrázek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0"/>
            <a:ext cx="28797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Základy demografie: Česko v číslech</a:t>
            </a:r>
          </a:p>
          <a:p>
            <a:endParaRPr lang="cs-CZ" sz="2800" b="1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 err="1">
                <a:latin typeface="Segoe UI" pitchFamily="34" charset="0"/>
                <a:cs typeface="Segoe UI" pitchFamily="34" charset="0"/>
              </a:rPr>
              <a:t>dotomas</a:t>
            </a:r>
            <a:r>
              <a:rPr lang="cs-CZ" sz="2200" dirty="0">
                <a:latin typeface="Segoe UI" pitchFamily="34" charset="0"/>
                <a:cs typeface="Segoe UI" pitchFamily="34" charset="0"/>
              </a:rPr>
              <a:t>@mail.</a:t>
            </a:r>
            <a:r>
              <a:rPr lang="cs-CZ" sz="2200" dirty="0" err="1">
                <a:latin typeface="Segoe UI" pitchFamily="34" charset="0"/>
                <a:cs typeface="Segoe UI" pitchFamily="34" charset="0"/>
              </a:rPr>
              <a:t>muni.cz</a:t>
            </a:r>
            <a:endParaRPr lang="cs-CZ" sz="2200" dirty="0"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je „typický“ Čech?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Pohlaví: žena 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Věk: 42,2 let (muži 40,9, ženy 43,6)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je „typický“ Čech?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Pohlaví: žena 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Věk: 42,2 let (muži 40,9, ženy 43,6)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Nejsme moc staří?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je „typický“ Čech?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Pohlaví: žena 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Věk: 42,2 let (muži 40,9, ženy 43,6)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I: 0-14 let: 15,7 %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II: 15-65 let: 65,0 %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III: 65+: 19,2 %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Index ekonomického zatížení (I+III/II) = 54 %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2 vydělávající – 1 dítě nebo senior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je „typický“ Čech?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Pohlaví: žena 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Věk: 42,2 let (muži 40,9, ženy 43,6)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stav?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je „typický“ Čech?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Pohlaví: žena 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Věk: 42,2 let (muži 40,9, ženy 43,6)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stav: svobodný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svobodní/svobodné: 42,1 %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ženatí/vdané: 39,5 %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rozvedení/rozvedené: 11,4 %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ovdovělí/ovdovělé: 7,0 %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je „typický“ Čech?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Pohlaví: žena 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Věk: 42,2 let (muži 40,9, ženy 43,6)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stav: svobodná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Průměrný věk svobodných (první sňatek)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	ženichů: 32,2 let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	nevěst: 29,9 let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1938" y="295275"/>
            <a:ext cx="6078537" cy="626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Porodnost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Porodnost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Kdy může mít žena dítě? (věk)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Porodnost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Kdy může mít žena dítě: 15-49 let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Biologická schopnost plodit: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fekundita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(Demografická) plodnost: fertilita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Demografie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Popisuje společnost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Porodnost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Kdy může mít žena dítě: 15-49 let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Biologická schopnost plodit: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fekundita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(Demografická) plodnost: fertilita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Kolik dětí může žena za život porodit?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Porodnost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Kdy může mít žena dítě: 15-49 let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Biologická schopnost plodit: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fekundita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(Demografická) plodnost: fertilita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Kolik dětí může žena za život porodit?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Sekta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Hutterité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(30. léta 20. století): 12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Odhadovaný biologický limit: 15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Porodnost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Hrubá míra porodnosti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počet narozených na 1 000 obyvatel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Obecná míra plodnosti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počet narozených na 1 000 žen 15-49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Specifická míra plodnosti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počet narozených na 1 000 žen splňujících určitá kritéria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Porodnost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Konečná plodnost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Celkový počet dětí, které žena za život porodí</a:t>
            </a: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Úhrnná plodnost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Počet dětí, které by žena za život porodila, kdyby rodila průměrným tempem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2,1 dítěte na ženu – prostá reprodukce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Porodnost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538" y="1772816"/>
            <a:ext cx="892492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Porodnost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1268760"/>
            <a:ext cx="9302750" cy="5675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Porodnost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124744"/>
            <a:ext cx="9302750" cy="60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Porodnost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375" y="1124744"/>
            <a:ext cx="9302750" cy="60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Porodnost</a:t>
            </a:r>
          </a:p>
        </p:txBody>
      </p:sp>
      <p:pic>
        <p:nvPicPr>
          <p:cNvPr id="39938" name="Picture 2" descr="https://archiv.ihned.cz/attachment.php/12621610/2kOUvT9ichnEfPMtVHW5zlA1yqIw6JQB/060321-09-1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8244408" cy="57110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Potratovost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1124744"/>
            <a:ext cx="9540553" cy="593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Šipka nahoru 3"/>
          <p:cNvSpPr/>
          <p:nvPr/>
        </p:nvSpPr>
        <p:spPr>
          <a:xfrm>
            <a:off x="4716016" y="3356992"/>
            <a:ext cx="792088" cy="12961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Demografie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Popisuje společnost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Pomocí „čísel“ – demografických ukazatelů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Sňatečnost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Průměrný věk manželů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1283097"/>
            <a:ext cx="9156700" cy="560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Míra </a:t>
            </a:r>
            <a:r>
              <a:rPr lang="cs-CZ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prvosňatečnosti</a:t>
            </a:r>
            <a:endParaRPr lang="cs-CZ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1124744"/>
            <a:ext cx="9156700" cy="567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Průměrná délka manželství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1363489"/>
            <a:ext cx="9156700" cy="544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Počet sňatků a rozvodu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1283097"/>
            <a:ext cx="9156700" cy="560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Sňatečnost a rozvodovost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Prvosňatečnost</a:t>
            </a: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Sňatek je pro jednoho z manželů první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Klesá – lidé se berou opakovaně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Věk manželů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Roste – není potřeba brát se „hned po škole“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Sňatečnost a rozvodovost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Počet manželství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Klesá po roce 1990, lidé už se nemusí brát povinně</a:t>
            </a: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Počet rozvodů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Zhruba stejný, když se lidé nemusí brát nuceně, nemusí se ani rozvádět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Sňatečnost a rozvodovost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Délka manželství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Mírně roste, protože se lidé nemusí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bráýt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nuceně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Aktuálně nejdelší doba trvání manželství v lidské historii (klesá úmrtnost)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Sňatky podle měsíců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024" y="1628799"/>
            <a:ext cx="8892480" cy="529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Úmrtnost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Demografie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Popisuje společnost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Pomocí „čísel“ – demografických ukazatelů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Porodnost • Sňatečnost • Rozvodovost</a:t>
            </a:r>
          </a:p>
          <a:p>
            <a:pPr algn="ctr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Úmrtnost • Naděje dožití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Úmrtnost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Pravděpodobnost smrti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Má tvar U-křivky (vysoká na začátku a konci života)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Naděje dožití roste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Nižší vzdělání „zabíjí“</a:t>
            </a:r>
          </a:p>
          <a:p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Pravděpodobnost úmrtí</a:t>
            </a: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7637"/>
            <a:ext cx="7812360" cy="633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Smrt při/po narození</a:t>
            </a: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1363489"/>
            <a:ext cx="9156700" cy="544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Délka života</a:t>
            </a: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1340768"/>
            <a:ext cx="9017000" cy="541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Dotazy a připomínky?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		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dotomas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@mail.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muni.cz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je „typický“ Čech?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je „typický“ Čech?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Pohlaví?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je „typický“ Čech?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Pohlaví: žena 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(5,39 mil. žen a 5,22 mil. mužů)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Čím je to způsobeno?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je „typický“ Čech?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Pohlaví: žena 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(5,39 mil. žen a 5,22 mil. mužů)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na 100 holek se rodí cca 104-107 kluků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muži umírají dříve (76,2 vs. 82,1)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věk pohlavní rovnosti cca 45-47 let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hodně starých vdov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je „typický“ Čech?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Pohlaví: žena 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Věk?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2072</TotalTime>
  <Words>428</Words>
  <Application>Microsoft Office PowerPoint</Application>
  <PresentationFormat>Předvádění na obrazovce (4:3)</PresentationFormat>
  <Paragraphs>153</Paragraphs>
  <Slides>44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9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Demografie</vt:lpstr>
      <vt:lpstr>Demografie</vt:lpstr>
      <vt:lpstr>Demografie</vt:lpstr>
      <vt:lpstr>Kdo je „typický“ Čech?</vt:lpstr>
      <vt:lpstr>Kdo je „typický“ Čech?</vt:lpstr>
      <vt:lpstr>Kdo je „typický“ Čech?</vt:lpstr>
      <vt:lpstr>Kdo je „typický“ Čech?</vt:lpstr>
      <vt:lpstr>Kdo je „typický“ Čech?</vt:lpstr>
      <vt:lpstr>Kdo je „typický“ Čech?</vt:lpstr>
      <vt:lpstr>Kdo je „typický“ Čech?</vt:lpstr>
      <vt:lpstr>Kdo je „typický“ Čech?</vt:lpstr>
      <vt:lpstr>Kdo je „typický“ Čech?</vt:lpstr>
      <vt:lpstr>Kdo je „typický“ Čech?</vt:lpstr>
      <vt:lpstr>Kdo je „typický“ Čech?</vt:lpstr>
      <vt:lpstr>Prezentace aplikace PowerPoint</vt:lpstr>
      <vt:lpstr>Porodnost</vt:lpstr>
      <vt:lpstr>Porodnost</vt:lpstr>
      <vt:lpstr>Porodnost</vt:lpstr>
      <vt:lpstr>Porodnost</vt:lpstr>
      <vt:lpstr>Porodnost</vt:lpstr>
      <vt:lpstr>Porodnost</vt:lpstr>
      <vt:lpstr>Porodnost</vt:lpstr>
      <vt:lpstr>Porodnost</vt:lpstr>
      <vt:lpstr>Porodnost</vt:lpstr>
      <vt:lpstr>Porodnost</vt:lpstr>
      <vt:lpstr>Porodnost</vt:lpstr>
      <vt:lpstr>Porodnost</vt:lpstr>
      <vt:lpstr>Potratovost</vt:lpstr>
      <vt:lpstr>Sňatečnost</vt:lpstr>
      <vt:lpstr>Průměrný věk manželů</vt:lpstr>
      <vt:lpstr>Míra prvosňatečnosti</vt:lpstr>
      <vt:lpstr>Průměrná délka manželství</vt:lpstr>
      <vt:lpstr>Počet sňatků a rozvodu</vt:lpstr>
      <vt:lpstr>Sňatečnost a rozvodovost</vt:lpstr>
      <vt:lpstr>Sňatečnost a rozvodovost</vt:lpstr>
      <vt:lpstr>Sňatečnost a rozvodovost</vt:lpstr>
      <vt:lpstr>Sňatky podle měsíců</vt:lpstr>
      <vt:lpstr>Úmrtnost</vt:lpstr>
      <vt:lpstr>Úmrtnost</vt:lpstr>
      <vt:lpstr>Pravděpodobnost úmrtí</vt:lpstr>
      <vt:lpstr>Smrt při/po narození</vt:lpstr>
      <vt:lpstr>Délka života</vt:lpstr>
      <vt:lpstr>Dotazy a připomínky?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211</cp:revision>
  <dcterms:created xsi:type="dcterms:W3CDTF">2006-09-04T06:54:07Z</dcterms:created>
  <dcterms:modified xsi:type="dcterms:W3CDTF">2018-09-10T16:43:54Z</dcterms:modified>
</cp:coreProperties>
</file>