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6" r:id="rId2"/>
    <p:sldId id="308" r:id="rId3"/>
    <p:sldId id="309" r:id="rId4"/>
    <p:sldId id="322" r:id="rId5"/>
    <p:sldId id="323" r:id="rId6"/>
    <p:sldId id="327" r:id="rId7"/>
    <p:sldId id="328" r:id="rId8"/>
    <p:sldId id="326" r:id="rId9"/>
    <p:sldId id="334" r:id="rId10"/>
    <p:sldId id="330" r:id="rId11"/>
    <p:sldId id="331" r:id="rId12"/>
    <p:sldId id="332" r:id="rId13"/>
    <p:sldId id="335" r:id="rId14"/>
    <p:sldId id="325" r:id="rId15"/>
    <p:sldId id="336" r:id="rId16"/>
    <p:sldId id="339" r:id="rId17"/>
    <p:sldId id="340" r:id="rId18"/>
    <p:sldId id="341" r:id="rId19"/>
    <p:sldId id="338" r:id="rId20"/>
    <p:sldId id="342" r:id="rId21"/>
    <p:sldId id="343" r:id="rId22"/>
    <p:sldId id="344" r:id="rId23"/>
    <p:sldId id="337" r:id="rId24"/>
    <p:sldId id="345" r:id="rId25"/>
    <p:sldId id="346" r:id="rId26"/>
    <p:sldId id="347" r:id="rId27"/>
    <p:sldId id="348" r:id="rId28"/>
    <p:sldId id="349" r:id="rId29"/>
    <p:sldId id="350" r:id="rId30"/>
    <p:sldId id="292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83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pic>
        <p:nvPicPr>
          <p:cNvPr id="2051" name="Obráze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0"/>
            <a:ext cx="2879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Sociologie byrokracie, autorita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 err="1">
                <a:latin typeface="Segoe UI" pitchFamily="34" charset="0"/>
                <a:cs typeface="Segoe UI" pitchFamily="34" charset="0"/>
              </a:rPr>
              <a:t>dotomas</a:t>
            </a:r>
            <a:r>
              <a:rPr lang="cs-CZ" sz="2200" dirty="0">
                <a:latin typeface="Segoe UI" pitchFamily="34" charset="0"/>
                <a:cs typeface="Segoe UI" pitchFamily="34" charset="0"/>
              </a:rPr>
              <a:t>@mail.</a:t>
            </a:r>
            <a:r>
              <a:rPr lang="cs-CZ" sz="2200" dirty="0" err="1">
                <a:latin typeface="Segoe UI" pitchFamily="34" charset="0"/>
                <a:cs typeface="Segoe UI" pitchFamily="34" charset="0"/>
              </a:rPr>
              <a:t>muni.cz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specialisté na svou práci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Mají jasně stanovenou hierarchii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13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specialisté na svou práci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Mají jasně stanovenou hierarchii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Řídí se výhradně psanými pravidly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proto jednají neosobně</a:t>
            </a:r>
          </a:p>
          <a:p>
            <a:pPr marL="514350" indent="-514350">
              <a:buAutoNum type="arabicPeriod"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Franz Kafka: Proces, Zámek…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B2401B2-638C-4028-8A82-177845238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-243408"/>
            <a:ext cx="2699792" cy="359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440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specialisté na svou práci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Mají jasně stanovenou hierarchii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Řídí se výhradně psanými pravidly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A proto jednají neosobně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Nevlastní spravovaný majetek, dostávají plat</a:t>
            </a:r>
          </a:p>
          <a:p>
            <a:pPr marL="514350" indent="-514350">
              <a:buAutoNum type="arabicPeriod"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548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Existuje jen v ideálním světě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Reálné organizace splňují charakteristiky Weberovy byrokracie jen částečně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Dochází k „dysfunkcím byrokracie“</a:t>
            </a:r>
          </a:p>
          <a:p>
            <a:pPr marL="514350" indent="-514350">
              <a:buAutoNum type="arabicPeriod"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112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Dysfunkce byrokracie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Přílišný důraz na pravidla a jejich dodržování, původní cíl se vytrácí (R. K.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Merton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Trénovaná neschopnost, přílišné spoléhání na pravidla (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Thorstein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Veblen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Bludný kruh byrokracie – rozhodnutí dělají lidé, kteří jsou příliš vzdálení od skutečných problémů, ale dopadají na ty, kterých se ty </a:t>
            </a:r>
            <a:r>
              <a:rPr lang="cs-CZ">
                <a:latin typeface="Segoe UI" pitchFamily="34" charset="0"/>
                <a:ea typeface="Segoe UI" pitchFamily="34" charset="0"/>
                <a:cs typeface="Segoe UI" pitchFamily="34" charset="0"/>
              </a:rPr>
              <a:t>problémy týkají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100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Příliš mnoho autority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290F613C-E8F2-4F90-B985-7708C64B31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5" y="1600200"/>
            <a:ext cx="9051919" cy="5257800"/>
          </a:xfrm>
        </p:spPr>
      </p:pic>
    </p:spTree>
    <p:extLst>
      <p:ext uri="{BB962C8B-B14F-4D97-AF65-F5344CB8AC3E}">
        <p14:creationId xmlns:p14="http://schemas.microsoft.com/office/powerpoint/2010/main" val="3000405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Stanfordský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Phillip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Zimbardo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(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Zimbardův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experiment)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12 vězňů + 12 dozorců z řad studentů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 chování vězňů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Dozorci mají za úkol ovládnout vězně, zjednat si autoritu bez použití násilí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Všichni vědí, že se jedná o hru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877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Stanfordský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 šesti dnech experiment předčasně zastaven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Vzpoura vězňů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Kruté tresty dozorců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Pět vězňů předčasně odešlo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Jeden vězeň se psychicky zhroutil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826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Stanfordský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Závěr: 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obyčejný psychicky zdravý člověk bez násilných sklonů může pod tlakem okolností jednat nestandardně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944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Příliš mnoho autority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C5F6233-1B7B-40F9-B8E9-8A90B76A0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" y="1402084"/>
            <a:ext cx="9399943" cy="548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06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vzniká autorita?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Milgramův</a:t>
            </a:r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Respondent má za úkol trestat (neexistujícího) žáka elektrickým šokem za špatné odpovědi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Maximální hodnota 435 V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Od 75 V „žák“ naříká, od 120 V křičí bolestí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Pokud respondent váhá, vedoucí experimentu ho povzbuzuje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866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Milgramův</a:t>
            </a:r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63 % respondentů došlo až k nejvyšším hodnotám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Pokud žák nevydával žádný zvuk, došlo k nejvyšším hodnotám 100 % respondentů 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Pokud byl respondent a žák v jedné místnosti, došlo k nejvyšším hodnotám 40 % respondentů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Pokud se experimentu účastnily jen ženy, došlo k maximům 65 %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949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Milgramův</a:t>
            </a:r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Závěr: 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 obyčejný psychicky zdravý člověk je schopen působit bolest, pokud k tomu dostane pokyn (striktní příkaz není potřeba)</a:t>
            </a: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58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Vysoce funkční byrokracie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06F4497C-BD7D-4154-838B-256C664B2C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42" y="1406290"/>
            <a:ext cx="7305458" cy="5479094"/>
          </a:xfrm>
        </p:spPr>
      </p:pic>
    </p:spTree>
    <p:extLst>
      <p:ext uri="{BB962C8B-B14F-4D97-AF65-F5344CB8AC3E}">
        <p14:creationId xmlns:p14="http://schemas.microsoft.com/office/powerpoint/2010/main" val="1645383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Modernita a holocaust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Zygmunt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Bauman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Holocaust jako příklad dokonalé byrokratické organizace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 moderní průmyslové společnosti a dokonalého byrokratického systému by nebyl možný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479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Modernita a holocaust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definice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Splňuje určité charakteristiky: židovský původ ve třech předchozích generacích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uveden v odděleném registru obyvatel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označen: 	písmeno J v cestovním pasu, hvězda na oblečení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858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Modernita a holocaust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definice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Dehumanizace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Propaganda o šíření nemocí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Propaganda o čisté rase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Propaganda o vraždách dětí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72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Modernita a holocaust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definice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Dehumanizace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Rozkaz autority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Rozhodnutí o konečném řešení židovské otázky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Nacističtí zločinci se odvolávali na to, že „jen plnili rozkazy“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319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Modernita a holocaust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definice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Dehumanizace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Rozkaz autority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Roztříštěná zodpovědnost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dá razítko do pasu, není vrah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napíše jméno do seznamu, není vrah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vyvěsí seznam na nádraží, není vrah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řídí vlak, není vrah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02243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Modernita a holocaust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definice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Dehumanizace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Rozkaz autority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Roztříštěná zodpovědnost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Kategoriální vražda (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Bauman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) 6 milionů Židů, celkem 11-17 milionů lidí</a:t>
            </a:r>
          </a:p>
        </p:txBody>
      </p:sp>
    </p:spTree>
    <p:extLst>
      <p:ext uri="{BB962C8B-B14F-4D97-AF65-F5344CB8AC3E}">
        <p14:creationId xmlns:p14="http://schemas.microsoft.com/office/powerpoint/2010/main" val="18346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vzniká autorita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Gender (pohlaví)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Věk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Bohatství (oblečení)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Fyzické vlastnosti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Více vlastností (starší bohatá žena): 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intersekcionalita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Tradiční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Charismatické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Legální</a:t>
            </a:r>
          </a:p>
        </p:txBody>
      </p:sp>
    </p:spTree>
    <p:extLst>
      <p:ext uri="{BB962C8B-B14F-4D97-AF65-F5344CB8AC3E}">
        <p14:creationId xmlns:p14="http://schemas.microsoft.com/office/powerpoint/2010/main" val="82174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Tradiční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autoritu má ten, kdo ji zdědil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Charismatické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autoritu má ten, kdo je „typ vůdce“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Legální / byrokratické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autoritu má ten, komu ji dají pravidla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	Max Weber</a:t>
            </a:r>
          </a:p>
        </p:txBody>
      </p:sp>
    </p:spTree>
    <p:extLst>
      <p:ext uri="{BB962C8B-B14F-4D97-AF65-F5344CB8AC3E}">
        <p14:creationId xmlns:p14="http://schemas.microsoft.com/office/powerpoint/2010/main" val="1624047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A0B37501-30EF-48A6-9AA6-B1858B27F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46" y="419819"/>
            <a:ext cx="8820150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172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A0B37501-30EF-48A6-9AA6-B1858B27F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46" y="419819"/>
            <a:ext cx="8820150" cy="6105525"/>
          </a:xfrm>
          <a:prstGeom prst="rect">
            <a:avLst/>
          </a:prstGeom>
        </p:spPr>
      </p:pic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704FEA39-D270-4726-B5B8-1313004EE93E}"/>
              </a:ext>
            </a:extLst>
          </p:cNvPr>
          <p:cNvCxnSpPr/>
          <p:nvPr/>
        </p:nvCxnSpPr>
        <p:spPr>
          <a:xfrm flipV="1">
            <a:off x="216346" y="188640"/>
            <a:ext cx="8748142" cy="662473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957584E-7EFA-41D6-9A0C-68B5552A5D0A}"/>
              </a:ext>
            </a:extLst>
          </p:cNvPr>
          <p:cNvCxnSpPr/>
          <p:nvPr/>
        </p:nvCxnSpPr>
        <p:spPr>
          <a:xfrm>
            <a:off x="179512" y="188640"/>
            <a:ext cx="8856984" cy="6624736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246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specialisté na svou práci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Kryštof Harant z Polžic a Bezdružic byl český spisovatel, šlechtic, válečník, cestovatel, hudebník a diplomat ve službách Rudolfa II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2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Byrokratická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</a:t>
            </a:r>
          </a:p>
          <a:p>
            <a:pPr marL="514350" indent="-514350">
              <a:buAutoNum type="arabicPeriod"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specialisté na svou práci</a:t>
            </a:r>
          </a:p>
          <a:p>
            <a:pPr marL="0" indent="0">
              <a:buNone/>
            </a:pPr>
            <a:r>
              <a:rPr lang="en-US" i="1" dirty="0"/>
              <a:t>Christopher the Bastard from </a:t>
            </a:r>
            <a:r>
              <a:rPr lang="en-US" i="1" dirty="0" err="1"/>
              <a:t>Afterspoons</a:t>
            </a:r>
            <a:r>
              <a:rPr lang="en-US" i="1" dirty="0"/>
              <a:t> and Without Satellites</a:t>
            </a:r>
            <a:endParaRPr lang="cs-CZ" i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21404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610</Words>
  <Application>Microsoft Office PowerPoint</Application>
  <PresentationFormat>Předvádění na obrazovce (4:3)</PresentationFormat>
  <Paragraphs>141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Jak vzniká autorita?</vt:lpstr>
      <vt:lpstr>Jak vzniká autorita</vt:lpstr>
      <vt:lpstr>Panství</vt:lpstr>
      <vt:lpstr>Panství</vt:lpstr>
      <vt:lpstr>Prezentace aplikace PowerPoint</vt:lpstr>
      <vt:lpstr>Prezentace aplikace PowerPoint</vt:lpstr>
      <vt:lpstr>Byrokratická organizace</vt:lpstr>
      <vt:lpstr>Byrokratická organizace</vt:lpstr>
      <vt:lpstr>Byrokratická organizace</vt:lpstr>
      <vt:lpstr>Byrokratická organizace</vt:lpstr>
      <vt:lpstr>Byrokratická organizace</vt:lpstr>
      <vt:lpstr>Byrokratická organizace</vt:lpstr>
      <vt:lpstr>Dysfunkce byrokracie</vt:lpstr>
      <vt:lpstr>Příliš mnoho autority</vt:lpstr>
      <vt:lpstr>Stanfordský experiment</vt:lpstr>
      <vt:lpstr>Stanfordský experiment</vt:lpstr>
      <vt:lpstr>Stanfordský experiment</vt:lpstr>
      <vt:lpstr>Příliš mnoho autority</vt:lpstr>
      <vt:lpstr>Milgramův experiment</vt:lpstr>
      <vt:lpstr>Milgramův experiment</vt:lpstr>
      <vt:lpstr>Milgramův experiment</vt:lpstr>
      <vt:lpstr>Vysoce funkční byrokracie</vt:lpstr>
      <vt:lpstr>Modernita a holocaust</vt:lpstr>
      <vt:lpstr>Modernita a holocaust</vt:lpstr>
      <vt:lpstr>Modernita a holocaust</vt:lpstr>
      <vt:lpstr>Modernita a holocaust</vt:lpstr>
      <vt:lpstr>Modernita a holocaust</vt:lpstr>
      <vt:lpstr>Modernita a holocaust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273</cp:revision>
  <dcterms:created xsi:type="dcterms:W3CDTF">2006-09-04T06:54:07Z</dcterms:created>
  <dcterms:modified xsi:type="dcterms:W3CDTF">2018-09-12T15:37:54Z</dcterms:modified>
</cp:coreProperties>
</file>