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1B7FE-44F0-4846-AC3D-6C19597B8F46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21E8D-1354-48F0-B392-C15BD5FFA0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155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3338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32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258530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925513" y="685800"/>
            <a:ext cx="500697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32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07827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32D1-4A65-4A1F-AE72-94604E190EAF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6EFE-27C0-469D-8127-11E746BBBC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77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32D1-4A65-4A1F-AE72-94604E190EAF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6EFE-27C0-469D-8127-11E746BBBC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69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32D1-4A65-4A1F-AE72-94604E190EAF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6EFE-27C0-469D-8127-11E746BBBC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76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32D1-4A65-4A1F-AE72-94604E190EAF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6EFE-27C0-469D-8127-11E746BBBC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50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32D1-4A65-4A1F-AE72-94604E190EAF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6EFE-27C0-469D-8127-11E746BBBC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870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32D1-4A65-4A1F-AE72-94604E190EAF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6EFE-27C0-469D-8127-11E746BBBC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8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32D1-4A65-4A1F-AE72-94604E190EAF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6EFE-27C0-469D-8127-11E746BBBC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140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32D1-4A65-4A1F-AE72-94604E190EAF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6EFE-27C0-469D-8127-11E746BBBC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07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32D1-4A65-4A1F-AE72-94604E190EAF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6EFE-27C0-469D-8127-11E746BBBC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83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32D1-4A65-4A1F-AE72-94604E190EAF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6EFE-27C0-469D-8127-11E746BBBC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151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32D1-4A65-4A1F-AE72-94604E190EAF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6EFE-27C0-469D-8127-11E746BBBC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009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832D1-4A65-4A1F-AE72-94604E190EAF}" type="datetimeFigureOut">
              <a:rPr lang="cs-CZ" smtClean="0"/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66EFE-27C0-469D-8127-11E746BBBC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915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158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Musculus pronator quadratus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1992313" y="1628776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sz="3600"/>
              <a:t>ZAČÁTEK: přední plocha ulny</a:t>
            </a:r>
          </a:p>
          <a:p>
            <a:pPr eaLnBrk="1" hangingPunct="1"/>
            <a:r>
              <a:rPr lang="cs-CZ" altLang="cs-CZ" sz="3600"/>
              <a:t>ÚPON: distální čtvrtina radia</a:t>
            </a:r>
          </a:p>
          <a:p>
            <a:pPr eaLnBrk="1" hangingPunct="1"/>
            <a:r>
              <a:rPr lang="cs-CZ" altLang="cs-CZ" sz="3600"/>
              <a:t>INERVACE: n. medianus</a:t>
            </a:r>
          </a:p>
          <a:p>
            <a:pPr eaLnBrk="1" hangingPunct="1"/>
            <a:r>
              <a:rPr lang="cs-CZ" altLang="cs-CZ" sz="3600"/>
              <a:t>FUNKCE: pronace předloktí</a:t>
            </a:r>
          </a:p>
          <a:p>
            <a:pPr eaLnBrk="1" hangingPunct="1"/>
            <a:endParaRPr lang="cs-CZ" altLang="cs-CZ" sz="3600"/>
          </a:p>
        </p:txBody>
      </p:sp>
    </p:spTree>
    <p:extLst>
      <p:ext uri="{BB962C8B-B14F-4D97-AF65-F5344CB8AC3E}">
        <p14:creationId xmlns:p14="http://schemas.microsoft.com/office/powerpoint/2010/main" val="265837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Musculus brachioradialis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laterální okraj distální části humeru</a:t>
            </a:r>
          </a:p>
          <a:p>
            <a:pPr eaLnBrk="1" hangingPunct="1"/>
            <a:r>
              <a:rPr lang="cs-CZ" altLang="cs-CZ" smtClean="0"/>
              <a:t>ÚPON: processus styloideus radii</a:t>
            </a:r>
          </a:p>
          <a:p>
            <a:pPr eaLnBrk="1" hangingPunct="1"/>
            <a:r>
              <a:rPr lang="cs-CZ" altLang="cs-CZ" smtClean="0"/>
              <a:t>INERVACE: n. radialis</a:t>
            </a:r>
          </a:p>
          <a:p>
            <a:pPr eaLnBrk="1" hangingPunct="1"/>
            <a:r>
              <a:rPr lang="cs-CZ" altLang="cs-CZ" smtClean="0"/>
              <a:t>FUNKCE: flexe předloktí, podílí se na pronaci i supinaci</a:t>
            </a:r>
          </a:p>
          <a:p>
            <a:pPr eaLnBrk="1" hangingPunct="1"/>
            <a:endParaRPr lang="cs-CZ" altLang="cs-CZ" smtClean="0"/>
          </a:p>
          <a:p>
            <a:endParaRPr lang="cs-CZ" altLang="cs-CZ" smtClean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703388" y="188913"/>
            <a:ext cx="479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sng"/>
              <a:t>LATERÁLNÍ SKUPINA SVALŮ PŘEDLOKTÍ</a:t>
            </a:r>
          </a:p>
        </p:txBody>
      </p:sp>
    </p:spTree>
    <p:extLst>
      <p:ext uri="{BB962C8B-B14F-4D97-AF65-F5344CB8AC3E}">
        <p14:creationId xmlns:p14="http://schemas.microsoft.com/office/powerpoint/2010/main" val="3535993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/>
              <a:t>Musculus extensor carpi radialis longus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distální část humeru</a:t>
            </a:r>
          </a:p>
          <a:p>
            <a:pPr eaLnBrk="1" hangingPunct="1"/>
            <a:r>
              <a:rPr lang="cs-CZ" altLang="cs-CZ" smtClean="0"/>
              <a:t>ÚPON:baze 2. metakarpu</a:t>
            </a:r>
          </a:p>
          <a:p>
            <a:pPr eaLnBrk="1" hangingPunct="1"/>
            <a:r>
              <a:rPr lang="cs-CZ" altLang="cs-CZ" smtClean="0"/>
              <a:t>INERVACE: n. radialis</a:t>
            </a:r>
          </a:p>
          <a:p>
            <a:pPr eaLnBrk="1" hangingPunct="1"/>
            <a:r>
              <a:rPr lang="cs-CZ" altLang="cs-CZ" smtClean="0"/>
              <a:t>FUNKCE: extenze a radiální dukce ruky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926952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/>
              <a:t>Musculus extensor carpi radialis brevis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epicondylus lateralis humeri</a:t>
            </a:r>
          </a:p>
          <a:p>
            <a:pPr eaLnBrk="1" hangingPunct="1"/>
            <a:r>
              <a:rPr lang="cs-CZ" altLang="cs-CZ" smtClean="0"/>
              <a:t>ÚPON: baze 3. metakarpu</a:t>
            </a:r>
          </a:p>
          <a:p>
            <a:pPr eaLnBrk="1" hangingPunct="1"/>
            <a:r>
              <a:rPr lang="cs-CZ" altLang="cs-CZ" smtClean="0"/>
              <a:t>INERVACE: n. radialis</a:t>
            </a:r>
          </a:p>
          <a:p>
            <a:pPr eaLnBrk="1" hangingPunct="1"/>
            <a:r>
              <a:rPr lang="cs-CZ" altLang="cs-CZ" smtClean="0"/>
              <a:t>FUNKCE: extenze a radiální dukce ruky 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12371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Musculus supinator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epicondylus lateralis humeri, ligamentum collaterale laterale, ligamentum anulare radii, crista musculi supinatorii</a:t>
            </a:r>
          </a:p>
          <a:p>
            <a:pPr eaLnBrk="1" hangingPunct="1"/>
            <a:r>
              <a:rPr lang="cs-CZ" altLang="cs-CZ" smtClean="0"/>
              <a:t>ÚPON: od tuberositas radii po úpon pronátoru</a:t>
            </a:r>
          </a:p>
          <a:p>
            <a:pPr eaLnBrk="1" hangingPunct="1"/>
            <a:r>
              <a:rPr lang="cs-CZ" altLang="cs-CZ" smtClean="0"/>
              <a:t>INERVACE: n. radialis</a:t>
            </a:r>
          </a:p>
          <a:p>
            <a:pPr eaLnBrk="1" hangingPunct="1"/>
            <a:r>
              <a:rPr lang="cs-CZ" altLang="cs-CZ" smtClean="0"/>
              <a:t>FUNKCE: supinace předloktí 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56144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/>
              <a:t>Musculus extensor digitorum communis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epicondylus lateralis humeri </a:t>
            </a:r>
          </a:p>
          <a:p>
            <a:pPr eaLnBrk="1" hangingPunct="1"/>
            <a:r>
              <a:rPr lang="cs-CZ" altLang="cs-CZ" smtClean="0"/>
              <a:t>ÚPON: dorzální aponeuróza (zadní strana všech tří článků)</a:t>
            </a:r>
          </a:p>
          <a:p>
            <a:pPr eaLnBrk="1" hangingPunct="1"/>
            <a:r>
              <a:rPr lang="cs-CZ" altLang="cs-CZ" smtClean="0"/>
              <a:t>INERVACE: n. radialis</a:t>
            </a:r>
          </a:p>
          <a:p>
            <a:pPr eaLnBrk="1" hangingPunct="1"/>
            <a:r>
              <a:rPr lang="cs-CZ" altLang="cs-CZ" smtClean="0"/>
              <a:t>FUNKCE: extenze ruky a prstů</a:t>
            </a:r>
          </a:p>
          <a:p>
            <a:endParaRPr lang="cs-CZ" altLang="cs-CZ" smtClean="0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703388" y="188913"/>
            <a:ext cx="419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sng"/>
              <a:t>ZADNÍ SKUPINA SVALŮ PŘEDLOKTÍ</a:t>
            </a:r>
          </a:p>
        </p:txBody>
      </p:sp>
    </p:spTree>
    <p:extLst>
      <p:ext uri="{BB962C8B-B14F-4D97-AF65-F5344CB8AC3E}">
        <p14:creationId xmlns:p14="http://schemas.microsoft.com/office/powerpoint/2010/main" val="2187485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Musculus extensor digiti minimi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epicondylus lateralis humeri</a:t>
            </a:r>
          </a:p>
          <a:p>
            <a:pPr eaLnBrk="1" hangingPunct="1"/>
            <a:r>
              <a:rPr lang="cs-CZ" altLang="cs-CZ" smtClean="0"/>
              <a:t>ÚPON: dorzální aponeuróza 5. prstu</a:t>
            </a:r>
          </a:p>
          <a:p>
            <a:pPr eaLnBrk="1" hangingPunct="1"/>
            <a:r>
              <a:rPr lang="cs-CZ" altLang="cs-CZ" smtClean="0"/>
              <a:t>INERVACE: n. radialis</a:t>
            </a:r>
          </a:p>
          <a:p>
            <a:pPr eaLnBrk="1" hangingPunct="1"/>
            <a:r>
              <a:rPr lang="cs-CZ" altLang="cs-CZ" smtClean="0"/>
              <a:t>FUNKCE: extenze ruky a malíčku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49472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Musculus extensor carpi ulnaris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epicondylus lateralis humeri </a:t>
            </a:r>
          </a:p>
          <a:p>
            <a:pPr eaLnBrk="1" hangingPunct="1"/>
            <a:r>
              <a:rPr lang="cs-CZ" altLang="cs-CZ" smtClean="0"/>
              <a:t>ÚPON: baze 5. metakarpu</a:t>
            </a:r>
          </a:p>
          <a:p>
            <a:pPr eaLnBrk="1" hangingPunct="1"/>
            <a:r>
              <a:rPr lang="cs-CZ" altLang="cs-CZ" smtClean="0"/>
              <a:t>INERVACE: n. radialis</a:t>
            </a:r>
          </a:p>
          <a:p>
            <a:pPr eaLnBrk="1" hangingPunct="1"/>
            <a:r>
              <a:rPr lang="cs-CZ" altLang="cs-CZ" smtClean="0"/>
              <a:t>FUNKCE: extenze a ulnární dukce ruky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669163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Musculus abductor pollicis longus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prox. ulna, membrana, prox. radius </a:t>
            </a:r>
          </a:p>
          <a:p>
            <a:pPr eaLnBrk="1" hangingPunct="1"/>
            <a:r>
              <a:rPr lang="cs-CZ" altLang="cs-CZ" smtClean="0"/>
              <a:t>ÚPON: baze prvního metakarpu</a:t>
            </a:r>
          </a:p>
          <a:p>
            <a:pPr eaLnBrk="1" hangingPunct="1"/>
            <a:r>
              <a:rPr lang="cs-CZ" altLang="cs-CZ" smtClean="0"/>
              <a:t>INERVACE: n. radialis</a:t>
            </a:r>
          </a:p>
          <a:p>
            <a:pPr eaLnBrk="1" hangingPunct="1"/>
            <a:r>
              <a:rPr lang="cs-CZ" altLang="cs-CZ" smtClean="0"/>
              <a:t>FUNKCE: abdukce palce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441739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Musculus extensor pollicis brevis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radius, membrana</a:t>
            </a:r>
          </a:p>
          <a:p>
            <a:pPr eaLnBrk="1" hangingPunct="1"/>
            <a:r>
              <a:rPr lang="cs-CZ" altLang="cs-CZ" smtClean="0"/>
              <a:t>ÚPON: dorzální strana prox. článku palce</a:t>
            </a:r>
          </a:p>
          <a:p>
            <a:pPr eaLnBrk="1" hangingPunct="1"/>
            <a:r>
              <a:rPr lang="cs-CZ" altLang="cs-CZ" smtClean="0"/>
              <a:t>INERVACE: n. radialis</a:t>
            </a:r>
          </a:p>
          <a:p>
            <a:pPr eaLnBrk="1" hangingPunct="1"/>
            <a:r>
              <a:rPr lang="cs-CZ" altLang="cs-CZ" smtClean="0"/>
              <a:t>FUNKCE: extenze v mkf kloubu palce, abdukce palce 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7601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524000" y="174626"/>
            <a:ext cx="6516688" cy="274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cs-CZ" altLang="cs-CZ" sz="2400" b="1" u="sng"/>
              <a:t>SVALY PŘEDLOKTÍ</a:t>
            </a:r>
          </a:p>
          <a:p>
            <a:pPr eaLnBrk="1" hangingPunct="1">
              <a:spcBef>
                <a:spcPct val="0"/>
              </a:spcBef>
              <a:buClr>
                <a:srgbClr val="FFFF00"/>
              </a:buClr>
              <a:buFont typeface="Times New Roman" panose="02020603050405020304" pitchFamily="18" charset="0"/>
              <a:buNone/>
            </a:pPr>
            <a:r>
              <a:rPr lang="cs-CZ" altLang="cs-CZ" sz="2400" b="1" u="sng"/>
              <a:t>PŘEDNÍ SKUPINA SVALŮ PŘEDLOKTÍ</a:t>
            </a:r>
          </a:p>
          <a:p>
            <a:pPr eaLnBrk="1" hangingPunct="1">
              <a:spcBef>
                <a:spcPct val="0"/>
              </a:spcBef>
              <a:buClr>
                <a:srgbClr val="FFFF00"/>
              </a:buClr>
              <a:buFont typeface="Times New Roman" panose="02020603050405020304" pitchFamily="18" charset="0"/>
              <a:buNone/>
            </a:pPr>
            <a:endParaRPr lang="cs-CZ" altLang="cs-CZ" sz="2400" b="1" u="sng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Přední skupina předloketních svalů má jako celek funkci ohybačů (flexorů) ruky (zápěstí) a prstů, jsou zde rovněž pronátory předloktí.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/>
          </a:p>
        </p:txBody>
      </p:sp>
    </p:spTree>
    <p:extLst>
      <p:ext uri="{BB962C8B-B14F-4D97-AF65-F5344CB8AC3E}">
        <p14:creationId xmlns:p14="http://schemas.microsoft.com/office/powerpoint/2010/main" val="298007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Musculus extensor pollicis longus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ulna, membrana</a:t>
            </a:r>
          </a:p>
          <a:p>
            <a:pPr eaLnBrk="1" hangingPunct="1"/>
            <a:r>
              <a:rPr lang="cs-CZ" altLang="cs-CZ" smtClean="0"/>
              <a:t>ÚPON: distalní článek palce</a:t>
            </a:r>
          </a:p>
          <a:p>
            <a:pPr eaLnBrk="1" hangingPunct="1"/>
            <a:r>
              <a:rPr lang="cs-CZ" altLang="cs-CZ" smtClean="0"/>
              <a:t>INERVACE: n. radialis</a:t>
            </a:r>
          </a:p>
          <a:p>
            <a:pPr eaLnBrk="1" hangingPunct="1"/>
            <a:r>
              <a:rPr lang="cs-CZ" altLang="cs-CZ" smtClean="0"/>
              <a:t>FUNKCE: extenze palce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0309885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Musculus extensor indicis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ulna, membrana, nejdistálněji</a:t>
            </a:r>
          </a:p>
          <a:p>
            <a:pPr eaLnBrk="1" hangingPunct="1"/>
            <a:r>
              <a:rPr lang="cs-CZ" altLang="cs-CZ" smtClean="0"/>
              <a:t>ÚPON: dorzální aponeuróza 2. prstu</a:t>
            </a:r>
          </a:p>
          <a:p>
            <a:pPr eaLnBrk="1" hangingPunct="1"/>
            <a:r>
              <a:rPr lang="cs-CZ" altLang="cs-CZ" smtClean="0"/>
              <a:t>INERVACE: n. radialis</a:t>
            </a:r>
          </a:p>
          <a:p>
            <a:pPr eaLnBrk="1" hangingPunct="1"/>
            <a:r>
              <a:rPr lang="cs-CZ" altLang="cs-CZ" smtClean="0"/>
              <a:t>FUNKCE: extenze 2. prstu 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937355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3946525"/>
          </a:xfrm>
        </p:spPr>
        <p:txBody>
          <a:bodyPr/>
          <a:lstStyle/>
          <a:p>
            <a:pPr eaLnBrk="1" hangingPunct="1"/>
            <a:r>
              <a:rPr lang="cs-CZ" altLang="cs-CZ" smtClean="0"/>
              <a:t>Musculi manus</a:t>
            </a:r>
          </a:p>
        </p:txBody>
      </p:sp>
    </p:spTree>
    <p:extLst>
      <p:ext uri="{BB962C8B-B14F-4D97-AF65-F5344CB8AC3E}">
        <p14:creationId xmlns:p14="http://schemas.microsoft.com/office/powerpoint/2010/main" val="254711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Musculus abductor pollicis brevis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eminentia carpi radialis</a:t>
            </a:r>
          </a:p>
          <a:p>
            <a:pPr eaLnBrk="1" hangingPunct="1"/>
            <a:r>
              <a:rPr lang="cs-CZ" altLang="cs-CZ" smtClean="0"/>
              <a:t>ÚPON: radiální sezamská kůstka</a:t>
            </a:r>
          </a:p>
          <a:p>
            <a:pPr eaLnBrk="1" hangingPunct="1"/>
            <a:r>
              <a:rPr lang="cs-CZ" altLang="cs-CZ" smtClean="0"/>
              <a:t>INERVACE: n. medianus</a:t>
            </a:r>
          </a:p>
          <a:p>
            <a:pPr eaLnBrk="1" hangingPunct="1"/>
            <a:r>
              <a:rPr lang="cs-CZ" altLang="cs-CZ" smtClean="0"/>
              <a:t>FUNKCE: abdukce palce</a:t>
            </a:r>
          </a:p>
          <a:p>
            <a:endParaRPr lang="cs-CZ" altLang="cs-CZ" smtClean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3575051" y="5516563"/>
            <a:ext cx="12239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703389" y="188913"/>
            <a:ext cx="3311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SVALY THENARU</a:t>
            </a:r>
          </a:p>
        </p:txBody>
      </p:sp>
    </p:spTree>
    <p:extLst>
      <p:ext uri="{BB962C8B-B14F-4D97-AF65-F5344CB8AC3E}">
        <p14:creationId xmlns:p14="http://schemas.microsoft.com/office/powerpoint/2010/main" val="1223522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Musculus flexor pollicis brevis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eminentia carpi radialis</a:t>
            </a:r>
          </a:p>
          <a:p>
            <a:pPr eaLnBrk="1" hangingPunct="1"/>
            <a:r>
              <a:rPr lang="cs-CZ" altLang="cs-CZ" smtClean="0"/>
              <a:t>ÚPON: radiální sezamská kůstka</a:t>
            </a:r>
          </a:p>
          <a:p>
            <a:pPr eaLnBrk="1" hangingPunct="1"/>
            <a:r>
              <a:rPr lang="cs-CZ" altLang="cs-CZ" smtClean="0"/>
              <a:t>INERVACE: c. superficiale-n. medianus, c. profundum-n. ulnaris</a:t>
            </a:r>
          </a:p>
          <a:p>
            <a:pPr eaLnBrk="1" hangingPunct="1"/>
            <a:r>
              <a:rPr lang="cs-CZ" altLang="cs-CZ" smtClean="0"/>
              <a:t>FUNKCE: flexe proximálního článku prstu a opozice palce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9870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Musculus opponens pollicis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eminentia carpi radialis</a:t>
            </a:r>
          </a:p>
          <a:p>
            <a:pPr eaLnBrk="1" hangingPunct="1"/>
            <a:r>
              <a:rPr lang="cs-CZ" altLang="cs-CZ" smtClean="0"/>
              <a:t>ÚPON: laterální okraj 1. metakarpu</a:t>
            </a:r>
          </a:p>
          <a:p>
            <a:pPr eaLnBrk="1" hangingPunct="1"/>
            <a:r>
              <a:rPr lang="cs-CZ" altLang="cs-CZ" smtClean="0"/>
              <a:t>INERVACE: n. medianus</a:t>
            </a:r>
          </a:p>
          <a:p>
            <a:pPr eaLnBrk="1" hangingPunct="1"/>
            <a:r>
              <a:rPr lang="cs-CZ" altLang="cs-CZ" smtClean="0"/>
              <a:t>FUNKCE: opozice palce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26044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Musculus adductor pollicis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c. obliquum-eminentia, c. transversum-palmarní strana 3. metakarpu</a:t>
            </a:r>
          </a:p>
          <a:p>
            <a:pPr eaLnBrk="1" hangingPunct="1"/>
            <a:r>
              <a:rPr lang="cs-CZ" altLang="cs-CZ" smtClean="0"/>
              <a:t>ÚPON:ulnární sezamská kůstka</a:t>
            </a:r>
          </a:p>
          <a:p>
            <a:pPr eaLnBrk="1" hangingPunct="1"/>
            <a:r>
              <a:rPr lang="cs-CZ" altLang="cs-CZ" smtClean="0"/>
              <a:t>INERVACE: n. ulnaris</a:t>
            </a:r>
          </a:p>
          <a:p>
            <a:pPr eaLnBrk="1" hangingPunct="1"/>
            <a:r>
              <a:rPr lang="cs-CZ" altLang="cs-CZ" smtClean="0"/>
              <a:t>FUNKCE: addukce palce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7429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Musculus palmaris brevis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ulnární okraj palmární aponeurózy</a:t>
            </a:r>
          </a:p>
          <a:p>
            <a:pPr eaLnBrk="1" hangingPunct="1"/>
            <a:r>
              <a:rPr lang="cs-CZ" altLang="cs-CZ" smtClean="0"/>
              <a:t>ÚPON: kůže hypothenaru</a:t>
            </a:r>
          </a:p>
          <a:p>
            <a:pPr eaLnBrk="1" hangingPunct="1"/>
            <a:r>
              <a:rPr lang="cs-CZ" altLang="cs-CZ" smtClean="0"/>
              <a:t>INERVACE: n. ulnaris</a:t>
            </a:r>
          </a:p>
          <a:p>
            <a:pPr eaLnBrk="1" hangingPunct="1"/>
            <a:r>
              <a:rPr lang="cs-CZ" altLang="cs-CZ" smtClean="0"/>
              <a:t>FUNKCE: příčné kožní rýhy</a:t>
            </a:r>
          </a:p>
          <a:p>
            <a:endParaRPr lang="cs-CZ" altLang="cs-CZ" smtClean="0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703389" y="188913"/>
            <a:ext cx="36718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SVALY HYPOTHENARU</a:t>
            </a:r>
          </a:p>
        </p:txBody>
      </p:sp>
    </p:spTree>
    <p:extLst>
      <p:ext uri="{BB962C8B-B14F-4D97-AF65-F5344CB8AC3E}">
        <p14:creationId xmlns:p14="http://schemas.microsoft.com/office/powerpoint/2010/main" val="3300117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Musculus abductor digiti minimi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os pisiforme</a:t>
            </a:r>
          </a:p>
          <a:p>
            <a:pPr eaLnBrk="1" hangingPunct="1"/>
            <a:r>
              <a:rPr lang="cs-CZ" altLang="cs-CZ" smtClean="0"/>
              <a:t>ÚPON: baze prox článku 5. prstu</a:t>
            </a:r>
          </a:p>
          <a:p>
            <a:pPr eaLnBrk="1" hangingPunct="1"/>
            <a:r>
              <a:rPr lang="cs-CZ" altLang="cs-CZ" smtClean="0"/>
              <a:t>INERVACE: n. ulnaris</a:t>
            </a:r>
          </a:p>
          <a:p>
            <a:pPr eaLnBrk="1" hangingPunct="1"/>
            <a:r>
              <a:rPr lang="cs-CZ" altLang="cs-CZ" smtClean="0"/>
              <a:t>FUNKCE: abdukce 5. prstu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168063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Musculus flexor digiti minimi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hamulus ossis hamati</a:t>
            </a:r>
          </a:p>
          <a:p>
            <a:pPr eaLnBrk="1" hangingPunct="1"/>
            <a:r>
              <a:rPr lang="cs-CZ" altLang="cs-CZ" smtClean="0"/>
              <a:t>ÚPON: baze prox. článku 5. prstu</a:t>
            </a:r>
          </a:p>
          <a:p>
            <a:pPr eaLnBrk="1" hangingPunct="1"/>
            <a:r>
              <a:rPr lang="cs-CZ" altLang="cs-CZ" smtClean="0"/>
              <a:t>INERVACE: n. ulnaris</a:t>
            </a:r>
          </a:p>
          <a:p>
            <a:pPr eaLnBrk="1" hangingPunct="1"/>
            <a:r>
              <a:rPr lang="cs-CZ" altLang="cs-CZ" smtClean="0"/>
              <a:t>FUNKCE: flexe 5. prstu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15065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Musculus pronator teres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caput humerale-epicondylus medialis humeri, caput ulnare-processus coronoideus ulnae</a:t>
            </a:r>
          </a:p>
          <a:p>
            <a:pPr eaLnBrk="1" hangingPunct="1"/>
            <a:r>
              <a:rPr lang="cs-CZ" altLang="cs-CZ" smtClean="0"/>
              <a:t>ÚPON: střední část corpus radii</a:t>
            </a:r>
          </a:p>
          <a:p>
            <a:pPr eaLnBrk="1" hangingPunct="1"/>
            <a:r>
              <a:rPr lang="cs-CZ" altLang="cs-CZ" smtClean="0"/>
              <a:t>INERVACE: n. medianus</a:t>
            </a:r>
          </a:p>
          <a:p>
            <a:pPr eaLnBrk="1" hangingPunct="1"/>
            <a:r>
              <a:rPr lang="cs-CZ" altLang="cs-CZ" smtClean="0"/>
              <a:t>FUNKCE: pronace a flexe předloktí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264203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Musculus opponens digiti minimi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eminentia carpi ulnaris</a:t>
            </a:r>
          </a:p>
          <a:p>
            <a:pPr eaLnBrk="1" hangingPunct="1"/>
            <a:r>
              <a:rPr lang="cs-CZ" altLang="cs-CZ" smtClean="0"/>
              <a:t>ÚPON: ulnární okraj 5. metakarpu</a:t>
            </a:r>
          </a:p>
          <a:p>
            <a:pPr eaLnBrk="1" hangingPunct="1"/>
            <a:r>
              <a:rPr lang="cs-CZ" altLang="cs-CZ" smtClean="0"/>
              <a:t>INERVACE: n. ulnaris</a:t>
            </a:r>
          </a:p>
          <a:p>
            <a:pPr eaLnBrk="1" hangingPunct="1"/>
            <a:r>
              <a:rPr lang="cs-CZ" altLang="cs-CZ" smtClean="0"/>
              <a:t>FUNKCE: mírná opozice 5. prstu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917067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Mm. interossei palmares I.-III.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těla metakarpů</a:t>
            </a:r>
          </a:p>
          <a:p>
            <a:pPr eaLnBrk="1" hangingPunct="1"/>
            <a:r>
              <a:rPr lang="cs-CZ" altLang="cs-CZ" smtClean="0"/>
              <a:t>ÚPON: baze prox. článku a dorzální aponeuróza</a:t>
            </a:r>
          </a:p>
          <a:p>
            <a:pPr eaLnBrk="1" hangingPunct="1"/>
            <a:r>
              <a:rPr lang="cs-CZ" altLang="cs-CZ" smtClean="0"/>
              <a:t>INERVACE: n. ulnaris</a:t>
            </a:r>
          </a:p>
          <a:p>
            <a:pPr eaLnBrk="1" hangingPunct="1"/>
            <a:r>
              <a:rPr lang="cs-CZ" altLang="cs-CZ" smtClean="0"/>
              <a:t>FUNKCE: addukce prstů, flexe prox. článků</a:t>
            </a:r>
          </a:p>
          <a:p>
            <a:endParaRPr lang="cs-CZ" altLang="cs-CZ" smtClean="0"/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524000" y="188913"/>
            <a:ext cx="38877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PROSTŘEDNÍ SKUPINA</a:t>
            </a:r>
          </a:p>
        </p:txBody>
      </p:sp>
    </p:spTree>
    <p:extLst>
      <p:ext uri="{BB962C8B-B14F-4D97-AF65-F5344CB8AC3E}">
        <p14:creationId xmlns:p14="http://schemas.microsoft.com/office/powerpoint/2010/main" val="161702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Musculi lumbricales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šlachy m. flexor digitorum profundus</a:t>
            </a:r>
          </a:p>
          <a:p>
            <a:pPr eaLnBrk="1" hangingPunct="1"/>
            <a:r>
              <a:rPr lang="cs-CZ" altLang="cs-CZ" smtClean="0"/>
              <a:t>ÚPON: rad okraj  baze prox. článku, dorzální aponeuróza 2. až 5. prstu</a:t>
            </a:r>
          </a:p>
          <a:p>
            <a:pPr eaLnBrk="1" hangingPunct="1"/>
            <a:r>
              <a:rPr lang="cs-CZ" altLang="cs-CZ" smtClean="0"/>
              <a:t>INERVACE: I.a II.-n. medianus; III. a IV.- n. ulnaris</a:t>
            </a:r>
          </a:p>
          <a:p>
            <a:pPr eaLnBrk="1" hangingPunct="1"/>
            <a:r>
              <a:rPr lang="cs-CZ" altLang="cs-CZ" smtClean="0"/>
              <a:t>FUNKCE: naklonění prstů radiálním směrem, flexe prox článku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23987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Mm. interossei dorsales I.-IV.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dvěma hlavami na tělech sousedních metakarpů</a:t>
            </a:r>
          </a:p>
          <a:p>
            <a:pPr eaLnBrk="1" hangingPunct="1"/>
            <a:r>
              <a:rPr lang="cs-CZ" altLang="cs-CZ" smtClean="0"/>
              <a:t>ÚPON: baze prox. článku prstu a dorzální aponeuróza</a:t>
            </a:r>
          </a:p>
          <a:p>
            <a:pPr eaLnBrk="1" hangingPunct="1"/>
            <a:r>
              <a:rPr lang="cs-CZ" altLang="cs-CZ" smtClean="0"/>
              <a:t>INERVACE: n. ulnaris</a:t>
            </a:r>
          </a:p>
          <a:p>
            <a:pPr eaLnBrk="1" hangingPunct="1"/>
            <a:r>
              <a:rPr lang="cs-CZ" altLang="cs-CZ" smtClean="0"/>
              <a:t>FUNKCE: abdukce prstů, flexe prox. článku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97443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74826" y="0"/>
            <a:ext cx="8234363" cy="28733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0" tIns="0" rIns="0" bIns="0" rtlCol="0" anchor="ctr">
            <a:normAutofit fontScale="90000"/>
          </a:bodyPr>
          <a:lstStyle/>
          <a:p>
            <a:pPr marL="2057400" indent="-20574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 b="1" u="sng"/>
              <a:t>FASCIA MANUS</a:t>
            </a:r>
          </a:p>
        </p:txBody>
      </p:sp>
      <p:sp>
        <p:nvSpPr>
          <p:cNvPr id="56323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404814"/>
            <a:ext cx="5435600" cy="40354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0" tIns="0" rIns="0" bIns="0" rtlCol="0">
            <a:normAutofit/>
          </a:bodyPr>
          <a:lstStyle/>
          <a:p>
            <a:pPr marL="0" indent="0" defTabSz="449263">
              <a:spcBef>
                <a:spcPts val="700"/>
              </a:spcBef>
              <a:buClr>
                <a:srgbClr val="FFFFFF"/>
              </a:buClr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altLang="cs-CZ" b="1"/>
              <a:t>Strana dorsální</a:t>
            </a:r>
          </a:p>
          <a:p>
            <a:pPr marL="0" indent="0" defTabSz="449263">
              <a:spcBef>
                <a:spcPts val="700"/>
              </a:spcBef>
              <a:buClr>
                <a:srgbClr val="FFFFFF"/>
              </a:buClr>
              <a:buFontTx/>
              <a:buChar char="-"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altLang="cs-CZ" sz="2400" b="1"/>
              <a:t>- fascia dorsalis manus interossea</a:t>
            </a:r>
          </a:p>
          <a:p>
            <a:pPr marL="0" indent="0" defTabSz="449263">
              <a:spcBef>
                <a:spcPts val="700"/>
              </a:spcBef>
              <a:buClr>
                <a:srgbClr val="FFFFFF"/>
              </a:buClr>
              <a:buFontTx/>
              <a:buChar char="-"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altLang="cs-CZ" sz="2400" b="1"/>
              <a:t>- fascia dorsalis manus superficialis</a:t>
            </a:r>
          </a:p>
          <a:p>
            <a:pPr marL="0" indent="0" defTabSz="449263">
              <a:spcBef>
                <a:spcPts val="700"/>
              </a:spcBef>
              <a:buClr>
                <a:srgbClr val="FFFFFF"/>
              </a:buClr>
              <a:buFontTx/>
              <a:buChar char="-"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endParaRPr lang="cs-CZ" altLang="cs-CZ" sz="2400" b="1"/>
          </a:p>
          <a:p>
            <a:pPr marL="0" indent="0" defTabSz="449263">
              <a:spcBef>
                <a:spcPts val="700"/>
              </a:spcBef>
              <a:buClr>
                <a:srgbClr val="FFFFFF"/>
              </a:buClr>
              <a:buFontTx/>
              <a:buChar char="-"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altLang="cs-CZ" b="1"/>
              <a:t> Strana palmární</a:t>
            </a:r>
          </a:p>
          <a:p>
            <a:pPr marL="0" indent="0" defTabSz="449263">
              <a:spcBef>
                <a:spcPts val="700"/>
              </a:spcBef>
              <a:buClr>
                <a:srgbClr val="FFFFFF"/>
              </a:buClr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altLang="cs-CZ" sz="2400" b="1"/>
              <a:t>- fascia palmaris interossea</a:t>
            </a:r>
          </a:p>
          <a:p>
            <a:pPr marL="0" indent="0" defTabSz="449263">
              <a:spcBef>
                <a:spcPts val="700"/>
              </a:spcBef>
              <a:buFontTx/>
              <a:buChar char="-"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altLang="cs-CZ" sz="2400" b="1"/>
              <a:t> fascia palmaris superficialis</a:t>
            </a:r>
          </a:p>
          <a:p>
            <a:pPr marL="0" indent="0" defTabSz="449263">
              <a:spcBef>
                <a:spcPts val="700"/>
              </a:spcBef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altLang="cs-CZ" sz="2400" b="1"/>
              <a:t>   - aponeurosis palmaris</a:t>
            </a:r>
          </a:p>
          <a:p>
            <a:pPr marL="0" indent="0" defTabSz="449263">
              <a:spcBef>
                <a:spcPts val="700"/>
              </a:spcBef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endParaRPr lang="cs-CZ" altLang="cs-CZ" sz="2400" b="1"/>
          </a:p>
          <a:p>
            <a:pPr marL="0" indent="0" defTabSz="449263">
              <a:spcBef>
                <a:spcPts val="700"/>
              </a:spcBef>
              <a:buClr>
                <a:srgbClr val="FFFFFF"/>
              </a:buClr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endParaRPr lang="cs-CZ" altLang="cs-CZ" sz="2400" b="1"/>
          </a:p>
          <a:p>
            <a:pPr marL="0" indent="0" defTabSz="449263">
              <a:spcBef>
                <a:spcPts val="700"/>
              </a:spcBef>
              <a:buNone/>
              <a:tabLst>
                <a:tab pos="6810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endParaRPr lang="cs-CZ" altLang="cs-CZ" b="1"/>
          </a:p>
        </p:txBody>
      </p:sp>
    </p:spTree>
    <p:extLst>
      <p:ext uri="{BB962C8B-B14F-4D97-AF65-F5344CB8AC3E}">
        <p14:creationId xmlns:p14="http://schemas.microsoft.com/office/powerpoint/2010/main" val="2150997204"/>
      </p:ext>
    </p:extLst>
  </p:cSld>
  <p:clrMapOvr>
    <a:masterClrMapping/>
  </p:clrMapOvr>
  <p:transition advTm="64512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4"/>
          <p:cNvSpPr txBox="1">
            <a:spLocks noChangeArrowheads="1"/>
          </p:cNvSpPr>
          <p:nvPr/>
        </p:nvSpPr>
        <p:spPr bwMode="auto">
          <a:xfrm>
            <a:off x="2135188" y="260350"/>
            <a:ext cx="338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/>
              <a:t>CANALIS CARPI</a:t>
            </a:r>
          </a:p>
        </p:txBody>
      </p:sp>
    </p:spTree>
    <p:extLst>
      <p:ext uri="{BB962C8B-B14F-4D97-AF65-F5344CB8AC3E}">
        <p14:creationId xmlns:p14="http://schemas.microsoft.com/office/powerpoint/2010/main" val="3372892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Musculus flexor carpi radialis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3600"/>
              <a:t>ZAČÁTEK: epicondylus medialis humeri</a:t>
            </a:r>
          </a:p>
          <a:p>
            <a:pPr eaLnBrk="1" hangingPunct="1"/>
            <a:r>
              <a:rPr lang="cs-CZ" altLang="cs-CZ" sz="3600"/>
              <a:t>ÚPON: báze 2. a 3. metakarpu</a:t>
            </a:r>
          </a:p>
          <a:p>
            <a:pPr eaLnBrk="1" hangingPunct="1"/>
            <a:r>
              <a:rPr lang="cs-CZ" altLang="cs-CZ" sz="3600"/>
              <a:t>INERVACE: n. medianus</a:t>
            </a:r>
          </a:p>
          <a:p>
            <a:pPr eaLnBrk="1" hangingPunct="1"/>
            <a:r>
              <a:rPr lang="cs-CZ" altLang="cs-CZ" sz="3600"/>
              <a:t>FUNKCE: flexe předloktí, palmární flexe ruky a její radiální dukce</a:t>
            </a:r>
          </a:p>
          <a:p>
            <a:pPr eaLnBrk="1" hangingPunct="1"/>
            <a:endParaRPr lang="cs-CZ" altLang="cs-CZ" sz="3600"/>
          </a:p>
        </p:txBody>
      </p:sp>
    </p:spTree>
    <p:extLst>
      <p:ext uri="{BB962C8B-B14F-4D97-AF65-F5344CB8AC3E}">
        <p14:creationId xmlns:p14="http://schemas.microsoft.com/office/powerpoint/2010/main" val="122087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Musculus palmaris longus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3600"/>
              <a:t>ZAČÁTEK: epicondylus medialis humeri</a:t>
            </a:r>
          </a:p>
          <a:p>
            <a:pPr eaLnBrk="1" hangingPunct="1"/>
            <a:r>
              <a:rPr lang="cs-CZ" altLang="cs-CZ" sz="3600"/>
              <a:t>ÚPON: aponeurosis palmaris</a:t>
            </a:r>
          </a:p>
          <a:p>
            <a:pPr eaLnBrk="1" hangingPunct="1"/>
            <a:r>
              <a:rPr lang="cs-CZ" altLang="cs-CZ" sz="3600"/>
              <a:t>INERVACE: n. medianus</a:t>
            </a:r>
          </a:p>
          <a:p>
            <a:pPr eaLnBrk="1" hangingPunct="1"/>
            <a:r>
              <a:rPr lang="cs-CZ" altLang="cs-CZ" sz="3600"/>
              <a:t>FUNKCE: flexe ruky a předloktí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5773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Musculus flexor carpi ulnaris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epicondylus medialis humeri, olecranon ulnae</a:t>
            </a:r>
          </a:p>
          <a:p>
            <a:pPr eaLnBrk="1" hangingPunct="1"/>
            <a:r>
              <a:rPr lang="cs-CZ" altLang="cs-CZ" smtClean="0"/>
              <a:t>ÚPON: os pisiforme, ligamentum pisohamatum, ligamentum pisometacarpeum</a:t>
            </a:r>
          </a:p>
          <a:p>
            <a:pPr eaLnBrk="1" hangingPunct="1"/>
            <a:r>
              <a:rPr lang="cs-CZ" altLang="cs-CZ" smtClean="0"/>
              <a:t>INERVACE: n. ulnaris</a:t>
            </a:r>
          </a:p>
          <a:p>
            <a:pPr eaLnBrk="1" hangingPunct="1"/>
            <a:r>
              <a:rPr lang="cs-CZ" altLang="cs-CZ" smtClean="0"/>
              <a:t>FUNKCE: flexe předloktí a ruky, ulnární dukce ruky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267256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1919288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600"/>
              <a:t>Musculus flexor digitorum superficialis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epicondylus medialis humeri, processus coronoideus ulnae a radius</a:t>
            </a:r>
          </a:p>
          <a:p>
            <a:pPr eaLnBrk="1" hangingPunct="1"/>
            <a:r>
              <a:rPr lang="cs-CZ" altLang="cs-CZ" smtClean="0"/>
              <a:t>ÚPON: prostřední článek 2. až 5. prstu, tvoří chiasma tendinum</a:t>
            </a:r>
          </a:p>
          <a:p>
            <a:pPr eaLnBrk="1" hangingPunct="1"/>
            <a:r>
              <a:rPr lang="cs-CZ" altLang="cs-CZ" smtClean="0"/>
              <a:t>INERVACE: n. medianus</a:t>
            </a:r>
          </a:p>
          <a:p>
            <a:pPr eaLnBrk="1" hangingPunct="1"/>
            <a:r>
              <a:rPr lang="cs-CZ" altLang="cs-CZ" smtClean="0"/>
              <a:t>FUNKCE: flexe ruky, prostředního článku prstu i předloktí</a:t>
            </a:r>
          </a:p>
          <a:p>
            <a:pPr eaLnBrk="1" hangingPunct="1"/>
            <a:endParaRPr lang="cs-CZ" altLang="cs-CZ" smtClean="0"/>
          </a:p>
        </p:txBody>
      </p:sp>
      <p:sp>
        <p:nvSpPr>
          <p:cNvPr id="28676" name="AutoShape 14" descr="2Q=="/>
          <p:cNvSpPr>
            <a:spLocks noChangeAspect="1" noChangeArrowheads="1"/>
          </p:cNvSpPr>
          <p:nvPr/>
        </p:nvSpPr>
        <p:spPr bwMode="auto">
          <a:xfrm>
            <a:off x="4429125" y="2238375"/>
            <a:ext cx="33337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8677" name="AutoShape 16" descr="2Q=="/>
          <p:cNvSpPr>
            <a:spLocks noChangeAspect="1" noChangeArrowheads="1"/>
          </p:cNvSpPr>
          <p:nvPr/>
        </p:nvSpPr>
        <p:spPr bwMode="auto">
          <a:xfrm>
            <a:off x="4429125" y="2238375"/>
            <a:ext cx="33337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8678" name="AutoShape 18" descr="2Q=="/>
          <p:cNvSpPr>
            <a:spLocks noChangeAspect="1" noChangeArrowheads="1"/>
          </p:cNvSpPr>
          <p:nvPr/>
        </p:nvSpPr>
        <p:spPr bwMode="auto">
          <a:xfrm>
            <a:off x="4429125" y="2238375"/>
            <a:ext cx="33337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8679" name="AutoShape 20" descr="2Q=="/>
          <p:cNvSpPr>
            <a:spLocks noChangeAspect="1" noChangeArrowheads="1"/>
          </p:cNvSpPr>
          <p:nvPr/>
        </p:nvSpPr>
        <p:spPr bwMode="auto">
          <a:xfrm>
            <a:off x="4429125" y="2238375"/>
            <a:ext cx="33337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405544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Musculus flexor pollicis longus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3600"/>
              <a:t>ZAČÁTEK: přední plocha radia a membrana interossea antebrachii</a:t>
            </a:r>
          </a:p>
          <a:p>
            <a:pPr eaLnBrk="1" hangingPunct="1"/>
            <a:r>
              <a:rPr lang="cs-CZ" altLang="cs-CZ" sz="3600"/>
              <a:t>ÚPON: distální článek palce</a:t>
            </a:r>
          </a:p>
          <a:p>
            <a:pPr eaLnBrk="1" hangingPunct="1"/>
            <a:r>
              <a:rPr lang="cs-CZ" altLang="cs-CZ" sz="3600"/>
              <a:t>INERVACE: n. medianus</a:t>
            </a:r>
          </a:p>
          <a:p>
            <a:pPr eaLnBrk="1" hangingPunct="1"/>
            <a:r>
              <a:rPr lang="cs-CZ" altLang="cs-CZ" sz="3600"/>
              <a:t>FUNKCE: flexe palce a ruky</a:t>
            </a:r>
          </a:p>
          <a:p>
            <a:pPr eaLnBrk="1" hangingPunct="1"/>
            <a:endParaRPr lang="cs-CZ" altLang="cs-CZ" sz="3600"/>
          </a:p>
        </p:txBody>
      </p:sp>
    </p:spTree>
    <p:extLst>
      <p:ext uri="{BB962C8B-B14F-4D97-AF65-F5344CB8AC3E}">
        <p14:creationId xmlns:p14="http://schemas.microsoft.com/office/powerpoint/2010/main" val="60890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/>
              <a:t>Musculus flexor digitorum profundus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ZAČÁTEK: přední strana ulny a membrana interossea antebrachii</a:t>
            </a:r>
          </a:p>
          <a:p>
            <a:pPr eaLnBrk="1" hangingPunct="1"/>
            <a:r>
              <a:rPr lang="cs-CZ" altLang="cs-CZ" smtClean="0"/>
              <a:t>ÚPON: distální článek 2.-5. prstu</a:t>
            </a:r>
          </a:p>
          <a:p>
            <a:pPr eaLnBrk="1" hangingPunct="1"/>
            <a:r>
              <a:rPr lang="cs-CZ" altLang="cs-CZ" smtClean="0"/>
              <a:t>INERVACE: n. medianus (2. a 3. prst), n. ulnaris (4. a 5. prst)</a:t>
            </a:r>
          </a:p>
          <a:p>
            <a:pPr eaLnBrk="1" hangingPunct="1"/>
            <a:r>
              <a:rPr lang="cs-CZ" altLang="cs-CZ" smtClean="0"/>
              <a:t>FUNKCE: flexe ruky a prstů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7163171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1015</Words>
  <Application>Microsoft Office PowerPoint</Application>
  <PresentationFormat>Širokoúhlá obrazovka</PresentationFormat>
  <Paragraphs>171</Paragraphs>
  <Slides>35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Musculus pronator teres</vt:lpstr>
      <vt:lpstr>Musculus flexor carpi radialis</vt:lpstr>
      <vt:lpstr>Musculus palmaris longus</vt:lpstr>
      <vt:lpstr>Musculus flexor carpi ulnaris</vt:lpstr>
      <vt:lpstr>Musculus flexor digitorum superficialis</vt:lpstr>
      <vt:lpstr>Musculus flexor pollicis longus</vt:lpstr>
      <vt:lpstr>Musculus flexor digitorum profundus</vt:lpstr>
      <vt:lpstr>Musculus pronator quadratus</vt:lpstr>
      <vt:lpstr>Musculus brachioradialis</vt:lpstr>
      <vt:lpstr>Musculus extensor carpi radialis longus</vt:lpstr>
      <vt:lpstr>Musculus extensor carpi radialis brevis</vt:lpstr>
      <vt:lpstr>Musculus supinator</vt:lpstr>
      <vt:lpstr>Musculus extensor digitorum communis</vt:lpstr>
      <vt:lpstr>Musculus extensor digiti minimi</vt:lpstr>
      <vt:lpstr>Musculus extensor carpi ulnaris</vt:lpstr>
      <vt:lpstr>Musculus abductor pollicis longus</vt:lpstr>
      <vt:lpstr>Musculus extensor pollicis brevis</vt:lpstr>
      <vt:lpstr>Musculus extensor pollicis longus</vt:lpstr>
      <vt:lpstr>Musculus extensor indicis</vt:lpstr>
      <vt:lpstr>Musculi manus</vt:lpstr>
      <vt:lpstr>Musculus abductor pollicis brevis</vt:lpstr>
      <vt:lpstr>Musculus flexor pollicis brevis</vt:lpstr>
      <vt:lpstr>Musculus opponens pollicis</vt:lpstr>
      <vt:lpstr>Musculus adductor pollicis</vt:lpstr>
      <vt:lpstr>Musculus palmaris brevis</vt:lpstr>
      <vt:lpstr>Musculus abductor digiti minimi</vt:lpstr>
      <vt:lpstr>Musculus flexor digiti minimi</vt:lpstr>
      <vt:lpstr>Musculus opponens digiti minimi</vt:lpstr>
      <vt:lpstr>Mm. interossei palmares I.-III. </vt:lpstr>
      <vt:lpstr>Musculi lumbricales</vt:lpstr>
      <vt:lpstr>Mm. interossei dorsales I.-IV.</vt:lpstr>
      <vt:lpstr>FASCIA MANUS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Vymazalová</dc:creator>
  <cp:lastModifiedBy>Kateřina Vymazalová</cp:lastModifiedBy>
  <cp:revision>1</cp:revision>
  <dcterms:created xsi:type="dcterms:W3CDTF">2016-11-10T09:21:56Z</dcterms:created>
  <dcterms:modified xsi:type="dcterms:W3CDTF">2016-11-10T09:22:10Z</dcterms:modified>
</cp:coreProperties>
</file>