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8" r:id="rId2"/>
    <p:sldId id="279" r:id="rId3"/>
    <p:sldId id="270" r:id="rId4"/>
    <p:sldId id="269" r:id="rId5"/>
    <p:sldId id="277" r:id="rId6"/>
    <p:sldId id="281" r:id="rId7"/>
    <p:sldId id="280" r:id="rId8"/>
    <p:sldId id="283" r:id="rId9"/>
    <p:sldId id="267" r:id="rId10"/>
    <p:sldId id="290" r:id="rId11"/>
    <p:sldId id="298" r:id="rId12"/>
    <p:sldId id="268" r:id="rId13"/>
    <p:sldId id="291" r:id="rId14"/>
    <p:sldId id="293" r:id="rId15"/>
    <p:sldId id="294" r:id="rId16"/>
    <p:sldId id="286" r:id="rId17"/>
    <p:sldId id="288" r:id="rId18"/>
    <p:sldId id="287" r:id="rId19"/>
    <p:sldId id="289" r:id="rId20"/>
    <p:sldId id="295" r:id="rId21"/>
    <p:sldId id="296" r:id="rId22"/>
    <p:sldId id="297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259" r:id="rId34"/>
    <p:sldId id="256" r:id="rId35"/>
    <p:sldId id="264" r:id="rId36"/>
    <p:sldId id="282" r:id="rId37"/>
    <p:sldId id="292" r:id="rId38"/>
    <p:sldId id="284" r:id="rId39"/>
    <p:sldId id="271" r:id="rId40"/>
    <p:sldId id="309" r:id="rId41"/>
    <p:sldId id="310" r:id="rId42"/>
    <p:sldId id="265" r:id="rId43"/>
    <p:sldId id="275" r:id="rId44"/>
    <p:sldId id="274" r:id="rId45"/>
    <p:sldId id="266" r:id="rId46"/>
    <p:sldId id="276" r:id="rId47"/>
    <p:sldId id="285" r:id="rId48"/>
  </p:sldIdLst>
  <p:sldSz cx="9144000" cy="6858000" type="screen4x3"/>
  <p:notesSz cx="6858000" cy="9144000"/>
  <p:custDataLst>
    <p:tags r:id="rId50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CC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0" autoAdjust="0"/>
    <p:restoredTop sz="94660"/>
  </p:normalViewPr>
  <p:slideViewPr>
    <p:cSldViewPr>
      <p:cViewPr varScale="1">
        <p:scale>
          <a:sx n="95" d="100"/>
          <a:sy n="95" d="100"/>
        </p:scale>
        <p:origin x="144" y="96"/>
      </p:cViewPr>
      <p:guideLst>
        <p:guide orient="horz" pos="1253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D1BD1-1F6E-4DAC-B53B-2344D9A27116}" type="datetimeFigureOut">
              <a:rPr lang="cs-CZ" smtClean="0"/>
              <a:t>14.12.2018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EF23A-B7B6-4F2E-8169-6A87F93D84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95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EF23A-B7B6-4F2E-8169-6A87F93D841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67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4E928-ED12-4A76-97F2-7E43764C57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90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DDE1-75D3-4E6C-8B85-F63E49B927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6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4A3-74C4-4DA9-897C-9D4D5ED7B1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0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184F-2D4D-4539-B1F5-5140D3089E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2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74DE-A332-4F93-A752-0488992C4E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02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57A27-B6A0-4959-9269-FD82ED918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069E5-4CD8-47D5-A439-DFE0E37F7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3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CAA28-9318-45CD-A584-ECB7A5ECF1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9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20828-2B48-4813-8BCE-DBD778666C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0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37F2E-2E89-4577-B400-D4371CFF71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B14B-EB60-44A1-B888-C2D1FFF8EA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59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textu.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69B00908-6B72-4EF5-8016-6B67CFF67A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31640" y="2132856"/>
            <a:ext cx="6336704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REGULACE PŘÍJMU POTRAVY</a:t>
            </a:r>
          </a:p>
          <a:p>
            <a:pPr algn="ctr">
              <a:lnSpc>
                <a:spcPct val="200000"/>
              </a:lnSpc>
            </a:pPr>
            <a:r>
              <a:rPr lang="cs-CZ" sz="2800" dirty="0" smtClean="0"/>
              <a:t>A VÝŽIVOVÉHO STAVU</a:t>
            </a:r>
            <a:endParaRPr lang="cs-CZ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03" t="17335" r="50494" b="30659"/>
          <a:stretch/>
        </p:blipFill>
        <p:spPr>
          <a:xfrm>
            <a:off x="1835696" y="44624"/>
            <a:ext cx="5544616" cy="67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2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1503" t="29337" r="33243" b="29326"/>
          <a:stretch/>
        </p:blipFill>
        <p:spPr>
          <a:xfrm>
            <a:off x="1187624" y="1052736"/>
            <a:ext cx="6552728" cy="43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38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203575" y="115888"/>
            <a:ext cx="24098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/>
              <a:t>TUKOVÁ TKÁŇ</a:t>
            </a:r>
            <a:endParaRPr lang="en-US" altLang="cs-CZ" sz="2400" b="0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292725" y="692150"/>
            <a:ext cx="37306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>
                <a:solidFill>
                  <a:schemeClr val="accent1"/>
                </a:solidFill>
              </a:rPr>
              <a:t>PŘÍRŮSTEK HMOTNOSTI</a:t>
            </a:r>
            <a:endParaRPr lang="en-US" altLang="cs-CZ" sz="2400" b="0">
              <a:solidFill>
                <a:schemeClr val="accent1"/>
              </a:solidFill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50825" y="692150"/>
            <a:ext cx="3306763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>
                <a:solidFill>
                  <a:schemeClr val="accent2"/>
                </a:solidFill>
              </a:rPr>
              <a:t>ÚBYTEK HMOTNOSTI</a:t>
            </a:r>
            <a:endParaRPr lang="en-US" altLang="cs-CZ" sz="2400" b="0">
              <a:solidFill>
                <a:schemeClr val="accent2"/>
              </a:solidFill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1763713" y="1341438"/>
            <a:ext cx="0" cy="3587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7235825" y="1196975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042988" y="1649413"/>
            <a:ext cx="1514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-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LEPTIN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372225" y="1341438"/>
            <a:ext cx="15986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+</a:t>
            </a:r>
            <a:r>
              <a:rPr lang="cs-CZ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LEPTIN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468313" y="2492375"/>
            <a:ext cx="2490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/>
              <a:t>HYPOTALAMUS</a:t>
            </a:r>
            <a:endParaRPr lang="en-US" altLang="cs-CZ" sz="2400" b="0"/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6011863" y="1989138"/>
            <a:ext cx="2490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/>
              <a:t>HYPOTALAMUS</a:t>
            </a:r>
            <a:endParaRPr lang="en-US" altLang="cs-CZ" sz="2400" b="0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7235825" y="1773238"/>
            <a:ext cx="0" cy="3587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1763713" y="2133600"/>
            <a:ext cx="0" cy="3587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7235825" y="2349500"/>
            <a:ext cx="0" cy="35877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1763713" y="2924175"/>
            <a:ext cx="0" cy="35877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331913" y="3213100"/>
            <a:ext cx="817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NPY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1763713" y="3644900"/>
            <a:ext cx="0" cy="35877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137" name="Text Box 23"/>
          <p:cNvSpPr txBox="1">
            <a:spLocks noChangeArrowheads="1"/>
          </p:cNvSpPr>
          <p:nvPr/>
        </p:nvSpPr>
        <p:spPr bwMode="auto">
          <a:xfrm>
            <a:off x="0" y="4652963"/>
            <a:ext cx="4033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>
                <a:solidFill>
                  <a:schemeClr val="accent2"/>
                </a:solidFill>
              </a:rPr>
              <a:t>ODPOVĚĎ NA HLADOVĚNÍ</a:t>
            </a:r>
            <a:endParaRPr lang="en-US" altLang="cs-CZ" sz="2400" b="0">
              <a:solidFill>
                <a:schemeClr val="accent2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356225" y="3933825"/>
            <a:ext cx="3537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deriváty POMC </a:t>
            </a:r>
            <a:r>
              <a:rPr lang="cs-CZ" altLang="cs-CZ" sz="2400" b="0" dirty="0">
                <a:solidFill>
                  <a:schemeClr val="accent1"/>
                </a:solidFill>
              </a:rPr>
              <a:t>(MC4-R</a:t>
            </a:r>
            <a:r>
              <a:rPr lang="cs-CZ" altLang="cs-CZ" sz="2400" b="0" dirty="0" smtClean="0">
                <a:solidFill>
                  <a:schemeClr val="accent1"/>
                </a:solidFill>
              </a:rPr>
              <a:t>)</a:t>
            </a:r>
            <a:endParaRPr lang="en-US" sz="24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9" name="Text Box 25"/>
          <p:cNvSpPr txBox="1">
            <a:spLocks noChangeArrowheads="1"/>
          </p:cNvSpPr>
          <p:nvPr/>
        </p:nvSpPr>
        <p:spPr bwMode="auto">
          <a:xfrm>
            <a:off x="5535613" y="4581525"/>
            <a:ext cx="354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>
                <a:solidFill>
                  <a:schemeClr val="accent1"/>
                </a:solidFill>
              </a:rPr>
              <a:t>ODPOVĚĎ NA OBEZITU</a:t>
            </a:r>
            <a:endParaRPr lang="en-US" altLang="cs-CZ" sz="2400" b="0">
              <a:solidFill>
                <a:schemeClr val="accent1"/>
              </a:solidFill>
            </a:endParaRPr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7235825" y="3716338"/>
            <a:ext cx="0" cy="35877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141" name="Text Box 27"/>
          <p:cNvSpPr txBox="1">
            <a:spLocks noChangeArrowheads="1"/>
          </p:cNvSpPr>
          <p:nvPr/>
        </p:nvSpPr>
        <p:spPr bwMode="auto">
          <a:xfrm>
            <a:off x="539750" y="3933825"/>
            <a:ext cx="413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>
                <a:solidFill>
                  <a:schemeClr val="accent2"/>
                </a:solidFill>
              </a:rPr>
              <a:t>NPY RECEPTOR (Y1, Y2, Y5)</a:t>
            </a:r>
            <a:endParaRPr lang="en-US" altLang="cs-CZ" sz="2400" b="0">
              <a:solidFill>
                <a:schemeClr val="accent2"/>
              </a:solidFill>
            </a:endParaRPr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1763713" y="4292600"/>
            <a:ext cx="0" cy="35877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143" name="Text Box 29"/>
          <p:cNvSpPr txBox="1">
            <a:spLocks noChangeArrowheads="1"/>
          </p:cNvSpPr>
          <p:nvPr/>
        </p:nvSpPr>
        <p:spPr bwMode="auto">
          <a:xfrm>
            <a:off x="5356225" y="3254375"/>
            <a:ext cx="2497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0" dirty="0">
                <a:solidFill>
                  <a:schemeClr val="accent1"/>
                </a:solidFill>
              </a:rPr>
              <a:t>MSH </a:t>
            </a:r>
            <a:r>
              <a:rPr lang="cs-CZ" altLang="cs-CZ" sz="2400" b="0" dirty="0" smtClean="0">
                <a:solidFill>
                  <a:schemeClr val="accent1"/>
                </a:solidFill>
              </a:rPr>
              <a:t>RECEPTOR</a:t>
            </a:r>
            <a:endParaRPr lang="en-US" altLang="cs-CZ" sz="2400" b="0" dirty="0">
              <a:solidFill>
                <a:schemeClr val="accent1"/>
              </a:solidFill>
            </a:endParaRPr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7235825" y="4292600"/>
            <a:ext cx="0" cy="35877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145" name="Text Box 31"/>
          <p:cNvSpPr txBox="1">
            <a:spLocks noChangeArrowheads="1"/>
          </p:cNvSpPr>
          <p:nvPr/>
        </p:nvSpPr>
        <p:spPr bwMode="auto">
          <a:xfrm>
            <a:off x="15875" y="5105400"/>
            <a:ext cx="22494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+</a:t>
            </a:r>
            <a:r>
              <a:rPr lang="cs-CZ" altLang="cs-CZ" sz="2400" b="0" dirty="0"/>
              <a:t> Příjem potravy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0" dirty="0"/>
              <a:t> Reprodukce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0" dirty="0"/>
              <a:t> Teplota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0" dirty="0"/>
              <a:t> Výdej energie</a:t>
            </a:r>
            <a:endParaRPr lang="en-US" altLang="cs-CZ" sz="2400" b="0" dirty="0"/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5632450" y="5105400"/>
            <a:ext cx="3114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0"/>
              <a:t> Příjem potravy (CRH)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  <a:r>
              <a:rPr lang="cs-CZ" altLang="cs-CZ" sz="2400" b="0"/>
              <a:t> Výdej energie</a:t>
            </a:r>
            <a:endParaRPr lang="en-US" altLang="cs-CZ" sz="2400" b="0"/>
          </a:p>
        </p:txBody>
      </p: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2051720" y="6093619"/>
            <a:ext cx="2105768" cy="5847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PARASYMPATICKÁ</a:t>
            </a:r>
          </a:p>
          <a:p>
            <a:pPr algn="ctr">
              <a:defRPr/>
            </a:pPr>
            <a:r>
              <a:rPr lang="cs-CZ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AKTIVITA</a:t>
            </a:r>
            <a:endParaRPr lang="en-US" sz="16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7159030" y="6017948"/>
            <a:ext cx="1727781" cy="64633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SYMPATICKÁ</a:t>
            </a:r>
          </a:p>
          <a:p>
            <a:pPr algn="ctr">
              <a:defRPr/>
            </a:pPr>
            <a:r>
              <a:rPr lang="cs-CZ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AKTIVITA</a:t>
            </a:r>
            <a:endParaRPr lang="en-US" sz="18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" name="Text Box 24"/>
          <p:cNvSpPr txBox="1">
            <a:spLocks noChangeArrowheads="1"/>
          </p:cNvSpPr>
          <p:nvPr/>
        </p:nvSpPr>
        <p:spPr bwMode="auto">
          <a:xfrm>
            <a:off x="6732588" y="2565400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MSH</a:t>
            </a:r>
            <a:endParaRPr 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" name="Line 19"/>
          <p:cNvSpPr>
            <a:spLocks noChangeShapeType="1"/>
          </p:cNvSpPr>
          <p:nvPr/>
        </p:nvSpPr>
        <p:spPr bwMode="auto">
          <a:xfrm>
            <a:off x="7235825" y="2997200"/>
            <a:ext cx="0" cy="358775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5957903" y="115888"/>
            <a:ext cx="2770310" cy="33855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LEPTINOVÁ REZISTENCE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5254" t="9335" r="41493" b="49327"/>
          <a:stretch/>
        </p:blipFill>
        <p:spPr>
          <a:xfrm>
            <a:off x="251520" y="1052736"/>
            <a:ext cx="4248472" cy="42484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5254" t="54548" r="41493" b="23991"/>
          <a:stretch/>
        </p:blipFill>
        <p:spPr>
          <a:xfrm>
            <a:off x="4499992" y="2420888"/>
            <a:ext cx="4608512" cy="239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lep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52536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0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rontiersin.org/files/Articles/11023/fphys-02-00026-HTML/image_m/fphys-02-00026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27546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0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384376" cy="1224136"/>
          </a:xfrm>
        </p:spPr>
        <p:txBody>
          <a:bodyPr/>
          <a:lstStyle/>
          <a:p>
            <a:r>
              <a:rPr lang="cs-CZ" sz="3200" dirty="0" smtClean="0"/>
              <a:t>Neuropeptid Y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1118" y="1484784"/>
            <a:ext cx="6761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smtClean="0"/>
              <a:t>Antagonistický efekt k </a:t>
            </a:r>
            <a:r>
              <a:rPr lang="cs-CZ" sz="2400" b="0" dirty="0" err="1" smtClean="0"/>
              <a:t>leptinu</a:t>
            </a:r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- motilita + sekrece (žaludek, pankreas)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Skupina peptidů 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peptid YY – ileum, tlusté střevo (-)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pankreatický polypeptid (PP)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nejen příjem potravy! </a:t>
            </a:r>
          </a:p>
          <a:p>
            <a:pPr marL="1257300" lvl="2" indent="-342900" algn="just">
              <a:buFontTx/>
              <a:buChar char="-"/>
            </a:pPr>
            <a:r>
              <a:rPr lang="cs-CZ" sz="2400" b="0" dirty="0" smtClean="0"/>
              <a:t>cirkadiánní rytmy</a:t>
            </a:r>
          </a:p>
          <a:p>
            <a:pPr marL="1257300" lvl="2" indent="-342900" algn="just">
              <a:buFontTx/>
              <a:buChar char="-"/>
            </a:pPr>
            <a:r>
              <a:rPr lang="cs-CZ" sz="2400" b="0" dirty="0" smtClean="0"/>
              <a:t>kognitivní funkce</a:t>
            </a:r>
          </a:p>
          <a:p>
            <a:pPr marL="1257300" lvl="2" indent="-342900" algn="just">
              <a:buFontTx/>
              <a:buChar char="-"/>
            </a:pPr>
            <a:r>
              <a:rPr lang="cs-CZ" sz="2400" b="0" dirty="0" smtClean="0"/>
              <a:t>modulace synaptické plasticity</a:t>
            </a:r>
          </a:p>
          <a:p>
            <a:pPr marL="1257300" lvl="2" indent="-342900" algn="just">
              <a:buFontTx/>
              <a:buChar char="-"/>
            </a:pPr>
            <a:r>
              <a:rPr lang="cs-CZ" sz="2400" b="0" dirty="0" smtClean="0"/>
              <a:t>procesy stárnutí?</a:t>
            </a:r>
          </a:p>
          <a:p>
            <a:pPr marL="1257300" lvl="2" indent="-342900" algn="just">
              <a:buFontTx/>
              <a:buChar char="-"/>
            </a:pPr>
            <a:r>
              <a:rPr lang="cs-CZ" sz="2400" b="0" dirty="0" smtClean="0"/>
              <a:t>abusus alkoholu</a:t>
            </a:r>
            <a:endParaRPr lang="cs-CZ" sz="2400" b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412776"/>
            <a:ext cx="26098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8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753" t="12901" r="28742" b="27992"/>
          <a:stretch/>
        </p:blipFill>
        <p:spPr>
          <a:xfrm>
            <a:off x="467544" y="332656"/>
            <a:ext cx="8136904" cy="62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8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753" t="16002" r="28742" b="27992"/>
          <a:stretch/>
        </p:blipFill>
        <p:spPr>
          <a:xfrm>
            <a:off x="683568" y="404664"/>
            <a:ext cx="8280920" cy="59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78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753" t="22101" r="25741" b="13322"/>
          <a:stretch/>
        </p:blipFill>
        <p:spPr>
          <a:xfrm>
            <a:off x="539552" y="548680"/>
            <a:ext cx="8280920" cy="60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1457899" y="1196752"/>
            <a:ext cx="6189708" cy="1146266"/>
            <a:chOff x="1475656" y="1988840"/>
            <a:chExt cx="6189708" cy="1146266"/>
          </a:xfrm>
        </p:grpSpPr>
        <p:sp>
          <p:nvSpPr>
            <p:cNvPr id="4" name="TextovéPole 3"/>
            <p:cNvSpPr txBox="1"/>
            <p:nvPr/>
          </p:nvSpPr>
          <p:spPr>
            <a:xfrm>
              <a:off x="1475656" y="1988840"/>
              <a:ext cx="6189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PŘÍJEM                                                                 VÝDEJ</a:t>
              </a:r>
              <a:endParaRPr lang="cs-CZ" dirty="0"/>
            </a:p>
          </p:txBody>
        </p:sp>
        <p:cxnSp>
          <p:nvCxnSpPr>
            <p:cNvPr id="10" name="Přímá spojnice se šipkou 9"/>
            <p:cNvCxnSpPr/>
            <p:nvPr/>
          </p:nvCxnSpPr>
          <p:spPr bwMode="auto">
            <a:xfrm>
              <a:off x="3131840" y="2188895"/>
              <a:ext cx="3024336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Rovnoramenný trojúhelník 12"/>
            <p:cNvSpPr/>
            <p:nvPr/>
          </p:nvSpPr>
          <p:spPr bwMode="auto">
            <a:xfrm>
              <a:off x="4040158" y="2220706"/>
              <a:ext cx="1060704" cy="914400"/>
            </a:xfrm>
            <a:prstGeom prst="triangl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096587" y="3361174"/>
            <a:ext cx="7814554" cy="1631458"/>
            <a:chOff x="1096587" y="3361174"/>
            <a:chExt cx="7814554" cy="1631458"/>
          </a:xfrm>
        </p:grpSpPr>
        <p:sp>
          <p:nvSpPr>
            <p:cNvPr id="16" name="TextovéPole 15"/>
            <p:cNvSpPr txBox="1"/>
            <p:nvPr/>
          </p:nvSpPr>
          <p:spPr>
            <a:xfrm>
              <a:off x="1124213" y="3592006"/>
              <a:ext cx="6857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  CENTRUM SYTOSTI                    CENTRUM HLADU</a:t>
              </a:r>
            </a:p>
            <a:p>
              <a:r>
                <a:rPr lang="cs-CZ" dirty="0" smtClean="0"/>
                <a:t>		                     	         </a:t>
              </a:r>
              <a:r>
                <a:rPr lang="cs-CZ" b="0" dirty="0" smtClean="0"/>
                <a:t>(trvale aktivní)</a:t>
              </a:r>
              <a:endParaRPr lang="cs-CZ" b="0" dirty="0"/>
            </a:p>
          </p:txBody>
        </p:sp>
        <p:cxnSp>
          <p:nvCxnSpPr>
            <p:cNvPr id="18" name="Přímá spojnice se šipkou 17"/>
            <p:cNvCxnSpPr/>
            <p:nvPr/>
          </p:nvCxnSpPr>
          <p:spPr bwMode="auto">
            <a:xfrm>
              <a:off x="3923928" y="386104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ovéPole 18"/>
            <p:cNvSpPr txBox="1"/>
            <p:nvPr/>
          </p:nvSpPr>
          <p:spPr>
            <a:xfrm>
              <a:off x="4305329" y="3361174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>
                  <a:solidFill>
                    <a:srgbClr val="FF0000"/>
                  </a:solidFill>
                </a:rPr>
                <a:t>-</a:t>
              </a:r>
              <a:endParaRPr lang="cs-CZ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096587" y="4411710"/>
              <a:ext cx="3100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 smtClean="0"/>
                <a:t>ncl</a:t>
              </a:r>
              <a:r>
                <a:rPr lang="cs-CZ" sz="1600" b="0" dirty="0" smtClean="0"/>
                <a:t>. </a:t>
              </a:r>
              <a:r>
                <a:rPr lang="cs-CZ" sz="1600" b="0" dirty="0" err="1" smtClean="0"/>
                <a:t>ventromedialis</a:t>
              </a:r>
              <a:r>
                <a:rPr lang="cs-CZ" sz="1600" b="0" dirty="0" smtClean="0"/>
                <a:t> v </a:t>
              </a:r>
              <a:r>
                <a:rPr lang="cs-CZ" sz="1600" b="0" dirty="0" err="1" smtClean="0"/>
                <a:t>hypothalamu</a:t>
              </a:r>
              <a:endParaRPr lang="cs-CZ" sz="1600" b="0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860032" y="4407857"/>
              <a:ext cx="40511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smtClean="0"/>
                <a:t>laterální </a:t>
              </a:r>
              <a:r>
                <a:rPr lang="cs-CZ" sz="1600" b="0" dirty="0" err="1" smtClean="0"/>
                <a:t>hypothalamus</a:t>
              </a:r>
              <a:endParaRPr lang="cs-CZ" sz="1600" b="0" dirty="0" smtClean="0"/>
            </a:p>
            <a:p>
              <a:r>
                <a:rPr lang="cs-CZ" sz="1600" b="0" dirty="0"/>
                <a:t>(</a:t>
              </a:r>
              <a:r>
                <a:rPr lang="cs-CZ" sz="1600" b="0" dirty="0" smtClean="0"/>
                <a:t>jádro pod </a:t>
              </a:r>
              <a:r>
                <a:rPr lang="cs-CZ" sz="1600" b="0" dirty="0" err="1" smtClean="0"/>
                <a:t>fasciculus</a:t>
              </a:r>
              <a:r>
                <a:rPr lang="cs-CZ" sz="1600" b="0" dirty="0" smtClean="0"/>
                <a:t> </a:t>
              </a:r>
              <a:r>
                <a:rPr lang="cs-CZ" sz="1600" b="0" dirty="0" err="1" smtClean="0"/>
                <a:t>telencephalicus</a:t>
              </a:r>
              <a:r>
                <a:rPr lang="cs-CZ" sz="1600" b="0" dirty="0" smtClean="0"/>
                <a:t> </a:t>
              </a:r>
              <a:r>
                <a:rPr lang="cs-CZ" sz="1600" b="0" dirty="0" err="1" smtClean="0"/>
                <a:t>medialis</a:t>
              </a:r>
              <a:r>
                <a:rPr lang="cs-CZ" sz="1600" b="0" dirty="0" smtClean="0"/>
                <a:t>)</a:t>
              </a:r>
              <a:endParaRPr lang="cs-CZ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882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cs-CZ" dirty="0" err="1" smtClean="0"/>
              <a:t>Ghrelin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1118" y="1484784"/>
            <a:ext cx="8853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smtClean="0"/>
              <a:t>Zejména endokrinní buňky fundu žaludku (ale i jinde!) – </a:t>
            </a:r>
            <a:r>
              <a:rPr lang="cs-CZ" sz="2400" b="0" dirty="0" err="1" smtClean="0"/>
              <a:t>interdigestivní</a:t>
            </a:r>
            <a:r>
              <a:rPr lang="cs-CZ" sz="2400" b="0" dirty="0" smtClean="0"/>
              <a:t> fáze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Signalizace „prázdného žaludku“ – aktivace pocitu hladu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Změna vnímání náplně žaludku (</a:t>
            </a:r>
            <a:r>
              <a:rPr lang="cs-CZ" sz="2400" b="0" dirty="0" err="1" smtClean="0"/>
              <a:t>mechanoreceptory</a:t>
            </a:r>
            <a:r>
              <a:rPr lang="cs-CZ" sz="2400" b="0" dirty="0" smtClean="0"/>
              <a:t>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Protekce GIT (protizánětlivé účinky)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Anabolické procesy spojené s příjmem potravy?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Vliv na endoteliální funkce?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Inhibice sekrece </a:t>
            </a:r>
            <a:r>
              <a:rPr lang="cs-CZ" sz="2400" b="0" dirty="0" err="1" smtClean="0"/>
              <a:t>GnRH</a:t>
            </a:r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CNS: učení a paměť, délka spánku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62784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253" t="29337" r="26492" b="6018"/>
          <a:stretch/>
        </p:blipFill>
        <p:spPr>
          <a:xfrm>
            <a:off x="323528" y="44624"/>
            <a:ext cx="8702681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21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143000"/>
          </a:xfrm>
        </p:spPr>
        <p:txBody>
          <a:bodyPr/>
          <a:lstStyle/>
          <a:p>
            <a:r>
              <a:rPr lang="cs-CZ" dirty="0" err="1" smtClean="0"/>
              <a:t>Orexin</a:t>
            </a:r>
            <a:r>
              <a:rPr lang="cs-CZ" dirty="0" smtClean="0"/>
              <a:t> A </a:t>
            </a:r>
            <a:r>
              <a:rPr lang="cs-CZ" dirty="0" err="1" smtClean="0"/>
              <a:t>a</a:t>
            </a:r>
            <a:r>
              <a:rPr lang="cs-CZ" dirty="0" smtClean="0"/>
              <a:t> 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63" y="1556792"/>
            <a:ext cx="4428492" cy="29523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67" y="1556792"/>
            <a:ext cx="4428492" cy="29523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0714" y="4662264"/>
            <a:ext cx="85286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/>
              <a:t>Energetický metabolismus – příjem potravy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také: kontrola spánku/bdění, funkce v GIT a kardiovaskulárním systému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Významné modulátory endokrinních funkcí?</a:t>
            </a:r>
          </a:p>
          <a:p>
            <a:pPr marL="342900" indent="-342900">
              <a:buFontTx/>
              <a:buChar char="-"/>
            </a:pPr>
            <a:r>
              <a:rPr lang="cs-CZ" dirty="0" err="1" smtClean="0"/>
              <a:t>Rytmicita</a:t>
            </a:r>
            <a:r>
              <a:rPr lang="cs-CZ" dirty="0" smtClean="0"/>
              <a:t>  některých procesů (</a:t>
            </a:r>
            <a:r>
              <a:rPr lang="cs-CZ" dirty="0" err="1" smtClean="0"/>
              <a:t>Glu</a:t>
            </a:r>
            <a:r>
              <a:rPr lang="cs-CZ" dirty="0" smtClean="0"/>
              <a:t>-játra)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Termogeneze – </a:t>
            </a:r>
            <a:r>
              <a:rPr lang="cs-CZ" dirty="0" err="1" smtClean="0"/>
              <a:t>hypo</a:t>
            </a:r>
            <a:r>
              <a:rPr lang="cs-CZ" dirty="0" smtClean="0"/>
              <a:t>-/hypertermie, zejména s ohledem na spánek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Narkolepsie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Neuropsychiatrická onemocnění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176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754" t="22669" r="29493" b="13324"/>
          <a:stretch/>
        </p:blipFill>
        <p:spPr>
          <a:xfrm>
            <a:off x="1619672" y="16071"/>
            <a:ext cx="6414308" cy="68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Melanin-</a:t>
            </a:r>
            <a:r>
              <a:rPr lang="cs-CZ" dirty="0" err="1" smtClean="0"/>
              <a:t>concentrating</a:t>
            </a:r>
            <a:r>
              <a:rPr lang="cs-CZ" dirty="0" smtClean="0"/>
              <a:t> hormone - MCH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916832"/>
            <a:ext cx="8853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smtClean="0"/>
              <a:t>Laterální </a:t>
            </a:r>
            <a:r>
              <a:rPr lang="cs-CZ" sz="2400" b="0" dirty="0" err="1" smtClean="0"/>
              <a:t>hypothalamus</a:t>
            </a:r>
            <a:r>
              <a:rPr lang="cs-CZ" sz="2400" b="0" dirty="0" smtClean="0"/>
              <a:t> + </a:t>
            </a:r>
            <a:r>
              <a:rPr lang="cs-CZ" sz="2400" b="0" dirty="0" err="1" smtClean="0"/>
              <a:t>zona</a:t>
            </a:r>
            <a:r>
              <a:rPr lang="cs-CZ" sz="2400" b="0" dirty="0" smtClean="0"/>
              <a:t> </a:t>
            </a:r>
            <a:r>
              <a:rPr lang="cs-CZ" sz="2400" b="0" dirty="0" err="1" smtClean="0"/>
              <a:t>incerta</a:t>
            </a:r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Příjem potravy – spánek/bdění </a:t>
            </a:r>
            <a:r>
              <a:rPr lang="cs-CZ" sz="2400" b="0" dirty="0"/>
              <a:t>–</a:t>
            </a:r>
            <a:r>
              <a:rPr lang="cs-CZ" sz="2400" b="0" dirty="0" smtClean="0"/>
              <a:t> nálada</a:t>
            </a:r>
          </a:p>
          <a:p>
            <a:pPr marL="342900" indent="-342900" algn="just">
              <a:buFontTx/>
              <a:buChar char="-"/>
            </a:pPr>
            <a:endParaRPr lang="cs-CZ" sz="24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6253" t="29337" r="26492" b="47994"/>
          <a:stretch/>
        </p:blipFill>
        <p:spPr>
          <a:xfrm>
            <a:off x="435776" y="3212976"/>
            <a:ext cx="827244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8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03" t="10668" r="26492" b="34659"/>
          <a:stretch/>
        </p:blipFill>
        <p:spPr>
          <a:xfrm>
            <a:off x="395536" y="908720"/>
            <a:ext cx="798059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5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dirty="0" smtClean="0"/>
              <a:t>ARP - </a:t>
            </a:r>
            <a:r>
              <a:rPr lang="cs-CZ" dirty="0" err="1"/>
              <a:t>agouti-related</a:t>
            </a:r>
            <a:r>
              <a:rPr lang="cs-CZ" dirty="0"/>
              <a:t> peptide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246215"/>
            <a:ext cx="4104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err="1" smtClean="0"/>
              <a:t>Ventromediální</a:t>
            </a:r>
            <a:r>
              <a:rPr lang="cs-CZ" sz="2400" b="0" dirty="0" smtClean="0"/>
              <a:t> část </a:t>
            </a:r>
            <a:r>
              <a:rPr lang="cs-CZ" sz="2400" b="0" dirty="0" err="1" smtClean="0"/>
              <a:t>nucleus</a:t>
            </a:r>
            <a:r>
              <a:rPr lang="cs-CZ" sz="2400" b="0" dirty="0" smtClean="0"/>
              <a:t> </a:t>
            </a:r>
            <a:r>
              <a:rPr lang="cs-CZ" sz="2400" b="0" dirty="0" err="1" smtClean="0"/>
              <a:t>arcuatus</a:t>
            </a:r>
            <a:r>
              <a:rPr lang="cs-CZ" sz="2400" b="0" dirty="0" smtClean="0"/>
              <a:t> - </a:t>
            </a:r>
            <a:r>
              <a:rPr lang="cs-CZ" sz="2400" b="0" dirty="0" err="1" smtClean="0"/>
              <a:t>koexprese</a:t>
            </a:r>
            <a:r>
              <a:rPr lang="cs-CZ" sz="2400" b="0" dirty="0" smtClean="0"/>
              <a:t> s NPY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I jiné tkáně (nadledviny, plíce, ledviny, varlata, atd.)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Receptory pro </a:t>
            </a:r>
            <a:r>
              <a:rPr lang="cs-CZ" sz="2400" b="0" dirty="0" err="1" smtClean="0"/>
              <a:t>melanokortin</a:t>
            </a:r>
            <a:r>
              <a:rPr lang="cs-CZ" sz="2400" b="0" dirty="0" smtClean="0"/>
              <a:t> (3, 4)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Výrazně </a:t>
            </a:r>
            <a:r>
              <a:rPr lang="cs-CZ" sz="2400" b="0" dirty="0" err="1" smtClean="0"/>
              <a:t>orexigenní</a:t>
            </a:r>
            <a:r>
              <a:rPr lang="cs-CZ" sz="2400" b="0" dirty="0" smtClean="0"/>
              <a:t> + snížení metabolismu a výdeje energie 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! Jeden z nejsilnějších </a:t>
            </a:r>
            <a:r>
              <a:rPr lang="cs-CZ" sz="2400" b="0" i="1" dirty="0" smtClean="0"/>
              <a:t>dlouhodobých </a:t>
            </a:r>
            <a:r>
              <a:rPr lang="cs-CZ" sz="2400" b="0" dirty="0" err="1" smtClean="0"/>
              <a:t>orexigenních</a:t>
            </a:r>
            <a:r>
              <a:rPr lang="cs-CZ" sz="2400" b="0" dirty="0" smtClean="0"/>
              <a:t> faktorů</a:t>
            </a:r>
          </a:p>
          <a:p>
            <a:pPr marL="342900" indent="-342900" algn="just">
              <a:buFontTx/>
              <a:buChar char="-"/>
            </a:pPr>
            <a:endParaRPr lang="cs-CZ" sz="2400" b="0" dirty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+ ACTH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- </a:t>
            </a:r>
            <a:r>
              <a:rPr lang="cs-CZ" sz="2400" b="0" dirty="0" err="1" smtClean="0"/>
              <a:t>tyreoliberin</a:t>
            </a:r>
            <a:endParaRPr lang="cs-CZ" sz="24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56" y="1556792"/>
            <a:ext cx="4366075" cy="49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96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cs-CZ" dirty="0" err="1" smtClean="0"/>
              <a:t>Galanin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246215"/>
            <a:ext cx="92170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err="1" smtClean="0"/>
              <a:t>Orexigenní</a:t>
            </a:r>
            <a:r>
              <a:rPr lang="cs-CZ" sz="2400" b="0" dirty="0" smtClean="0"/>
              <a:t> – CNS + GIT (duodenum, žaludek, ileum, </a:t>
            </a:r>
            <a:r>
              <a:rPr lang="cs-CZ" sz="2400" b="0" dirty="0" err="1" smtClean="0"/>
              <a:t>colon</a:t>
            </a:r>
            <a:r>
              <a:rPr lang="cs-CZ" sz="2400" b="0" dirty="0" smtClean="0"/>
              <a:t>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err="1" smtClean="0"/>
              <a:t>Nocicepce</a:t>
            </a:r>
            <a:r>
              <a:rPr lang="cs-CZ" sz="2400" b="0" dirty="0" smtClean="0"/>
              <a:t>, regulace spánku/bdění, regulace příjmu potravy a některých kognitivních funkcí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Význam u některých chorob (</a:t>
            </a:r>
            <a:r>
              <a:rPr lang="cs-CZ" sz="2400" b="0" dirty="0" err="1" smtClean="0"/>
              <a:t>neurodegenerativní</a:t>
            </a:r>
            <a:r>
              <a:rPr lang="cs-CZ" sz="2400" b="0" dirty="0" smtClean="0"/>
              <a:t>) a u poškození nervové tkáně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Diabetes typu 2 (inzulínová rezistence)</a:t>
            </a:r>
            <a:endParaRPr lang="cs-CZ" sz="2400" b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3004" t="24003" r="33993" b="50661"/>
          <a:stretch/>
        </p:blipFill>
        <p:spPr>
          <a:xfrm>
            <a:off x="1835696" y="3789040"/>
            <a:ext cx="6192688" cy="26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4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80728"/>
            <a:ext cx="5992706" cy="48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3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cs-CZ" dirty="0" smtClean="0"/>
              <a:t>Cukry – fruktóza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246215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smtClean="0"/>
              <a:t>Mechanismus závislý na dostupnosti ATP</a:t>
            </a:r>
          </a:p>
          <a:p>
            <a:pPr marL="342900" indent="-342900" algn="just">
              <a:buFontTx/>
              <a:buChar char="-"/>
            </a:pPr>
            <a:endParaRPr lang="cs-CZ" sz="2400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3754" t="12030" r="35493" b="73301"/>
          <a:stretch/>
        </p:blipFill>
        <p:spPr>
          <a:xfrm>
            <a:off x="6079704" y="1196752"/>
            <a:ext cx="2952328" cy="7920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9253" t="39657" r="30243" b="28340"/>
          <a:stretch/>
        </p:blipFill>
        <p:spPr>
          <a:xfrm>
            <a:off x="758636" y="3212976"/>
            <a:ext cx="7914760" cy="35176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49506" t="36004" r="29492" b="51995"/>
          <a:stretch/>
        </p:blipFill>
        <p:spPr>
          <a:xfrm>
            <a:off x="683568" y="1743392"/>
            <a:ext cx="4343030" cy="13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24075" y="188913"/>
            <a:ext cx="4476750" cy="54451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VZNIK POCITU SYTOSTI</a:t>
            </a:r>
            <a:endParaRPr lang="en-US" sz="28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771775" y="836613"/>
            <a:ext cx="2924583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PŘÍJEM 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POTRAVY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0" y="1989138"/>
            <a:ext cx="1258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Žvýkací pohyby</a:t>
            </a:r>
            <a:endParaRPr lang="en-US" altLang="cs-CZ" sz="2000" b="0" dirty="0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187450" y="1989138"/>
            <a:ext cx="2016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Receptory v nose, ústech, hltanu, trávicí trubici</a:t>
            </a:r>
            <a:endParaRPr lang="en-US" altLang="cs-CZ" sz="2000" b="0" dirty="0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4211638" y="17732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0"/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232150" y="1989138"/>
            <a:ext cx="2089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err="1"/>
              <a:t>Mechanoreceptory</a:t>
            </a:r>
            <a:r>
              <a:rPr lang="cs-CZ" altLang="cs-CZ" sz="2000" b="0" dirty="0"/>
              <a:t> žaludku</a:t>
            </a:r>
            <a:endParaRPr lang="en-US" altLang="cs-CZ" sz="2000" b="0" dirty="0"/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323766" y="1989137"/>
            <a:ext cx="22320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Chemoreceptory GIT</a:t>
            </a:r>
            <a:endParaRPr lang="en-US" altLang="cs-CZ" sz="2000" b="0" dirty="0"/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708400" y="6237288"/>
            <a:ext cx="1612900" cy="54451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SYTOST</a:t>
            </a:r>
            <a:endParaRPr lang="en-US" sz="28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>
            <a:off x="2051050" y="1341438"/>
            <a:ext cx="1081088" cy="7194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4024266" y="1341438"/>
            <a:ext cx="0" cy="7194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5003800" y="1341438"/>
            <a:ext cx="720725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>
            <a:off x="646423" y="1341438"/>
            <a:ext cx="2412689" cy="66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539750" y="2697024"/>
            <a:ext cx="1511300" cy="16686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2483769" y="2947988"/>
            <a:ext cx="108017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H="1">
            <a:off x="5076825" y="2924175"/>
            <a:ext cx="64770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H="1">
            <a:off x="5435600" y="3141663"/>
            <a:ext cx="2089150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3090" name="Group 28"/>
          <p:cNvGrpSpPr>
            <a:grpSpLocks/>
          </p:cNvGrpSpPr>
          <p:nvPr/>
        </p:nvGrpSpPr>
        <p:grpSpPr bwMode="auto">
          <a:xfrm>
            <a:off x="179388" y="5300663"/>
            <a:ext cx="6624637" cy="503237"/>
            <a:chOff x="249" y="3612"/>
            <a:chExt cx="3493" cy="317"/>
          </a:xfrm>
        </p:grpSpPr>
        <p:sp>
          <p:nvSpPr>
            <p:cNvPr id="16413" name="Line 29"/>
            <p:cNvSpPr>
              <a:spLocks noChangeShapeType="1"/>
            </p:cNvSpPr>
            <p:nvPr/>
          </p:nvSpPr>
          <p:spPr bwMode="auto">
            <a:xfrm>
              <a:off x="249" y="3612"/>
              <a:ext cx="0" cy="31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249" y="3929"/>
              <a:ext cx="349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 flipV="1">
              <a:off x="3742" y="3612"/>
              <a:ext cx="0" cy="31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3091" name="Group 32"/>
          <p:cNvGrpSpPr>
            <a:grpSpLocks/>
          </p:cNvGrpSpPr>
          <p:nvPr/>
        </p:nvGrpSpPr>
        <p:grpSpPr bwMode="auto">
          <a:xfrm>
            <a:off x="5219700" y="5445125"/>
            <a:ext cx="3779838" cy="503238"/>
            <a:chOff x="249" y="3612"/>
            <a:chExt cx="3493" cy="317"/>
          </a:xfrm>
        </p:grpSpPr>
        <p:sp>
          <p:nvSpPr>
            <p:cNvPr id="16417" name="Line 33"/>
            <p:cNvSpPr>
              <a:spLocks noChangeShapeType="1"/>
            </p:cNvSpPr>
            <p:nvPr/>
          </p:nvSpPr>
          <p:spPr bwMode="auto">
            <a:xfrm>
              <a:off x="249" y="3612"/>
              <a:ext cx="0" cy="31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6418" name="Line 34"/>
            <p:cNvSpPr>
              <a:spLocks noChangeShapeType="1"/>
            </p:cNvSpPr>
            <p:nvPr/>
          </p:nvSpPr>
          <p:spPr bwMode="auto">
            <a:xfrm>
              <a:off x="249" y="3929"/>
              <a:ext cx="349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6419" name="Line 35"/>
            <p:cNvSpPr>
              <a:spLocks noChangeShapeType="1"/>
            </p:cNvSpPr>
            <p:nvPr/>
          </p:nvSpPr>
          <p:spPr bwMode="auto">
            <a:xfrm flipV="1">
              <a:off x="3742" y="3612"/>
              <a:ext cx="0" cy="31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539750" y="5876925"/>
            <a:ext cx="348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PRERESORPTIVNÍ SYCENÍ</a:t>
            </a: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5724525" y="6092825"/>
            <a:ext cx="2976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RESORPTIVNÍ SYCENÍ</a:t>
            </a: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3094" name="Text Box 38"/>
          <p:cNvSpPr txBox="1">
            <a:spLocks noChangeArrowheads="1"/>
          </p:cNvSpPr>
          <p:nvPr/>
        </p:nvSpPr>
        <p:spPr bwMode="auto">
          <a:xfrm>
            <a:off x="7524750" y="1989138"/>
            <a:ext cx="15128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Centrální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err="1"/>
              <a:t>gluko</a:t>
            </a:r>
            <a:r>
              <a:rPr lang="cs-CZ" altLang="cs-CZ" sz="2000" b="0" dirty="0"/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termo-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 err="1"/>
              <a:t>lipo</a:t>
            </a:r>
            <a:r>
              <a:rPr lang="cs-CZ" altLang="cs-CZ" sz="2000" b="0" dirty="0"/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0" dirty="0"/>
              <a:t>receptory</a:t>
            </a:r>
            <a:endParaRPr lang="en-US" altLang="cs-CZ" sz="2000" b="0" dirty="0"/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1345045" y="4437063"/>
            <a:ext cx="6425349" cy="7694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ZPRACOVÁNÍ INFORMACÍ V CNS</a:t>
            </a:r>
          </a:p>
          <a:p>
            <a:pPr algn="ctr">
              <a:defRPr/>
            </a:pPr>
            <a:r>
              <a:rPr lang="cs-CZ" b="0" dirty="0" smtClean="0">
                <a:latin typeface="Times New Roman" charset="0"/>
              </a:rPr>
              <a:t>(CENTRUM SYTOSTI = </a:t>
            </a:r>
            <a:r>
              <a:rPr lang="cs-CZ" b="0" dirty="0" err="1" smtClean="0">
                <a:latin typeface="Times New Roman" charset="0"/>
              </a:rPr>
              <a:t>ncl</a:t>
            </a:r>
            <a:r>
              <a:rPr lang="cs-CZ" b="0" dirty="0" smtClean="0">
                <a:latin typeface="Times New Roman" charset="0"/>
              </a:rPr>
              <a:t>. </a:t>
            </a:r>
            <a:r>
              <a:rPr lang="cs-CZ" b="0" dirty="0" err="1" smtClean="0">
                <a:latin typeface="Times New Roman" charset="0"/>
              </a:rPr>
              <a:t>ventromedialis</a:t>
            </a:r>
            <a:r>
              <a:rPr lang="cs-CZ" b="0" dirty="0" smtClean="0">
                <a:latin typeface="Times New Roman" charset="0"/>
              </a:rPr>
              <a:t> v hypotalamu)</a:t>
            </a:r>
            <a:endParaRPr lang="en-US" b="0" dirty="0">
              <a:latin typeface="Times New Roman" charset="0"/>
            </a:endParaRPr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>
            <a:off x="4029106" y="2697023"/>
            <a:ext cx="0" cy="16686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>
            <a:off x="5651500" y="1341438"/>
            <a:ext cx="223361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>
            <a:off x="4500563" y="5300663"/>
            <a:ext cx="0" cy="936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cs-CZ" dirty="0"/>
              <a:t>CART - </a:t>
            </a:r>
            <a:r>
              <a:rPr lang="cs-CZ" dirty="0" err="1"/>
              <a:t>Cocaine</a:t>
            </a:r>
            <a:r>
              <a:rPr lang="cs-CZ" dirty="0"/>
              <a:t>- and amphetamine-</a:t>
            </a:r>
            <a:r>
              <a:rPr lang="cs-CZ" dirty="0" err="1"/>
              <a:t>regulated</a:t>
            </a:r>
            <a:r>
              <a:rPr lang="cs-CZ" dirty="0"/>
              <a:t> </a:t>
            </a:r>
            <a:r>
              <a:rPr lang="cs-CZ" dirty="0" err="1"/>
              <a:t>transcript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844824"/>
            <a:ext cx="9217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/>
              <a:t>Název?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Nejen </a:t>
            </a:r>
            <a:r>
              <a:rPr lang="cs-CZ" sz="2400" b="0" dirty="0" err="1" smtClean="0"/>
              <a:t>hypothalamus</a:t>
            </a:r>
            <a:r>
              <a:rPr lang="cs-CZ" sz="2400" b="0" dirty="0" smtClean="0"/>
              <a:t> (také např. GIT)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Systém odměny, nálada, stress, endogenní </a:t>
            </a:r>
            <a:r>
              <a:rPr lang="cs-CZ" sz="2400" b="0" dirty="0" err="1" smtClean="0"/>
              <a:t>psychostimulant</a:t>
            </a:r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Pocity úzkosti ve vztahu k návykovým látkám?</a:t>
            </a:r>
          </a:p>
          <a:p>
            <a:pPr marL="342900" indent="-342900" algn="just">
              <a:buFontTx/>
              <a:buChar char="-"/>
            </a:pPr>
            <a:endParaRPr lang="cs-CZ" sz="2400" b="0" dirty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Stimulace metabolismu tuků směrem k mobilizaci tuků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err="1" smtClean="0"/>
              <a:t>mRNA</a:t>
            </a:r>
            <a:r>
              <a:rPr lang="cs-CZ" sz="2400" b="0" dirty="0" smtClean="0"/>
              <a:t> signifikantně zvýšena u jedinců s vysokým obsahem tuků v potravě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Zvýšení rovněž i u obézních jedinců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Úzký vztah k </a:t>
            </a:r>
            <a:r>
              <a:rPr lang="cs-CZ" sz="2400" b="0" dirty="0" err="1" smtClean="0"/>
              <a:t>leptinu</a:t>
            </a:r>
            <a:r>
              <a:rPr lang="cs-CZ" sz="2400" b="0" dirty="0" smtClean="0"/>
              <a:t> (pozitivní korelace)</a:t>
            </a:r>
          </a:p>
          <a:p>
            <a:pPr marL="342900" indent="-342900" algn="just">
              <a:buFontTx/>
              <a:buChar char="-"/>
            </a:pP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754060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cs-CZ" dirty="0" smtClean="0"/>
              <a:t>CCK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7280" y="1628800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cs-CZ" sz="2400" b="0" dirty="0" smtClean="0"/>
              <a:t>Zpětnovazebná kontrola GIT 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Krátkodobá inhibice vyprazdňování žaludku a sekrece </a:t>
            </a:r>
            <a:r>
              <a:rPr lang="cs-CZ" sz="2400" b="0" dirty="0" err="1" smtClean="0"/>
              <a:t>HCl</a:t>
            </a:r>
            <a:endParaRPr lang="cs-CZ" sz="2400" b="0" dirty="0" smtClean="0"/>
          </a:p>
          <a:p>
            <a:pPr marL="800100" lvl="1" indent="-342900" algn="just">
              <a:buFontTx/>
              <a:buChar char="-"/>
            </a:pPr>
            <a:r>
              <a:rPr lang="cs-CZ" sz="2400" b="0" dirty="0" smtClean="0"/>
              <a:t>Stimulace sekrece pankreatické šťávy a žluče</a:t>
            </a:r>
          </a:p>
          <a:p>
            <a:pPr marL="800100" lvl="1" indent="-342900" algn="just">
              <a:buFontTx/>
              <a:buChar char="-"/>
            </a:pPr>
            <a:r>
              <a:rPr lang="cs-CZ" sz="2400" b="0" dirty="0" err="1" smtClean="0"/>
              <a:t>Anorexigenní</a:t>
            </a:r>
            <a:r>
              <a:rPr lang="cs-CZ" sz="2400" b="0" dirty="0" smtClean="0"/>
              <a:t> efekt – efektivní trávení?</a:t>
            </a:r>
          </a:p>
          <a:p>
            <a:pPr lvl="1" algn="just"/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CCK receptory v mozku (CCK-A/B) – area </a:t>
            </a:r>
            <a:r>
              <a:rPr lang="cs-CZ" sz="2400" b="0" dirty="0" err="1" smtClean="0"/>
              <a:t>postrema</a:t>
            </a:r>
            <a:endParaRPr lang="cs-CZ" sz="2400" b="0" dirty="0" smtClean="0"/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Periferní CCK receptory (CCK-A)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CCK-</a:t>
            </a:r>
            <a:r>
              <a:rPr lang="cs-CZ" sz="2400" b="0" u="sng" dirty="0" smtClean="0"/>
              <a:t>B</a:t>
            </a:r>
            <a:r>
              <a:rPr lang="cs-CZ" sz="2400" b="0" dirty="0" smtClean="0"/>
              <a:t> antagonisté a potlačení pocitu sytosti</a:t>
            </a:r>
          </a:p>
          <a:p>
            <a:pPr marL="342900" indent="-342900" algn="just">
              <a:buFontTx/>
              <a:buChar char="-"/>
            </a:pPr>
            <a:r>
              <a:rPr lang="cs-CZ" sz="2400" b="0" dirty="0" smtClean="0"/>
              <a:t>Další specifické funkce, např. ve vztahu k inzulínu (transport přes HEB)</a:t>
            </a:r>
            <a:endParaRPr 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3848314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8064896" cy="36824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530120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err="1" smtClean="0"/>
              <a:t>Leptin</a:t>
            </a:r>
            <a:r>
              <a:rPr lang="cs-CZ" dirty="0" smtClean="0"/>
              <a:t> a CCK – integrace krátko- a střednědobých signálů do dlouhodobé kontroly energetické bilance organismu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1219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79512" y="150171"/>
            <a:ext cx="6336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STAV VÝŽIVY - VYŠETŘOVACÍ METODY</a:t>
            </a:r>
            <a:endParaRPr lang="en-GB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67914" y="1106127"/>
            <a:ext cx="845255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METODY ANTROPOMETRICKÉ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Inspekce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Tělesná hmotnost (kg)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BMI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Obvod pasu, poměr pas-boky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Určení procenta tělesného tuku (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kaliper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, impedanční metoda,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densitometrie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, CT)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Určení ATH 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(aktivní tělesná hmotnost, %,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vážení pod vodou)</a:t>
            </a:r>
          </a:p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Měření objemu velkých svalových skupin</a:t>
            </a:r>
            <a:endParaRPr lang="en-GB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3528" y="4000996"/>
            <a:ext cx="46767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METODY BIOCHEMICKÉ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Celková dusíková bilance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Odpad dusíku močí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Stanovení plazmatických hladin bílkovin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Inkorporace AMK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Určení </a:t>
            </a:r>
            <a:r>
              <a:rPr lang="cs-CZ" b="0" dirty="0" err="1">
                <a:latin typeface="Times New Roman" charset="0"/>
              </a:rPr>
              <a:t>prealbuminů</a:t>
            </a:r>
            <a:r>
              <a:rPr lang="cs-CZ" b="0" dirty="0">
                <a:latin typeface="Times New Roman" charset="0"/>
              </a:rPr>
              <a:t>, transferinu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Vylučování vitamínů nebo jejich metabolitů</a:t>
            </a:r>
            <a:endParaRPr lang="en-GB" b="0" dirty="0">
              <a:latin typeface="Times New Roman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67914" y="6309894"/>
            <a:ext cx="417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METODY IMUNOLOGICKÉ</a:t>
            </a:r>
            <a:endParaRPr lang="en-GB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pic>
        <p:nvPicPr>
          <p:cNvPr id="7174" name="Obrázek 5" descr="obezita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18" y="540828"/>
            <a:ext cx="280987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8"/>
          <p:cNvGrpSpPr>
            <a:grpSpLocks/>
          </p:cNvGrpSpPr>
          <p:nvPr/>
        </p:nvGrpSpPr>
        <p:grpSpPr bwMode="auto">
          <a:xfrm>
            <a:off x="214313" y="0"/>
            <a:ext cx="8561387" cy="6559550"/>
            <a:chOff x="384" y="0"/>
            <a:chExt cx="5393" cy="4132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478" y="124"/>
              <a:ext cx="12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3600">
                  <a:solidFill>
                    <a:srgbClr val="CC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VÝŽIVA</a:t>
              </a:r>
              <a:endParaRPr lang="en-GB" sz="36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197" name="Text Box 3"/>
            <p:cNvSpPr txBox="1">
              <a:spLocks noChangeArrowheads="1"/>
            </p:cNvSpPr>
            <p:nvPr/>
          </p:nvSpPr>
          <p:spPr bwMode="auto">
            <a:xfrm>
              <a:off x="2400" y="0"/>
              <a:ext cx="13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RACIONÁLNÍ</a:t>
              </a:r>
              <a:endParaRPr lang="en-GB" altLang="cs-CZ" sz="2400" b="0"/>
            </a:p>
          </p:txBody>
        </p:sp>
        <p:sp>
          <p:nvSpPr>
            <p:cNvPr id="8198" name="Text Box 5"/>
            <p:cNvSpPr txBox="1">
              <a:spLocks noChangeArrowheads="1"/>
            </p:cNvSpPr>
            <p:nvPr/>
          </p:nvSpPr>
          <p:spPr bwMode="auto">
            <a:xfrm>
              <a:off x="2400" y="336"/>
              <a:ext cx="29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0"/>
                <a:t>ZVLÁŠTNÍ VÝŽIVOVÉ SMĚRY</a:t>
              </a:r>
              <a:endParaRPr lang="en-GB" altLang="cs-CZ" sz="2400" b="0"/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 flipV="1">
              <a:off x="1824" y="192"/>
              <a:ext cx="52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1824" y="384"/>
              <a:ext cx="528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201" name="Text Box 8"/>
            <p:cNvSpPr txBox="1">
              <a:spLocks noChangeArrowheads="1"/>
            </p:cNvSpPr>
            <p:nvPr/>
          </p:nvSpPr>
          <p:spPr bwMode="auto">
            <a:xfrm>
              <a:off x="518" y="842"/>
              <a:ext cx="2163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0"/>
                <a:t>HLEDISKO:</a:t>
              </a:r>
              <a:r>
                <a:rPr lang="cs-CZ" altLang="cs-CZ" sz="2400" b="0"/>
                <a:t>	evoluční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		náboženské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		historické</a:t>
              </a:r>
              <a:endParaRPr lang="en-GB" altLang="cs-CZ" sz="2400" b="0"/>
            </a:p>
          </p:txBody>
        </p:sp>
        <p:sp>
          <p:nvSpPr>
            <p:cNvPr id="8202" name="Text Box 9"/>
            <p:cNvSpPr txBox="1">
              <a:spLocks noChangeArrowheads="1"/>
            </p:cNvSpPr>
            <p:nvPr/>
          </p:nvSpPr>
          <p:spPr bwMode="auto">
            <a:xfrm>
              <a:off x="518" y="1689"/>
              <a:ext cx="29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CC3300"/>
                  </a:solidFill>
                </a:rPr>
                <a:t>POŽADAVKY RACIONÁLNÍ VÝŽIVY</a:t>
              </a:r>
              <a:endParaRPr lang="en-GB" altLang="cs-CZ" sz="2000">
                <a:solidFill>
                  <a:srgbClr val="CC3300"/>
                </a:solidFill>
              </a:endParaRPr>
            </a:p>
          </p:txBody>
        </p:sp>
        <p:sp>
          <p:nvSpPr>
            <p:cNvPr id="8203" name="Text Box 10"/>
            <p:cNvSpPr txBox="1">
              <a:spLocks noChangeArrowheads="1"/>
            </p:cNvSpPr>
            <p:nvPr/>
          </p:nvSpPr>
          <p:spPr bwMode="auto">
            <a:xfrm>
              <a:off x="384" y="1980"/>
              <a:ext cx="1260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cs-CZ" altLang="cs-CZ" sz="2400" b="0"/>
                <a:t>Kvantitativní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2400" b="0"/>
                <a:t>Kvalitativní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2400" b="0"/>
                <a:t>Nadstavbový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2400" b="0"/>
                <a:t>Estetický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cs-CZ" altLang="cs-CZ" sz="2400" b="0"/>
                <a:t>Ekonomický</a:t>
              </a:r>
              <a:endParaRPr lang="en-GB" altLang="cs-CZ" sz="2400" b="0"/>
            </a:p>
            <a:p>
              <a:pPr eaLnBrk="1" hangingPunct="1">
                <a:spcBef>
                  <a:spcPct val="0"/>
                </a:spcBef>
              </a:pPr>
              <a:endParaRPr lang="en-GB" altLang="cs-CZ" sz="2400" b="0"/>
            </a:p>
            <a:p>
              <a:pPr eaLnBrk="1" hangingPunct="1">
                <a:spcBef>
                  <a:spcPct val="0"/>
                </a:spcBef>
              </a:pPr>
              <a:endParaRPr lang="en-GB" altLang="cs-CZ" sz="2400" b="0"/>
            </a:p>
            <a:p>
              <a:pPr eaLnBrk="1" hangingPunct="1">
                <a:spcBef>
                  <a:spcPct val="0"/>
                </a:spcBef>
              </a:pPr>
              <a:endParaRPr lang="en-GB" altLang="cs-CZ" sz="2400" b="0"/>
            </a:p>
            <a:p>
              <a:pPr eaLnBrk="1" hangingPunct="1">
                <a:spcBef>
                  <a:spcPct val="0"/>
                </a:spcBef>
              </a:pPr>
              <a:endParaRPr lang="en-GB" altLang="cs-CZ" sz="2400" b="0"/>
            </a:p>
          </p:txBody>
        </p:sp>
        <p:sp>
          <p:nvSpPr>
            <p:cNvPr id="8204" name="Text Box 15"/>
            <p:cNvSpPr txBox="1">
              <a:spLocks noChangeArrowheads="1"/>
            </p:cNvSpPr>
            <p:nvPr/>
          </p:nvSpPr>
          <p:spPr bwMode="auto">
            <a:xfrm>
              <a:off x="1644" y="2205"/>
              <a:ext cx="216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>
                  <a:solidFill>
                    <a:schemeClr val="accent2"/>
                  </a:solidFill>
                </a:rPr>
                <a:t>Esenciální složky potravy</a:t>
              </a:r>
              <a:r>
                <a:rPr lang="cs-CZ" altLang="cs-CZ" sz="2400" b="0"/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AMK, MK, stopové prvky</a:t>
              </a:r>
              <a:endParaRPr lang="en-GB" altLang="cs-CZ" sz="2400" b="0"/>
            </a:p>
          </p:txBody>
        </p:sp>
        <p:sp>
          <p:nvSpPr>
            <p:cNvPr id="8205" name="Text Box 16"/>
            <p:cNvSpPr txBox="1">
              <a:spLocks noChangeArrowheads="1"/>
            </p:cNvSpPr>
            <p:nvPr/>
          </p:nvSpPr>
          <p:spPr bwMode="auto">
            <a:xfrm>
              <a:off x="1509" y="3555"/>
              <a:ext cx="424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Aspekt výživových zvyklostí:	   kulturně-historický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0"/>
                <a:t>				   sociálně-ekonomický</a:t>
              </a:r>
              <a:endParaRPr lang="en-GB" altLang="cs-CZ" sz="2400" b="0"/>
            </a:p>
          </p:txBody>
        </p:sp>
        <p:pic>
          <p:nvPicPr>
            <p:cNvPr id="8206" name="Picture 17" descr="Jedlí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" y="855"/>
              <a:ext cx="1748" cy="22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5" name="Obrázek 17" descr="obezita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29250"/>
            <a:ext cx="13763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23850" y="0"/>
            <a:ext cx="837247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OBEZITA (OTYLOST)</a:t>
            </a:r>
          </a:p>
          <a:p>
            <a:pPr>
              <a:defRPr/>
            </a:pPr>
            <a:r>
              <a:rPr lang="cs-CZ" sz="2400" b="0" dirty="0">
                <a:latin typeface="Times New Roman" charset="0"/>
              </a:rPr>
              <a:t>Patologické zvýšení </a:t>
            </a:r>
            <a:r>
              <a:rPr lang="cs-CZ" sz="2400" b="0" u="sng" dirty="0">
                <a:latin typeface="Times New Roman" charset="0"/>
              </a:rPr>
              <a:t>tělesné hmotnosti</a:t>
            </a:r>
            <a:r>
              <a:rPr lang="cs-CZ" sz="2400" b="0" dirty="0">
                <a:latin typeface="Times New Roman" charset="0"/>
              </a:rPr>
              <a:t> podmíněné nadměrným hromaděním </a:t>
            </a:r>
            <a:r>
              <a:rPr lang="cs-CZ" sz="2400" b="0" u="sng" dirty="0">
                <a:latin typeface="Times New Roman" charset="0"/>
              </a:rPr>
              <a:t>tělesného tuku</a:t>
            </a:r>
            <a:r>
              <a:rPr lang="cs-CZ" sz="2400" b="0" dirty="0">
                <a:latin typeface="Times New Roman" charset="0"/>
              </a:rPr>
              <a:t> a doprovázené řadou závažných </a:t>
            </a:r>
            <a:r>
              <a:rPr lang="cs-CZ" sz="2400" b="0" u="sng" dirty="0">
                <a:latin typeface="Times New Roman" charset="0"/>
              </a:rPr>
              <a:t>komplikací.</a:t>
            </a:r>
            <a:endParaRPr lang="cs-CZ" sz="2400" b="0" dirty="0">
              <a:latin typeface="Times New Roman" charset="0"/>
            </a:endParaRPr>
          </a:p>
          <a:p>
            <a:pPr>
              <a:defRPr/>
            </a:pPr>
            <a:endParaRPr lang="cs-CZ" sz="16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INCIDENCE</a:t>
            </a:r>
          </a:p>
          <a:p>
            <a:pPr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2008 </a:t>
            </a:r>
            <a:r>
              <a:rPr lang="cs-CZ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v ČR: 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52% </a:t>
            </a:r>
            <a:r>
              <a:rPr lang="cs-CZ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populace s vyšší hmotností těla (35% nadváha, 17% obezita), nad 45 let – jen 30% populace s normální hmotností (muži – 72% vs. ženy – 60%)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Narůstá 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procento obézních dětí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!!! </a:t>
            </a:r>
            <a:r>
              <a:rPr lang="cs-CZ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(</a:t>
            </a: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2014</a:t>
            </a:r>
            <a:r>
              <a:rPr lang="cs-CZ" sz="2400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: 24% hoši, 23% dívky)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endParaRPr lang="cs-CZ" sz="16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TYPY OBEZITY</a:t>
            </a:r>
            <a:r>
              <a:rPr lang="cs-CZ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:</a:t>
            </a:r>
          </a:p>
          <a:p>
            <a:pPr>
              <a:defRPr/>
            </a:pPr>
            <a:endParaRPr lang="cs-CZ" sz="1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ALIMENTÁRNÍ (EXOGENNÍ)</a:t>
            </a:r>
          </a:p>
          <a:p>
            <a:pPr>
              <a:defRPr/>
            </a:pPr>
            <a:r>
              <a:rPr lang="cs-CZ" sz="1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SEKUNDÁRNÍ, SYMPTOMATICKÁ</a:t>
            </a:r>
          </a:p>
          <a:p>
            <a:pPr>
              <a:defRPr/>
            </a:pPr>
            <a:endParaRPr lang="cs-CZ" sz="16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DŮVODY PŘEJÍDÁNÍ</a:t>
            </a:r>
          </a:p>
          <a:p>
            <a:pPr>
              <a:defRPr/>
            </a:pPr>
            <a:r>
              <a:rPr lang="cs-CZ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Rodinné </a:t>
            </a:r>
            <a:r>
              <a:rPr lang="cs-CZ" sz="1600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zvyklosti	vs. 	GENETIKA???</a:t>
            </a:r>
            <a:endParaRPr lang="cs-CZ" sz="1600" b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Jídlo zdarma</a:t>
            </a:r>
          </a:p>
          <a:p>
            <a:pPr>
              <a:defRPr/>
            </a:pPr>
            <a:r>
              <a:rPr lang="cs-CZ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Psychické poruchy (deprese, poruchy příjmu potravy)</a:t>
            </a:r>
          </a:p>
          <a:p>
            <a:pPr>
              <a:defRPr/>
            </a:pPr>
            <a:r>
              <a:rPr lang="cs-CZ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Náboženské důvody</a:t>
            </a:r>
          </a:p>
          <a:p>
            <a:pPr>
              <a:defRPr/>
            </a:pPr>
            <a:r>
              <a:rPr lang="cs-CZ" sz="16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Frekvence obezity přímo úměrná stupni vzdělání</a:t>
            </a:r>
          </a:p>
        </p:txBody>
      </p:sp>
      <p:pic>
        <p:nvPicPr>
          <p:cNvPr id="11267" name="Obrázek 2" descr="obezita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56" y="3645024"/>
            <a:ext cx="1919635" cy="19370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Obrázek 3" descr="obezita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14740"/>
            <a:ext cx="1489968" cy="10216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3253" t="29337" r="22741" b="25325"/>
          <a:stretch/>
        </p:blipFill>
        <p:spPr>
          <a:xfrm>
            <a:off x="251520" y="476672"/>
            <a:ext cx="8691789" cy="41044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1520" y="5085184"/>
            <a:ext cx="857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/>
              <a:t>Genetické příčiny obezity: </a:t>
            </a:r>
          </a:p>
          <a:p>
            <a:pPr marL="800100" lvl="1" indent="-342900">
              <a:buFontTx/>
              <a:buChar char="-"/>
            </a:pPr>
            <a:r>
              <a:rPr lang="cs-CZ" i="1" dirty="0" smtClean="0"/>
              <a:t>LEP </a:t>
            </a:r>
            <a:r>
              <a:rPr lang="cs-CZ" dirty="0" smtClean="0"/>
              <a:t>gen, příslušný receptor!</a:t>
            </a:r>
            <a:endParaRPr lang="cs-CZ" i="1" dirty="0" smtClean="0"/>
          </a:p>
          <a:p>
            <a:pPr marL="800100" lvl="1" indent="-342900">
              <a:buFontTx/>
              <a:buChar char="-"/>
            </a:pPr>
            <a:r>
              <a:rPr lang="cs-CZ" i="1" dirty="0" smtClean="0"/>
              <a:t>FTO </a:t>
            </a:r>
            <a:r>
              <a:rPr lang="cs-CZ" dirty="0" smtClean="0"/>
              <a:t>gen (</a:t>
            </a:r>
            <a:r>
              <a:rPr lang="en-US" i="1" dirty="0"/>
              <a:t>fused toes and other </a:t>
            </a:r>
            <a:r>
              <a:rPr lang="en-US" i="1" dirty="0" smtClean="0"/>
              <a:t>abnormalities</a:t>
            </a:r>
            <a:r>
              <a:rPr lang="cs-CZ" dirty="0" smtClean="0"/>
              <a:t>, diabetes 2. typu, obezita)</a:t>
            </a:r>
          </a:p>
          <a:p>
            <a:pPr marL="800100" lvl="1" indent="-342900">
              <a:buFontTx/>
              <a:buChar char="-"/>
            </a:pPr>
            <a:r>
              <a:rPr lang="cs-CZ" dirty="0"/>
              <a:t>melanocortin-4 receptor </a:t>
            </a:r>
            <a:r>
              <a:rPr lang="cs-CZ" i="1" dirty="0"/>
              <a:t>(MC4R) </a:t>
            </a:r>
            <a:endParaRPr lang="cs-CZ" i="1" dirty="0" smtClean="0"/>
          </a:p>
          <a:p>
            <a:pPr marL="800100" lvl="1" indent="-342900">
              <a:buFontTx/>
              <a:buChar char="-"/>
            </a:pPr>
            <a:r>
              <a:rPr lang="en-US" i="1" dirty="0"/>
              <a:t>TMEM18, KCTD15, GNPDA2, SH2B1, MTCH2, </a:t>
            </a:r>
            <a:r>
              <a:rPr lang="en-US" i="1" dirty="0" smtClean="0"/>
              <a:t>NEGR1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743717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503" t="24003" r="29492" b="38660"/>
          <a:stretch/>
        </p:blipFill>
        <p:spPr>
          <a:xfrm>
            <a:off x="107504" y="1268760"/>
            <a:ext cx="878497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1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001" t="14668" r="11490" b="9323"/>
          <a:stretch/>
        </p:blipFill>
        <p:spPr>
          <a:xfrm>
            <a:off x="179512" y="908720"/>
            <a:ext cx="8720548" cy="48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1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50822" y="404664"/>
            <a:ext cx="794067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PROBLÉMY SPOJENÉ S OBEZITOU</a:t>
            </a:r>
          </a:p>
          <a:p>
            <a:pPr marL="457200" indent="-457200">
              <a:defRPr/>
            </a:pP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Nepřitažlivý vzhled (společenská izolace, problémy v partnerství, problémy s vyhledáním zaměstnání)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Ekonomická zátěž </a:t>
            </a: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(jedince - zvýšené </a:t>
            </a: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výdaje za </a:t>
            </a: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potraviny, společnosti –výdaje zdravotních pojišťoven)</a:t>
            </a:r>
            <a:endParaRPr lang="cs-CZ" b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Předčasné opotřebení kloubů (kolena, kyčle, páteř</a:t>
            </a: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Varixy, trombózy, embolizace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Diabetes </a:t>
            </a:r>
            <a:r>
              <a:rPr lang="cs-CZ" b="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mellitus</a:t>
            </a:r>
            <a:endParaRPr lang="cs-CZ" b="0" dirty="0" smtClean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Poruchy </a:t>
            </a:r>
            <a:r>
              <a:rPr lang="cs-CZ" b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lipidového</a:t>
            </a: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metabolismu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Hypertenze</a:t>
            </a:r>
            <a:endParaRPr lang="cs-CZ" b="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Srdeční infarkt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Mozková mrtvice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Zhoubné </a:t>
            </a: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nádory !!!!!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b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Poruchy fertility (potence, cyklu)</a:t>
            </a:r>
            <a:endParaRPr lang="en-GB" b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536" y="5515038"/>
            <a:ext cx="8591550" cy="8477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chemeClr val="accent2"/>
                </a:solidFill>
              </a:rPr>
              <a:t>Tlustí lidé umírají dříve, mají těžší život a trpí množstvím nepříjemných chorob</a:t>
            </a:r>
            <a:endParaRPr lang="en-GB" altLang="cs-CZ" sz="2400" i="1">
              <a:solidFill>
                <a:schemeClr val="accent2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881719" y="3789040"/>
            <a:ext cx="3010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+ RIZIKOVÉ CHOVÁNÍ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1"/>
          <p:cNvGrpSpPr>
            <a:grpSpLocks/>
          </p:cNvGrpSpPr>
          <p:nvPr/>
        </p:nvGrpSpPr>
        <p:grpSpPr bwMode="auto">
          <a:xfrm>
            <a:off x="16492" y="137974"/>
            <a:ext cx="9009063" cy="6719888"/>
            <a:chOff x="0" y="119"/>
            <a:chExt cx="5675" cy="4233"/>
          </a:xfrm>
        </p:grpSpPr>
        <p:sp>
          <p:nvSpPr>
            <p:cNvPr id="15364" name="Text Box 4"/>
            <p:cNvSpPr txBox="1">
              <a:spLocks noChangeArrowheads="1"/>
            </p:cNvSpPr>
            <p:nvPr/>
          </p:nvSpPr>
          <p:spPr bwMode="auto">
            <a:xfrm>
              <a:off x="1338" y="119"/>
              <a:ext cx="2658" cy="34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VZNIK POCITU HLADU</a:t>
              </a:r>
              <a:endPara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1300" y="554"/>
              <a:ext cx="2754" cy="29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SNÍŽENÝ PŘÍJEM </a:t>
              </a:r>
              <a:r>
                <a:rPr lang="cs-CZ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POTRAVY</a:t>
              </a: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053" name="Text Box 6"/>
            <p:cNvSpPr txBox="1">
              <a:spLocks noChangeArrowheads="1"/>
            </p:cNvSpPr>
            <p:nvPr/>
          </p:nvSpPr>
          <p:spPr bwMode="auto">
            <a:xfrm>
              <a:off x="340" y="1253"/>
              <a:ext cx="110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0" dirty="0"/>
                <a:t>Hladové kontrakce žaludku</a:t>
              </a:r>
              <a:endParaRPr lang="en-US" altLang="cs-CZ" sz="2000" b="0" dirty="0"/>
            </a:p>
          </p:txBody>
        </p:sp>
        <p:sp>
          <p:nvSpPr>
            <p:cNvPr id="2054" name="Text Box 7"/>
            <p:cNvSpPr txBox="1">
              <a:spLocks noChangeArrowheads="1"/>
            </p:cNvSpPr>
            <p:nvPr/>
          </p:nvSpPr>
          <p:spPr bwMode="auto">
            <a:xfrm>
              <a:off x="1610" y="1253"/>
              <a:ext cx="1011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0" dirty="0"/>
                <a:t>Snížená dostupnost glukózy</a:t>
              </a:r>
              <a:endParaRPr lang="en-US" altLang="cs-CZ" sz="2000" b="0" dirty="0"/>
            </a:p>
          </p:txBody>
        </p:sp>
        <p:sp>
          <p:nvSpPr>
            <p:cNvPr id="2055" name="Text Box 8"/>
            <p:cNvSpPr txBox="1">
              <a:spLocks noChangeArrowheads="1"/>
            </p:cNvSpPr>
            <p:nvPr/>
          </p:nvSpPr>
          <p:spPr bwMode="auto">
            <a:xfrm>
              <a:off x="2653" y="1117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2400" b="0"/>
            </a:p>
          </p:txBody>
        </p:sp>
        <p:sp>
          <p:nvSpPr>
            <p:cNvPr id="2056" name="Text Box 9"/>
            <p:cNvSpPr txBox="1">
              <a:spLocks noChangeArrowheads="1"/>
            </p:cNvSpPr>
            <p:nvPr/>
          </p:nvSpPr>
          <p:spPr bwMode="auto">
            <a:xfrm>
              <a:off x="2880" y="1253"/>
              <a:ext cx="110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0" dirty="0"/>
                <a:t>Snížení produkce tepla</a:t>
              </a:r>
              <a:endParaRPr lang="en-US" altLang="cs-CZ" sz="2000" b="0" dirty="0"/>
            </a:p>
          </p:txBody>
        </p:sp>
        <p:sp>
          <p:nvSpPr>
            <p:cNvPr id="2057" name="Text Box 10"/>
            <p:cNvSpPr txBox="1">
              <a:spLocks noChangeArrowheads="1"/>
            </p:cNvSpPr>
            <p:nvPr/>
          </p:nvSpPr>
          <p:spPr bwMode="auto">
            <a:xfrm>
              <a:off x="4228" y="1253"/>
              <a:ext cx="132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0" dirty="0"/>
                <a:t>Změny lipidového metabolismu</a:t>
              </a:r>
              <a:endParaRPr lang="en-US" altLang="cs-CZ" sz="2000" b="0" dirty="0"/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0" y="2341"/>
              <a:ext cx="14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Mechanoreceptory</a:t>
              </a: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1429" y="2341"/>
              <a:ext cx="11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Glukoreceptory</a:t>
              </a: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653" y="2341"/>
              <a:ext cx="172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Vnitřní termoreceptory</a:t>
              </a:r>
            </a:p>
            <a:p>
              <a:pPr algn="ctr">
                <a:defRPr/>
              </a:pPr>
              <a:r>
                <a:rPr lang="cs-CZ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(hypotalamus)</a:t>
              </a: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4422" y="2341"/>
              <a:ext cx="12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„Liporeceptory“</a:t>
              </a: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2245" y="3285"/>
              <a:ext cx="779" cy="34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HLAD</a:t>
              </a:r>
              <a:endPara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1973" y="845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>
              <a:off x="3152" y="845"/>
              <a:ext cx="0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3560" y="845"/>
              <a:ext cx="953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1" name="Line 21"/>
            <p:cNvSpPr>
              <a:spLocks noChangeShapeType="1"/>
            </p:cNvSpPr>
            <p:nvPr/>
          </p:nvSpPr>
          <p:spPr bwMode="auto">
            <a:xfrm flipH="1">
              <a:off x="793" y="845"/>
              <a:ext cx="726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>
              <a:off x="657" y="1893"/>
              <a:ext cx="0" cy="4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3" name="Line 23"/>
            <p:cNvSpPr>
              <a:spLocks noChangeShapeType="1"/>
            </p:cNvSpPr>
            <p:nvPr/>
          </p:nvSpPr>
          <p:spPr bwMode="auto">
            <a:xfrm>
              <a:off x="703" y="2568"/>
              <a:ext cx="1497" cy="8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>
              <a:off x="1973" y="1893"/>
              <a:ext cx="0" cy="49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5" name="Line 25"/>
            <p:cNvSpPr>
              <a:spLocks noChangeShapeType="1"/>
            </p:cNvSpPr>
            <p:nvPr/>
          </p:nvSpPr>
          <p:spPr bwMode="auto">
            <a:xfrm>
              <a:off x="2064" y="2568"/>
              <a:ext cx="317" cy="6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6" name="Line 26"/>
            <p:cNvSpPr>
              <a:spLocks noChangeShapeType="1"/>
            </p:cNvSpPr>
            <p:nvPr/>
          </p:nvSpPr>
          <p:spPr bwMode="auto">
            <a:xfrm>
              <a:off x="3230" y="1738"/>
              <a:ext cx="0" cy="6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7" name="Line 27"/>
            <p:cNvSpPr>
              <a:spLocks noChangeShapeType="1"/>
            </p:cNvSpPr>
            <p:nvPr/>
          </p:nvSpPr>
          <p:spPr bwMode="auto">
            <a:xfrm flipH="1">
              <a:off x="2789" y="2795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8" name="Line 28"/>
            <p:cNvSpPr>
              <a:spLocks noChangeShapeType="1"/>
            </p:cNvSpPr>
            <p:nvPr/>
          </p:nvSpPr>
          <p:spPr bwMode="auto">
            <a:xfrm>
              <a:off x="4820" y="1738"/>
              <a:ext cx="10" cy="64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89" name="Line 29"/>
            <p:cNvSpPr>
              <a:spLocks noChangeShapeType="1"/>
            </p:cNvSpPr>
            <p:nvPr/>
          </p:nvSpPr>
          <p:spPr bwMode="auto">
            <a:xfrm flipH="1">
              <a:off x="2925" y="2614"/>
              <a:ext cx="1860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2075" name="Group 33"/>
            <p:cNvGrpSpPr>
              <a:grpSpLocks/>
            </p:cNvGrpSpPr>
            <p:nvPr/>
          </p:nvGrpSpPr>
          <p:grpSpPr bwMode="auto">
            <a:xfrm>
              <a:off x="204" y="3475"/>
              <a:ext cx="3493" cy="317"/>
              <a:chOff x="249" y="3612"/>
              <a:chExt cx="3493" cy="317"/>
            </a:xfrm>
          </p:grpSpPr>
          <p:sp>
            <p:nvSpPr>
              <p:cNvPr id="15390" name="Line 30"/>
              <p:cNvSpPr>
                <a:spLocks noChangeShapeType="1"/>
              </p:cNvSpPr>
              <p:nvPr/>
            </p:nvSpPr>
            <p:spPr bwMode="auto">
              <a:xfrm>
                <a:off x="249" y="3612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5391" name="Line 31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349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5392" name="Line 32"/>
              <p:cNvSpPr>
                <a:spLocks noChangeShapeType="1"/>
              </p:cNvSpPr>
              <p:nvPr/>
            </p:nvSpPr>
            <p:spPr bwMode="auto">
              <a:xfrm flipV="1">
                <a:off x="3742" y="3612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grpSp>
          <p:nvGrpSpPr>
            <p:cNvPr id="2076" name="Group 34"/>
            <p:cNvGrpSpPr>
              <a:grpSpLocks/>
            </p:cNvGrpSpPr>
            <p:nvPr/>
          </p:nvGrpSpPr>
          <p:grpSpPr bwMode="auto">
            <a:xfrm>
              <a:off x="3152" y="3612"/>
              <a:ext cx="2517" cy="317"/>
              <a:chOff x="249" y="3612"/>
              <a:chExt cx="3493" cy="317"/>
            </a:xfrm>
          </p:grpSpPr>
          <p:sp>
            <p:nvSpPr>
              <p:cNvPr id="15395" name="Line 35"/>
              <p:cNvSpPr>
                <a:spLocks noChangeShapeType="1"/>
              </p:cNvSpPr>
              <p:nvPr/>
            </p:nvSpPr>
            <p:spPr bwMode="auto">
              <a:xfrm>
                <a:off x="249" y="3612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5396" name="Line 36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349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5397" name="Line 37"/>
              <p:cNvSpPr>
                <a:spLocks noChangeShapeType="1"/>
              </p:cNvSpPr>
              <p:nvPr/>
            </p:nvSpPr>
            <p:spPr bwMode="auto">
              <a:xfrm flipV="1">
                <a:off x="3742" y="3612"/>
                <a:ext cx="0" cy="31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sp>
          <p:nvSpPr>
            <p:cNvPr id="15398" name="Text Box 38"/>
            <p:cNvSpPr txBox="1">
              <a:spLocks noChangeArrowheads="1"/>
            </p:cNvSpPr>
            <p:nvPr/>
          </p:nvSpPr>
          <p:spPr bwMode="auto">
            <a:xfrm>
              <a:off x="295" y="3838"/>
              <a:ext cx="22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KRÁTKODOBÁ REGULACE</a:t>
              </a:r>
              <a:endPara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399" name="Text Box 39"/>
            <p:cNvSpPr txBox="1">
              <a:spLocks noChangeArrowheads="1"/>
            </p:cNvSpPr>
            <p:nvPr/>
          </p:nvSpPr>
          <p:spPr bwMode="auto">
            <a:xfrm>
              <a:off x="3317" y="3974"/>
              <a:ext cx="22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DLOUHODOBÁ REGULACE</a:t>
              </a:r>
              <a:endPara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5400" name="Text Box 40"/>
            <p:cNvSpPr txBox="1">
              <a:spLocks noChangeArrowheads="1"/>
            </p:cNvSpPr>
            <p:nvPr/>
          </p:nvSpPr>
          <p:spPr bwMode="auto">
            <a:xfrm>
              <a:off x="3846" y="4158"/>
              <a:ext cx="141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Kompenzace dietních chyb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Metabolický syndrom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0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04" t="8001" r="25741" b="10657"/>
          <a:stretch/>
        </p:blipFill>
        <p:spPr>
          <a:xfrm>
            <a:off x="971600" y="24947"/>
            <a:ext cx="7272808" cy="68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14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65341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ROZLOŽENÍ TUKU</a:t>
            </a:r>
          </a:p>
          <a:p>
            <a:pPr>
              <a:buFontTx/>
              <a:buChar char="•"/>
              <a:defRPr/>
            </a:pPr>
            <a:r>
              <a:rPr lang="cs-CZ" sz="2400" b="0" dirty="0">
                <a:solidFill>
                  <a:srgbClr val="FF0000"/>
                </a:solidFill>
                <a:latin typeface="Times New Roman" charset="0"/>
              </a:rPr>
              <a:t>Difuzní</a:t>
            </a:r>
            <a:r>
              <a:rPr lang="cs-CZ" sz="2400" b="0" dirty="0">
                <a:latin typeface="Times New Roman" charset="0"/>
              </a:rPr>
              <a:t> (plíživý nástup obezity)</a:t>
            </a:r>
          </a:p>
          <a:p>
            <a:pPr>
              <a:buFontTx/>
              <a:buChar char="•"/>
              <a:defRPr/>
            </a:pPr>
            <a:r>
              <a:rPr lang="cs-CZ" sz="2400" b="0" dirty="0">
                <a:solidFill>
                  <a:srgbClr val="FF0000"/>
                </a:solidFill>
                <a:latin typeface="Times New Roman" charset="0"/>
              </a:rPr>
              <a:t>Androidní</a:t>
            </a:r>
            <a:r>
              <a:rPr lang="cs-CZ" sz="2400" b="0" dirty="0">
                <a:latin typeface="Times New Roman" charset="0"/>
              </a:rPr>
              <a:t> (vysoká frekvence DM – typ „jablko“)</a:t>
            </a:r>
          </a:p>
          <a:p>
            <a:pPr>
              <a:buFontTx/>
              <a:buChar char="•"/>
              <a:defRPr/>
            </a:pPr>
            <a:r>
              <a:rPr lang="cs-CZ" sz="2400" b="0" dirty="0" err="1">
                <a:solidFill>
                  <a:srgbClr val="FF0000"/>
                </a:solidFill>
                <a:latin typeface="Times New Roman" charset="0"/>
              </a:rPr>
              <a:t>Gynoidní</a:t>
            </a:r>
            <a:r>
              <a:rPr lang="cs-CZ" sz="2400" b="0" dirty="0">
                <a:latin typeface="Times New Roman" charset="0"/>
              </a:rPr>
              <a:t> (typ „hruška“), zvláštní typ - steatopygie</a:t>
            </a:r>
            <a:endParaRPr lang="en-US" sz="2400" b="0" dirty="0">
              <a:latin typeface="Times New Roman" charset="0"/>
            </a:endParaRPr>
          </a:p>
        </p:txBody>
      </p:sp>
      <p:pic>
        <p:nvPicPr>
          <p:cNvPr id="14339" name="Picture 7" descr="androidní obez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9138"/>
            <a:ext cx="2409825" cy="4648200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8" descr="gynoidní obez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9138"/>
            <a:ext cx="2633663" cy="4640262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delungův lí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733675" cy="4324350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st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705225" cy="5524500"/>
          </a:xfrm>
          <a:prstGeom prst="rect">
            <a:avLst/>
          </a:prstGeom>
          <a:noFill/>
          <a:ln w="635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38200" y="5105400"/>
            <a:ext cx="2192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Madelungův límec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629400" y="6096000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Strie </a:t>
            </a:r>
            <a:endParaRPr lang="en-GB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475656" y="762000"/>
            <a:ext cx="3714094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SEKUNDÁRNÍ </a:t>
            </a:r>
            <a:r>
              <a:rPr lang="cs-CZ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OBEZITA</a:t>
            </a:r>
          </a:p>
          <a:p>
            <a:pPr>
              <a:lnSpc>
                <a:spcPct val="300000"/>
              </a:lnSpc>
              <a:defRPr/>
            </a:pPr>
            <a:r>
              <a:rPr lang="cs-CZ" sz="2400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Nejčastější příčiny</a:t>
            </a:r>
            <a:r>
              <a:rPr lang="cs-CZ" sz="2800" b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:</a:t>
            </a:r>
            <a:endParaRPr lang="cs-CZ" sz="2400" b="0" dirty="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Hyperkotizolismus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Mužský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hypogonadismus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</a:t>
            </a:r>
            <a:r>
              <a:rPr lang="cs-CZ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Prolaktinom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lnSpc>
                <a:spcPct val="200000"/>
              </a:lnSpc>
              <a:buFontTx/>
              <a:buChar char="•"/>
              <a:defRPr/>
            </a:pPr>
            <a:r>
              <a:rPr lang="cs-CZ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Hypotalamická 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obezita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503" y="476672"/>
            <a:ext cx="8713787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cs-CZ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TERAPIE OBEZITY</a:t>
            </a:r>
          </a:p>
          <a:p>
            <a:pPr algn="just">
              <a:lnSpc>
                <a:spcPct val="15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1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.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Omezení příjmu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energie potravou</a:t>
            </a: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U mužů pod 11 tis.</a:t>
            </a:r>
            <a:r>
              <a:rPr lang="cs-CZ" b="0" dirty="0" err="1">
                <a:latin typeface="Times New Roman" charset="0"/>
              </a:rPr>
              <a:t>kJ</a:t>
            </a:r>
            <a:r>
              <a:rPr lang="cs-CZ" b="0" dirty="0">
                <a:latin typeface="Times New Roman" charset="0"/>
              </a:rPr>
              <a:t>/den, u žen – pod 8 tis.</a:t>
            </a:r>
            <a:r>
              <a:rPr lang="cs-CZ" b="0" dirty="0" err="1">
                <a:latin typeface="Times New Roman" charset="0"/>
              </a:rPr>
              <a:t>kJ</a:t>
            </a:r>
            <a:r>
              <a:rPr lang="cs-CZ" b="0" dirty="0">
                <a:latin typeface="Times New Roman" charset="0"/>
              </a:rPr>
              <a:t>/den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Omezit sacharidy (INZ – </a:t>
            </a:r>
            <a:r>
              <a:rPr lang="cs-CZ" b="0" dirty="0" err="1">
                <a:latin typeface="Times New Roman" charset="0"/>
              </a:rPr>
              <a:t>antilipofilický</a:t>
            </a:r>
            <a:r>
              <a:rPr lang="cs-CZ" b="0" dirty="0">
                <a:latin typeface="Times New Roman" charset="0"/>
              </a:rPr>
              <a:t> hormon), omezit lipidy (občas tukový den). </a:t>
            </a:r>
            <a:r>
              <a:rPr lang="cs-CZ" b="0" dirty="0" smtClean="0">
                <a:latin typeface="Times New Roman" charset="0"/>
              </a:rPr>
              <a:t>Vynechat: </a:t>
            </a:r>
            <a:r>
              <a:rPr lang="cs-CZ" b="0" dirty="0">
                <a:latin typeface="Times New Roman" charset="0"/>
              </a:rPr>
              <a:t>sůl, koření, </a:t>
            </a:r>
            <a:r>
              <a:rPr lang="cs-CZ" b="0" dirty="0" smtClean="0">
                <a:latin typeface="Times New Roman" charset="0"/>
              </a:rPr>
              <a:t>kávu, alkohol.</a:t>
            </a:r>
          </a:p>
          <a:p>
            <a:pPr>
              <a:defRPr/>
            </a:pPr>
            <a:endParaRPr lang="cs-CZ" b="0" dirty="0">
              <a:latin typeface="Times New Roman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2.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Zvýšení výdeje 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energie pohybem</a:t>
            </a: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Aktivita vyvolávající zvýšení TF na 140-150/min.</a:t>
            </a: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Cyklické, švihové pohyby (základní gymnastika).</a:t>
            </a: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Omezeně plavání</a:t>
            </a:r>
            <a:r>
              <a:rPr lang="cs-CZ" b="0" dirty="0" smtClean="0">
                <a:latin typeface="Times New Roman" charset="0"/>
              </a:rPr>
              <a:t>.</a:t>
            </a:r>
          </a:p>
          <a:p>
            <a:pPr algn="just">
              <a:defRPr/>
            </a:pP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3. Doplňkové metody</a:t>
            </a:r>
          </a:p>
          <a:p>
            <a:pPr algn="just">
              <a:defRPr/>
            </a:pPr>
            <a:r>
              <a:rPr lang="cs-CZ" b="0" dirty="0" smtClean="0">
                <a:solidFill>
                  <a:srgbClr val="00B050"/>
                </a:solidFill>
                <a:latin typeface="Times New Roman" charset="0"/>
              </a:rPr>
              <a:t>Anorektika - farmakoterapie</a:t>
            </a:r>
            <a:endParaRPr lang="cs-CZ" b="0" dirty="0">
              <a:solidFill>
                <a:srgbClr val="00B050"/>
              </a:solidFill>
              <a:latin typeface="Times New Roman" charset="0"/>
            </a:endParaRP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Hormony štítné žlázy</a:t>
            </a:r>
          </a:p>
          <a:p>
            <a:pPr algn="just">
              <a:defRPr/>
            </a:pPr>
            <a:r>
              <a:rPr lang="cs-CZ" b="0" dirty="0" smtClean="0">
                <a:latin typeface="Times New Roman" charset="0"/>
              </a:rPr>
              <a:t>Lázně</a:t>
            </a:r>
            <a:endParaRPr lang="cs-CZ" b="0" dirty="0">
              <a:latin typeface="Times New Roman" charset="0"/>
            </a:endParaRPr>
          </a:p>
          <a:p>
            <a:pPr algn="just">
              <a:defRPr/>
            </a:pPr>
            <a:r>
              <a:rPr lang="cs-CZ" b="0" dirty="0" smtClean="0">
                <a:solidFill>
                  <a:srgbClr val="00B050"/>
                </a:solidFill>
                <a:latin typeface="Times New Roman" charset="0"/>
              </a:rPr>
              <a:t>Psychoterapie</a:t>
            </a:r>
          </a:p>
          <a:p>
            <a:pPr algn="just">
              <a:defRPr/>
            </a:pPr>
            <a:r>
              <a:rPr lang="cs-CZ" b="0" dirty="0">
                <a:latin typeface="Times New Roman" charset="0"/>
              </a:rPr>
              <a:t>Chirurgické zásahy – BARIATRICKÁ </a:t>
            </a:r>
            <a:r>
              <a:rPr lang="cs-CZ" b="0" dirty="0" smtClean="0">
                <a:latin typeface="Times New Roman" charset="0"/>
              </a:rPr>
              <a:t>CHIRURGIE</a:t>
            </a:r>
            <a:endParaRPr lang="cs-CZ" b="0" dirty="0">
              <a:latin typeface="Times New Roman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29313" y="214313"/>
            <a:ext cx="30019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PREVENCE</a:t>
            </a:r>
            <a:endParaRPr lang="cs-CZ" sz="40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3" descr="bandáž-žaludk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500313"/>
            <a:ext cx="1785937" cy="198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ovéPole 4"/>
          <p:cNvSpPr txBox="1">
            <a:spLocks noChangeArrowheads="1"/>
          </p:cNvSpPr>
          <p:nvPr/>
        </p:nvSpPr>
        <p:spPr bwMode="auto">
          <a:xfrm>
            <a:off x="2786063" y="3429000"/>
            <a:ext cx="2620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BANDÁŽ ŽALUDKU</a:t>
            </a:r>
          </a:p>
        </p:txBody>
      </p:sp>
      <p:pic>
        <p:nvPicPr>
          <p:cNvPr id="18436" name="Obrázek 5" descr="intragastrický-balone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785937" cy="2079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ovéPole 6"/>
          <p:cNvSpPr txBox="1">
            <a:spLocks noChangeArrowheads="1"/>
          </p:cNvSpPr>
          <p:nvPr/>
        </p:nvSpPr>
        <p:spPr bwMode="auto">
          <a:xfrm>
            <a:off x="2714625" y="1071563"/>
            <a:ext cx="3916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INTRAGASTRICKÝ BALONEK</a:t>
            </a:r>
          </a:p>
        </p:txBody>
      </p:sp>
      <p:pic>
        <p:nvPicPr>
          <p:cNvPr id="18438" name="Obrázek 8" descr="sleeve-resekce-žaludk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643438"/>
            <a:ext cx="1838325" cy="1928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ovéPole 9"/>
          <p:cNvSpPr txBox="1">
            <a:spLocks noChangeArrowheads="1"/>
          </p:cNvSpPr>
          <p:nvPr/>
        </p:nvSpPr>
        <p:spPr bwMode="auto">
          <a:xfrm>
            <a:off x="2857500" y="5429250"/>
            <a:ext cx="386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SLEEVE-RESEKCE ŽALUDKU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127147" y="260648"/>
            <a:ext cx="3995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„METABOLICKÁ CHIRURGIE“</a:t>
            </a:r>
            <a:endParaRPr lang="cs-CZ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ebm_hi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980728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7338"/>
            <a:ext cx="8424936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400" dirty="0" smtClean="0"/>
              <a:t>HYPOTÉZA</a:t>
            </a:r>
            <a:r>
              <a:rPr lang="cs-CZ" dirty="0" smtClean="0"/>
              <a:t>: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cs-CZ" sz="2400" dirty="0" err="1" smtClean="0"/>
              <a:t>Lipostatická</a:t>
            </a:r>
            <a:r>
              <a:rPr lang="cs-CZ" sz="2400" dirty="0" smtClean="0"/>
              <a:t> – </a:t>
            </a:r>
            <a:r>
              <a:rPr lang="cs-CZ" sz="2400" i="1" dirty="0" smtClean="0"/>
              <a:t>množství energetických zásob (tuková tkáň)</a:t>
            </a:r>
            <a:endParaRPr lang="cs-CZ" sz="2400" dirty="0" smtClean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cs-CZ" sz="2400" dirty="0" smtClean="0"/>
              <a:t>H. střevních peptidů – </a:t>
            </a:r>
            <a:r>
              <a:rPr lang="cs-CZ" sz="2400" i="1" dirty="0" smtClean="0"/>
              <a:t>význam střevních peptidů</a:t>
            </a:r>
            <a:endParaRPr lang="cs-CZ" sz="2400" dirty="0" smtClean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cs-CZ" sz="2400" dirty="0" err="1" smtClean="0"/>
              <a:t>Glukostatická</a:t>
            </a:r>
            <a:r>
              <a:rPr lang="cs-CZ" sz="2400" dirty="0" smtClean="0"/>
              <a:t> – </a:t>
            </a:r>
            <a:r>
              <a:rPr lang="cs-CZ" sz="2400" i="1" dirty="0" smtClean="0"/>
              <a:t>kolísání glykémie</a:t>
            </a:r>
            <a:endParaRPr lang="cs-CZ" sz="2400" dirty="0" smtClean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cs-CZ" sz="2400" dirty="0" smtClean="0"/>
              <a:t>Termostatická – </a:t>
            </a:r>
            <a:r>
              <a:rPr lang="cs-CZ" sz="2400" i="1" dirty="0" smtClean="0"/>
              <a:t>vnitřní receptory, pokles produkce tělesného tepla</a:t>
            </a:r>
            <a:endParaRPr lang="cs-CZ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66838" y="549275"/>
            <a:ext cx="5524500" cy="52228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REGULACE PŘÍJMU POTRAVY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32656"/>
            <a:ext cx="6192688" cy="492037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87624" y="580526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3789" y="5589240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b="0" dirty="0"/>
              <a:t>Diagram </a:t>
            </a:r>
            <a:r>
              <a:rPr lang="cs-CZ" sz="1400" b="0" dirty="0" err="1"/>
              <a:t>showing</a:t>
            </a:r>
            <a:r>
              <a:rPr lang="cs-CZ" sz="1400" b="0" dirty="0"/>
              <a:t> </a:t>
            </a:r>
            <a:r>
              <a:rPr lang="cs-CZ" sz="1400" b="0" dirty="0" err="1"/>
              <a:t>the</a:t>
            </a:r>
            <a:r>
              <a:rPr lang="cs-CZ" sz="1400" b="0" dirty="0"/>
              <a:t> </a:t>
            </a:r>
            <a:r>
              <a:rPr lang="cs-CZ" sz="1400" b="0" dirty="0" err="1"/>
              <a:t>expression</a:t>
            </a:r>
            <a:r>
              <a:rPr lang="cs-CZ" sz="1400" b="0" dirty="0"/>
              <a:t> </a:t>
            </a:r>
            <a:r>
              <a:rPr lang="cs-CZ" sz="1400" b="0" dirty="0" err="1"/>
              <a:t>of</a:t>
            </a:r>
            <a:r>
              <a:rPr lang="cs-CZ" sz="1400" b="0" dirty="0"/>
              <a:t> </a:t>
            </a:r>
            <a:r>
              <a:rPr lang="cs-CZ" sz="1400" b="0" dirty="0" err="1"/>
              <a:t>appetite</a:t>
            </a:r>
            <a:r>
              <a:rPr lang="cs-CZ" sz="1400" b="0" dirty="0"/>
              <a:t> as </a:t>
            </a:r>
            <a:r>
              <a:rPr lang="cs-CZ" sz="1400" b="0" dirty="0" err="1"/>
              <a:t>the</a:t>
            </a:r>
            <a:r>
              <a:rPr lang="cs-CZ" sz="1400" b="0" dirty="0"/>
              <a:t> </a:t>
            </a:r>
            <a:r>
              <a:rPr lang="cs-CZ" sz="1400" b="0" dirty="0" err="1"/>
              <a:t>relationship</a:t>
            </a:r>
            <a:r>
              <a:rPr lang="cs-CZ" sz="1400" b="0" dirty="0"/>
              <a:t> </a:t>
            </a:r>
            <a:r>
              <a:rPr lang="cs-CZ" sz="1400" b="0" dirty="0" err="1"/>
              <a:t>between</a:t>
            </a:r>
            <a:r>
              <a:rPr lang="cs-CZ" sz="1400" b="0" dirty="0"/>
              <a:t> </a:t>
            </a:r>
            <a:r>
              <a:rPr lang="cs-CZ" sz="1400" b="0" dirty="0" err="1"/>
              <a:t>three</a:t>
            </a:r>
            <a:r>
              <a:rPr lang="cs-CZ" sz="1400" b="0" dirty="0"/>
              <a:t> </a:t>
            </a:r>
            <a:r>
              <a:rPr lang="cs-CZ" sz="1400" b="0" dirty="0" err="1"/>
              <a:t>levels</a:t>
            </a:r>
            <a:r>
              <a:rPr lang="cs-CZ" sz="1400" b="0" dirty="0"/>
              <a:t> </a:t>
            </a:r>
            <a:r>
              <a:rPr lang="cs-CZ" sz="1400" b="0" dirty="0" err="1"/>
              <a:t>of</a:t>
            </a:r>
            <a:r>
              <a:rPr lang="cs-CZ" sz="1400" b="0" dirty="0"/>
              <a:t> </a:t>
            </a:r>
            <a:r>
              <a:rPr lang="cs-CZ" sz="1400" b="0" dirty="0" err="1"/>
              <a:t>operations</a:t>
            </a:r>
            <a:r>
              <a:rPr lang="cs-CZ" sz="1400" b="0" dirty="0"/>
              <a:t>: </a:t>
            </a:r>
            <a:r>
              <a:rPr lang="cs-CZ" sz="1400" b="0" dirty="0" err="1"/>
              <a:t>the</a:t>
            </a:r>
            <a:r>
              <a:rPr lang="cs-CZ" sz="1400" b="0" dirty="0"/>
              <a:t> </a:t>
            </a:r>
            <a:r>
              <a:rPr lang="cs-CZ" sz="1400" b="0" dirty="0" err="1"/>
              <a:t>behavioral</a:t>
            </a:r>
            <a:r>
              <a:rPr lang="cs-CZ" sz="1400" b="0" dirty="0"/>
              <a:t> </a:t>
            </a:r>
            <a:r>
              <a:rPr lang="cs-CZ" sz="1400" b="0" dirty="0" err="1"/>
              <a:t>pattern</a:t>
            </a:r>
            <a:r>
              <a:rPr lang="cs-CZ" sz="1400" b="0" dirty="0"/>
              <a:t>, </a:t>
            </a:r>
            <a:r>
              <a:rPr lang="cs-CZ" sz="1400" b="0" dirty="0" err="1"/>
              <a:t>peripheral</a:t>
            </a:r>
            <a:r>
              <a:rPr lang="cs-CZ" sz="1400" b="0" dirty="0"/>
              <a:t> </a:t>
            </a:r>
            <a:r>
              <a:rPr lang="cs-CZ" sz="1400" b="0" dirty="0" err="1"/>
              <a:t>physiology</a:t>
            </a:r>
            <a:r>
              <a:rPr lang="cs-CZ" sz="1400" b="0" dirty="0"/>
              <a:t> and </a:t>
            </a:r>
            <a:r>
              <a:rPr lang="cs-CZ" sz="1400" b="0" dirty="0" err="1"/>
              <a:t>metabolism</a:t>
            </a:r>
            <a:r>
              <a:rPr lang="cs-CZ" sz="1400" b="0" dirty="0"/>
              <a:t>, and brain </a:t>
            </a:r>
            <a:r>
              <a:rPr lang="cs-CZ" sz="1400" b="0" dirty="0" err="1"/>
              <a:t>activity</a:t>
            </a:r>
            <a:r>
              <a:rPr lang="cs-CZ" sz="1400" b="0" dirty="0"/>
              <a:t>. PVN, </a:t>
            </a:r>
            <a:r>
              <a:rPr lang="cs-CZ" sz="1400" b="0" dirty="0" err="1"/>
              <a:t>paraventricular</a:t>
            </a:r>
            <a:r>
              <a:rPr lang="cs-CZ" sz="1400" b="0" dirty="0"/>
              <a:t> </a:t>
            </a:r>
            <a:r>
              <a:rPr lang="cs-CZ" sz="1400" b="0" dirty="0" err="1"/>
              <a:t>nucleus</a:t>
            </a:r>
            <a:r>
              <a:rPr lang="cs-CZ" sz="1400" b="0" dirty="0"/>
              <a:t>; NST, </a:t>
            </a:r>
            <a:r>
              <a:rPr lang="cs-CZ" sz="1400" b="0" dirty="0" err="1"/>
              <a:t>nucleus</a:t>
            </a:r>
            <a:r>
              <a:rPr lang="cs-CZ" sz="1400" b="0" dirty="0"/>
              <a:t> </a:t>
            </a:r>
            <a:r>
              <a:rPr lang="cs-CZ" sz="1400" b="0" dirty="0" err="1"/>
              <a:t>of</a:t>
            </a:r>
            <a:r>
              <a:rPr lang="cs-CZ" sz="1400" b="0" dirty="0"/>
              <a:t> </a:t>
            </a:r>
            <a:r>
              <a:rPr lang="cs-CZ" sz="1400" b="0" dirty="0" err="1"/>
              <a:t>the</a:t>
            </a:r>
            <a:r>
              <a:rPr lang="cs-CZ" sz="1400" b="0" dirty="0"/>
              <a:t> </a:t>
            </a:r>
            <a:r>
              <a:rPr lang="cs-CZ" sz="1400" b="0" dirty="0" err="1"/>
              <a:t>tractus</a:t>
            </a:r>
            <a:r>
              <a:rPr lang="cs-CZ" sz="1400" b="0" dirty="0"/>
              <a:t> </a:t>
            </a:r>
            <a:r>
              <a:rPr lang="cs-CZ" sz="1400" b="0" dirty="0" err="1"/>
              <a:t>solitarius</a:t>
            </a:r>
            <a:r>
              <a:rPr lang="cs-CZ" sz="1400" b="0" dirty="0"/>
              <a:t>; CCK, </a:t>
            </a:r>
            <a:r>
              <a:rPr lang="cs-CZ" sz="1400" b="0" dirty="0" err="1"/>
              <a:t>cholecystokinin</a:t>
            </a:r>
            <a:r>
              <a:rPr lang="cs-CZ" sz="1400" b="0" dirty="0"/>
              <a:t>; FFA, free </a:t>
            </a:r>
            <a:r>
              <a:rPr lang="cs-CZ" sz="1400" b="0" dirty="0" err="1"/>
              <a:t>fatty</a:t>
            </a:r>
            <a:r>
              <a:rPr lang="cs-CZ" sz="1400" b="0" dirty="0"/>
              <a:t> </a:t>
            </a:r>
            <a:r>
              <a:rPr lang="cs-CZ" sz="1400" b="0" dirty="0" err="1"/>
              <a:t>acids</a:t>
            </a:r>
            <a:r>
              <a:rPr lang="cs-CZ" sz="1400" b="0" dirty="0"/>
              <a:t>; T: LNAA, </a:t>
            </a:r>
            <a:r>
              <a:rPr lang="cs-CZ" sz="1400" b="0" dirty="0" err="1"/>
              <a:t>tryptophan</a:t>
            </a:r>
            <a:r>
              <a:rPr lang="cs-CZ" sz="1400" b="0" dirty="0"/>
              <a:t>: </a:t>
            </a:r>
            <a:r>
              <a:rPr lang="cs-CZ" sz="1400" b="0" dirty="0" err="1"/>
              <a:t>large</a:t>
            </a:r>
            <a:r>
              <a:rPr lang="cs-CZ" sz="1400" b="0" dirty="0"/>
              <a:t> </a:t>
            </a:r>
            <a:r>
              <a:rPr lang="cs-CZ" sz="1400" b="0" dirty="0" err="1"/>
              <a:t>neutral</a:t>
            </a:r>
            <a:r>
              <a:rPr lang="cs-CZ" sz="1400" b="0" dirty="0"/>
              <a:t> </a:t>
            </a:r>
            <a:r>
              <a:rPr lang="cs-CZ" sz="1400" b="0" dirty="0" err="1"/>
              <a:t>amino</a:t>
            </a:r>
            <a:r>
              <a:rPr lang="cs-CZ" sz="1400" b="0" dirty="0"/>
              <a:t> </a:t>
            </a:r>
            <a:r>
              <a:rPr lang="cs-CZ" sz="1400" b="0" dirty="0" err="1"/>
              <a:t>acids</a:t>
            </a:r>
            <a:r>
              <a:rPr lang="cs-CZ" sz="1400" b="0" dirty="0"/>
              <a:t> (</a:t>
            </a:r>
            <a:r>
              <a:rPr lang="cs-CZ" sz="1400" b="0" dirty="0" err="1"/>
              <a:t>See</a:t>
            </a:r>
            <a:r>
              <a:rPr lang="cs-CZ" sz="1400" b="0" dirty="0"/>
              <a:t> (4</a:t>
            </a:r>
            <a:r>
              <a:rPr lang="cs-CZ" sz="1400" b="0" dirty="0" smtClean="0"/>
              <a:t>) </a:t>
            </a:r>
            <a:r>
              <a:rPr lang="cs-CZ" sz="1400" b="0" dirty="0" err="1" smtClean="0"/>
              <a:t>for</a:t>
            </a:r>
            <a:r>
              <a:rPr lang="cs-CZ" sz="1400" b="0" dirty="0" smtClean="0"/>
              <a:t> </a:t>
            </a:r>
            <a:r>
              <a:rPr lang="cs-CZ" sz="1400" b="0" dirty="0" err="1"/>
              <a:t>detailed</a:t>
            </a:r>
            <a:r>
              <a:rPr lang="cs-CZ" sz="1400" b="0" dirty="0"/>
              <a:t> diagram).</a:t>
            </a:r>
          </a:p>
        </p:txBody>
      </p:sp>
    </p:spTree>
    <p:extLst>
      <p:ext uri="{BB962C8B-B14F-4D97-AF65-F5344CB8AC3E}">
        <p14:creationId xmlns:p14="http://schemas.microsoft.com/office/powerpoint/2010/main" val="272037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15617" y="404664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OREXIGENNÍ</a:t>
            </a:r>
            <a:r>
              <a:rPr lang="cs-CZ" dirty="0" smtClean="0"/>
              <a:t> FAKTORY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Neuropeptid 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Orexin</a:t>
            </a:r>
            <a:r>
              <a:rPr lang="cs-CZ" b="0" dirty="0" smtClean="0"/>
              <a:t> A </a:t>
            </a:r>
            <a:r>
              <a:rPr lang="cs-CZ" b="0" dirty="0" err="1" smtClean="0"/>
              <a:t>a</a:t>
            </a:r>
            <a:r>
              <a:rPr lang="cs-CZ" b="0" dirty="0" smtClean="0"/>
              <a:t> B (</a:t>
            </a:r>
            <a:r>
              <a:rPr lang="cs-CZ" b="0" dirty="0" err="1" smtClean="0"/>
              <a:t>hypocretin</a:t>
            </a:r>
            <a:r>
              <a:rPr lang="cs-CZ" b="0" dirty="0" smtClean="0"/>
              <a:t> 1 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Hormon koncentrující melanin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ARP (</a:t>
            </a:r>
            <a:r>
              <a:rPr lang="cs-CZ" b="0" dirty="0" err="1" smtClean="0"/>
              <a:t>agouti-related</a:t>
            </a:r>
            <a:r>
              <a:rPr lang="cs-CZ" b="0" dirty="0" smtClean="0"/>
              <a:t> peptide)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Ghrelin</a:t>
            </a:r>
            <a:r>
              <a:rPr lang="cs-CZ" b="0" dirty="0" smtClean="0"/>
              <a:t> (</a:t>
            </a:r>
            <a:r>
              <a:rPr lang="cs-CZ" b="0" dirty="0" err="1" smtClean="0"/>
              <a:t>lenomorelin</a:t>
            </a:r>
            <a:r>
              <a:rPr lang="cs-CZ" b="0" dirty="0" smtClean="0"/>
              <a:t>) – tzv. hormon hladu (sekrece z „prázdného“ žaludku)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Insulin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Cukry (fruktóza)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31391" y="3645024"/>
            <a:ext cx="6796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ANOREXIGENNÍ</a:t>
            </a:r>
            <a:r>
              <a:rPr lang="cs-CZ" dirty="0" smtClean="0"/>
              <a:t> FAKTORY</a:t>
            </a:r>
          </a:p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POMC – pouze MC4-R!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CRH (</a:t>
            </a:r>
            <a:r>
              <a:rPr lang="cs-CZ" b="0" dirty="0" err="1" smtClean="0"/>
              <a:t>kortikoliberin</a:t>
            </a:r>
            <a:r>
              <a:rPr lang="cs-CZ" b="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CART (</a:t>
            </a:r>
            <a:r>
              <a:rPr lang="cs-CZ" b="0" dirty="0" err="1" smtClean="0"/>
              <a:t>cocaine</a:t>
            </a:r>
            <a:r>
              <a:rPr lang="cs-CZ" b="0" dirty="0" smtClean="0"/>
              <a:t>- and amphetamine-</a:t>
            </a:r>
            <a:r>
              <a:rPr lang="cs-CZ" b="0" dirty="0" err="1" smtClean="0"/>
              <a:t>regulated</a:t>
            </a:r>
            <a:r>
              <a:rPr lang="cs-CZ" b="0" dirty="0" smtClean="0"/>
              <a:t> </a:t>
            </a:r>
            <a:r>
              <a:rPr lang="cs-CZ" b="0" dirty="0" err="1" smtClean="0"/>
              <a:t>transcript</a:t>
            </a:r>
            <a:r>
              <a:rPr lang="cs-CZ" b="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Peptid YY (pankreatický peptid; L-buňky v ileum a kolon, tlumí žaludeční motilitu, zvyšuje resorpci)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CCK (</a:t>
            </a:r>
            <a:r>
              <a:rPr lang="cs-CZ" b="0" dirty="0" err="1" smtClean="0"/>
              <a:t>cholecystokinin</a:t>
            </a:r>
            <a:r>
              <a:rPr lang="cs-CZ" b="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glukagon</a:t>
            </a:r>
            <a:endParaRPr lang="cs-CZ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24328" y="6087074"/>
            <a:ext cx="1221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LÉKY !!!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03" t="20002" r="23491" b="14657"/>
          <a:stretch/>
        </p:blipFill>
        <p:spPr>
          <a:xfrm>
            <a:off x="539552" y="548680"/>
            <a:ext cx="8064896" cy="56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7045" y="116632"/>
            <a:ext cx="822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LEPTIN (ob-protein</a:t>
            </a:r>
            <a:r>
              <a:rPr lang="cs-CZ" sz="24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) – </a:t>
            </a:r>
            <a:r>
              <a:rPr lang="cs-CZ" sz="24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ob </a:t>
            </a:r>
            <a:r>
              <a:rPr lang="cs-CZ" sz="240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gen</a:t>
            </a:r>
            <a:endParaRPr lang="cs-CZ" sz="2400" dirty="0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defRPr/>
            </a:pPr>
            <a:endParaRPr lang="cs-CZ" sz="240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defRPr/>
            </a:pP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Secernován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adipocyty do krve</a:t>
            </a:r>
          </a:p>
          <a:p>
            <a:pPr>
              <a:defRPr/>
            </a:pP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Vazebné proteiny</a:t>
            </a:r>
          </a:p>
          <a:p>
            <a:pPr>
              <a:defRPr/>
            </a:pP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Účinek na CNS (regulace tělesné hmotnosti a stálosti tukové hmoty těla)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2550" y="1989138"/>
            <a:ext cx="77235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 b="0" dirty="0" smtClean="0"/>
              <a:t> </a:t>
            </a:r>
            <a:r>
              <a:rPr lang="cs-CZ" altLang="cs-CZ" sz="2000" b="0" dirty="0" smtClean="0"/>
              <a:t>Sérové </a:t>
            </a:r>
            <a:r>
              <a:rPr lang="cs-CZ" altLang="cs-CZ" sz="2000" b="0" dirty="0"/>
              <a:t>hladiny mají </a:t>
            </a:r>
            <a:r>
              <a:rPr lang="cs-CZ" altLang="cs-CZ" sz="2000" b="0" dirty="0" err="1"/>
              <a:t>pulzativní</a:t>
            </a:r>
            <a:r>
              <a:rPr lang="cs-CZ" altLang="cs-CZ" sz="2000" b="0" dirty="0"/>
              <a:t> a diurnální charakter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 smtClean="0"/>
              <a:t> Forma </a:t>
            </a:r>
            <a:r>
              <a:rPr lang="cs-CZ" altLang="cs-CZ" sz="2000" b="0" dirty="0"/>
              <a:t>volná a vázaná (v séru)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 smtClean="0"/>
              <a:t> HUBENÍ </a:t>
            </a:r>
            <a:r>
              <a:rPr lang="cs-CZ" altLang="cs-CZ" sz="2000" b="0" dirty="0"/>
              <a:t>LIDÉ MAJÍ 2x VÍCE VÁZANÉ FORMY NEŽ OBÉZNÍ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0" dirty="0" smtClean="0"/>
              <a:t> LEPTINOVÁ </a:t>
            </a:r>
            <a:r>
              <a:rPr lang="cs-CZ" altLang="cs-CZ" sz="2000" b="0" dirty="0"/>
              <a:t>REZISTENCE: často u obézních s inzulínovou rezistencí</a:t>
            </a:r>
            <a:endParaRPr lang="en-US" altLang="cs-CZ" sz="2000" b="0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6200" y="3505200"/>
            <a:ext cx="52122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RECEPTORY </a:t>
            </a:r>
            <a:r>
              <a:rPr lang="cs-CZ" b="0" dirty="0">
                <a:latin typeface="Times New Roman" charset="0"/>
              </a:rPr>
              <a:t>z rodiny </a:t>
            </a:r>
            <a:r>
              <a:rPr lang="cs-CZ" b="0" dirty="0" err="1" smtClean="0">
                <a:latin typeface="Times New Roman" charset="0"/>
              </a:rPr>
              <a:t>cytokinů</a:t>
            </a:r>
            <a:r>
              <a:rPr lang="cs-CZ" b="0" dirty="0" smtClean="0">
                <a:latin typeface="Times New Roman" charset="0"/>
              </a:rPr>
              <a:t> (Ob)</a:t>
            </a:r>
            <a:endParaRPr lang="cs-CZ" b="0" dirty="0">
              <a:latin typeface="Times New Roman" charset="0"/>
            </a:endParaRPr>
          </a:p>
          <a:p>
            <a:pPr>
              <a:buFontTx/>
              <a:buChar char="•"/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Periferní </a:t>
            </a:r>
            <a:r>
              <a:rPr lang="cs-CZ" b="0" dirty="0">
                <a:latin typeface="Times New Roman" charset="0"/>
              </a:rPr>
              <a:t>(gonády)</a:t>
            </a:r>
          </a:p>
          <a:p>
            <a:pPr>
              <a:buFontTx/>
              <a:buChar char="•"/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 Centrální </a:t>
            </a:r>
            <a:r>
              <a:rPr lang="cs-CZ" b="0" dirty="0">
                <a:latin typeface="Times New Roman" charset="0"/>
              </a:rPr>
              <a:t>(hypotalamus, hypofýza)</a:t>
            </a:r>
          </a:p>
          <a:p>
            <a:pPr>
              <a:defRPr/>
            </a:pPr>
            <a:r>
              <a:rPr lang="cs-CZ" b="0" dirty="0">
                <a:latin typeface="Times New Roman" charset="0"/>
              </a:rPr>
              <a:t>Transdukční systém není doposud plně objasněn.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5029200"/>
            <a:ext cx="64431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Moduluje expresi genů pro estrogeny.</a:t>
            </a:r>
          </a:p>
          <a:p>
            <a:pPr>
              <a:defRPr/>
            </a:pP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Regulace obezity </a:t>
            </a: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leptinem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zprostředkována NPY a MSH.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6482" y="5864333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Leptin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řídí zásoby tělesného tuku</a:t>
            </a:r>
            <a:r>
              <a:rPr lang="cs-CZ" b="0" dirty="0">
                <a:latin typeface="Times New Roman" charset="0"/>
              </a:rPr>
              <a:t> koordinací příjmu potravy, metabolismu, autonomního nervstva a energetické rovnováhy.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364088" y="4709343"/>
            <a:ext cx="366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ADAPTACE NA HLADOVĚNÍ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466bd7fb-3620-4267-a6d5-338460e91b64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1368</Words>
  <Application>Microsoft Office PowerPoint</Application>
  <PresentationFormat>Předvádění na obrazovce (4:3)</PresentationFormat>
  <Paragraphs>284</Paragraphs>
  <Slides>47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Neuropeptid Y</vt:lpstr>
      <vt:lpstr>Prezentace aplikace PowerPoint</vt:lpstr>
      <vt:lpstr>Prezentace aplikace PowerPoint</vt:lpstr>
      <vt:lpstr>Prezentace aplikace PowerPoint</vt:lpstr>
      <vt:lpstr>Ghrelin</vt:lpstr>
      <vt:lpstr>Prezentace aplikace PowerPoint</vt:lpstr>
      <vt:lpstr>Orexin A a B</vt:lpstr>
      <vt:lpstr>Prezentace aplikace PowerPoint</vt:lpstr>
      <vt:lpstr>Melanin-concentrating hormone - MCH</vt:lpstr>
      <vt:lpstr>Prezentace aplikace PowerPoint</vt:lpstr>
      <vt:lpstr>ARP - agouti-related peptide </vt:lpstr>
      <vt:lpstr>Galanin</vt:lpstr>
      <vt:lpstr>Prezentace aplikace PowerPoint</vt:lpstr>
      <vt:lpstr>Cukry – fruktóza</vt:lpstr>
      <vt:lpstr>CART - Cocaine- and amphetamine-regulated transcript</vt:lpstr>
      <vt:lpstr>CCK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Metabolický syndrom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 medicína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Marie Nováková</dc:creator>
  <cp:lastModifiedBy>ucitel</cp:lastModifiedBy>
  <cp:revision>200</cp:revision>
  <dcterms:created xsi:type="dcterms:W3CDTF">2005-01-31T08:27:34Z</dcterms:created>
  <dcterms:modified xsi:type="dcterms:W3CDTF">2018-12-14T06:05:34Z</dcterms:modified>
</cp:coreProperties>
</file>