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58" r:id="rId4"/>
    <p:sldId id="259" r:id="rId5"/>
    <p:sldId id="291" r:id="rId6"/>
    <p:sldId id="260" r:id="rId7"/>
    <p:sldId id="265" r:id="rId8"/>
    <p:sldId id="266" r:id="rId9"/>
    <p:sldId id="267" r:id="rId10"/>
    <p:sldId id="261" r:id="rId11"/>
    <p:sldId id="276" r:id="rId12"/>
    <p:sldId id="277" r:id="rId13"/>
    <p:sldId id="278" r:id="rId14"/>
    <p:sldId id="279" r:id="rId15"/>
    <p:sldId id="280" r:id="rId16"/>
    <p:sldId id="281" r:id="rId17"/>
    <p:sldId id="263" r:id="rId18"/>
    <p:sldId id="264" r:id="rId19"/>
    <p:sldId id="262" r:id="rId20"/>
    <p:sldId id="302" r:id="rId21"/>
    <p:sldId id="268" r:id="rId22"/>
    <p:sldId id="282" r:id="rId23"/>
    <p:sldId id="271" r:id="rId24"/>
    <p:sldId id="301" r:id="rId25"/>
    <p:sldId id="272" r:id="rId26"/>
    <p:sldId id="286" r:id="rId27"/>
    <p:sldId id="273" r:id="rId28"/>
    <p:sldId id="275" r:id="rId29"/>
    <p:sldId id="294" r:id="rId30"/>
    <p:sldId id="295" r:id="rId31"/>
    <p:sldId id="296" r:id="rId32"/>
    <p:sldId id="297" r:id="rId33"/>
    <p:sldId id="285" r:id="rId34"/>
    <p:sldId id="288" r:id="rId35"/>
    <p:sldId id="299" r:id="rId36"/>
    <p:sldId id="283" r:id="rId37"/>
    <p:sldId id="289" r:id="rId38"/>
    <p:sldId id="290"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A1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Štýl s motívom 1 - zvýrazneni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větlý sty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p:cViewPr varScale="1">
        <p:scale>
          <a:sx n="84" d="100"/>
          <a:sy n="84" d="100"/>
        </p:scale>
        <p:origin x="11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C24F84-1327-434D-A3D7-C6C0ECC9138F}"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413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1026010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33641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46002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C24F84-1327-434D-A3D7-C6C0ECC9138F}"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152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177204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2296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6344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148935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356053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160231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81B7C44-432F-4BB3-9DCB-11E94B76A131}" type="datetimeFigureOut">
              <a:rPr lang="en-US" smtClean="0"/>
              <a:pPr/>
              <a:t>12/28/2018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179427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481B7C44-432F-4BB3-9DCB-11E94B76A131}" type="datetimeFigureOut">
              <a:rPr lang="en-US" smtClean="0"/>
              <a:pPr/>
              <a:t>12/28/2018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C24F84-1327-434D-A3D7-C6C0ECC9138F}" type="slidenum">
              <a:rPr lang="en-US" smtClean="0"/>
              <a:pPr/>
              <a:t>‹#›</a:t>
            </a:fld>
            <a:endParaRPr lang="en-US" dirty="0"/>
          </a:p>
        </p:txBody>
      </p:sp>
    </p:spTree>
    <p:extLst>
      <p:ext uri="{BB962C8B-B14F-4D97-AF65-F5344CB8AC3E}">
        <p14:creationId xmlns:p14="http://schemas.microsoft.com/office/powerpoint/2010/main" val="680230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81B7C44-432F-4BB3-9DCB-11E94B76A131}" type="datetimeFigureOut">
              <a:rPr lang="en-US" smtClean="0"/>
              <a:pPr/>
              <a:t>12/28/2018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8C24F84-1327-434D-A3D7-C6C0ECC9138F}"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7536109"/>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solidFill>
                  <a:schemeClr val="accent1">
                    <a:lumMod val="75000"/>
                  </a:schemeClr>
                </a:solidFill>
              </a:rPr>
              <a:t>SACHARIDY</a:t>
            </a:r>
          </a:p>
        </p:txBody>
      </p:sp>
      <p:sp>
        <p:nvSpPr>
          <p:cNvPr id="3" name="TextovéPole 2">
            <a:extLst>
              <a:ext uri="{FF2B5EF4-FFF2-40B4-BE49-F238E27FC236}">
                <a16:creationId xmlns:a16="http://schemas.microsoft.com/office/drawing/2014/main" id="{5ECFD0C1-43BA-4B51-BCB7-5E9327277BFB}"/>
              </a:ext>
            </a:extLst>
          </p:cNvPr>
          <p:cNvSpPr txBox="1"/>
          <p:nvPr/>
        </p:nvSpPr>
        <p:spPr>
          <a:xfrm>
            <a:off x="6638568" y="4437112"/>
            <a:ext cx="1728192" cy="369332"/>
          </a:xfrm>
          <a:prstGeom prst="rect">
            <a:avLst/>
          </a:prstGeom>
          <a:noFill/>
        </p:spPr>
        <p:txBody>
          <a:bodyPr wrap="square" rtlCol="0">
            <a:spAutoFit/>
          </a:bodyPr>
          <a:lstStyle/>
          <a:p>
            <a:r>
              <a:rPr lang="cs-CZ" dirty="0"/>
              <a:t>Zuzana Gáliková</a:t>
            </a:r>
            <a:endParaRPr lang="sk-SK" dirty="0"/>
          </a:p>
        </p:txBody>
      </p:sp>
    </p:spTree>
    <p:extLst>
      <p:ext uri="{BB962C8B-B14F-4D97-AF65-F5344CB8AC3E}">
        <p14:creationId xmlns:p14="http://schemas.microsoft.com/office/powerpoint/2010/main" val="2634719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chemeClr val="accent1">
                    <a:lumMod val="75000"/>
                  </a:schemeClr>
                </a:solidFill>
              </a:rPr>
              <a:t>DISACHARIDY</a:t>
            </a:r>
            <a:endParaRPr lang="cs-CZ" sz="4000" dirty="0">
              <a:solidFill>
                <a:schemeClr val="accent1">
                  <a:lumMod val="75000"/>
                </a:schemeClr>
              </a:solidFill>
            </a:endParaRPr>
          </a:p>
        </p:txBody>
      </p:sp>
      <p:sp>
        <p:nvSpPr>
          <p:cNvPr id="3" name="Zástupný symbol pro obsah 2"/>
          <p:cNvSpPr>
            <a:spLocks noGrp="1"/>
          </p:cNvSpPr>
          <p:nvPr>
            <p:ph idx="1"/>
          </p:nvPr>
        </p:nvSpPr>
        <p:spPr>
          <a:xfrm>
            <a:off x="823008" y="2132856"/>
            <a:ext cx="7543801" cy="4023360"/>
          </a:xfrm>
        </p:spPr>
        <p:txBody>
          <a:bodyPr>
            <a:normAutofit/>
          </a:bodyPr>
          <a:lstStyle/>
          <a:p>
            <a:pPr>
              <a:buClr>
                <a:schemeClr val="tx1">
                  <a:lumMod val="75000"/>
                  <a:lumOff val="25000"/>
                </a:schemeClr>
              </a:buClr>
              <a:buFont typeface="Courier New" panose="02070309020205020404" pitchFamily="49" charset="0"/>
              <a:buChar char="o"/>
            </a:pPr>
            <a:r>
              <a:rPr lang="cs-CZ" sz="2400" dirty="0"/>
              <a:t> 2 cukerné jednotky</a:t>
            </a:r>
          </a:p>
          <a:p>
            <a:pPr marL="0" indent="0">
              <a:buClr>
                <a:schemeClr val="tx1">
                  <a:lumMod val="75000"/>
                  <a:lumOff val="25000"/>
                </a:schemeClr>
              </a:buClr>
              <a:buNone/>
            </a:pPr>
            <a:endParaRPr lang="cs-CZ" sz="2400" dirty="0"/>
          </a:p>
          <a:p>
            <a:pPr>
              <a:buClr>
                <a:schemeClr val="tx1">
                  <a:lumMod val="75000"/>
                  <a:lumOff val="25000"/>
                </a:schemeClr>
              </a:buClr>
              <a:buFont typeface="Courier New" panose="02070309020205020404" pitchFamily="49" charset="0"/>
              <a:buChar char="o"/>
            </a:pPr>
            <a:r>
              <a:rPr lang="cs-CZ" sz="2400" dirty="0"/>
              <a:t> </a:t>
            </a:r>
            <a:r>
              <a:rPr lang="cs-CZ" sz="2400" b="1" dirty="0"/>
              <a:t>sacharóza </a:t>
            </a:r>
            <a:r>
              <a:rPr lang="cs-CZ" sz="2400" dirty="0"/>
              <a:t>(glukóza + fruktóza)</a:t>
            </a:r>
          </a:p>
          <a:p>
            <a:pPr>
              <a:buClr>
                <a:schemeClr val="tx1">
                  <a:lumMod val="75000"/>
                  <a:lumOff val="25000"/>
                </a:schemeClr>
              </a:buClr>
              <a:buFont typeface="Courier New" panose="02070309020205020404" pitchFamily="49" charset="0"/>
              <a:buChar char="o"/>
            </a:pPr>
            <a:r>
              <a:rPr lang="cs-CZ" sz="2400" b="1" dirty="0"/>
              <a:t> laktóza</a:t>
            </a:r>
            <a:r>
              <a:rPr lang="cs-CZ" sz="2400" dirty="0"/>
              <a:t> (glukóza + galaktóza)</a:t>
            </a:r>
          </a:p>
          <a:p>
            <a:pPr>
              <a:buClr>
                <a:schemeClr val="tx1">
                  <a:lumMod val="75000"/>
                  <a:lumOff val="25000"/>
                </a:schemeClr>
              </a:buClr>
              <a:buFont typeface="Courier New" panose="02070309020205020404" pitchFamily="49" charset="0"/>
              <a:buChar char="o"/>
            </a:pPr>
            <a:r>
              <a:rPr lang="cs-CZ" sz="2400" b="1" dirty="0"/>
              <a:t> maltóza </a:t>
            </a:r>
            <a:r>
              <a:rPr lang="cs-CZ" sz="2400" dirty="0"/>
              <a:t>(glukóza + glukóza)</a:t>
            </a:r>
          </a:p>
        </p:txBody>
      </p:sp>
    </p:spTree>
    <p:extLst>
      <p:ext uri="{BB962C8B-B14F-4D97-AF65-F5344CB8AC3E}">
        <p14:creationId xmlns:p14="http://schemas.microsoft.com/office/powerpoint/2010/main" val="102849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Sacharóza</a:t>
            </a:r>
          </a:p>
        </p:txBody>
      </p:sp>
      <p:sp>
        <p:nvSpPr>
          <p:cNvPr id="3" name="Zástupný symbol pro obsah 2"/>
          <p:cNvSpPr>
            <a:spLocks noGrp="1"/>
          </p:cNvSpPr>
          <p:nvPr>
            <p:ph idx="1"/>
          </p:nvPr>
        </p:nvSpPr>
        <p:spPr>
          <a:xfrm>
            <a:off x="822960" y="2162382"/>
            <a:ext cx="7543801" cy="2951418"/>
          </a:xfrm>
        </p:spPr>
        <p:txBody>
          <a:bodyPr>
            <a:normAutofit/>
          </a:bodyPr>
          <a:lstStyle/>
          <a:p>
            <a:pPr>
              <a:lnSpc>
                <a:spcPct val="150000"/>
              </a:lnSpc>
              <a:buClr>
                <a:schemeClr val="tx1">
                  <a:lumMod val="75000"/>
                  <a:lumOff val="25000"/>
                </a:schemeClr>
              </a:buClr>
              <a:buFont typeface="Courier New" panose="02070309020205020404" pitchFamily="49" charset="0"/>
              <a:buChar char="o"/>
            </a:pPr>
            <a:r>
              <a:rPr lang="cs-CZ" sz="2400" dirty="0"/>
              <a:t> glukóza + fruktóza</a:t>
            </a:r>
          </a:p>
          <a:p>
            <a:pPr>
              <a:lnSpc>
                <a:spcPct val="150000"/>
              </a:lnSpc>
              <a:buClr>
                <a:schemeClr val="tx1">
                  <a:lumMod val="75000"/>
                  <a:lumOff val="25000"/>
                </a:schemeClr>
              </a:buClr>
              <a:buFont typeface="Courier New" panose="02070309020205020404" pitchFamily="49" charset="0"/>
              <a:buChar char="o"/>
            </a:pPr>
            <a:r>
              <a:rPr lang="cs-CZ" sz="2400" dirty="0"/>
              <a:t> bílá krystalická látka</a:t>
            </a:r>
          </a:p>
          <a:p>
            <a:pPr>
              <a:lnSpc>
                <a:spcPct val="150000"/>
              </a:lnSpc>
              <a:buClr>
                <a:schemeClr val="tx1">
                  <a:lumMod val="75000"/>
                  <a:lumOff val="25000"/>
                </a:schemeClr>
              </a:buClr>
              <a:buFont typeface="Courier New" panose="02070309020205020404" pitchFamily="49" charset="0"/>
              <a:buChar char="o"/>
            </a:pPr>
            <a:r>
              <a:rPr lang="cs-CZ" sz="2400" dirty="0"/>
              <a:t> známá jako „bílý cukr“</a:t>
            </a:r>
          </a:p>
          <a:p>
            <a:pPr>
              <a:lnSpc>
                <a:spcPct val="150000"/>
              </a:lnSpc>
              <a:buClr>
                <a:schemeClr val="tx1">
                  <a:lumMod val="75000"/>
                  <a:lumOff val="25000"/>
                </a:schemeClr>
              </a:buClr>
              <a:buFont typeface="Courier New" panose="02070309020205020404" pitchFamily="49" charset="0"/>
              <a:buChar char="o"/>
            </a:pPr>
            <a:r>
              <a:rPr lang="cs-CZ" sz="2400" dirty="0"/>
              <a:t> vyráběna z </a:t>
            </a:r>
            <a:r>
              <a:rPr lang="cs-CZ" sz="2400" b="1" dirty="0"/>
              <a:t>cukrové řepy </a:t>
            </a:r>
            <a:r>
              <a:rPr lang="cs-CZ" sz="2400" dirty="0"/>
              <a:t>a </a:t>
            </a:r>
            <a:r>
              <a:rPr lang="cs-CZ" sz="2400" b="1" dirty="0"/>
              <a:t>cukrové třtiny</a:t>
            </a:r>
          </a:p>
        </p:txBody>
      </p:sp>
    </p:spTree>
    <p:extLst>
      <p:ext uri="{BB962C8B-B14F-4D97-AF65-F5344CB8AC3E}">
        <p14:creationId xmlns:p14="http://schemas.microsoft.com/office/powerpoint/2010/main" val="45019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Laktóza</a:t>
            </a:r>
            <a:endParaRPr lang="cs-CZ" dirty="0"/>
          </a:p>
        </p:txBody>
      </p:sp>
      <p:sp>
        <p:nvSpPr>
          <p:cNvPr id="3" name="Zástupný symbol pro obsah 2"/>
          <p:cNvSpPr>
            <a:spLocks noGrp="1"/>
          </p:cNvSpPr>
          <p:nvPr>
            <p:ph idx="1"/>
          </p:nvPr>
        </p:nvSpPr>
        <p:spPr>
          <a:xfrm>
            <a:off x="826442" y="2060848"/>
            <a:ext cx="6264696" cy="2088232"/>
          </a:xfrm>
        </p:spPr>
        <p:txBody>
          <a:bodyPr>
            <a:normAutofit/>
          </a:bodyPr>
          <a:lstStyle/>
          <a:p>
            <a:pPr>
              <a:buClr>
                <a:schemeClr val="tx1">
                  <a:lumMod val="75000"/>
                  <a:lumOff val="25000"/>
                </a:schemeClr>
              </a:buClr>
              <a:buFont typeface="Courier New" panose="02070309020205020404" pitchFamily="49" charset="0"/>
              <a:buChar char="o"/>
            </a:pPr>
            <a:r>
              <a:rPr lang="cs-CZ" sz="2400" dirty="0"/>
              <a:t> glukóza + galaktóza</a:t>
            </a:r>
          </a:p>
          <a:p>
            <a:pPr>
              <a:buClr>
                <a:schemeClr val="tx1">
                  <a:lumMod val="75000"/>
                  <a:lumOff val="25000"/>
                </a:schemeClr>
              </a:buClr>
              <a:buFont typeface="Courier New" panose="02070309020205020404" pitchFamily="49" charset="0"/>
              <a:buChar char="o"/>
            </a:pPr>
            <a:r>
              <a:rPr lang="cs-CZ" sz="2400" dirty="0"/>
              <a:t> mléčný cukr </a:t>
            </a:r>
            <a:r>
              <a:rPr lang="cs-CZ" sz="2400" dirty="0">
                <a:sym typeface="Wingdings" panose="05000000000000000000" pitchFamily="2" charset="2"/>
              </a:rPr>
              <a:t> </a:t>
            </a:r>
            <a:r>
              <a:rPr lang="cs-CZ" sz="2400" dirty="0"/>
              <a:t>mléko a mléčné výrobky</a:t>
            </a:r>
          </a:p>
          <a:p>
            <a:pPr>
              <a:buClr>
                <a:schemeClr val="tx1">
                  <a:lumMod val="75000"/>
                  <a:lumOff val="25000"/>
                </a:schemeClr>
              </a:buClr>
              <a:buFont typeface="Courier New" panose="02070309020205020404" pitchFamily="49" charset="0"/>
              <a:buChar char="o"/>
            </a:pPr>
            <a:r>
              <a:rPr lang="cs-CZ" sz="2400" dirty="0"/>
              <a:t> ve střevě štěpena enzymem </a:t>
            </a:r>
            <a:r>
              <a:rPr lang="cs-CZ" sz="2400" b="1" dirty="0"/>
              <a:t>laktázou</a:t>
            </a:r>
          </a:p>
          <a:p>
            <a:pPr>
              <a:buClr>
                <a:schemeClr val="tx1">
                  <a:lumMod val="75000"/>
                  <a:lumOff val="25000"/>
                </a:schemeClr>
              </a:buClr>
              <a:buFont typeface="Courier New" panose="02070309020205020404" pitchFamily="49" charset="0"/>
              <a:buChar char="o"/>
            </a:pPr>
            <a:r>
              <a:rPr lang="cs-CZ" sz="2400" b="1" dirty="0"/>
              <a:t> </a:t>
            </a:r>
            <a:r>
              <a:rPr lang="cs-CZ" sz="2400" dirty="0"/>
              <a:t>deficit laktázy </a:t>
            </a:r>
            <a:r>
              <a:rPr lang="cs-CZ" sz="2400" dirty="0">
                <a:sym typeface="Wingdings" panose="05000000000000000000" pitchFamily="2" charset="2"/>
              </a:rPr>
              <a:t> </a:t>
            </a:r>
            <a:r>
              <a:rPr lang="cs-CZ" sz="2400" b="1" dirty="0">
                <a:sym typeface="Wingdings" panose="05000000000000000000" pitchFamily="2" charset="2"/>
              </a:rPr>
              <a:t>laktózová intolerance</a:t>
            </a:r>
            <a:endParaRPr lang="cs-CZ" sz="2400" b="1" dirty="0"/>
          </a:p>
        </p:txBody>
      </p:sp>
      <p:sp>
        <p:nvSpPr>
          <p:cNvPr id="4" name="TextovéPole 3"/>
          <p:cNvSpPr txBox="1"/>
          <p:nvPr/>
        </p:nvSpPr>
        <p:spPr>
          <a:xfrm>
            <a:off x="2123728" y="4472567"/>
            <a:ext cx="6646400" cy="1754326"/>
          </a:xfrm>
          <a:prstGeom prst="rect">
            <a:avLst/>
          </a:prstGeom>
          <a:noFill/>
        </p:spPr>
        <p:txBody>
          <a:bodyPr wrap="square" rtlCol="0">
            <a:spAutoFit/>
          </a:bodyPr>
          <a:lstStyle/>
          <a:p>
            <a:pPr>
              <a:lnSpc>
                <a:spcPct val="150000"/>
              </a:lnSpc>
            </a:pPr>
            <a:r>
              <a:rPr lang="cs-CZ" sz="2000" i="1" dirty="0">
                <a:solidFill>
                  <a:schemeClr val="tx1">
                    <a:lumMod val="75000"/>
                    <a:lumOff val="25000"/>
                  </a:schemeClr>
                </a:solidFill>
              </a:rPr>
              <a:t>Řešení laktózové intolerance</a:t>
            </a:r>
          </a:p>
          <a:p>
            <a:pPr marL="285750" indent="-285750">
              <a:lnSpc>
                <a:spcPct val="150000"/>
              </a:lnSpc>
              <a:buFont typeface="Wingdings" panose="05000000000000000000" pitchFamily="2" charset="2"/>
              <a:buChar char="ü"/>
            </a:pPr>
            <a:r>
              <a:rPr lang="cs-CZ" sz="2000" dirty="0">
                <a:solidFill>
                  <a:schemeClr val="tx1">
                    <a:lumMod val="75000"/>
                    <a:lumOff val="25000"/>
                  </a:schemeClr>
                </a:solidFill>
              </a:rPr>
              <a:t>vyřazení potravin s obsahem laktózy </a:t>
            </a:r>
            <a:r>
              <a:rPr lang="cs-CZ" sz="2000" dirty="0">
                <a:solidFill>
                  <a:schemeClr val="tx1">
                    <a:lumMod val="75000"/>
                    <a:lumOff val="25000"/>
                  </a:schemeClr>
                </a:solidFill>
                <a:sym typeface="Wingdings" panose="05000000000000000000" pitchFamily="2" charset="2"/>
              </a:rPr>
              <a:t> ale</a:t>
            </a:r>
            <a:r>
              <a:rPr lang="cs-CZ" sz="2000" b="1" dirty="0">
                <a:solidFill>
                  <a:schemeClr val="tx1">
                    <a:lumMod val="75000"/>
                    <a:lumOff val="25000"/>
                  </a:schemeClr>
                </a:solidFill>
                <a:sym typeface="Wingdings" panose="05000000000000000000" pitchFamily="2" charset="2"/>
              </a:rPr>
              <a:t> podle tolerance!</a:t>
            </a:r>
          </a:p>
          <a:p>
            <a:pPr marL="285750" indent="-285750">
              <a:lnSpc>
                <a:spcPct val="150000"/>
              </a:lnSpc>
              <a:buFont typeface="Wingdings" panose="05000000000000000000" pitchFamily="2" charset="2"/>
              <a:buChar char="ü"/>
            </a:pPr>
            <a:r>
              <a:rPr lang="cs-CZ" sz="2000" dirty="0">
                <a:solidFill>
                  <a:schemeClr val="tx1">
                    <a:lumMod val="75000"/>
                    <a:lumOff val="25000"/>
                  </a:schemeClr>
                </a:solidFill>
                <a:sym typeface="Wingdings" panose="05000000000000000000" pitchFamily="2" charset="2"/>
              </a:rPr>
              <a:t>odlišné množství laktózy v jednotlivých mléčných výrobcích</a:t>
            </a:r>
          </a:p>
          <a:p>
            <a:pPr marL="285750" indent="-285750">
              <a:buFont typeface="Wingdings" panose="05000000000000000000" pitchFamily="2" charset="2"/>
              <a:buChar char="ü"/>
            </a:pPr>
            <a:endParaRPr lang="cs-CZ" dirty="0"/>
          </a:p>
        </p:txBody>
      </p:sp>
    </p:spTree>
    <p:extLst>
      <p:ext uri="{BB962C8B-B14F-4D97-AF65-F5344CB8AC3E}">
        <p14:creationId xmlns:p14="http://schemas.microsoft.com/office/powerpoint/2010/main" val="348683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schemeClr val="accent1">
                    <a:lumMod val="75000"/>
                  </a:schemeClr>
                </a:solidFill>
              </a:rPr>
              <a:t>POLYSACHARIDY</a:t>
            </a:r>
            <a:endParaRPr lang="cs-CZ" dirty="0"/>
          </a:p>
        </p:txBody>
      </p:sp>
      <p:sp>
        <p:nvSpPr>
          <p:cNvPr id="3" name="Zástupný symbol pro obsah 2"/>
          <p:cNvSpPr>
            <a:spLocks noGrp="1"/>
          </p:cNvSpPr>
          <p:nvPr>
            <p:ph idx="1"/>
          </p:nvPr>
        </p:nvSpPr>
        <p:spPr>
          <a:xfrm>
            <a:off x="822960" y="1863100"/>
            <a:ext cx="7061408" cy="1440160"/>
          </a:xfrm>
        </p:spPr>
        <p:txBody>
          <a:bodyPr>
            <a:normAutofit/>
          </a:bodyPr>
          <a:lstStyle/>
          <a:p>
            <a:pPr>
              <a:buClr>
                <a:schemeClr val="tx1">
                  <a:lumMod val="75000"/>
                  <a:lumOff val="25000"/>
                </a:schemeClr>
              </a:buClr>
              <a:buFont typeface="Courier New" panose="02070309020205020404" pitchFamily="49" charset="0"/>
              <a:buChar char="o"/>
            </a:pPr>
            <a:r>
              <a:rPr lang="cs-CZ" sz="2400" dirty="0"/>
              <a:t> více než 10 cukerných jednotek</a:t>
            </a:r>
          </a:p>
          <a:p>
            <a:pPr>
              <a:buClr>
                <a:schemeClr val="tx1">
                  <a:lumMod val="75000"/>
                  <a:lumOff val="25000"/>
                </a:schemeClr>
              </a:buClr>
              <a:buFont typeface="Courier New" panose="02070309020205020404" pitchFamily="49" charset="0"/>
              <a:buChar char="o"/>
            </a:pPr>
            <a:r>
              <a:rPr lang="cs-CZ" sz="2400" dirty="0"/>
              <a:t> cukerné jednotky spojeny </a:t>
            </a:r>
            <a:r>
              <a:rPr lang="cs-CZ" sz="2400" b="1" dirty="0"/>
              <a:t>glykosidovou vazbou</a:t>
            </a:r>
          </a:p>
          <a:p>
            <a:pPr>
              <a:buClr>
                <a:schemeClr val="tx1">
                  <a:lumMod val="75000"/>
                  <a:lumOff val="25000"/>
                </a:schemeClr>
              </a:buClr>
              <a:buFont typeface="Courier New" panose="02070309020205020404" pitchFamily="49" charset="0"/>
              <a:buChar char="o"/>
            </a:pPr>
            <a:r>
              <a:rPr lang="cs-CZ" sz="2400" dirty="0"/>
              <a:t> </a:t>
            </a:r>
            <a:r>
              <a:rPr lang="cs-CZ" sz="2400" b="1" dirty="0"/>
              <a:t>škrob, glykogen, celulóza, hemicelulóza, pektiny</a:t>
            </a:r>
            <a:r>
              <a:rPr lang="cs-CZ" sz="2400" dirty="0"/>
              <a:t>..</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9693" y="3428999"/>
            <a:ext cx="4030334" cy="2734870"/>
          </a:xfrm>
          <a:prstGeom prst="rect">
            <a:avLst/>
          </a:prstGeom>
        </p:spPr>
      </p:pic>
    </p:spTree>
    <p:extLst>
      <p:ext uri="{BB962C8B-B14F-4D97-AF65-F5344CB8AC3E}">
        <p14:creationId xmlns:p14="http://schemas.microsoft.com/office/powerpoint/2010/main" val="324421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Škrob</a:t>
            </a:r>
            <a:endParaRPr lang="cs-CZ" dirty="0"/>
          </a:p>
        </p:txBody>
      </p:sp>
      <p:sp>
        <p:nvSpPr>
          <p:cNvPr id="3" name="Zástupný symbol pro obsah 2"/>
          <p:cNvSpPr>
            <a:spLocks noGrp="1"/>
          </p:cNvSpPr>
          <p:nvPr>
            <p:ph idx="1"/>
          </p:nvPr>
        </p:nvSpPr>
        <p:spPr>
          <a:xfrm>
            <a:off x="822960" y="2132856"/>
            <a:ext cx="8321040" cy="4023360"/>
          </a:xfrm>
        </p:spPr>
        <p:txBody>
          <a:bodyPr>
            <a:normAutofit/>
          </a:bodyPr>
          <a:lstStyle/>
          <a:p>
            <a:pPr>
              <a:lnSpc>
                <a:spcPct val="150000"/>
              </a:lnSpc>
              <a:buClr>
                <a:schemeClr val="tx1">
                  <a:lumMod val="75000"/>
                  <a:lumOff val="25000"/>
                </a:schemeClr>
              </a:buClr>
              <a:buFont typeface="Courier New" panose="02070309020205020404" pitchFamily="49" charset="0"/>
              <a:buChar char="o"/>
            </a:pPr>
            <a:r>
              <a:rPr lang="cs-CZ" dirty="0"/>
              <a:t> </a:t>
            </a:r>
            <a:r>
              <a:rPr lang="cs-CZ" sz="2400" dirty="0"/>
              <a:t>zásoba energie rostlin</a:t>
            </a:r>
          </a:p>
          <a:p>
            <a:pPr>
              <a:lnSpc>
                <a:spcPct val="150000"/>
              </a:lnSpc>
              <a:buClr>
                <a:schemeClr val="tx1">
                  <a:lumMod val="75000"/>
                  <a:lumOff val="25000"/>
                </a:schemeClr>
              </a:buClr>
              <a:buFont typeface="Courier New" panose="02070309020205020404" pitchFamily="49" charset="0"/>
              <a:buChar char="o"/>
            </a:pPr>
            <a:r>
              <a:rPr lang="cs-CZ" sz="2400" dirty="0"/>
              <a:t> složen z molekul glukózy</a:t>
            </a:r>
          </a:p>
          <a:p>
            <a:pPr>
              <a:lnSpc>
                <a:spcPct val="150000"/>
              </a:lnSpc>
              <a:buClr>
                <a:schemeClr val="tx1">
                  <a:lumMod val="75000"/>
                  <a:lumOff val="25000"/>
                </a:schemeClr>
              </a:buClr>
              <a:buFont typeface="Courier New" panose="02070309020205020404" pitchFamily="49" charset="0"/>
              <a:buChar char="o"/>
            </a:pPr>
            <a:r>
              <a:rPr lang="cs-CZ" sz="2400" dirty="0"/>
              <a:t> směs dvou typů řetězce – </a:t>
            </a:r>
            <a:r>
              <a:rPr lang="cs-CZ" sz="2400" b="1" dirty="0"/>
              <a:t>amylóza</a:t>
            </a:r>
            <a:r>
              <a:rPr lang="cs-CZ" sz="2400" dirty="0"/>
              <a:t> a </a:t>
            </a:r>
            <a:r>
              <a:rPr lang="cs-CZ" sz="2400" b="1" dirty="0"/>
              <a:t>amylopektin</a:t>
            </a:r>
          </a:p>
          <a:p>
            <a:pPr>
              <a:lnSpc>
                <a:spcPct val="150000"/>
              </a:lnSpc>
              <a:buClr>
                <a:schemeClr val="tx1">
                  <a:lumMod val="75000"/>
                  <a:lumOff val="25000"/>
                </a:schemeClr>
              </a:buClr>
              <a:buFont typeface="Courier New" panose="02070309020205020404" pitchFamily="49" charset="0"/>
              <a:buChar char="o"/>
            </a:pPr>
            <a:r>
              <a:rPr lang="cs-CZ" sz="2400" b="1" dirty="0"/>
              <a:t> </a:t>
            </a:r>
            <a:r>
              <a:rPr lang="cs-CZ" sz="2400" dirty="0"/>
              <a:t>zdroje: obiloviny (rýže, pšenice, žito…), kukuřice, brambory…</a:t>
            </a:r>
          </a:p>
          <a:p>
            <a:pPr>
              <a:lnSpc>
                <a:spcPct val="150000"/>
              </a:lnSpc>
              <a:buClr>
                <a:schemeClr val="tx1">
                  <a:lumMod val="75000"/>
                  <a:lumOff val="25000"/>
                </a:schemeClr>
              </a:buClr>
              <a:buFont typeface="Courier New" panose="02070309020205020404" pitchFamily="49" charset="0"/>
              <a:buChar char="o"/>
            </a:pPr>
            <a:r>
              <a:rPr lang="cs-CZ" sz="2400" dirty="0"/>
              <a:t> </a:t>
            </a:r>
            <a:r>
              <a:rPr lang="cs-CZ" sz="2400" b="1" dirty="0"/>
              <a:t>důležitá součást naší stravy</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31165"/>
            <a:ext cx="2847560" cy="3010588"/>
          </a:xfrm>
          <a:prstGeom prst="rect">
            <a:avLst/>
          </a:prstGeom>
        </p:spPr>
      </p:pic>
    </p:spTree>
    <p:extLst>
      <p:ext uri="{BB962C8B-B14F-4D97-AF65-F5344CB8AC3E}">
        <p14:creationId xmlns:p14="http://schemas.microsoft.com/office/powerpoint/2010/main" val="111900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Glykogen</a:t>
            </a:r>
            <a:endParaRPr lang="cs-CZ" dirty="0"/>
          </a:p>
        </p:txBody>
      </p:sp>
      <p:sp>
        <p:nvSpPr>
          <p:cNvPr id="3" name="Zástupný symbol pro obsah 2"/>
          <p:cNvSpPr>
            <a:spLocks noGrp="1"/>
          </p:cNvSpPr>
          <p:nvPr>
            <p:ph idx="1"/>
          </p:nvPr>
        </p:nvSpPr>
        <p:spPr>
          <a:xfrm>
            <a:off x="822960" y="2276872"/>
            <a:ext cx="7831833" cy="2009734"/>
          </a:xfrm>
        </p:spPr>
        <p:txBody>
          <a:bodyPr/>
          <a:lstStyle/>
          <a:p>
            <a:pPr>
              <a:buClr>
                <a:schemeClr val="tx1">
                  <a:lumMod val="75000"/>
                  <a:lumOff val="25000"/>
                </a:schemeClr>
              </a:buClr>
              <a:buFont typeface="Courier New" panose="02070309020205020404" pitchFamily="49" charset="0"/>
              <a:buChar char="o"/>
            </a:pPr>
            <a:r>
              <a:rPr lang="cs-CZ" dirty="0"/>
              <a:t> </a:t>
            </a:r>
            <a:r>
              <a:rPr lang="cs-CZ" sz="2400" dirty="0"/>
              <a:t>složen z molekul glukózy</a:t>
            </a:r>
          </a:p>
          <a:p>
            <a:pPr>
              <a:buClr>
                <a:schemeClr val="tx1">
                  <a:lumMod val="75000"/>
                  <a:lumOff val="25000"/>
                </a:schemeClr>
              </a:buClr>
              <a:buFont typeface="Courier New" panose="02070309020205020404" pitchFamily="49" charset="0"/>
              <a:buChar char="o"/>
            </a:pPr>
            <a:r>
              <a:rPr lang="cs-CZ" sz="2400" dirty="0"/>
              <a:t> forma zásoby glukózy </a:t>
            </a:r>
            <a:r>
              <a:rPr lang="cs-CZ" sz="2400" b="1" dirty="0"/>
              <a:t>u živočichů</a:t>
            </a:r>
          </a:p>
          <a:p>
            <a:pPr>
              <a:buClr>
                <a:schemeClr val="tx1">
                  <a:lumMod val="75000"/>
                  <a:lumOff val="25000"/>
                </a:schemeClr>
              </a:buClr>
              <a:buFont typeface="Courier New" panose="02070309020205020404" pitchFamily="49" charset="0"/>
              <a:buChar char="o"/>
            </a:pPr>
            <a:r>
              <a:rPr lang="cs-CZ" sz="2400" dirty="0"/>
              <a:t> v </a:t>
            </a:r>
            <a:r>
              <a:rPr lang="cs-CZ" sz="2400" b="1" dirty="0"/>
              <a:t>játrech </a:t>
            </a:r>
            <a:r>
              <a:rPr lang="cs-CZ" sz="2400" dirty="0"/>
              <a:t>a ve </a:t>
            </a:r>
            <a:r>
              <a:rPr lang="cs-CZ" sz="2400" b="1" dirty="0"/>
              <a:t>svalech</a:t>
            </a:r>
          </a:p>
          <a:p>
            <a:pPr marL="0" indent="0">
              <a:buClr>
                <a:schemeClr val="tx1">
                  <a:lumMod val="75000"/>
                  <a:lumOff val="25000"/>
                </a:schemeClr>
              </a:buClr>
              <a:buNone/>
            </a:pPr>
            <a:endParaRPr lang="cs-CZ" sz="2400" dirty="0"/>
          </a:p>
        </p:txBody>
      </p:sp>
      <p:sp>
        <p:nvSpPr>
          <p:cNvPr id="4" name="TextovéPole 3"/>
          <p:cNvSpPr txBox="1"/>
          <p:nvPr/>
        </p:nvSpPr>
        <p:spPr>
          <a:xfrm>
            <a:off x="2483768" y="4142590"/>
            <a:ext cx="5882992" cy="967957"/>
          </a:xfrm>
          <a:prstGeom prst="rect">
            <a:avLst/>
          </a:prstGeom>
          <a:noFill/>
        </p:spPr>
        <p:txBody>
          <a:bodyPr wrap="square" rtlCol="0">
            <a:spAutoFit/>
          </a:bodyPr>
          <a:lstStyle/>
          <a:p>
            <a:pPr>
              <a:lnSpc>
                <a:spcPct val="150000"/>
              </a:lnSpc>
            </a:pPr>
            <a:r>
              <a:rPr lang="cs-CZ" sz="2000" b="1" dirty="0">
                <a:solidFill>
                  <a:schemeClr val="tx1">
                    <a:lumMod val="75000"/>
                    <a:lumOff val="25000"/>
                  </a:schemeClr>
                </a:solidFill>
              </a:rPr>
              <a:t>Glykogeneze-</a:t>
            </a:r>
            <a:r>
              <a:rPr lang="cs-CZ" sz="2000" dirty="0">
                <a:solidFill>
                  <a:schemeClr val="tx1">
                    <a:lumMod val="75000"/>
                    <a:lumOff val="25000"/>
                  </a:schemeClr>
                </a:solidFill>
              </a:rPr>
              <a:t> tvorba glykogenu z glukózy</a:t>
            </a:r>
          </a:p>
          <a:p>
            <a:pPr>
              <a:lnSpc>
                <a:spcPct val="150000"/>
              </a:lnSpc>
            </a:pPr>
            <a:r>
              <a:rPr lang="cs-CZ" sz="2000" b="1" dirty="0">
                <a:solidFill>
                  <a:schemeClr val="tx1">
                    <a:lumMod val="75000"/>
                    <a:lumOff val="25000"/>
                  </a:schemeClr>
                </a:solidFill>
              </a:rPr>
              <a:t>Glykogenolýza-</a:t>
            </a:r>
            <a:r>
              <a:rPr lang="cs-CZ" sz="2000" dirty="0">
                <a:solidFill>
                  <a:schemeClr val="tx1">
                    <a:lumMod val="75000"/>
                    <a:lumOff val="25000"/>
                  </a:schemeClr>
                </a:solidFill>
              </a:rPr>
              <a:t> štěpení glykogenu na molekuly glukózy</a:t>
            </a:r>
          </a:p>
        </p:txBody>
      </p:sp>
    </p:spTree>
    <p:extLst>
      <p:ext uri="{BB962C8B-B14F-4D97-AF65-F5344CB8AC3E}">
        <p14:creationId xmlns:p14="http://schemas.microsoft.com/office/powerpoint/2010/main" val="228352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chemeClr val="accent1">
                    <a:lumMod val="75000"/>
                  </a:schemeClr>
                </a:solidFill>
              </a:rPr>
              <a:t>Celulóza, hemicelulóza, pektiny…</a:t>
            </a:r>
            <a:endParaRPr lang="cs-CZ" sz="4400" dirty="0"/>
          </a:p>
        </p:txBody>
      </p:sp>
      <p:sp>
        <p:nvSpPr>
          <p:cNvPr id="3" name="Zástupný symbol pro obsah 2"/>
          <p:cNvSpPr>
            <a:spLocks noGrp="1"/>
          </p:cNvSpPr>
          <p:nvPr>
            <p:ph idx="1"/>
          </p:nvPr>
        </p:nvSpPr>
        <p:spPr>
          <a:xfrm>
            <a:off x="822959" y="2276872"/>
            <a:ext cx="7543801" cy="1728192"/>
          </a:xfrm>
        </p:spPr>
        <p:txBody>
          <a:bodyPr>
            <a:normAutofit/>
          </a:bodyPr>
          <a:lstStyle/>
          <a:p>
            <a:pPr>
              <a:buClr>
                <a:schemeClr val="tx1">
                  <a:lumMod val="75000"/>
                  <a:lumOff val="25000"/>
                </a:schemeClr>
              </a:buClr>
              <a:buFont typeface="Courier New" panose="02070309020205020404" pitchFamily="49" charset="0"/>
              <a:buChar char="o"/>
            </a:pPr>
            <a:r>
              <a:rPr lang="cs-CZ" sz="2400" dirty="0"/>
              <a:t> pro člověka nestravitelné formy polysacharidů</a:t>
            </a:r>
          </a:p>
          <a:p>
            <a:pPr>
              <a:buClr>
                <a:schemeClr val="tx1">
                  <a:lumMod val="75000"/>
                  <a:lumOff val="25000"/>
                </a:schemeClr>
              </a:buClr>
              <a:buFont typeface="Courier New" panose="02070309020205020404" pitchFamily="49" charset="0"/>
              <a:buChar char="o"/>
            </a:pPr>
            <a:r>
              <a:rPr lang="cs-CZ" sz="2400" b="1" dirty="0"/>
              <a:t> VLÁKNINA</a:t>
            </a:r>
          </a:p>
        </p:txBody>
      </p:sp>
    </p:spTree>
    <p:extLst>
      <p:ext uri="{BB962C8B-B14F-4D97-AF65-F5344CB8AC3E}">
        <p14:creationId xmlns:p14="http://schemas.microsoft.com/office/powerpoint/2010/main" val="317233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chemeClr val="accent1">
                    <a:lumMod val="75000"/>
                  </a:schemeClr>
                </a:solidFill>
              </a:rPr>
              <a:t>KDE NAJDEME SACHARIDY? </a:t>
            </a:r>
          </a:p>
        </p:txBody>
      </p:sp>
      <p:sp>
        <p:nvSpPr>
          <p:cNvPr id="3" name="Zástupný symbol pro obsah 2"/>
          <p:cNvSpPr>
            <a:spLocks noGrp="1"/>
          </p:cNvSpPr>
          <p:nvPr>
            <p:ph idx="1"/>
          </p:nvPr>
        </p:nvSpPr>
        <p:spPr>
          <a:xfrm>
            <a:off x="822960" y="2132856"/>
            <a:ext cx="7543801" cy="4023360"/>
          </a:xfrm>
        </p:spPr>
        <p:txBody>
          <a:bodyPr>
            <a:normAutofit/>
          </a:bodyPr>
          <a:lstStyle/>
          <a:p>
            <a:pPr>
              <a:buClr>
                <a:schemeClr val="tx1">
                  <a:lumMod val="75000"/>
                  <a:lumOff val="25000"/>
                </a:schemeClr>
              </a:buClr>
              <a:buFont typeface="Courier New" panose="02070309020205020404" pitchFamily="49" charset="0"/>
              <a:buChar char="o"/>
            </a:pPr>
            <a:r>
              <a:rPr lang="cs-CZ" sz="2400" dirty="0"/>
              <a:t> obiloviny a výrobky z nich</a:t>
            </a:r>
          </a:p>
          <a:p>
            <a:pPr>
              <a:buClr>
                <a:schemeClr val="tx1">
                  <a:lumMod val="75000"/>
                  <a:lumOff val="25000"/>
                </a:schemeClr>
              </a:buClr>
              <a:buFont typeface="Courier New" panose="02070309020205020404" pitchFamily="49" charset="0"/>
              <a:buChar char="o"/>
            </a:pPr>
            <a:r>
              <a:rPr lang="cs-CZ" sz="2400" dirty="0"/>
              <a:t> ovoce a zelenina</a:t>
            </a:r>
          </a:p>
          <a:p>
            <a:pPr>
              <a:buClr>
                <a:schemeClr val="tx1">
                  <a:lumMod val="75000"/>
                  <a:lumOff val="25000"/>
                </a:schemeClr>
              </a:buClr>
              <a:buFont typeface="Courier New" panose="02070309020205020404" pitchFamily="49" charset="0"/>
              <a:buChar char="o"/>
            </a:pPr>
            <a:r>
              <a:rPr lang="cs-CZ" sz="2400" dirty="0"/>
              <a:t> luštěniny</a:t>
            </a:r>
          </a:p>
          <a:p>
            <a:pPr>
              <a:buClr>
                <a:schemeClr val="tx1">
                  <a:lumMod val="75000"/>
                  <a:lumOff val="25000"/>
                </a:schemeClr>
              </a:buClr>
              <a:buFont typeface="Courier New" panose="02070309020205020404" pitchFamily="49" charset="0"/>
              <a:buChar char="o"/>
            </a:pPr>
            <a:r>
              <a:rPr lang="cs-CZ" sz="2400" dirty="0"/>
              <a:t> mléko a mléčné výrobky</a:t>
            </a:r>
          </a:p>
          <a:p>
            <a:pPr>
              <a:buClr>
                <a:schemeClr val="tx1">
                  <a:lumMod val="75000"/>
                  <a:lumOff val="25000"/>
                </a:schemeClr>
              </a:buClr>
              <a:buFont typeface="Courier New" panose="02070309020205020404" pitchFamily="49" charset="0"/>
              <a:buChar char="o"/>
            </a:pPr>
            <a:r>
              <a:rPr lang="cs-CZ" sz="2400" dirty="0"/>
              <a:t> cukrovinky, sladkosti, jemné pečivo, slazené nápoje</a:t>
            </a:r>
          </a:p>
          <a:p>
            <a:pPr>
              <a:buClr>
                <a:schemeClr val="tx1">
                  <a:lumMod val="75000"/>
                  <a:lumOff val="25000"/>
                </a:schemeClr>
              </a:buClr>
              <a:buFont typeface="Courier New" panose="02070309020205020404" pitchFamily="49" charset="0"/>
              <a:buChar char="o"/>
            </a:pPr>
            <a:r>
              <a:rPr lang="cs-CZ" sz="2400" dirty="0"/>
              <a:t> med, sirupy</a:t>
            </a:r>
          </a:p>
        </p:txBody>
      </p:sp>
    </p:spTree>
    <p:extLst>
      <p:ext uri="{BB962C8B-B14F-4D97-AF65-F5344CB8AC3E}">
        <p14:creationId xmlns:p14="http://schemas.microsoft.com/office/powerpoint/2010/main" val="397985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descr="Obsah obrázku obloha&#10;&#10;Popis vygenerován s vysokou mírou spolehlivosti">
            <a:extLst>
              <a:ext uri="{FF2B5EF4-FFF2-40B4-BE49-F238E27FC236}">
                <a16:creationId xmlns:a16="http://schemas.microsoft.com/office/drawing/2014/main" id="{F3577DCB-1DE4-4424-9B9F-EA7AEAF6974E}"/>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99514"/>
            <a:ext cx="5976664" cy="6020936"/>
          </a:xfrm>
        </p:spPr>
      </p:pic>
      <p:sp>
        <p:nvSpPr>
          <p:cNvPr id="6" name="Obdélník 5">
            <a:extLst>
              <a:ext uri="{FF2B5EF4-FFF2-40B4-BE49-F238E27FC236}">
                <a16:creationId xmlns:a16="http://schemas.microsoft.com/office/drawing/2014/main" id="{068D8C3C-25E9-4B6F-829C-EE8330E1F725}"/>
              </a:ext>
            </a:extLst>
          </p:cNvPr>
          <p:cNvSpPr/>
          <p:nvPr/>
        </p:nvSpPr>
        <p:spPr>
          <a:xfrm>
            <a:off x="116364" y="4509120"/>
            <a:ext cx="5743935" cy="1700456"/>
          </a:xfrm>
          <a:prstGeom prst="rect">
            <a:avLst/>
          </a:prstGeom>
          <a:noFill/>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dirty="0"/>
          </a:p>
        </p:txBody>
      </p:sp>
      <p:sp>
        <p:nvSpPr>
          <p:cNvPr id="8" name="Obdélník 7">
            <a:extLst>
              <a:ext uri="{FF2B5EF4-FFF2-40B4-BE49-F238E27FC236}">
                <a16:creationId xmlns:a16="http://schemas.microsoft.com/office/drawing/2014/main" id="{9A4EF92B-4DF8-4E74-A386-59F8F15F5DE2}"/>
              </a:ext>
            </a:extLst>
          </p:cNvPr>
          <p:cNvSpPr/>
          <p:nvPr/>
        </p:nvSpPr>
        <p:spPr>
          <a:xfrm>
            <a:off x="1403648" y="1904785"/>
            <a:ext cx="1800200" cy="1483194"/>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9" name="Obdélník 8">
            <a:extLst>
              <a:ext uri="{FF2B5EF4-FFF2-40B4-BE49-F238E27FC236}">
                <a16:creationId xmlns:a16="http://schemas.microsoft.com/office/drawing/2014/main" id="{E007ECE1-AD49-4AD9-82EE-58F30D2B404F}"/>
              </a:ext>
            </a:extLst>
          </p:cNvPr>
          <p:cNvSpPr/>
          <p:nvPr/>
        </p:nvSpPr>
        <p:spPr>
          <a:xfrm>
            <a:off x="926110" y="3155885"/>
            <a:ext cx="4293961" cy="149725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bdélník 9">
            <a:extLst>
              <a:ext uri="{FF2B5EF4-FFF2-40B4-BE49-F238E27FC236}">
                <a16:creationId xmlns:a16="http://schemas.microsoft.com/office/drawing/2014/main" id="{F7892F2A-9A32-46AE-B81F-5FFD467173EE}"/>
              </a:ext>
            </a:extLst>
          </p:cNvPr>
          <p:cNvSpPr/>
          <p:nvPr/>
        </p:nvSpPr>
        <p:spPr>
          <a:xfrm>
            <a:off x="2843808" y="1772816"/>
            <a:ext cx="1584176" cy="155520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1" name="TextovéPole 10">
            <a:extLst>
              <a:ext uri="{FF2B5EF4-FFF2-40B4-BE49-F238E27FC236}">
                <a16:creationId xmlns:a16="http://schemas.microsoft.com/office/drawing/2014/main" id="{49B554C0-C63A-4CF3-9B15-9ABBF4B60A6C}"/>
              </a:ext>
            </a:extLst>
          </p:cNvPr>
          <p:cNvSpPr txBox="1"/>
          <p:nvPr/>
        </p:nvSpPr>
        <p:spPr>
          <a:xfrm>
            <a:off x="6217484" y="5087133"/>
            <a:ext cx="2699792" cy="464871"/>
          </a:xfrm>
          <a:prstGeom prst="rect">
            <a:avLst/>
          </a:prstGeom>
          <a:noFill/>
        </p:spPr>
        <p:txBody>
          <a:bodyPr wrap="square" rtlCol="0">
            <a:spAutoFit/>
          </a:bodyPr>
          <a:lstStyle/>
          <a:p>
            <a:pPr>
              <a:lnSpc>
                <a:spcPct val="150000"/>
              </a:lnSpc>
            </a:pPr>
            <a:r>
              <a:rPr lang="sk-SK" dirty="0">
                <a:solidFill>
                  <a:schemeClr val="accent1">
                    <a:lumMod val="75000"/>
                  </a:schemeClr>
                </a:solidFill>
              </a:rPr>
              <a:t>Obiloviny a výrobky z nich</a:t>
            </a:r>
          </a:p>
        </p:txBody>
      </p:sp>
      <p:sp>
        <p:nvSpPr>
          <p:cNvPr id="12" name="TextovéPole 11">
            <a:extLst>
              <a:ext uri="{FF2B5EF4-FFF2-40B4-BE49-F238E27FC236}">
                <a16:creationId xmlns:a16="http://schemas.microsoft.com/office/drawing/2014/main" id="{01757EBF-28A1-43DB-9D0A-53EECA2A9A25}"/>
              </a:ext>
            </a:extLst>
          </p:cNvPr>
          <p:cNvSpPr txBox="1"/>
          <p:nvPr/>
        </p:nvSpPr>
        <p:spPr>
          <a:xfrm>
            <a:off x="6231160" y="1380798"/>
            <a:ext cx="2592288" cy="369332"/>
          </a:xfrm>
          <a:prstGeom prst="rect">
            <a:avLst/>
          </a:prstGeom>
          <a:noFill/>
        </p:spPr>
        <p:txBody>
          <a:bodyPr wrap="square" rtlCol="0">
            <a:spAutoFit/>
          </a:bodyPr>
          <a:lstStyle/>
          <a:p>
            <a:r>
              <a:rPr lang="sk-SK" dirty="0">
                <a:solidFill>
                  <a:schemeClr val="accent1">
                    <a:lumMod val="75000"/>
                  </a:schemeClr>
                </a:solidFill>
              </a:rPr>
              <a:t>Luštěniny</a:t>
            </a:r>
          </a:p>
        </p:txBody>
      </p:sp>
      <p:sp>
        <p:nvSpPr>
          <p:cNvPr id="13" name="TextovéPole 12">
            <a:extLst>
              <a:ext uri="{FF2B5EF4-FFF2-40B4-BE49-F238E27FC236}">
                <a16:creationId xmlns:a16="http://schemas.microsoft.com/office/drawing/2014/main" id="{60031CCE-7F46-4BBF-A5D9-09EEFA3F4C8A}"/>
              </a:ext>
            </a:extLst>
          </p:cNvPr>
          <p:cNvSpPr txBox="1"/>
          <p:nvPr/>
        </p:nvSpPr>
        <p:spPr>
          <a:xfrm>
            <a:off x="6229913" y="2442627"/>
            <a:ext cx="2699792" cy="369332"/>
          </a:xfrm>
          <a:prstGeom prst="rect">
            <a:avLst/>
          </a:prstGeom>
          <a:noFill/>
        </p:spPr>
        <p:txBody>
          <a:bodyPr wrap="square" rtlCol="0">
            <a:spAutoFit/>
          </a:bodyPr>
          <a:lstStyle/>
          <a:p>
            <a:r>
              <a:rPr lang="sk-SK" dirty="0">
                <a:solidFill>
                  <a:schemeClr val="accent1">
                    <a:lumMod val="75000"/>
                  </a:schemeClr>
                </a:solidFill>
              </a:rPr>
              <a:t>Mléko a mléčné výrobky</a:t>
            </a:r>
          </a:p>
        </p:txBody>
      </p:sp>
      <p:sp>
        <p:nvSpPr>
          <p:cNvPr id="14" name="TextovéPole 13">
            <a:extLst>
              <a:ext uri="{FF2B5EF4-FFF2-40B4-BE49-F238E27FC236}">
                <a16:creationId xmlns:a16="http://schemas.microsoft.com/office/drawing/2014/main" id="{D5F1A0FD-0501-49F5-A891-5BA61A8B7E2D}"/>
              </a:ext>
            </a:extLst>
          </p:cNvPr>
          <p:cNvSpPr txBox="1"/>
          <p:nvPr/>
        </p:nvSpPr>
        <p:spPr>
          <a:xfrm>
            <a:off x="6231160" y="3609805"/>
            <a:ext cx="2592288" cy="646331"/>
          </a:xfrm>
          <a:prstGeom prst="rect">
            <a:avLst/>
          </a:prstGeom>
          <a:noFill/>
        </p:spPr>
        <p:txBody>
          <a:bodyPr wrap="square" rtlCol="0">
            <a:spAutoFit/>
          </a:bodyPr>
          <a:lstStyle/>
          <a:p>
            <a:r>
              <a:rPr lang="sk-SK" dirty="0">
                <a:solidFill>
                  <a:schemeClr val="accent1">
                    <a:lumMod val="75000"/>
                  </a:schemeClr>
                </a:solidFill>
              </a:rPr>
              <a:t>Ovoce a zelenina</a:t>
            </a:r>
          </a:p>
          <a:p>
            <a:endParaRPr lang="sk-SK" dirty="0"/>
          </a:p>
        </p:txBody>
      </p:sp>
    </p:spTree>
    <p:extLst>
      <p:ext uri="{BB962C8B-B14F-4D97-AF65-F5344CB8AC3E}">
        <p14:creationId xmlns:p14="http://schemas.microsoft.com/office/powerpoint/2010/main" val="280539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solidFill>
                  <a:schemeClr val="accent1">
                    <a:lumMod val="75000"/>
                  </a:schemeClr>
                </a:solidFill>
              </a:rPr>
              <a:t>ZASTOUPENÍ SACHARIDŮ VE STRAVĚ</a:t>
            </a:r>
          </a:p>
        </p:txBody>
      </p:sp>
      <p:sp>
        <p:nvSpPr>
          <p:cNvPr id="3" name="Zástupný symbol pro obsah 2"/>
          <p:cNvSpPr>
            <a:spLocks noGrp="1"/>
          </p:cNvSpPr>
          <p:nvPr>
            <p:ph idx="1"/>
          </p:nvPr>
        </p:nvSpPr>
        <p:spPr>
          <a:xfrm>
            <a:off x="824246" y="2312876"/>
            <a:ext cx="8187248" cy="2232248"/>
          </a:xfrm>
        </p:spPr>
        <p:txBody>
          <a:bodyPr>
            <a:normAutofit/>
          </a:bodyPr>
          <a:lstStyle/>
          <a:p>
            <a:pPr>
              <a:lnSpc>
                <a:spcPct val="150000"/>
              </a:lnSpc>
            </a:pPr>
            <a:r>
              <a:rPr lang="cs-CZ" sz="2400" dirty="0"/>
              <a:t>EFSA: </a:t>
            </a:r>
            <a:r>
              <a:rPr lang="cs-CZ" sz="2400" b="1" dirty="0"/>
              <a:t>45-60 %</a:t>
            </a:r>
            <a:r>
              <a:rPr lang="cs-CZ" sz="2400" dirty="0"/>
              <a:t> energetického příjmu</a:t>
            </a:r>
          </a:p>
          <a:p>
            <a:pPr>
              <a:lnSpc>
                <a:spcPct val="150000"/>
              </a:lnSpc>
            </a:pPr>
            <a:r>
              <a:rPr lang="cs-CZ" sz="2400" dirty="0"/>
              <a:t>DACH: </a:t>
            </a:r>
            <a:r>
              <a:rPr lang="cs-CZ" sz="2400" b="1" dirty="0"/>
              <a:t>více jak 50 % </a:t>
            </a:r>
            <a:r>
              <a:rPr lang="cs-CZ" sz="2400" dirty="0"/>
              <a:t>energetického příjmu</a:t>
            </a:r>
          </a:p>
        </p:txBody>
      </p:sp>
      <p:sp>
        <p:nvSpPr>
          <p:cNvPr id="4" name="TextovéPole 3">
            <a:extLst>
              <a:ext uri="{FF2B5EF4-FFF2-40B4-BE49-F238E27FC236}">
                <a16:creationId xmlns:a16="http://schemas.microsoft.com/office/drawing/2014/main" id="{2E6F585E-260B-48DF-9BE9-5E4943493BDD}"/>
              </a:ext>
            </a:extLst>
          </p:cNvPr>
          <p:cNvSpPr txBox="1"/>
          <p:nvPr/>
        </p:nvSpPr>
        <p:spPr>
          <a:xfrm>
            <a:off x="822960" y="4437112"/>
            <a:ext cx="6058984" cy="830997"/>
          </a:xfrm>
          <a:prstGeom prst="rect">
            <a:avLst/>
          </a:prstGeom>
          <a:noFill/>
        </p:spPr>
        <p:txBody>
          <a:bodyPr wrap="square" rtlCol="0">
            <a:spAutoFit/>
          </a:bodyPr>
          <a:lstStyle/>
          <a:p>
            <a:r>
              <a:rPr lang="cs-CZ" sz="2400" b="1" dirty="0">
                <a:solidFill>
                  <a:schemeClr val="tx1">
                    <a:lumMod val="75000"/>
                    <a:lumOff val="25000"/>
                  </a:schemeClr>
                </a:solidFill>
              </a:rPr>
              <a:t>Závisí na individuálních rozdílech jednotlivců (životní styl, fyzická aktivita, zdravotní stav…).</a:t>
            </a:r>
            <a:endParaRPr lang="sk-SK" sz="2400" b="1" dirty="0">
              <a:solidFill>
                <a:schemeClr val="tx1">
                  <a:lumMod val="75000"/>
                  <a:lumOff val="25000"/>
                </a:schemeClr>
              </a:solidFill>
            </a:endParaRPr>
          </a:p>
        </p:txBody>
      </p:sp>
    </p:spTree>
    <p:extLst>
      <p:ext uri="{BB962C8B-B14F-4D97-AF65-F5344CB8AC3E}">
        <p14:creationId xmlns:p14="http://schemas.microsoft.com/office/powerpoint/2010/main" val="303341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Co jsou sacharidy?</a:t>
            </a:r>
          </a:p>
        </p:txBody>
      </p:sp>
      <p:sp>
        <p:nvSpPr>
          <p:cNvPr id="3" name="Zástupný symbol pro obsah 2"/>
          <p:cNvSpPr>
            <a:spLocks noGrp="1"/>
          </p:cNvSpPr>
          <p:nvPr>
            <p:ph idx="1"/>
          </p:nvPr>
        </p:nvSpPr>
        <p:spPr>
          <a:xfrm>
            <a:off x="800098" y="1979553"/>
            <a:ext cx="7543801" cy="1450757"/>
          </a:xfrm>
        </p:spPr>
        <p:txBody>
          <a:bodyPr/>
          <a:lstStyle/>
          <a:p>
            <a:pPr>
              <a:lnSpc>
                <a:spcPct val="150000"/>
              </a:lnSpc>
              <a:buClr>
                <a:schemeClr val="tx1">
                  <a:lumMod val="75000"/>
                  <a:lumOff val="25000"/>
                </a:schemeClr>
              </a:buClr>
              <a:buFont typeface="Courier New" panose="02070309020205020404" pitchFamily="49" charset="0"/>
              <a:buChar char="o"/>
            </a:pPr>
            <a:r>
              <a:rPr lang="cs-CZ" dirty="0"/>
              <a:t> jedna ze tří základních makroživin (sacharidy, bílkoviny, tuky)</a:t>
            </a:r>
          </a:p>
          <a:p>
            <a:pPr>
              <a:lnSpc>
                <a:spcPct val="150000"/>
              </a:lnSpc>
              <a:buClr>
                <a:schemeClr val="tx1">
                  <a:lumMod val="75000"/>
                  <a:lumOff val="25000"/>
                </a:schemeClr>
              </a:buClr>
              <a:buFont typeface="Courier New" panose="02070309020205020404" pitchFamily="49" charset="0"/>
              <a:buChar char="o"/>
            </a:pPr>
            <a:r>
              <a:rPr lang="cs-CZ" dirty="0"/>
              <a:t> organické sloučeniny </a:t>
            </a:r>
            <a:r>
              <a:rPr lang="cs-CZ" b="1" dirty="0"/>
              <a:t>vodíku</a:t>
            </a:r>
            <a:r>
              <a:rPr lang="cs-CZ" dirty="0"/>
              <a:t>, </a:t>
            </a:r>
            <a:r>
              <a:rPr lang="cs-CZ" b="1" dirty="0"/>
              <a:t>uhlíku</a:t>
            </a:r>
            <a:r>
              <a:rPr lang="cs-CZ" dirty="0"/>
              <a:t> a </a:t>
            </a:r>
            <a:r>
              <a:rPr lang="cs-CZ" b="1" dirty="0"/>
              <a:t>kyslíku</a:t>
            </a:r>
          </a:p>
          <a:p>
            <a:pPr marL="0" indent="0">
              <a:lnSpc>
                <a:spcPct val="150000"/>
              </a:lnSpc>
              <a:buNone/>
            </a:pPr>
            <a:endParaRPr lang="cs-CZ" dirty="0"/>
          </a:p>
        </p:txBody>
      </p:sp>
      <p:pic>
        <p:nvPicPr>
          <p:cNvPr id="5" name="Obrázek 4" descr="Obsah obrázku text, mapa&#10;&#10;Popis se vygeneroval automaticky.">
            <a:extLst>
              <a:ext uri="{FF2B5EF4-FFF2-40B4-BE49-F238E27FC236}">
                <a16:creationId xmlns:a16="http://schemas.microsoft.com/office/drawing/2014/main" id="{786E36CC-AF2F-4674-9CB8-BCAA89A6C4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9" y="3429000"/>
            <a:ext cx="4114800" cy="2800350"/>
          </a:xfrm>
          <a:prstGeom prst="rect">
            <a:avLst/>
          </a:prstGeom>
        </p:spPr>
      </p:pic>
    </p:spTree>
    <p:extLst>
      <p:ext uri="{BB962C8B-B14F-4D97-AF65-F5344CB8AC3E}">
        <p14:creationId xmlns:p14="http://schemas.microsoft.com/office/powerpoint/2010/main" val="2114194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8A76C5-2D6C-49E0-9443-2BE10C6DD424}"/>
              </a:ext>
            </a:extLst>
          </p:cNvPr>
          <p:cNvSpPr>
            <a:spLocks noGrp="1"/>
          </p:cNvSpPr>
          <p:nvPr>
            <p:ph type="title"/>
          </p:nvPr>
        </p:nvSpPr>
        <p:spPr/>
        <p:txBody>
          <a:bodyPr>
            <a:normAutofit/>
          </a:bodyPr>
          <a:lstStyle/>
          <a:p>
            <a:r>
              <a:rPr lang="cs-CZ" sz="4000" dirty="0">
                <a:solidFill>
                  <a:schemeClr val="accent1">
                    <a:lumMod val="75000"/>
                  </a:schemeClr>
                </a:solidFill>
              </a:rPr>
              <a:t>ZASTOUPENÍ SACHARIDŮ VE STRAVĚ</a:t>
            </a:r>
            <a:endParaRPr lang="sk-SK" sz="4000" dirty="0"/>
          </a:p>
        </p:txBody>
      </p:sp>
      <p:sp>
        <p:nvSpPr>
          <p:cNvPr id="4" name="Obdélník 3">
            <a:extLst>
              <a:ext uri="{FF2B5EF4-FFF2-40B4-BE49-F238E27FC236}">
                <a16:creationId xmlns:a16="http://schemas.microsoft.com/office/drawing/2014/main" id="{15C11894-293C-4196-BFBD-3A268BEFE137}"/>
              </a:ext>
            </a:extLst>
          </p:cNvPr>
          <p:cNvSpPr/>
          <p:nvPr/>
        </p:nvSpPr>
        <p:spPr>
          <a:xfrm>
            <a:off x="818455" y="1943629"/>
            <a:ext cx="7467168" cy="1429622"/>
          </a:xfrm>
          <a:prstGeom prst="rect">
            <a:avLst/>
          </a:prstGeom>
        </p:spPr>
        <p:txBody>
          <a:bodyPr wrap="square">
            <a:spAutoFit/>
          </a:bodyPr>
          <a:lstStyle/>
          <a:p>
            <a:pPr marL="285750" indent="-285750">
              <a:lnSpc>
                <a:spcPct val="150000"/>
              </a:lnSpc>
              <a:buFont typeface="Courier New" panose="02070309020205020404" pitchFamily="49" charset="0"/>
              <a:buChar char="o"/>
            </a:pPr>
            <a:r>
              <a:rPr lang="cs-CZ" sz="2000" dirty="0">
                <a:solidFill>
                  <a:schemeClr val="tx1">
                    <a:lumMod val="85000"/>
                    <a:lumOff val="15000"/>
                  </a:schemeClr>
                </a:solidFill>
              </a:rPr>
              <a:t>příjem </a:t>
            </a:r>
            <a:r>
              <a:rPr lang="cs-CZ" sz="2000" b="1" dirty="0">
                <a:solidFill>
                  <a:schemeClr val="tx1">
                    <a:lumMod val="85000"/>
                    <a:lumOff val="15000"/>
                  </a:schemeClr>
                </a:solidFill>
              </a:rPr>
              <a:t>cukru</a:t>
            </a:r>
            <a:r>
              <a:rPr lang="cs-CZ" sz="2000" dirty="0">
                <a:solidFill>
                  <a:schemeClr val="tx1">
                    <a:lumMod val="85000"/>
                    <a:lumOff val="15000"/>
                  </a:schemeClr>
                </a:solidFill>
              </a:rPr>
              <a:t> (mono a disacharidy) - maximálně </a:t>
            </a:r>
            <a:r>
              <a:rPr lang="cs-CZ" sz="2000" b="1" dirty="0">
                <a:solidFill>
                  <a:schemeClr val="tx1">
                    <a:lumMod val="85000"/>
                    <a:lumOff val="15000"/>
                  </a:schemeClr>
                </a:solidFill>
              </a:rPr>
              <a:t>90 g/ den</a:t>
            </a:r>
            <a:r>
              <a:rPr lang="sk-SK" sz="1600" dirty="0">
                <a:solidFill>
                  <a:schemeClr val="tx1">
                    <a:lumMod val="85000"/>
                    <a:lumOff val="15000"/>
                  </a:schemeClr>
                </a:solidFill>
              </a:rPr>
              <a:t>*</a:t>
            </a:r>
            <a:r>
              <a:rPr lang="cs-CZ" sz="2000" dirty="0">
                <a:solidFill>
                  <a:schemeClr val="tx1">
                    <a:lumMod val="85000"/>
                    <a:lumOff val="15000"/>
                  </a:schemeClr>
                </a:solidFill>
              </a:rPr>
              <a:t>, z čeho: </a:t>
            </a:r>
          </a:p>
          <a:p>
            <a:pPr marL="742950" lvl="1" indent="-285750">
              <a:lnSpc>
                <a:spcPct val="150000"/>
              </a:lnSpc>
              <a:buFont typeface="Courier New" panose="02070309020205020404" pitchFamily="49" charset="0"/>
              <a:buChar char="o"/>
            </a:pPr>
            <a:r>
              <a:rPr lang="cs-CZ" sz="2000" b="1" dirty="0">
                <a:solidFill>
                  <a:schemeClr val="tx1">
                    <a:lumMod val="85000"/>
                    <a:lumOff val="15000"/>
                  </a:schemeClr>
                </a:solidFill>
              </a:rPr>
              <a:t>50 g</a:t>
            </a:r>
            <a:r>
              <a:rPr lang="cs-CZ" sz="2000" dirty="0">
                <a:solidFill>
                  <a:schemeClr val="tx1">
                    <a:lumMod val="85000"/>
                    <a:lumOff val="15000"/>
                  </a:schemeClr>
                </a:solidFill>
              </a:rPr>
              <a:t> (</a:t>
            </a:r>
            <a:r>
              <a:rPr lang="cs-CZ" sz="2000" b="1" dirty="0">
                <a:solidFill>
                  <a:schemeClr val="tx1">
                    <a:lumMod val="85000"/>
                    <a:lumOff val="15000"/>
                  </a:schemeClr>
                </a:solidFill>
              </a:rPr>
              <a:t>10 %</a:t>
            </a:r>
            <a:r>
              <a:rPr lang="cs-CZ" sz="2000" dirty="0">
                <a:solidFill>
                  <a:schemeClr val="tx1">
                    <a:lumMod val="85000"/>
                    <a:lumOff val="15000"/>
                  </a:schemeClr>
                </a:solidFill>
              </a:rPr>
              <a:t> energetického příjmu) jsou cukry </a:t>
            </a:r>
            <a:r>
              <a:rPr lang="cs-CZ" sz="2000" dirty="0">
                <a:solidFill>
                  <a:srgbClr val="C00000"/>
                </a:solidFill>
              </a:rPr>
              <a:t>přidané</a:t>
            </a:r>
          </a:p>
          <a:p>
            <a:pPr marL="742950" lvl="1" indent="-285750">
              <a:lnSpc>
                <a:spcPct val="150000"/>
              </a:lnSpc>
              <a:buFont typeface="Courier New" panose="02070309020205020404" pitchFamily="49" charset="0"/>
              <a:buChar char="o"/>
            </a:pPr>
            <a:r>
              <a:rPr lang="cs-CZ" sz="2000" b="1" dirty="0">
                <a:solidFill>
                  <a:schemeClr val="tx1">
                    <a:lumMod val="85000"/>
                    <a:lumOff val="15000"/>
                  </a:schemeClr>
                </a:solidFill>
              </a:rPr>
              <a:t>40 g</a:t>
            </a:r>
            <a:r>
              <a:rPr lang="cs-CZ" sz="2000" dirty="0">
                <a:solidFill>
                  <a:schemeClr val="tx1">
                    <a:lumMod val="85000"/>
                    <a:lumOff val="15000"/>
                  </a:schemeClr>
                </a:solidFill>
              </a:rPr>
              <a:t> cukry </a:t>
            </a:r>
            <a:r>
              <a:rPr lang="cs-CZ" sz="2000" dirty="0">
                <a:solidFill>
                  <a:srgbClr val="C00000"/>
                </a:solidFill>
              </a:rPr>
              <a:t>přirozeně se vyskytující</a:t>
            </a:r>
          </a:p>
        </p:txBody>
      </p:sp>
      <p:sp>
        <p:nvSpPr>
          <p:cNvPr id="6" name="Obdélník 5">
            <a:extLst>
              <a:ext uri="{FF2B5EF4-FFF2-40B4-BE49-F238E27FC236}">
                <a16:creationId xmlns:a16="http://schemas.microsoft.com/office/drawing/2014/main" id="{96E1E76B-3D94-4395-93B6-08CCDD8F0026}"/>
              </a:ext>
            </a:extLst>
          </p:cNvPr>
          <p:cNvSpPr/>
          <p:nvPr/>
        </p:nvSpPr>
        <p:spPr>
          <a:xfrm>
            <a:off x="818455" y="3579519"/>
            <a:ext cx="7543800" cy="2126864"/>
          </a:xfrm>
          <a:prstGeom prst="rect">
            <a:avLst/>
          </a:prstGeom>
        </p:spPr>
        <p:txBody>
          <a:bodyPr wrap="square">
            <a:spAutoFit/>
          </a:bodyPr>
          <a:lstStyle/>
          <a:p>
            <a:pPr marL="285750" indent="-285750">
              <a:lnSpc>
                <a:spcPct val="150000"/>
              </a:lnSpc>
              <a:buFont typeface="Courier New" panose="02070309020205020404" pitchFamily="49" charset="0"/>
              <a:buChar char="o"/>
            </a:pPr>
            <a:r>
              <a:rPr lang="cs-CZ" dirty="0">
                <a:solidFill>
                  <a:schemeClr val="tx1">
                    <a:lumMod val="85000"/>
                    <a:lumOff val="15000"/>
                  </a:schemeClr>
                </a:solidFill>
              </a:rPr>
              <a:t>cukry </a:t>
            </a:r>
            <a:r>
              <a:rPr lang="cs-CZ" dirty="0">
                <a:solidFill>
                  <a:srgbClr val="C00000"/>
                </a:solidFill>
              </a:rPr>
              <a:t>přirozeně se vyskytující </a:t>
            </a:r>
            <a:r>
              <a:rPr lang="cs-CZ" dirty="0">
                <a:solidFill>
                  <a:schemeClr val="tx1">
                    <a:lumMod val="85000"/>
                    <a:lumOff val="15000"/>
                  </a:schemeClr>
                </a:solidFill>
              </a:rPr>
              <a:t>- v ovoci, zelenině, mléku a neochucených mléčných výrobcích</a:t>
            </a:r>
          </a:p>
          <a:p>
            <a:pPr marL="285750" indent="-285750">
              <a:lnSpc>
                <a:spcPct val="150000"/>
              </a:lnSpc>
              <a:buFont typeface="Courier New" panose="02070309020205020404" pitchFamily="49" charset="0"/>
              <a:buChar char="o"/>
            </a:pPr>
            <a:r>
              <a:rPr lang="cs-CZ" dirty="0">
                <a:solidFill>
                  <a:schemeClr val="tx1">
                    <a:lumMod val="85000"/>
                    <a:lumOff val="15000"/>
                  </a:schemeClr>
                </a:solidFill>
              </a:rPr>
              <a:t>cukry </a:t>
            </a:r>
            <a:r>
              <a:rPr lang="cs-CZ" dirty="0">
                <a:solidFill>
                  <a:srgbClr val="C00000"/>
                </a:solidFill>
              </a:rPr>
              <a:t>přidané</a:t>
            </a:r>
            <a:r>
              <a:rPr lang="cs-CZ" dirty="0">
                <a:solidFill>
                  <a:schemeClr val="tx1">
                    <a:lumMod val="85000"/>
                    <a:lumOff val="15000"/>
                  </a:schemeClr>
                </a:solidFill>
              </a:rPr>
              <a:t> - přidávané do potravin (cukrářské výrobky, slazené nápoje…); včetně medu, sirupů</a:t>
            </a:r>
          </a:p>
          <a:p>
            <a:pPr marL="285750" indent="-285750">
              <a:lnSpc>
                <a:spcPct val="150000"/>
              </a:lnSpc>
              <a:buClr>
                <a:schemeClr val="tx1">
                  <a:lumMod val="85000"/>
                  <a:lumOff val="15000"/>
                </a:schemeClr>
              </a:buClr>
              <a:buFont typeface="Courier New" panose="02070309020205020404" pitchFamily="49" charset="0"/>
              <a:buChar char="o"/>
            </a:pPr>
            <a:r>
              <a:rPr lang="cs-CZ" dirty="0">
                <a:solidFill>
                  <a:srgbClr val="C00000"/>
                </a:solidFill>
              </a:rPr>
              <a:t>volné</a:t>
            </a:r>
            <a:r>
              <a:rPr lang="cs-CZ" dirty="0">
                <a:solidFill>
                  <a:schemeClr val="tx1">
                    <a:lumMod val="85000"/>
                    <a:lumOff val="15000"/>
                  </a:schemeClr>
                </a:solidFill>
              </a:rPr>
              <a:t> cukry (</a:t>
            </a:r>
            <a:r>
              <a:rPr lang="cs-CZ" dirty="0">
                <a:solidFill>
                  <a:srgbClr val="C00000"/>
                </a:solidFill>
              </a:rPr>
              <a:t>free sugars</a:t>
            </a:r>
            <a:r>
              <a:rPr lang="cs-CZ" dirty="0">
                <a:solidFill>
                  <a:schemeClr val="tx1">
                    <a:lumMod val="85000"/>
                    <a:lumOff val="15000"/>
                  </a:schemeClr>
                </a:solidFill>
              </a:rPr>
              <a:t>) - cukry přidané + cukry z ovocných šťáv</a:t>
            </a:r>
            <a:endParaRPr lang="sk-SK" dirty="0">
              <a:solidFill>
                <a:schemeClr val="tx1">
                  <a:lumMod val="85000"/>
                  <a:lumOff val="15000"/>
                </a:schemeClr>
              </a:solidFill>
            </a:endParaRPr>
          </a:p>
        </p:txBody>
      </p:sp>
      <p:sp>
        <p:nvSpPr>
          <p:cNvPr id="7" name="Obdélník 6">
            <a:extLst>
              <a:ext uri="{FF2B5EF4-FFF2-40B4-BE49-F238E27FC236}">
                <a16:creationId xmlns:a16="http://schemas.microsoft.com/office/drawing/2014/main" id="{0C2C6F12-8897-472A-AA3B-FE7381FB60A8}"/>
              </a:ext>
            </a:extLst>
          </p:cNvPr>
          <p:cNvSpPr/>
          <p:nvPr/>
        </p:nvSpPr>
        <p:spPr>
          <a:xfrm>
            <a:off x="2734183" y="6020622"/>
            <a:ext cx="6375237" cy="307777"/>
          </a:xfrm>
          <a:prstGeom prst="rect">
            <a:avLst/>
          </a:prstGeom>
        </p:spPr>
        <p:txBody>
          <a:bodyPr wrap="square">
            <a:spAutoFit/>
          </a:bodyPr>
          <a:lstStyle/>
          <a:p>
            <a:r>
              <a:rPr lang="sk-SK" sz="1400" dirty="0">
                <a:solidFill>
                  <a:schemeClr val="tx1">
                    <a:lumMod val="85000"/>
                    <a:lumOff val="15000"/>
                  </a:schemeClr>
                </a:solidFill>
              </a:rPr>
              <a:t>*Dospělý člověk, pr</a:t>
            </a:r>
            <a:r>
              <a:rPr lang="cs-CZ" sz="1400" dirty="0">
                <a:solidFill>
                  <a:schemeClr val="tx1">
                    <a:lumMod val="85000"/>
                    <a:lumOff val="15000"/>
                  </a:schemeClr>
                </a:solidFill>
              </a:rPr>
              <a:t>ůměrná fyzická aktivita, energetický příjem cca 2000 kcal/ 8400 kJ</a:t>
            </a:r>
            <a:endParaRPr lang="sk-SK" sz="1400" dirty="0">
              <a:solidFill>
                <a:schemeClr val="tx1">
                  <a:lumMod val="85000"/>
                  <a:lumOff val="15000"/>
                </a:schemeClr>
              </a:solidFill>
            </a:endParaRPr>
          </a:p>
        </p:txBody>
      </p:sp>
    </p:spTree>
    <p:extLst>
      <p:ext uri="{BB962C8B-B14F-4D97-AF65-F5344CB8AC3E}">
        <p14:creationId xmlns:p14="http://schemas.microsoft.com/office/powerpoint/2010/main" val="3733191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solidFill>
                  <a:schemeClr val="accent1">
                    <a:lumMod val="75000"/>
                  </a:schemeClr>
                </a:solidFill>
              </a:rPr>
              <a:t>GLYKEMICKÝ INDEX</a:t>
            </a:r>
          </a:p>
        </p:txBody>
      </p:sp>
      <p:sp>
        <p:nvSpPr>
          <p:cNvPr id="3" name="Zástupný symbol pro obsah 2"/>
          <p:cNvSpPr>
            <a:spLocks noGrp="1"/>
          </p:cNvSpPr>
          <p:nvPr>
            <p:ph idx="1"/>
          </p:nvPr>
        </p:nvSpPr>
        <p:spPr>
          <a:xfrm>
            <a:off x="822960" y="2708920"/>
            <a:ext cx="7543801" cy="1727282"/>
          </a:xfrm>
        </p:spPr>
        <p:txBody>
          <a:bodyPr/>
          <a:lstStyle/>
          <a:p>
            <a:pPr algn="just"/>
            <a:r>
              <a:rPr lang="cs-CZ" b="1" dirty="0"/>
              <a:t>„Plocha pod vzestupnou částí křivky postprandiální glykemie testované potraviny s obsahem 50 g sacharidů, vyjádřená jako procento odezvy na stejné množství sacharidů ze standardní potraviny, požité stejnou osobou.“</a:t>
            </a:r>
          </a:p>
        </p:txBody>
      </p:sp>
    </p:spTree>
    <p:extLst>
      <p:ext uri="{BB962C8B-B14F-4D97-AF65-F5344CB8AC3E}">
        <p14:creationId xmlns:p14="http://schemas.microsoft.com/office/powerpoint/2010/main" val="155355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96CF5D7E-376A-472E-8B85-09C47F815D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008" y="2204864"/>
            <a:ext cx="7289984" cy="3217314"/>
          </a:xfrm>
          <a:prstGeom prst="rect">
            <a:avLst/>
          </a:prstGeom>
        </p:spPr>
      </p:pic>
      <p:sp>
        <p:nvSpPr>
          <p:cNvPr id="6" name="TextovéPole 5">
            <a:extLst>
              <a:ext uri="{FF2B5EF4-FFF2-40B4-BE49-F238E27FC236}">
                <a16:creationId xmlns:a16="http://schemas.microsoft.com/office/drawing/2014/main" id="{7031A21D-74F2-4E05-A22C-AFF8B1A574B2}"/>
              </a:ext>
            </a:extLst>
          </p:cNvPr>
          <p:cNvSpPr txBox="1"/>
          <p:nvPr/>
        </p:nvSpPr>
        <p:spPr>
          <a:xfrm>
            <a:off x="927008" y="819688"/>
            <a:ext cx="4536504" cy="400110"/>
          </a:xfrm>
          <a:prstGeom prst="rect">
            <a:avLst/>
          </a:prstGeom>
          <a:noFill/>
        </p:spPr>
        <p:txBody>
          <a:bodyPr wrap="square" rtlCol="0">
            <a:spAutoFit/>
          </a:bodyPr>
          <a:lstStyle/>
          <a:p>
            <a:r>
              <a:rPr lang="cs-CZ" sz="2000" dirty="0"/>
              <a:t>Referenční potravina</a:t>
            </a:r>
            <a:r>
              <a:rPr lang="cs-CZ" sz="2000" b="1" dirty="0"/>
              <a:t>: glukóza</a:t>
            </a:r>
            <a:r>
              <a:rPr lang="cs-CZ" sz="2000" dirty="0"/>
              <a:t>/ </a:t>
            </a:r>
            <a:r>
              <a:rPr lang="cs-CZ" sz="2000" b="1" dirty="0"/>
              <a:t>bílý chléb</a:t>
            </a:r>
            <a:endParaRPr lang="sk-SK" sz="2000" b="1" dirty="0"/>
          </a:p>
        </p:txBody>
      </p:sp>
      <p:sp>
        <p:nvSpPr>
          <p:cNvPr id="2" name="TextovéPole 1">
            <a:extLst>
              <a:ext uri="{FF2B5EF4-FFF2-40B4-BE49-F238E27FC236}">
                <a16:creationId xmlns:a16="http://schemas.microsoft.com/office/drawing/2014/main" id="{DFF88B05-BCC4-4C83-A7AF-0195C944874F}"/>
              </a:ext>
            </a:extLst>
          </p:cNvPr>
          <p:cNvSpPr txBox="1"/>
          <p:nvPr/>
        </p:nvSpPr>
        <p:spPr>
          <a:xfrm>
            <a:off x="2915816" y="2420888"/>
            <a:ext cx="1368152" cy="307777"/>
          </a:xfrm>
          <a:prstGeom prst="rect">
            <a:avLst/>
          </a:prstGeom>
          <a:noFill/>
        </p:spPr>
        <p:txBody>
          <a:bodyPr wrap="square" rtlCol="0">
            <a:spAutoFit/>
          </a:bodyPr>
          <a:lstStyle/>
          <a:p>
            <a:r>
              <a:rPr lang="sk-SK" sz="1400" b="1" dirty="0">
                <a:solidFill>
                  <a:schemeClr val="tx1">
                    <a:lumMod val="75000"/>
                    <a:lumOff val="25000"/>
                  </a:schemeClr>
                </a:solidFill>
              </a:rPr>
              <a:t>(čistá glukóza)</a:t>
            </a:r>
            <a:endParaRPr lang="sk-SK" sz="1600" b="1" dirty="0">
              <a:solidFill>
                <a:schemeClr val="tx1">
                  <a:lumMod val="75000"/>
                  <a:lumOff val="25000"/>
                </a:schemeClr>
              </a:solidFill>
            </a:endParaRPr>
          </a:p>
        </p:txBody>
      </p:sp>
      <p:sp>
        <p:nvSpPr>
          <p:cNvPr id="3" name="Obdélník 2">
            <a:extLst>
              <a:ext uri="{FF2B5EF4-FFF2-40B4-BE49-F238E27FC236}">
                <a16:creationId xmlns:a16="http://schemas.microsoft.com/office/drawing/2014/main" id="{2F3213EF-F3E3-47BD-8D23-91E36AC486EC}"/>
              </a:ext>
            </a:extLst>
          </p:cNvPr>
          <p:cNvSpPr/>
          <p:nvPr/>
        </p:nvSpPr>
        <p:spPr>
          <a:xfrm>
            <a:off x="5004048" y="3813521"/>
            <a:ext cx="1155188" cy="307777"/>
          </a:xfrm>
          <a:prstGeom prst="rect">
            <a:avLst/>
          </a:prstGeom>
        </p:spPr>
        <p:txBody>
          <a:bodyPr wrap="none">
            <a:spAutoFit/>
          </a:bodyPr>
          <a:lstStyle/>
          <a:p>
            <a:r>
              <a:rPr lang="sk-SK" sz="1400" b="1" dirty="0">
                <a:solidFill>
                  <a:schemeClr val="tx1">
                    <a:lumMod val="75000"/>
                    <a:lumOff val="25000"/>
                  </a:schemeClr>
                </a:solidFill>
              </a:rPr>
              <a:t>(např. fazole)</a:t>
            </a:r>
            <a:endParaRPr lang="sk-SK" sz="1600" b="1" dirty="0">
              <a:solidFill>
                <a:schemeClr val="tx1">
                  <a:lumMod val="75000"/>
                  <a:lumOff val="25000"/>
                </a:schemeClr>
              </a:solidFill>
            </a:endParaRPr>
          </a:p>
        </p:txBody>
      </p:sp>
    </p:spTree>
    <p:extLst>
      <p:ext uri="{BB962C8B-B14F-4D97-AF65-F5344CB8AC3E}">
        <p14:creationId xmlns:p14="http://schemas.microsoft.com/office/powerpoint/2010/main" val="2862587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GLYKEMICKÝ INDEX</a:t>
            </a:r>
            <a:endParaRPr lang="cs-CZ" dirty="0"/>
          </a:p>
        </p:txBody>
      </p:sp>
      <p:sp>
        <p:nvSpPr>
          <p:cNvPr id="3" name="Zástupný symbol pro obsah 2"/>
          <p:cNvSpPr>
            <a:spLocks noGrp="1"/>
          </p:cNvSpPr>
          <p:nvPr>
            <p:ph idx="1"/>
          </p:nvPr>
        </p:nvSpPr>
        <p:spPr>
          <a:xfrm>
            <a:off x="832064" y="1916832"/>
            <a:ext cx="7709481" cy="4175554"/>
          </a:xfrm>
        </p:spPr>
        <p:txBody>
          <a:bodyPr>
            <a:noAutofit/>
          </a:bodyPr>
          <a:lstStyle/>
          <a:p>
            <a:pPr>
              <a:buClr>
                <a:schemeClr val="tx1">
                  <a:lumMod val="75000"/>
                  <a:lumOff val="25000"/>
                </a:schemeClr>
              </a:buClr>
              <a:buFont typeface="Courier New" panose="02070309020205020404" pitchFamily="49" charset="0"/>
              <a:buChar char="o"/>
            </a:pPr>
            <a:r>
              <a:rPr lang="cs-CZ" sz="2400" dirty="0"/>
              <a:t> jak se mění hladina glykemie po konzumaci potraviny</a:t>
            </a:r>
          </a:p>
          <a:p>
            <a:pPr>
              <a:buClr>
                <a:schemeClr val="tx1">
                  <a:lumMod val="75000"/>
                  <a:lumOff val="25000"/>
                </a:schemeClr>
              </a:buClr>
              <a:buFont typeface="Courier New" panose="02070309020205020404" pitchFamily="49" charset="0"/>
              <a:buChar char="o"/>
            </a:pPr>
            <a:r>
              <a:rPr lang="cs-CZ" sz="2400" dirty="0"/>
              <a:t> referenční potravina: 50 g glukózy nebo bílého chleba</a:t>
            </a:r>
          </a:p>
          <a:p>
            <a:pPr>
              <a:buClr>
                <a:schemeClr val="tx1">
                  <a:lumMod val="75000"/>
                  <a:lumOff val="25000"/>
                </a:schemeClr>
              </a:buClr>
              <a:buFont typeface="Courier New" panose="02070309020205020404" pitchFamily="49" charset="0"/>
              <a:buChar char="o"/>
            </a:pPr>
            <a:r>
              <a:rPr lang="cs-CZ" sz="2400" dirty="0"/>
              <a:t> nejvyšší hodnota GI je 100 (čistá glukóza, bílý chléb)</a:t>
            </a:r>
          </a:p>
          <a:p>
            <a:pPr>
              <a:buFont typeface="Courier New" panose="02070309020205020404" pitchFamily="49" charset="0"/>
              <a:buChar char="o"/>
            </a:pPr>
            <a:endParaRPr lang="cs-CZ" sz="2400" dirty="0"/>
          </a:p>
          <a:p>
            <a:r>
              <a:rPr lang="cs-CZ" sz="2400" i="1" dirty="0"/>
              <a:t>GI se dělí na:</a:t>
            </a:r>
          </a:p>
          <a:p>
            <a:r>
              <a:rPr lang="cs-CZ" sz="2400" dirty="0"/>
              <a:t>vysoký </a:t>
            </a:r>
            <a:r>
              <a:rPr lang="cs-CZ" sz="2400" b="1" dirty="0"/>
              <a:t>&gt;70</a:t>
            </a:r>
            <a:r>
              <a:rPr lang="cs-CZ" sz="2400" dirty="0"/>
              <a:t> </a:t>
            </a:r>
          </a:p>
          <a:p>
            <a:r>
              <a:rPr lang="cs-CZ" sz="2400" dirty="0"/>
              <a:t>střední </a:t>
            </a:r>
            <a:r>
              <a:rPr lang="cs-CZ" sz="2400" b="1" dirty="0"/>
              <a:t>56–69</a:t>
            </a:r>
            <a:r>
              <a:rPr lang="cs-CZ" sz="2400" dirty="0"/>
              <a:t> </a:t>
            </a:r>
          </a:p>
          <a:p>
            <a:r>
              <a:rPr lang="cs-CZ" sz="2400" dirty="0"/>
              <a:t>nízký </a:t>
            </a:r>
            <a:r>
              <a:rPr lang="cs-CZ" sz="2400" b="1" dirty="0"/>
              <a:t>&lt; 55</a:t>
            </a:r>
            <a:r>
              <a:rPr lang="cs-CZ" sz="2400" dirty="0"/>
              <a:t> </a:t>
            </a:r>
          </a:p>
        </p:txBody>
      </p:sp>
    </p:spTree>
    <p:extLst>
      <p:ext uri="{BB962C8B-B14F-4D97-AF65-F5344CB8AC3E}">
        <p14:creationId xmlns:p14="http://schemas.microsoft.com/office/powerpoint/2010/main" val="951945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extLst>
              <p:ext uri="{D42A27DB-BD31-4B8C-83A1-F6EECF244321}">
                <p14:modId xmlns:p14="http://schemas.microsoft.com/office/powerpoint/2010/main" val="1268815575"/>
              </p:ext>
            </p:extLst>
          </p:nvPr>
        </p:nvGraphicFramePr>
        <p:xfrm>
          <a:off x="1524000" y="1484784"/>
          <a:ext cx="6096000" cy="4468088"/>
        </p:xfrm>
        <a:graphic>
          <a:graphicData uri="http://schemas.openxmlformats.org/drawingml/2006/table">
            <a:tbl>
              <a:tblPr firstRow="1" bandRow="1">
                <a:tableStyleId>{21E4AEA4-8DFA-4A89-87EB-49C32662AFE0}</a:tableStyleId>
              </a:tblPr>
              <a:tblGrid>
                <a:gridCol w="3048000">
                  <a:extLst>
                    <a:ext uri="{9D8B030D-6E8A-4147-A177-3AD203B41FA5}">
                      <a16:colId xmlns:a16="http://schemas.microsoft.com/office/drawing/2014/main" val="2945594208"/>
                    </a:ext>
                  </a:extLst>
                </a:gridCol>
                <a:gridCol w="3048000">
                  <a:extLst>
                    <a:ext uri="{9D8B030D-6E8A-4147-A177-3AD203B41FA5}">
                      <a16:colId xmlns:a16="http://schemas.microsoft.com/office/drawing/2014/main" val="1782232393"/>
                    </a:ext>
                  </a:extLst>
                </a:gridCol>
              </a:tblGrid>
              <a:tr h="370840">
                <a:tc>
                  <a:txBody>
                    <a:bodyPr/>
                    <a:lstStyle/>
                    <a:p>
                      <a:pPr algn="ctr"/>
                      <a:r>
                        <a:rPr lang="sk-SK" dirty="0"/>
                        <a:t>POTRAVINA</a:t>
                      </a:r>
                      <a:endParaRPr lang="cs-CZ" dirty="0"/>
                    </a:p>
                  </a:txBody>
                  <a:tcPr/>
                </a:tc>
                <a:tc>
                  <a:txBody>
                    <a:bodyPr/>
                    <a:lstStyle/>
                    <a:p>
                      <a:pPr algn="ctr"/>
                      <a:r>
                        <a:rPr lang="sk-SK" dirty="0"/>
                        <a:t>GI</a:t>
                      </a:r>
                      <a:endParaRPr lang="cs-CZ" dirty="0"/>
                    </a:p>
                  </a:txBody>
                  <a:tcPr/>
                </a:tc>
                <a:extLst>
                  <a:ext uri="{0D108BD9-81ED-4DB2-BD59-A6C34878D82A}">
                    <a16:rowId xmlns:a16="http://schemas.microsoft.com/office/drawing/2014/main" val="4017066970"/>
                  </a:ext>
                </a:extLst>
              </a:tr>
              <a:tr h="370840">
                <a:tc>
                  <a:txBody>
                    <a:bodyPr/>
                    <a:lstStyle/>
                    <a:p>
                      <a:r>
                        <a:rPr lang="sk-SK" dirty="0">
                          <a:solidFill>
                            <a:schemeClr val="tx1">
                              <a:lumMod val="75000"/>
                              <a:lumOff val="25000"/>
                            </a:schemeClr>
                          </a:solidFill>
                        </a:rPr>
                        <a:t>Pečené</a:t>
                      </a:r>
                      <a:r>
                        <a:rPr lang="sk-SK" baseline="0" dirty="0">
                          <a:solidFill>
                            <a:schemeClr val="tx1">
                              <a:lumMod val="75000"/>
                              <a:lumOff val="25000"/>
                            </a:schemeClr>
                          </a:solidFill>
                        </a:rPr>
                        <a:t> brambory</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85</a:t>
                      </a:r>
                      <a:endParaRPr lang="cs-CZ" dirty="0">
                        <a:solidFill>
                          <a:schemeClr val="tx1">
                            <a:lumMod val="75000"/>
                            <a:lumOff val="25000"/>
                          </a:schemeClr>
                        </a:solidFill>
                      </a:endParaRPr>
                    </a:p>
                  </a:txBody>
                  <a:tcPr/>
                </a:tc>
                <a:extLst>
                  <a:ext uri="{0D108BD9-81ED-4DB2-BD59-A6C34878D82A}">
                    <a16:rowId xmlns:a16="http://schemas.microsoft.com/office/drawing/2014/main" val="992923017"/>
                  </a:ext>
                </a:extLst>
              </a:tr>
              <a:tr h="370840">
                <a:tc>
                  <a:txBody>
                    <a:bodyPr/>
                    <a:lstStyle/>
                    <a:p>
                      <a:r>
                        <a:rPr lang="sk-SK" dirty="0">
                          <a:solidFill>
                            <a:schemeClr val="tx1">
                              <a:lumMod val="75000"/>
                              <a:lumOff val="25000"/>
                            </a:schemeClr>
                          </a:solidFill>
                        </a:rPr>
                        <a:t>Kobliha</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76</a:t>
                      </a:r>
                      <a:endParaRPr lang="cs-CZ" dirty="0">
                        <a:solidFill>
                          <a:schemeClr val="tx1">
                            <a:lumMod val="75000"/>
                            <a:lumOff val="25000"/>
                          </a:schemeClr>
                        </a:solidFill>
                      </a:endParaRPr>
                    </a:p>
                  </a:txBody>
                  <a:tcPr/>
                </a:tc>
                <a:extLst>
                  <a:ext uri="{0D108BD9-81ED-4DB2-BD59-A6C34878D82A}">
                    <a16:rowId xmlns:a16="http://schemas.microsoft.com/office/drawing/2014/main" val="4194791431"/>
                  </a:ext>
                </a:extLst>
              </a:tr>
              <a:tr h="370840">
                <a:tc>
                  <a:txBody>
                    <a:bodyPr/>
                    <a:lstStyle/>
                    <a:p>
                      <a:r>
                        <a:rPr lang="sk-SK" dirty="0">
                          <a:solidFill>
                            <a:schemeClr val="tx1">
                              <a:lumMod val="75000"/>
                              <a:lumOff val="25000"/>
                            </a:schemeClr>
                          </a:solidFill>
                        </a:rPr>
                        <a:t>Popcorn</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72</a:t>
                      </a:r>
                      <a:endParaRPr lang="cs-CZ" dirty="0">
                        <a:solidFill>
                          <a:schemeClr val="tx1">
                            <a:lumMod val="75000"/>
                            <a:lumOff val="25000"/>
                          </a:schemeClr>
                        </a:solidFill>
                      </a:endParaRPr>
                    </a:p>
                  </a:txBody>
                  <a:tcPr/>
                </a:tc>
                <a:extLst>
                  <a:ext uri="{0D108BD9-81ED-4DB2-BD59-A6C34878D82A}">
                    <a16:rowId xmlns:a16="http://schemas.microsoft.com/office/drawing/2014/main" val="1654949761"/>
                  </a:ext>
                </a:extLst>
              </a:tr>
              <a:tr h="388848">
                <a:tc>
                  <a:txBody>
                    <a:bodyPr/>
                    <a:lstStyle/>
                    <a:p>
                      <a:r>
                        <a:rPr lang="sk-SK" dirty="0">
                          <a:solidFill>
                            <a:schemeClr val="tx1">
                              <a:lumMod val="75000"/>
                              <a:lumOff val="25000"/>
                            </a:schemeClr>
                          </a:solidFill>
                        </a:rPr>
                        <a:t>Vařené brambory</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64</a:t>
                      </a:r>
                      <a:endParaRPr lang="cs-CZ" dirty="0">
                        <a:solidFill>
                          <a:schemeClr val="tx1">
                            <a:lumMod val="75000"/>
                            <a:lumOff val="25000"/>
                          </a:schemeClr>
                        </a:solidFill>
                      </a:endParaRPr>
                    </a:p>
                  </a:txBody>
                  <a:tcPr/>
                </a:tc>
                <a:extLst>
                  <a:ext uri="{0D108BD9-81ED-4DB2-BD59-A6C34878D82A}">
                    <a16:rowId xmlns:a16="http://schemas.microsoft.com/office/drawing/2014/main" val="688458647"/>
                  </a:ext>
                </a:extLst>
              </a:tr>
              <a:tr h="370840">
                <a:tc>
                  <a:txBody>
                    <a:bodyPr/>
                    <a:lstStyle/>
                    <a:p>
                      <a:r>
                        <a:rPr lang="sk-SK" dirty="0">
                          <a:solidFill>
                            <a:schemeClr val="tx1">
                              <a:lumMod val="75000"/>
                              <a:lumOff val="25000"/>
                            </a:schemeClr>
                          </a:solidFill>
                        </a:rPr>
                        <a:t>Rýže</a:t>
                      </a:r>
                      <a:r>
                        <a:rPr lang="sk-SK" baseline="0" dirty="0">
                          <a:solidFill>
                            <a:schemeClr val="tx1">
                              <a:lumMod val="75000"/>
                              <a:lumOff val="25000"/>
                            </a:schemeClr>
                          </a:solidFill>
                        </a:rPr>
                        <a:t> vařená bílá </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64</a:t>
                      </a:r>
                      <a:endParaRPr lang="cs-CZ" dirty="0">
                        <a:solidFill>
                          <a:schemeClr val="tx1">
                            <a:lumMod val="75000"/>
                            <a:lumOff val="25000"/>
                          </a:schemeClr>
                        </a:solidFill>
                      </a:endParaRPr>
                    </a:p>
                  </a:txBody>
                  <a:tcPr/>
                </a:tc>
                <a:extLst>
                  <a:ext uri="{0D108BD9-81ED-4DB2-BD59-A6C34878D82A}">
                    <a16:rowId xmlns:a16="http://schemas.microsoft.com/office/drawing/2014/main" val="2235325151"/>
                  </a:ext>
                </a:extLst>
              </a:tr>
              <a:tr h="370840">
                <a:tc>
                  <a:txBody>
                    <a:bodyPr/>
                    <a:lstStyle/>
                    <a:p>
                      <a:r>
                        <a:rPr lang="sk-SK" dirty="0">
                          <a:solidFill>
                            <a:schemeClr val="tx1">
                              <a:lumMod val="75000"/>
                              <a:lumOff val="25000"/>
                            </a:schemeClr>
                          </a:solidFill>
                        </a:rPr>
                        <a:t>Žitný chléb</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62</a:t>
                      </a:r>
                      <a:endParaRPr lang="cs-CZ" dirty="0">
                        <a:solidFill>
                          <a:schemeClr val="tx1">
                            <a:lumMod val="75000"/>
                            <a:lumOff val="25000"/>
                          </a:schemeClr>
                        </a:solidFill>
                      </a:endParaRPr>
                    </a:p>
                  </a:txBody>
                  <a:tcPr/>
                </a:tc>
                <a:extLst>
                  <a:ext uri="{0D108BD9-81ED-4DB2-BD59-A6C34878D82A}">
                    <a16:rowId xmlns:a16="http://schemas.microsoft.com/office/drawing/2014/main" val="2001591804"/>
                  </a:ext>
                </a:extLst>
              </a:tr>
              <a:tr h="370840">
                <a:tc>
                  <a:txBody>
                    <a:bodyPr/>
                    <a:lstStyle/>
                    <a:p>
                      <a:r>
                        <a:rPr lang="sk-SK" dirty="0">
                          <a:solidFill>
                            <a:schemeClr val="tx1">
                              <a:lumMod val="75000"/>
                              <a:lumOff val="25000"/>
                            </a:schemeClr>
                          </a:solidFill>
                        </a:rPr>
                        <a:t>Banán</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58</a:t>
                      </a:r>
                      <a:endParaRPr lang="cs-CZ" dirty="0">
                        <a:solidFill>
                          <a:schemeClr val="tx1">
                            <a:lumMod val="75000"/>
                            <a:lumOff val="25000"/>
                          </a:schemeClr>
                        </a:solidFill>
                      </a:endParaRPr>
                    </a:p>
                  </a:txBody>
                  <a:tcPr/>
                </a:tc>
                <a:extLst>
                  <a:ext uri="{0D108BD9-81ED-4DB2-BD59-A6C34878D82A}">
                    <a16:rowId xmlns:a16="http://schemas.microsoft.com/office/drawing/2014/main" val="2110804636"/>
                  </a:ext>
                </a:extLst>
              </a:tr>
              <a:tr h="370840">
                <a:tc>
                  <a:txBody>
                    <a:bodyPr/>
                    <a:lstStyle/>
                    <a:p>
                      <a:r>
                        <a:rPr lang="sk-SK" dirty="0">
                          <a:solidFill>
                            <a:schemeClr val="tx1">
                              <a:lumMod val="75000"/>
                              <a:lumOff val="25000"/>
                            </a:schemeClr>
                          </a:solidFill>
                        </a:rPr>
                        <a:t>Jablko</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36</a:t>
                      </a:r>
                      <a:endParaRPr lang="cs-CZ" dirty="0">
                        <a:solidFill>
                          <a:schemeClr val="tx1">
                            <a:lumMod val="75000"/>
                            <a:lumOff val="25000"/>
                          </a:schemeClr>
                        </a:solidFill>
                      </a:endParaRPr>
                    </a:p>
                  </a:txBody>
                  <a:tcPr/>
                </a:tc>
                <a:extLst>
                  <a:ext uri="{0D108BD9-81ED-4DB2-BD59-A6C34878D82A}">
                    <a16:rowId xmlns:a16="http://schemas.microsoft.com/office/drawing/2014/main" val="1324951541"/>
                  </a:ext>
                </a:extLst>
              </a:tr>
              <a:tr h="370840">
                <a:tc>
                  <a:txBody>
                    <a:bodyPr/>
                    <a:lstStyle/>
                    <a:p>
                      <a:r>
                        <a:rPr lang="sk-SK" dirty="0">
                          <a:solidFill>
                            <a:schemeClr val="tx1">
                              <a:lumMod val="75000"/>
                              <a:lumOff val="25000"/>
                            </a:schemeClr>
                          </a:solidFill>
                        </a:rPr>
                        <a:t>Fazole vařená</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33</a:t>
                      </a:r>
                      <a:endParaRPr lang="cs-CZ" dirty="0">
                        <a:solidFill>
                          <a:schemeClr val="tx1">
                            <a:lumMod val="75000"/>
                            <a:lumOff val="25000"/>
                          </a:schemeClr>
                        </a:solidFill>
                      </a:endParaRPr>
                    </a:p>
                  </a:txBody>
                  <a:tcPr/>
                </a:tc>
                <a:extLst>
                  <a:ext uri="{0D108BD9-81ED-4DB2-BD59-A6C34878D82A}">
                    <a16:rowId xmlns:a16="http://schemas.microsoft.com/office/drawing/2014/main" val="1887541160"/>
                  </a:ext>
                </a:extLst>
              </a:tr>
              <a:tr h="370840">
                <a:tc>
                  <a:txBody>
                    <a:bodyPr/>
                    <a:lstStyle/>
                    <a:p>
                      <a:r>
                        <a:rPr lang="sk-SK" dirty="0">
                          <a:solidFill>
                            <a:schemeClr val="tx1">
                              <a:lumMod val="75000"/>
                              <a:lumOff val="25000"/>
                            </a:schemeClr>
                          </a:solidFill>
                        </a:rPr>
                        <a:t>Mléko plotučné </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21</a:t>
                      </a:r>
                      <a:endParaRPr lang="cs-CZ" dirty="0">
                        <a:solidFill>
                          <a:schemeClr val="tx1">
                            <a:lumMod val="75000"/>
                            <a:lumOff val="25000"/>
                          </a:schemeClr>
                        </a:solidFill>
                      </a:endParaRPr>
                    </a:p>
                  </a:txBody>
                  <a:tcPr/>
                </a:tc>
                <a:extLst>
                  <a:ext uri="{0D108BD9-81ED-4DB2-BD59-A6C34878D82A}">
                    <a16:rowId xmlns:a16="http://schemas.microsoft.com/office/drawing/2014/main" val="3690099373"/>
                  </a:ext>
                </a:extLst>
              </a:tr>
              <a:tr h="370840">
                <a:tc>
                  <a:txBody>
                    <a:bodyPr/>
                    <a:lstStyle/>
                    <a:p>
                      <a:r>
                        <a:rPr lang="sk-SK" dirty="0">
                          <a:solidFill>
                            <a:schemeClr val="tx1">
                              <a:lumMod val="75000"/>
                              <a:lumOff val="25000"/>
                            </a:schemeClr>
                          </a:solidFill>
                        </a:rPr>
                        <a:t>Arašídy</a:t>
                      </a:r>
                      <a:endParaRPr lang="cs-CZ" dirty="0">
                        <a:solidFill>
                          <a:schemeClr val="tx1">
                            <a:lumMod val="75000"/>
                            <a:lumOff val="25000"/>
                          </a:schemeClr>
                        </a:solidFill>
                      </a:endParaRPr>
                    </a:p>
                  </a:txBody>
                  <a:tcPr/>
                </a:tc>
                <a:tc>
                  <a:txBody>
                    <a:bodyPr/>
                    <a:lstStyle/>
                    <a:p>
                      <a:pPr algn="ctr"/>
                      <a:r>
                        <a:rPr lang="sk-SK" dirty="0">
                          <a:solidFill>
                            <a:schemeClr val="tx1">
                              <a:lumMod val="75000"/>
                              <a:lumOff val="25000"/>
                            </a:schemeClr>
                          </a:solidFill>
                        </a:rPr>
                        <a:t>14</a:t>
                      </a:r>
                      <a:endParaRPr lang="cs-CZ" dirty="0">
                        <a:solidFill>
                          <a:schemeClr val="tx1">
                            <a:lumMod val="75000"/>
                            <a:lumOff val="25000"/>
                          </a:schemeClr>
                        </a:solidFill>
                      </a:endParaRPr>
                    </a:p>
                  </a:txBody>
                  <a:tcPr/>
                </a:tc>
                <a:extLst>
                  <a:ext uri="{0D108BD9-81ED-4DB2-BD59-A6C34878D82A}">
                    <a16:rowId xmlns:a16="http://schemas.microsoft.com/office/drawing/2014/main" val="3559413247"/>
                  </a:ext>
                </a:extLst>
              </a:tr>
            </a:tbl>
          </a:graphicData>
        </a:graphic>
      </p:graphicFrame>
      <p:sp>
        <p:nvSpPr>
          <p:cNvPr id="2" name="TextovéPole 1">
            <a:extLst>
              <a:ext uri="{FF2B5EF4-FFF2-40B4-BE49-F238E27FC236}">
                <a16:creationId xmlns:a16="http://schemas.microsoft.com/office/drawing/2014/main" id="{55119B83-E202-4A50-A8CE-70F1229EDA50}"/>
              </a:ext>
            </a:extLst>
          </p:cNvPr>
          <p:cNvSpPr txBox="1"/>
          <p:nvPr/>
        </p:nvSpPr>
        <p:spPr>
          <a:xfrm>
            <a:off x="2843808" y="476672"/>
            <a:ext cx="3456384" cy="584775"/>
          </a:xfrm>
          <a:prstGeom prst="rect">
            <a:avLst/>
          </a:prstGeom>
          <a:noFill/>
        </p:spPr>
        <p:txBody>
          <a:bodyPr wrap="square" rtlCol="0">
            <a:spAutoFit/>
          </a:bodyPr>
          <a:lstStyle/>
          <a:p>
            <a:r>
              <a:rPr lang="cs-CZ" sz="3200" dirty="0">
                <a:solidFill>
                  <a:schemeClr val="accent1">
                    <a:lumMod val="75000"/>
                  </a:schemeClr>
                </a:solidFill>
              </a:rPr>
              <a:t>Příklady GI potravin</a:t>
            </a:r>
            <a:endParaRPr lang="sk-SK" sz="3200" dirty="0"/>
          </a:p>
        </p:txBody>
      </p:sp>
    </p:spTree>
    <p:extLst>
      <p:ext uri="{BB962C8B-B14F-4D97-AF65-F5344CB8AC3E}">
        <p14:creationId xmlns:p14="http://schemas.microsoft.com/office/powerpoint/2010/main" val="1851424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GLYKEMICKÝ INDEX</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822960" y="1978243"/>
                <a:ext cx="7543801" cy="1583266"/>
              </a:xfrm>
            </p:spPr>
            <p:txBody>
              <a:bodyPr/>
              <a:lstStyle/>
              <a:p>
                <a:pPr marL="0" indent="0">
                  <a:buNone/>
                </a:pPr>
                <a:r>
                  <a:rPr lang="cs-CZ" b="1" dirty="0"/>
                  <a:t>VÝPOČET GI POTRAVINY</a:t>
                </a:r>
              </a:p>
              <a:p>
                <a:pPr marL="0" indent="0">
                  <a:buNone/>
                </a:pPr>
                <a:r>
                  <a:rPr lang="cs-CZ" dirty="0">
                    <a:solidFill>
                      <a:srgbClr val="C00000"/>
                    </a:solidFill>
                  </a:rPr>
                  <a:t>GI = </a:t>
                </a:r>
                <a14:m>
                  <m:oMath xmlns:m="http://schemas.openxmlformats.org/officeDocument/2006/math">
                    <m:f>
                      <m:fPr>
                        <m:ctrlPr>
                          <a:rPr lang="cs-CZ" i="1" smtClean="0">
                            <a:solidFill>
                              <a:srgbClr val="C00000"/>
                            </a:solidFill>
                            <a:latin typeface="Cambria Math" panose="02040503050406030204" pitchFamily="18" charset="0"/>
                          </a:rPr>
                        </m:ctrlPr>
                      </m:fPr>
                      <m:num>
                        <m:r>
                          <m:rPr>
                            <m:nor/>
                          </m:rPr>
                          <a:rPr lang="cs-CZ" dirty="0">
                            <a:solidFill>
                              <a:srgbClr val="C00000"/>
                            </a:solidFill>
                          </a:rPr>
                          <m:t>plocha</m:t>
                        </m:r>
                        <m:r>
                          <m:rPr>
                            <m:nor/>
                          </m:rPr>
                          <a:rPr lang="cs-CZ" dirty="0">
                            <a:solidFill>
                              <a:srgbClr val="C00000"/>
                            </a:solidFill>
                          </a:rPr>
                          <m:t> </m:t>
                        </m:r>
                        <m:r>
                          <m:rPr>
                            <m:nor/>
                          </m:rPr>
                          <a:rPr lang="cs-CZ" dirty="0">
                            <a:solidFill>
                              <a:srgbClr val="C00000"/>
                            </a:solidFill>
                          </a:rPr>
                          <m:t>pod</m:t>
                        </m:r>
                        <m:r>
                          <m:rPr>
                            <m:nor/>
                          </m:rPr>
                          <a:rPr lang="cs-CZ" dirty="0">
                            <a:solidFill>
                              <a:srgbClr val="C00000"/>
                            </a:solidFill>
                          </a:rPr>
                          <m:t> </m:t>
                        </m:r>
                        <m:r>
                          <m:rPr>
                            <m:nor/>
                          </m:rPr>
                          <a:rPr lang="cs-CZ" dirty="0">
                            <a:solidFill>
                              <a:srgbClr val="C00000"/>
                            </a:solidFill>
                          </a:rPr>
                          <m:t>k</m:t>
                        </m:r>
                        <m:r>
                          <m:rPr>
                            <m:nor/>
                          </m:rPr>
                          <a:rPr lang="cs-CZ" dirty="0">
                            <a:solidFill>
                              <a:srgbClr val="C00000"/>
                            </a:solidFill>
                          </a:rPr>
                          <m:t>ř</m:t>
                        </m:r>
                        <m:r>
                          <m:rPr>
                            <m:nor/>
                          </m:rPr>
                          <a:rPr lang="cs-CZ" dirty="0">
                            <a:solidFill>
                              <a:srgbClr val="C00000"/>
                            </a:solidFill>
                          </a:rPr>
                          <m:t>ivkou</m:t>
                        </m:r>
                        <m:r>
                          <m:rPr>
                            <m:nor/>
                          </m:rPr>
                          <a:rPr lang="cs-CZ" dirty="0">
                            <a:solidFill>
                              <a:srgbClr val="C00000"/>
                            </a:solidFill>
                          </a:rPr>
                          <m:t> </m:t>
                        </m:r>
                        <m:r>
                          <m:rPr>
                            <m:nor/>
                          </m:rPr>
                          <a:rPr lang="cs-CZ" dirty="0">
                            <a:solidFill>
                              <a:srgbClr val="C00000"/>
                            </a:solidFill>
                          </a:rPr>
                          <m:t>testovan</m:t>
                        </m:r>
                        <m:r>
                          <m:rPr>
                            <m:nor/>
                          </m:rPr>
                          <a:rPr lang="cs-CZ" dirty="0">
                            <a:solidFill>
                              <a:srgbClr val="C00000"/>
                            </a:solidFill>
                          </a:rPr>
                          <m:t>é </m:t>
                        </m:r>
                        <m:r>
                          <m:rPr>
                            <m:nor/>
                          </m:rPr>
                          <a:rPr lang="cs-CZ" dirty="0">
                            <a:solidFill>
                              <a:srgbClr val="C00000"/>
                            </a:solidFill>
                          </a:rPr>
                          <m:t>potraviny</m:t>
                        </m:r>
                      </m:num>
                      <m:den>
                        <m:r>
                          <m:rPr>
                            <m:nor/>
                          </m:rPr>
                          <a:rPr lang="cs-CZ" dirty="0">
                            <a:solidFill>
                              <a:srgbClr val="C00000"/>
                            </a:solidFill>
                          </a:rPr>
                          <m:t>plocha</m:t>
                        </m:r>
                        <m:r>
                          <m:rPr>
                            <m:nor/>
                          </m:rPr>
                          <a:rPr lang="cs-CZ" dirty="0">
                            <a:solidFill>
                              <a:srgbClr val="C00000"/>
                            </a:solidFill>
                          </a:rPr>
                          <m:t> </m:t>
                        </m:r>
                        <m:r>
                          <m:rPr>
                            <m:nor/>
                          </m:rPr>
                          <a:rPr lang="cs-CZ" dirty="0">
                            <a:solidFill>
                              <a:srgbClr val="C00000"/>
                            </a:solidFill>
                          </a:rPr>
                          <m:t>pod</m:t>
                        </m:r>
                        <m:r>
                          <m:rPr>
                            <m:nor/>
                          </m:rPr>
                          <a:rPr lang="cs-CZ" dirty="0">
                            <a:solidFill>
                              <a:srgbClr val="C00000"/>
                            </a:solidFill>
                          </a:rPr>
                          <m:t> </m:t>
                        </m:r>
                        <m:r>
                          <m:rPr>
                            <m:nor/>
                          </m:rPr>
                          <a:rPr lang="cs-CZ" dirty="0">
                            <a:solidFill>
                              <a:srgbClr val="C00000"/>
                            </a:solidFill>
                          </a:rPr>
                          <m:t>k</m:t>
                        </m:r>
                        <m:r>
                          <m:rPr>
                            <m:nor/>
                          </m:rPr>
                          <a:rPr lang="cs-CZ" dirty="0">
                            <a:solidFill>
                              <a:srgbClr val="C00000"/>
                            </a:solidFill>
                          </a:rPr>
                          <m:t>ř</m:t>
                        </m:r>
                        <m:r>
                          <m:rPr>
                            <m:nor/>
                          </m:rPr>
                          <a:rPr lang="cs-CZ" dirty="0">
                            <a:solidFill>
                              <a:srgbClr val="C00000"/>
                            </a:solidFill>
                          </a:rPr>
                          <m:t>ivkou</m:t>
                        </m:r>
                        <m:r>
                          <m:rPr>
                            <m:nor/>
                          </m:rPr>
                          <a:rPr lang="cs-CZ" dirty="0">
                            <a:solidFill>
                              <a:srgbClr val="C00000"/>
                            </a:solidFill>
                          </a:rPr>
                          <m:t> </m:t>
                        </m:r>
                        <m:r>
                          <m:rPr>
                            <m:nor/>
                          </m:rPr>
                          <a:rPr lang="cs-CZ" dirty="0">
                            <a:solidFill>
                              <a:srgbClr val="C00000"/>
                            </a:solidFill>
                          </a:rPr>
                          <m:t>referen</m:t>
                        </m:r>
                        <m:r>
                          <m:rPr>
                            <m:nor/>
                          </m:rPr>
                          <a:rPr lang="cs-CZ" dirty="0">
                            <a:solidFill>
                              <a:srgbClr val="C00000"/>
                            </a:solidFill>
                          </a:rPr>
                          <m:t>č</m:t>
                        </m:r>
                        <m:r>
                          <m:rPr>
                            <m:nor/>
                          </m:rPr>
                          <a:rPr lang="cs-CZ" dirty="0">
                            <a:solidFill>
                              <a:srgbClr val="C00000"/>
                            </a:solidFill>
                          </a:rPr>
                          <m:t>n</m:t>
                        </m:r>
                        <m:r>
                          <m:rPr>
                            <m:nor/>
                          </m:rPr>
                          <a:rPr lang="cs-CZ" dirty="0">
                            <a:solidFill>
                              <a:srgbClr val="C00000"/>
                            </a:solidFill>
                          </a:rPr>
                          <m:t>í </m:t>
                        </m:r>
                        <m:r>
                          <m:rPr>
                            <m:nor/>
                          </m:rPr>
                          <a:rPr lang="cs-CZ" dirty="0">
                            <a:solidFill>
                              <a:srgbClr val="C00000"/>
                            </a:solidFill>
                          </a:rPr>
                          <m:t>potraviny</m:t>
                        </m:r>
                      </m:den>
                    </m:f>
                  </m:oMath>
                </a14:m>
                <a:r>
                  <a:rPr lang="cs-CZ" dirty="0">
                    <a:solidFill>
                      <a:srgbClr val="C00000"/>
                    </a:solidFill>
                  </a:rPr>
                  <a:t> x 100</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822960" y="1978243"/>
                <a:ext cx="7543801" cy="1583266"/>
              </a:xfrm>
              <a:blipFill>
                <a:blip r:embed="rId2"/>
                <a:stretch>
                  <a:fillRect l="-2019" t="-4247"/>
                </a:stretch>
              </a:blipFill>
            </p:spPr>
            <p:txBody>
              <a:bodyPr/>
              <a:lstStyle/>
              <a:p>
                <a:r>
                  <a:rPr lang="sk-SK">
                    <a:noFill/>
                  </a:rPr>
                  <a:t> </a:t>
                </a:r>
              </a:p>
            </p:txBody>
          </p:sp>
        </mc:Fallback>
      </mc:AlternateContent>
      <p:sp>
        <p:nvSpPr>
          <p:cNvPr id="4" name="TextovéPole 3">
            <a:extLst>
              <a:ext uri="{FF2B5EF4-FFF2-40B4-BE49-F238E27FC236}">
                <a16:creationId xmlns:a16="http://schemas.microsoft.com/office/drawing/2014/main" id="{4E511F80-E9CB-4388-AA42-08E60B62AF4B}"/>
              </a:ext>
            </a:extLst>
          </p:cNvPr>
          <p:cNvSpPr txBox="1"/>
          <p:nvPr/>
        </p:nvSpPr>
        <p:spPr>
          <a:xfrm>
            <a:off x="822960" y="3358050"/>
            <a:ext cx="4126562" cy="1908215"/>
          </a:xfrm>
          <a:prstGeom prst="rect">
            <a:avLst/>
          </a:prstGeom>
          <a:noFill/>
        </p:spPr>
        <p:txBody>
          <a:bodyPr wrap="square" rtlCol="0">
            <a:spAutoFit/>
          </a:bodyPr>
          <a:lstStyle/>
          <a:p>
            <a:r>
              <a:rPr lang="cs-CZ" sz="2000" b="1" dirty="0"/>
              <a:t>VÝPOČET GI POKRMU</a:t>
            </a:r>
          </a:p>
          <a:p>
            <a:r>
              <a:rPr lang="cs-CZ" sz="2000" dirty="0"/>
              <a:t>…potřebujeme znát:</a:t>
            </a:r>
          </a:p>
          <a:p>
            <a:pPr marL="285750" indent="-285750">
              <a:buFont typeface="Wingdings" panose="05000000000000000000" pitchFamily="2" charset="2"/>
              <a:buChar char="ü"/>
            </a:pPr>
            <a:r>
              <a:rPr lang="cs-CZ" sz="2000" dirty="0"/>
              <a:t>GI všech surovin</a:t>
            </a:r>
          </a:p>
          <a:p>
            <a:pPr marL="285750" indent="-285750">
              <a:buFont typeface="Wingdings" panose="05000000000000000000" pitchFamily="2" charset="2"/>
              <a:buChar char="ü"/>
            </a:pPr>
            <a:r>
              <a:rPr lang="cs-CZ" sz="2000" dirty="0"/>
              <a:t>obsah sacharidů v surovinách	</a:t>
            </a:r>
          </a:p>
          <a:p>
            <a:pPr marL="285750" indent="-285750">
              <a:buFont typeface="Wingdings" panose="05000000000000000000" pitchFamily="2" charset="2"/>
              <a:buChar char="ü"/>
            </a:pPr>
            <a:r>
              <a:rPr lang="cs-CZ" sz="2000" dirty="0"/>
              <a:t>celkový obsah sacharidů v pokrmu</a:t>
            </a:r>
          </a:p>
          <a:p>
            <a:endParaRPr lang="sk-SK" dirty="0"/>
          </a:p>
        </p:txBody>
      </p:sp>
      <p:sp>
        <p:nvSpPr>
          <p:cNvPr id="5" name="TextovéPole 4">
            <a:extLst>
              <a:ext uri="{FF2B5EF4-FFF2-40B4-BE49-F238E27FC236}">
                <a16:creationId xmlns:a16="http://schemas.microsoft.com/office/drawing/2014/main" id="{E19B6A3F-E052-4A60-900B-467D5CA9F25B}"/>
              </a:ext>
            </a:extLst>
          </p:cNvPr>
          <p:cNvSpPr txBox="1"/>
          <p:nvPr/>
        </p:nvSpPr>
        <p:spPr>
          <a:xfrm>
            <a:off x="2490372" y="5138928"/>
            <a:ext cx="6480720" cy="1015663"/>
          </a:xfrm>
          <a:prstGeom prst="rect">
            <a:avLst/>
          </a:prstGeom>
          <a:noFill/>
        </p:spPr>
        <p:txBody>
          <a:bodyPr wrap="square" rtlCol="0">
            <a:spAutoFit/>
          </a:bodyPr>
          <a:lstStyle/>
          <a:p>
            <a:pPr marL="285750" indent="-285750">
              <a:buFont typeface="Wingdings" panose="05000000000000000000" pitchFamily="2" charset="2"/>
              <a:buChar char="ü"/>
            </a:pPr>
            <a:r>
              <a:rPr lang="cs-CZ" sz="2000" b="1" dirty="0"/>
              <a:t>GI x obsah sacharidů </a:t>
            </a:r>
            <a:r>
              <a:rPr lang="cs-CZ" sz="2000" dirty="0">
                <a:sym typeface="Wingdings" panose="05000000000000000000" pitchFamily="2" charset="2"/>
              </a:rPr>
              <a:t> u každé suroviny</a:t>
            </a:r>
          </a:p>
          <a:p>
            <a:pPr marL="285750" indent="-285750">
              <a:buFont typeface="Wingdings" panose="05000000000000000000" pitchFamily="2" charset="2"/>
              <a:buChar char="ü"/>
            </a:pPr>
            <a:r>
              <a:rPr lang="cs-CZ" sz="2000" dirty="0">
                <a:sym typeface="Wingdings" panose="05000000000000000000" pitchFamily="2" charset="2"/>
              </a:rPr>
              <a:t>výsledky </a:t>
            </a:r>
            <a:r>
              <a:rPr lang="cs-CZ" sz="2000" b="1" dirty="0">
                <a:sym typeface="Wingdings" panose="05000000000000000000" pitchFamily="2" charset="2"/>
              </a:rPr>
              <a:t>vydělíme množstvím sacharidů v pokrmu</a:t>
            </a:r>
          </a:p>
          <a:p>
            <a:pPr marL="285750" indent="-285750">
              <a:buFont typeface="Wingdings" panose="05000000000000000000" pitchFamily="2" charset="2"/>
              <a:buChar char="ü"/>
            </a:pPr>
            <a:r>
              <a:rPr lang="cs-CZ" sz="2000" b="1" dirty="0">
                <a:sym typeface="Wingdings" panose="05000000000000000000" pitchFamily="2" charset="2"/>
              </a:rPr>
              <a:t>výslední GI sečteme</a:t>
            </a:r>
            <a:endParaRPr lang="sk-SK" sz="2000" b="1" dirty="0"/>
          </a:p>
        </p:txBody>
      </p:sp>
      <p:sp>
        <p:nvSpPr>
          <p:cNvPr id="6" name="Šipka: ohnutá nahoru 5">
            <a:extLst>
              <a:ext uri="{FF2B5EF4-FFF2-40B4-BE49-F238E27FC236}">
                <a16:creationId xmlns:a16="http://schemas.microsoft.com/office/drawing/2014/main" id="{C2A3F5D5-9AA2-4ABF-9601-1BB5312BF71B}"/>
              </a:ext>
            </a:extLst>
          </p:cNvPr>
          <p:cNvSpPr/>
          <p:nvPr/>
        </p:nvSpPr>
        <p:spPr>
          <a:xfrm rot="5400000">
            <a:off x="1558541" y="5214191"/>
            <a:ext cx="580688" cy="489429"/>
          </a:xfrm>
          <a:prstGeom prst="bentUp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Tree>
    <p:extLst>
      <p:ext uri="{BB962C8B-B14F-4D97-AF65-F5344CB8AC3E}">
        <p14:creationId xmlns:p14="http://schemas.microsoft.com/office/powerpoint/2010/main" val="287416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DFAF5D-B47F-4DDB-B38F-FC9F3345C1C4}"/>
              </a:ext>
            </a:extLst>
          </p:cNvPr>
          <p:cNvSpPr>
            <a:spLocks noGrp="1"/>
          </p:cNvSpPr>
          <p:nvPr>
            <p:ph type="title"/>
          </p:nvPr>
        </p:nvSpPr>
        <p:spPr/>
        <p:txBody>
          <a:bodyPr/>
          <a:lstStyle/>
          <a:p>
            <a:r>
              <a:rPr lang="cs-CZ" dirty="0">
                <a:solidFill>
                  <a:schemeClr val="accent1">
                    <a:lumMod val="75000"/>
                  </a:schemeClr>
                </a:solidFill>
              </a:rPr>
              <a:t>GLYKEMICKÁ NÁLOŽ</a:t>
            </a:r>
            <a:endParaRPr lang="sk-SK" dirty="0"/>
          </a:p>
        </p:txBody>
      </p:sp>
      <p:sp>
        <p:nvSpPr>
          <p:cNvPr id="3" name="Zástupný symbol pro obsah 2">
            <a:extLst>
              <a:ext uri="{FF2B5EF4-FFF2-40B4-BE49-F238E27FC236}">
                <a16:creationId xmlns:a16="http://schemas.microsoft.com/office/drawing/2014/main" id="{EBBEF06F-C501-445A-94FE-EE13E28B7CC8}"/>
              </a:ext>
            </a:extLst>
          </p:cNvPr>
          <p:cNvSpPr>
            <a:spLocks noGrp="1"/>
          </p:cNvSpPr>
          <p:nvPr>
            <p:ph idx="1"/>
          </p:nvPr>
        </p:nvSpPr>
        <p:spPr>
          <a:xfrm>
            <a:off x="822959" y="2060848"/>
            <a:ext cx="7543801" cy="2880320"/>
          </a:xfrm>
        </p:spPr>
        <p:txBody>
          <a:bodyPr/>
          <a:lstStyle/>
          <a:p>
            <a:pPr marL="0" indent="0">
              <a:buClr>
                <a:schemeClr val="tx1">
                  <a:lumMod val="75000"/>
                  <a:lumOff val="25000"/>
                </a:schemeClr>
              </a:buClr>
              <a:buNone/>
            </a:pPr>
            <a:r>
              <a:rPr lang="cs-CZ" dirty="0"/>
              <a:t>= </a:t>
            </a:r>
            <a:r>
              <a:rPr lang="cs-CZ" b="1" dirty="0"/>
              <a:t>glycemic load (GL) </a:t>
            </a:r>
          </a:p>
          <a:p>
            <a:pPr>
              <a:buClr>
                <a:schemeClr val="tx1">
                  <a:lumMod val="75000"/>
                  <a:lumOff val="25000"/>
                </a:schemeClr>
              </a:buClr>
              <a:buFont typeface="Courier New" panose="02070309020205020404" pitchFamily="49" charset="0"/>
              <a:buChar char="o"/>
            </a:pPr>
            <a:r>
              <a:rPr lang="cs-CZ" dirty="0"/>
              <a:t> zohledňuje celkové </a:t>
            </a:r>
            <a:r>
              <a:rPr lang="cs-CZ" b="1" dirty="0"/>
              <a:t>množství sacharidů</a:t>
            </a:r>
            <a:r>
              <a:rPr lang="cs-CZ" dirty="0"/>
              <a:t> v potravině/ pokrmu</a:t>
            </a:r>
          </a:p>
          <a:p>
            <a:pPr>
              <a:buClr>
                <a:schemeClr val="tx1">
                  <a:lumMod val="75000"/>
                  <a:lumOff val="25000"/>
                </a:schemeClr>
              </a:buClr>
              <a:buFont typeface="Courier New" panose="02070309020205020404" pitchFamily="49" charset="0"/>
              <a:buChar char="o"/>
            </a:pPr>
            <a:r>
              <a:rPr lang="cs-CZ" dirty="0"/>
              <a:t> potravina může mít vysoký glykemický index, ale nízkou glykemickou nálož (např. meloun)</a:t>
            </a:r>
          </a:p>
          <a:p>
            <a:pPr>
              <a:buClr>
                <a:schemeClr val="tx1">
                  <a:lumMod val="75000"/>
                  <a:lumOff val="25000"/>
                </a:schemeClr>
              </a:buClr>
              <a:buFont typeface="Courier New" panose="02070309020205020404" pitchFamily="49" charset="0"/>
              <a:buChar char="o"/>
            </a:pPr>
            <a:endParaRPr lang="cs-CZ" dirty="0"/>
          </a:p>
          <a:p>
            <a:pPr marL="0" indent="0">
              <a:buClr>
                <a:schemeClr val="tx1">
                  <a:lumMod val="75000"/>
                  <a:lumOff val="25000"/>
                </a:schemeClr>
              </a:buClr>
              <a:buNone/>
            </a:pPr>
            <a:r>
              <a:rPr lang="cs-CZ" dirty="0">
                <a:solidFill>
                  <a:schemeClr val="accent1">
                    <a:lumMod val="75000"/>
                  </a:schemeClr>
                </a:solidFill>
              </a:rPr>
              <a:t>GL = GI x obsah sacharidů v potravině / 100</a:t>
            </a:r>
            <a:endParaRPr lang="sk-SK" dirty="0">
              <a:solidFill>
                <a:schemeClr val="accent1">
                  <a:lumMod val="75000"/>
                </a:schemeClr>
              </a:solidFill>
            </a:endParaRPr>
          </a:p>
        </p:txBody>
      </p:sp>
      <p:sp>
        <p:nvSpPr>
          <p:cNvPr id="5" name="TextovéPole 4">
            <a:extLst>
              <a:ext uri="{FF2B5EF4-FFF2-40B4-BE49-F238E27FC236}">
                <a16:creationId xmlns:a16="http://schemas.microsoft.com/office/drawing/2014/main" id="{CD6FA450-E0E2-4A11-A583-2ACF83A14A18}"/>
              </a:ext>
            </a:extLst>
          </p:cNvPr>
          <p:cNvSpPr txBox="1"/>
          <p:nvPr/>
        </p:nvSpPr>
        <p:spPr>
          <a:xfrm>
            <a:off x="822959" y="4941168"/>
            <a:ext cx="2664296" cy="1015663"/>
          </a:xfrm>
          <a:prstGeom prst="rect">
            <a:avLst/>
          </a:prstGeom>
          <a:noFill/>
        </p:spPr>
        <p:txBody>
          <a:bodyPr wrap="square" rtlCol="0">
            <a:spAutoFit/>
          </a:bodyPr>
          <a:lstStyle/>
          <a:p>
            <a:r>
              <a:rPr lang="sk-SK" sz="2000" b="1" dirty="0"/>
              <a:t>&lt; 10</a:t>
            </a:r>
            <a:r>
              <a:rPr lang="sk-SK" sz="2000" dirty="0"/>
              <a:t>		nízká GL</a:t>
            </a:r>
          </a:p>
          <a:p>
            <a:r>
              <a:rPr lang="sk-SK" sz="2000" b="1" dirty="0"/>
              <a:t>10 – 20</a:t>
            </a:r>
            <a:r>
              <a:rPr lang="sk-SK" sz="2000" dirty="0"/>
              <a:t>	střední GL</a:t>
            </a:r>
          </a:p>
          <a:p>
            <a:r>
              <a:rPr lang="sk-SK" sz="2000" b="1" dirty="0"/>
              <a:t>&gt; 10	</a:t>
            </a:r>
            <a:r>
              <a:rPr lang="sk-SK" sz="2000" dirty="0"/>
              <a:t>	vysoká GL</a:t>
            </a:r>
          </a:p>
        </p:txBody>
      </p:sp>
    </p:spTree>
    <p:extLst>
      <p:ext uri="{BB962C8B-B14F-4D97-AF65-F5344CB8AC3E}">
        <p14:creationId xmlns:p14="http://schemas.microsoft.com/office/powerpoint/2010/main" val="103195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chemeClr val="accent1">
                    <a:lumMod val="75000"/>
                  </a:schemeClr>
                </a:solidFill>
              </a:rPr>
              <a:t>Co ovlivňuje GI? </a:t>
            </a:r>
          </a:p>
        </p:txBody>
      </p:sp>
      <p:sp>
        <p:nvSpPr>
          <p:cNvPr id="3" name="Zástupný symbol pro obsah 2"/>
          <p:cNvSpPr>
            <a:spLocks noGrp="1"/>
          </p:cNvSpPr>
          <p:nvPr>
            <p:ph idx="1"/>
          </p:nvPr>
        </p:nvSpPr>
        <p:spPr>
          <a:xfrm>
            <a:off x="822960" y="1916832"/>
            <a:ext cx="7781489" cy="4463586"/>
          </a:xfrm>
        </p:spPr>
        <p:txBody>
          <a:bodyPr>
            <a:normAutofit/>
          </a:bodyPr>
          <a:lstStyle/>
          <a:p>
            <a:pPr>
              <a:lnSpc>
                <a:spcPct val="150000"/>
              </a:lnSpc>
              <a:buClr>
                <a:schemeClr val="tx1">
                  <a:lumMod val="75000"/>
                  <a:lumOff val="25000"/>
                </a:schemeClr>
              </a:buClr>
              <a:buFont typeface="Courier New" panose="02070309020205020404" pitchFamily="49" charset="0"/>
              <a:buChar char="o"/>
            </a:pPr>
            <a:r>
              <a:rPr lang="cs-CZ" sz="2400" dirty="0"/>
              <a:t> </a:t>
            </a:r>
            <a:r>
              <a:rPr lang="cs-CZ" sz="2400" b="1" dirty="0"/>
              <a:t>délka řetězce sacharidu</a:t>
            </a:r>
          </a:p>
          <a:p>
            <a:pPr lvl="1">
              <a:lnSpc>
                <a:spcPct val="150000"/>
              </a:lnSpc>
              <a:buClr>
                <a:schemeClr val="tx1">
                  <a:lumMod val="75000"/>
                  <a:lumOff val="25000"/>
                </a:schemeClr>
              </a:buClr>
              <a:buFont typeface="Courier New" panose="02070309020205020404" pitchFamily="49" charset="0"/>
              <a:buChar char="o"/>
            </a:pPr>
            <a:r>
              <a:rPr lang="cs-CZ" sz="2000" dirty="0"/>
              <a:t>monosacharidy a disacharidy </a:t>
            </a:r>
            <a:r>
              <a:rPr lang="cs-CZ" sz="2000" dirty="0">
                <a:sym typeface="Wingdings" panose="05000000000000000000" pitchFamily="2" charset="2"/>
              </a:rPr>
              <a:t></a:t>
            </a:r>
            <a:r>
              <a:rPr lang="cs-CZ" sz="2000" dirty="0"/>
              <a:t> rychle vstřebané </a:t>
            </a:r>
            <a:r>
              <a:rPr lang="cs-CZ" sz="2000" dirty="0">
                <a:sym typeface="Wingdings" panose="05000000000000000000" pitchFamily="2" charset="2"/>
              </a:rPr>
              <a:t></a:t>
            </a:r>
            <a:r>
              <a:rPr lang="cs-CZ" sz="2000" dirty="0"/>
              <a:t> </a:t>
            </a:r>
            <a:r>
              <a:rPr lang="cs-CZ" sz="2000" i="1" dirty="0"/>
              <a:t>vysoký GI</a:t>
            </a:r>
          </a:p>
          <a:p>
            <a:pPr lvl="1">
              <a:lnSpc>
                <a:spcPct val="150000"/>
              </a:lnSpc>
              <a:buClr>
                <a:schemeClr val="tx1">
                  <a:lumMod val="75000"/>
                  <a:lumOff val="25000"/>
                </a:schemeClr>
              </a:buClr>
              <a:buFont typeface="Courier New" panose="02070309020205020404" pitchFamily="49" charset="0"/>
              <a:buChar char="o"/>
            </a:pPr>
            <a:r>
              <a:rPr lang="cs-CZ" sz="2000" dirty="0"/>
              <a:t>polysacharidy </a:t>
            </a:r>
            <a:r>
              <a:rPr lang="cs-CZ" sz="2000" dirty="0">
                <a:sym typeface="Wingdings" panose="05000000000000000000" pitchFamily="2" charset="2"/>
              </a:rPr>
              <a:t></a:t>
            </a:r>
            <a:r>
              <a:rPr lang="cs-CZ" sz="2000" dirty="0"/>
              <a:t> pomalejší vstřebávání </a:t>
            </a:r>
            <a:r>
              <a:rPr lang="cs-CZ" sz="2000" dirty="0">
                <a:sym typeface="Wingdings" panose="05000000000000000000" pitchFamily="2" charset="2"/>
              </a:rPr>
              <a:t> </a:t>
            </a:r>
            <a:r>
              <a:rPr lang="cs-CZ" sz="2000" i="1" dirty="0"/>
              <a:t>nižší GI</a:t>
            </a:r>
          </a:p>
          <a:p>
            <a:pPr>
              <a:lnSpc>
                <a:spcPct val="150000"/>
              </a:lnSpc>
              <a:buClr>
                <a:schemeClr val="tx1">
                  <a:lumMod val="75000"/>
                  <a:lumOff val="25000"/>
                </a:schemeClr>
              </a:buClr>
              <a:buFont typeface="Courier New" panose="02070309020205020404" pitchFamily="49" charset="0"/>
              <a:buChar char="o"/>
            </a:pPr>
            <a:r>
              <a:rPr lang="cs-CZ" sz="2400" dirty="0"/>
              <a:t> rozdíl v </a:t>
            </a:r>
            <a:r>
              <a:rPr lang="cs-CZ" sz="2400" b="1" dirty="0"/>
              <a:t>typu řetězce </a:t>
            </a:r>
            <a:r>
              <a:rPr lang="cs-CZ" sz="2400" dirty="0"/>
              <a:t>polysacharidu</a:t>
            </a:r>
            <a:r>
              <a:rPr lang="cs-CZ" sz="2400" b="1" dirty="0"/>
              <a:t> </a:t>
            </a:r>
            <a:r>
              <a:rPr lang="cs-CZ" sz="2400" dirty="0"/>
              <a:t>(amylóza vs. amylopektin)</a:t>
            </a:r>
          </a:p>
          <a:p>
            <a:pPr lvl="1">
              <a:lnSpc>
                <a:spcPct val="150000"/>
              </a:lnSpc>
              <a:buClr>
                <a:schemeClr val="tx1">
                  <a:lumMod val="75000"/>
                  <a:lumOff val="25000"/>
                </a:schemeClr>
              </a:buClr>
              <a:buFont typeface="Courier New" panose="02070309020205020404" pitchFamily="49" charset="0"/>
              <a:buChar char="o"/>
            </a:pPr>
            <a:r>
              <a:rPr lang="cs-CZ" sz="2000" dirty="0"/>
              <a:t>amylóza: </a:t>
            </a:r>
            <a:r>
              <a:rPr lang="cs-CZ" sz="2000" b="1" dirty="0"/>
              <a:t>lineární </a:t>
            </a:r>
            <a:r>
              <a:rPr lang="cs-CZ" sz="2000" dirty="0"/>
              <a:t>struktura </a:t>
            </a:r>
            <a:r>
              <a:rPr lang="cs-CZ" sz="2000" dirty="0">
                <a:sym typeface="Wingdings" panose="05000000000000000000" pitchFamily="2" charset="2"/>
              </a:rPr>
              <a:t></a:t>
            </a:r>
            <a:r>
              <a:rPr lang="cs-CZ" sz="2000" dirty="0"/>
              <a:t> nižší GI</a:t>
            </a:r>
          </a:p>
          <a:p>
            <a:pPr lvl="1">
              <a:lnSpc>
                <a:spcPct val="150000"/>
              </a:lnSpc>
              <a:buClr>
                <a:schemeClr val="tx1">
                  <a:lumMod val="75000"/>
                  <a:lumOff val="25000"/>
                </a:schemeClr>
              </a:buClr>
              <a:buFont typeface="Courier New" panose="02070309020205020404" pitchFamily="49" charset="0"/>
              <a:buChar char="o"/>
            </a:pPr>
            <a:r>
              <a:rPr lang="cs-CZ" sz="2000" dirty="0"/>
              <a:t>amylopektin: </a:t>
            </a:r>
            <a:r>
              <a:rPr lang="cs-CZ" sz="2000" b="1" dirty="0"/>
              <a:t>větvený</a:t>
            </a:r>
            <a:r>
              <a:rPr lang="cs-CZ" sz="2000" dirty="0"/>
              <a:t> </a:t>
            </a:r>
            <a:r>
              <a:rPr lang="cs-CZ" sz="2000" dirty="0">
                <a:sym typeface="Wingdings" panose="05000000000000000000" pitchFamily="2" charset="2"/>
              </a:rPr>
              <a:t> vyšší GI</a:t>
            </a:r>
            <a:endParaRPr lang="cs-CZ" sz="2000" dirty="0"/>
          </a:p>
        </p:txBody>
      </p:sp>
    </p:spTree>
    <p:extLst>
      <p:ext uri="{BB962C8B-B14F-4D97-AF65-F5344CB8AC3E}">
        <p14:creationId xmlns:p14="http://schemas.microsoft.com/office/powerpoint/2010/main" val="234528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Co ovlivňuje GI? </a:t>
            </a:r>
            <a:endParaRPr lang="cs-CZ" dirty="0"/>
          </a:p>
        </p:txBody>
      </p:sp>
      <p:sp>
        <p:nvSpPr>
          <p:cNvPr id="3" name="Zástupný symbol pro obsah 2"/>
          <p:cNvSpPr>
            <a:spLocks noGrp="1"/>
          </p:cNvSpPr>
          <p:nvPr>
            <p:ph idx="1"/>
          </p:nvPr>
        </p:nvSpPr>
        <p:spPr>
          <a:xfrm>
            <a:off x="822960" y="1737361"/>
            <a:ext cx="7853497" cy="4463586"/>
          </a:xfrm>
        </p:spPr>
        <p:txBody>
          <a:bodyPr>
            <a:normAutofit fontScale="92500" lnSpcReduction="10000"/>
          </a:bodyPr>
          <a:lstStyle/>
          <a:p>
            <a:pPr>
              <a:lnSpc>
                <a:spcPct val="150000"/>
              </a:lnSpc>
              <a:buClr>
                <a:schemeClr val="tx1">
                  <a:lumMod val="75000"/>
                  <a:lumOff val="25000"/>
                </a:schemeClr>
              </a:buClr>
              <a:buFont typeface="Courier New" panose="02070309020205020404" pitchFamily="49" charset="0"/>
              <a:buChar char="o"/>
            </a:pPr>
            <a:r>
              <a:rPr lang="cs-CZ" dirty="0"/>
              <a:t> míra </a:t>
            </a:r>
            <a:r>
              <a:rPr lang="cs-CZ" b="1" dirty="0"/>
              <a:t>tepelné úpravy </a:t>
            </a:r>
            <a:r>
              <a:rPr lang="cs-CZ" sz="1600" dirty="0"/>
              <a:t>(rozvařené těstoviny mají vyšší GI jako těstoviny al dente)</a:t>
            </a:r>
            <a:endParaRPr lang="cs-CZ" b="1" dirty="0"/>
          </a:p>
          <a:p>
            <a:pPr>
              <a:lnSpc>
                <a:spcPct val="150000"/>
              </a:lnSpc>
              <a:buClr>
                <a:schemeClr val="tx1">
                  <a:lumMod val="75000"/>
                  <a:lumOff val="25000"/>
                </a:schemeClr>
              </a:buClr>
              <a:buFont typeface="Courier New" panose="02070309020205020404" pitchFamily="49" charset="0"/>
              <a:buChar char="o"/>
            </a:pPr>
            <a:r>
              <a:rPr lang="cs-CZ" dirty="0"/>
              <a:t> </a:t>
            </a:r>
            <a:r>
              <a:rPr lang="cs-CZ" b="1" dirty="0"/>
              <a:t>mechanické zpracování </a:t>
            </a:r>
            <a:r>
              <a:rPr lang="cs-CZ" sz="1600" dirty="0"/>
              <a:t>(↑ GI; rozmixované vs. celé jablko)</a:t>
            </a:r>
            <a:endParaRPr lang="cs-CZ" sz="1600" b="1" dirty="0"/>
          </a:p>
          <a:p>
            <a:pPr>
              <a:lnSpc>
                <a:spcPct val="150000"/>
              </a:lnSpc>
              <a:buClr>
                <a:schemeClr val="tx1">
                  <a:lumMod val="75000"/>
                  <a:lumOff val="25000"/>
                </a:schemeClr>
              </a:buClr>
              <a:buFont typeface="Courier New" panose="02070309020205020404" pitchFamily="49" charset="0"/>
              <a:buChar char="o"/>
            </a:pPr>
            <a:r>
              <a:rPr lang="cs-CZ" dirty="0"/>
              <a:t> obsah </a:t>
            </a:r>
            <a:r>
              <a:rPr lang="cs-CZ" b="1" dirty="0"/>
              <a:t>tuku</a:t>
            </a:r>
            <a:r>
              <a:rPr lang="cs-CZ" dirty="0"/>
              <a:t> a </a:t>
            </a:r>
            <a:r>
              <a:rPr lang="cs-CZ" b="1" dirty="0"/>
              <a:t>bílkovin</a:t>
            </a:r>
            <a:r>
              <a:rPr lang="cs-CZ" dirty="0"/>
              <a:t> – snižují GI</a:t>
            </a:r>
          </a:p>
          <a:p>
            <a:pPr lvl="1">
              <a:lnSpc>
                <a:spcPct val="150000"/>
              </a:lnSpc>
              <a:buClr>
                <a:schemeClr val="tx1">
                  <a:lumMod val="75000"/>
                  <a:lumOff val="25000"/>
                </a:schemeClr>
              </a:buClr>
              <a:buFont typeface="Courier New" panose="02070309020205020404" pitchFamily="49" charset="0"/>
              <a:buChar char="o"/>
            </a:pPr>
            <a:r>
              <a:rPr lang="cs-CZ" dirty="0"/>
              <a:t>prodlužují trávení a vstřebávání glukózy</a:t>
            </a:r>
          </a:p>
          <a:p>
            <a:pPr>
              <a:lnSpc>
                <a:spcPct val="150000"/>
              </a:lnSpc>
              <a:buClr>
                <a:schemeClr val="tx1">
                  <a:lumMod val="75000"/>
                  <a:lumOff val="25000"/>
                </a:schemeClr>
              </a:buClr>
              <a:buFont typeface="Courier New" panose="02070309020205020404" pitchFamily="49" charset="0"/>
              <a:buChar char="o"/>
            </a:pPr>
            <a:r>
              <a:rPr lang="cs-CZ" dirty="0"/>
              <a:t> obsah </a:t>
            </a:r>
            <a:r>
              <a:rPr lang="cs-CZ" b="1" dirty="0"/>
              <a:t>vlákniny </a:t>
            </a:r>
            <a:r>
              <a:rPr lang="cs-CZ" dirty="0"/>
              <a:t>(↓ GI)</a:t>
            </a:r>
          </a:p>
          <a:p>
            <a:pPr>
              <a:lnSpc>
                <a:spcPct val="150000"/>
              </a:lnSpc>
              <a:buClr>
                <a:schemeClr val="tx1">
                  <a:lumMod val="75000"/>
                  <a:lumOff val="25000"/>
                </a:schemeClr>
              </a:buClr>
              <a:buFont typeface="Courier New" panose="02070309020205020404" pitchFamily="49" charset="0"/>
              <a:buChar char="o"/>
            </a:pPr>
            <a:r>
              <a:rPr lang="cs-CZ" b="1" dirty="0"/>
              <a:t> zralost </a:t>
            </a:r>
            <a:r>
              <a:rPr lang="cs-CZ" dirty="0"/>
              <a:t>ovoce (čím zralejší, tím vyšší GI)</a:t>
            </a:r>
          </a:p>
          <a:p>
            <a:pPr>
              <a:lnSpc>
                <a:spcPct val="150000"/>
              </a:lnSpc>
              <a:buClr>
                <a:schemeClr val="tx1">
                  <a:lumMod val="75000"/>
                  <a:lumOff val="25000"/>
                </a:schemeClr>
              </a:buClr>
              <a:buFont typeface="Courier New" panose="02070309020205020404" pitchFamily="49" charset="0"/>
              <a:buChar char="o"/>
            </a:pPr>
            <a:r>
              <a:rPr lang="cs-CZ" dirty="0"/>
              <a:t> obsah organických </a:t>
            </a:r>
            <a:r>
              <a:rPr lang="cs-CZ" b="1" dirty="0"/>
              <a:t>kyselin </a:t>
            </a:r>
            <a:r>
              <a:rPr lang="cs-CZ" dirty="0"/>
              <a:t>(↓ GI)</a:t>
            </a:r>
            <a:endParaRPr lang="cs-CZ" b="1" dirty="0"/>
          </a:p>
          <a:p>
            <a:pPr>
              <a:lnSpc>
                <a:spcPct val="150000"/>
              </a:lnSpc>
              <a:buClr>
                <a:schemeClr val="tx1">
                  <a:lumMod val="75000"/>
                  <a:lumOff val="25000"/>
                </a:schemeClr>
              </a:buClr>
              <a:buFont typeface="Courier New" panose="02070309020205020404" pitchFamily="49" charset="0"/>
              <a:buChar char="o"/>
            </a:pPr>
            <a:r>
              <a:rPr lang="cs-CZ" dirty="0"/>
              <a:t> </a:t>
            </a:r>
            <a:r>
              <a:rPr lang="cs-CZ" b="1" dirty="0"/>
              <a:t>individuální</a:t>
            </a:r>
            <a:r>
              <a:rPr lang="cs-CZ" dirty="0"/>
              <a:t> charakteristiky jedince</a:t>
            </a:r>
          </a:p>
        </p:txBody>
      </p:sp>
    </p:spTree>
    <p:extLst>
      <p:ext uri="{BB962C8B-B14F-4D97-AF65-F5344CB8AC3E}">
        <p14:creationId xmlns:p14="http://schemas.microsoft.com/office/powerpoint/2010/main" val="104526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2F99CFCF-FC44-4E3D-A28D-820C3AD5B76D}"/>
              </a:ext>
            </a:extLst>
          </p:cNvPr>
          <p:cNvSpPr txBox="1"/>
          <p:nvPr/>
        </p:nvSpPr>
        <p:spPr>
          <a:xfrm>
            <a:off x="719572" y="2276872"/>
            <a:ext cx="7704856" cy="1493358"/>
          </a:xfrm>
          <a:prstGeom prst="rect">
            <a:avLst/>
          </a:prstGeom>
          <a:noFill/>
        </p:spPr>
        <p:txBody>
          <a:bodyPr wrap="square" rtlCol="0">
            <a:spAutoFit/>
          </a:bodyPr>
          <a:lstStyle/>
          <a:p>
            <a:pPr algn="ctr">
              <a:lnSpc>
                <a:spcPct val="150000"/>
              </a:lnSpc>
            </a:pPr>
            <a:r>
              <a:rPr lang="cs-CZ" sz="3200" dirty="0">
                <a:solidFill>
                  <a:schemeClr val="accent1">
                    <a:lumMod val="75000"/>
                  </a:schemeClr>
                </a:solidFill>
              </a:rPr>
              <a:t>CO ŘÍKÁTE NA ALTERNATIVY BÍLÉHO CUKRU?</a:t>
            </a:r>
          </a:p>
          <a:p>
            <a:pPr algn="ctr">
              <a:lnSpc>
                <a:spcPct val="150000"/>
              </a:lnSpc>
            </a:pPr>
            <a:r>
              <a:rPr lang="cs-CZ" sz="3200" dirty="0">
                <a:solidFill>
                  <a:schemeClr val="accent1">
                    <a:lumMod val="75000"/>
                  </a:schemeClr>
                </a:solidFill>
              </a:rPr>
              <a:t>(třtinový cukr, med, sirupy…)</a:t>
            </a:r>
            <a:endParaRPr lang="sk-SK" sz="3200" dirty="0">
              <a:solidFill>
                <a:schemeClr val="accent1">
                  <a:lumMod val="75000"/>
                </a:schemeClr>
              </a:solidFill>
            </a:endParaRPr>
          </a:p>
        </p:txBody>
      </p:sp>
    </p:spTree>
    <p:extLst>
      <p:ext uri="{BB962C8B-B14F-4D97-AF65-F5344CB8AC3E}">
        <p14:creationId xmlns:p14="http://schemas.microsoft.com/office/powerpoint/2010/main" val="185599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Rozdělení</a:t>
            </a:r>
          </a:p>
        </p:txBody>
      </p:sp>
      <p:sp>
        <p:nvSpPr>
          <p:cNvPr id="3" name="Zástupný symbol pro obsah 2"/>
          <p:cNvSpPr>
            <a:spLocks noGrp="1"/>
          </p:cNvSpPr>
          <p:nvPr>
            <p:ph idx="1"/>
          </p:nvPr>
        </p:nvSpPr>
        <p:spPr>
          <a:xfrm>
            <a:off x="516692" y="1946532"/>
            <a:ext cx="3670350" cy="4023360"/>
          </a:xfrm>
        </p:spPr>
        <p:txBody>
          <a:bodyPr/>
          <a:lstStyle/>
          <a:p>
            <a:r>
              <a:rPr lang="cs-CZ" dirty="0">
                <a:solidFill>
                  <a:schemeClr val="accent1">
                    <a:lumMod val="75000"/>
                  </a:schemeClr>
                </a:solidFill>
              </a:rPr>
              <a:t>JEDNODUCHÉ (MONOSACHARIDY)</a:t>
            </a:r>
          </a:p>
          <a:p>
            <a:r>
              <a:rPr lang="cs-CZ" sz="1400" dirty="0">
                <a:sym typeface="Wingdings" panose="05000000000000000000" pitchFamily="2" charset="2"/>
              </a:rPr>
              <a:t> jedna cukerná jednotka</a:t>
            </a:r>
            <a:endParaRPr lang="cs-CZ" sz="1400" dirty="0"/>
          </a:p>
          <a:p>
            <a:pPr>
              <a:buClr>
                <a:schemeClr val="tx1">
                  <a:lumMod val="75000"/>
                  <a:lumOff val="25000"/>
                </a:schemeClr>
              </a:buClr>
              <a:buFont typeface="Courier New" panose="02070309020205020404" pitchFamily="49" charset="0"/>
              <a:buChar char="o"/>
            </a:pPr>
            <a:r>
              <a:rPr lang="cs-CZ" dirty="0"/>
              <a:t> glukóza</a:t>
            </a:r>
          </a:p>
          <a:p>
            <a:pPr>
              <a:buClr>
                <a:schemeClr val="tx1">
                  <a:lumMod val="75000"/>
                  <a:lumOff val="25000"/>
                </a:schemeClr>
              </a:buClr>
              <a:buFont typeface="Courier New" panose="02070309020205020404" pitchFamily="49" charset="0"/>
              <a:buChar char="o"/>
            </a:pPr>
            <a:r>
              <a:rPr lang="cs-CZ" dirty="0"/>
              <a:t> fruktóza</a:t>
            </a:r>
          </a:p>
          <a:p>
            <a:pPr>
              <a:buClr>
                <a:schemeClr val="tx1">
                  <a:lumMod val="75000"/>
                  <a:lumOff val="25000"/>
                </a:schemeClr>
              </a:buClr>
              <a:buFont typeface="Courier New" panose="02070309020205020404" pitchFamily="49" charset="0"/>
              <a:buChar char="o"/>
            </a:pPr>
            <a:r>
              <a:rPr lang="cs-CZ" dirty="0"/>
              <a:t> galaktóza</a:t>
            </a:r>
          </a:p>
          <a:p>
            <a:pPr>
              <a:buClr>
                <a:schemeClr val="tx1">
                  <a:lumMod val="75000"/>
                  <a:lumOff val="25000"/>
                </a:schemeClr>
              </a:buClr>
              <a:buFont typeface="Courier New" panose="02070309020205020404" pitchFamily="49" charset="0"/>
              <a:buChar char="o"/>
            </a:pPr>
            <a:r>
              <a:rPr lang="cs-CZ" dirty="0"/>
              <a:t> manóza</a:t>
            </a:r>
          </a:p>
        </p:txBody>
      </p:sp>
      <p:sp>
        <p:nvSpPr>
          <p:cNvPr id="4" name="TextovéPole 3"/>
          <p:cNvSpPr txBox="1"/>
          <p:nvPr/>
        </p:nvSpPr>
        <p:spPr>
          <a:xfrm>
            <a:off x="4572000" y="1946532"/>
            <a:ext cx="4752528" cy="4093428"/>
          </a:xfrm>
          <a:prstGeom prst="rect">
            <a:avLst/>
          </a:prstGeom>
          <a:noFill/>
        </p:spPr>
        <p:txBody>
          <a:bodyPr wrap="square" rtlCol="0">
            <a:spAutoFit/>
          </a:bodyPr>
          <a:lstStyle/>
          <a:p>
            <a:r>
              <a:rPr lang="cs-CZ" sz="2000" dirty="0">
                <a:solidFill>
                  <a:schemeClr val="accent1">
                    <a:lumMod val="75000"/>
                  </a:schemeClr>
                </a:solidFill>
              </a:rPr>
              <a:t>SLOŽITÉ</a:t>
            </a:r>
          </a:p>
          <a:p>
            <a:endParaRPr lang="cs-CZ" sz="2000" dirty="0">
              <a:solidFill>
                <a:schemeClr val="tx1">
                  <a:lumMod val="75000"/>
                  <a:lumOff val="25000"/>
                </a:schemeClr>
              </a:solidFill>
            </a:endParaRPr>
          </a:p>
          <a:p>
            <a:pPr marL="342900" indent="-342900">
              <a:buFont typeface="Wingdings" panose="05000000000000000000" pitchFamily="2" charset="2"/>
              <a:buChar char="ü"/>
            </a:pPr>
            <a:r>
              <a:rPr lang="cs-CZ" sz="2000" dirty="0">
                <a:solidFill>
                  <a:schemeClr val="accent1">
                    <a:lumMod val="75000"/>
                  </a:schemeClr>
                </a:solidFill>
              </a:rPr>
              <a:t>OLIGOSACHARIDY </a:t>
            </a:r>
            <a:r>
              <a:rPr lang="cs-CZ" sz="1400" dirty="0">
                <a:solidFill>
                  <a:schemeClr val="tx1">
                    <a:lumMod val="75000"/>
                    <a:lumOff val="25000"/>
                  </a:schemeClr>
                </a:solidFill>
              </a:rPr>
              <a:t>(2 – 10 cukerných jednotek)</a:t>
            </a:r>
          </a:p>
          <a:p>
            <a:pPr marL="800100" lvl="1" indent="-342900">
              <a:buFont typeface="Wingdings" panose="05000000000000000000" pitchFamily="2" charset="2"/>
              <a:buChar char="ü"/>
            </a:pPr>
            <a:r>
              <a:rPr lang="cs-CZ" sz="2000" dirty="0">
                <a:solidFill>
                  <a:schemeClr val="accent1">
                    <a:lumMod val="75000"/>
                  </a:schemeClr>
                </a:solidFill>
              </a:rPr>
              <a:t>DISACHARIDY </a:t>
            </a:r>
            <a:r>
              <a:rPr lang="cs-CZ" sz="1400" dirty="0">
                <a:solidFill>
                  <a:schemeClr val="tx1">
                    <a:lumMod val="75000"/>
                    <a:lumOff val="25000"/>
                  </a:schemeClr>
                </a:solidFill>
              </a:rPr>
              <a:t>(2 cuk. jednotky)</a:t>
            </a:r>
          </a:p>
          <a:p>
            <a:pPr marL="800100" lvl="1" indent="-342900">
              <a:buFont typeface="Courier New" panose="02070309020205020404" pitchFamily="49" charset="0"/>
              <a:buChar char="o"/>
            </a:pPr>
            <a:r>
              <a:rPr lang="cs-CZ" sz="2000" dirty="0">
                <a:solidFill>
                  <a:schemeClr val="tx1">
                    <a:lumMod val="75000"/>
                    <a:lumOff val="25000"/>
                  </a:schemeClr>
                </a:solidFill>
              </a:rPr>
              <a:t>sacharóza</a:t>
            </a:r>
          </a:p>
          <a:p>
            <a:pPr marL="800100" lvl="1" indent="-342900">
              <a:buFont typeface="Courier New" panose="02070309020205020404" pitchFamily="49" charset="0"/>
              <a:buChar char="o"/>
            </a:pPr>
            <a:r>
              <a:rPr lang="cs-CZ" sz="2000" dirty="0">
                <a:solidFill>
                  <a:schemeClr val="tx1">
                    <a:lumMod val="75000"/>
                    <a:lumOff val="25000"/>
                  </a:schemeClr>
                </a:solidFill>
              </a:rPr>
              <a:t>laktóza</a:t>
            </a:r>
          </a:p>
          <a:p>
            <a:pPr marL="800100" lvl="1" indent="-342900">
              <a:buFont typeface="Courier New" panose="02070309020205020404" pitchFamily="49" charset="0"/>
              <a:buChar char="o"/>
            </a:pPr>
            <a:r>
              <a:rPr lang="cs-CZ" sz="2000" dirty="0">
                <a:solidFill>
                  <a:schemeClr val="tx1">
                    <a:lumMod val="75000"/>
                    <a:lumOff val="25000"/>
                  </a:schemeClr>
                </a:solidFill>
              </a:rPr>
              <a:t>maltóza</a:t>
            </a:r>
          </a:p>
          <a:p>
            <a:endParaRPr lang="cs-CZ" sz="2000" dirty="0">
              <a:solidFill>
                <a:schemeClr val="accent1">
                  <a:lumMod val="75000"/>
                </a:schemeClr>
              </a:solidFill>
            </a:endParaRPr>
          </a:p>
          <a:p>
            <a:pPr marL="342900" indent="-342900">
              <a:buFont typeface="Wingdings" panose="05000000000000000000" pitchFamily="2" charset="2"/>
              <a:buChar char="ü"/>
            </a:pPr>
            <a:r>
              <a:rPr lang="cs-CZ" sz="2000" dirty="0">
                <a:solidFill>
                  <a:schemeClr val="accent1">
                    <a:lumMod val="75000"/>
                  </a:schemeClr>
                </a:solidFill>
              </a:rPr>
              <a:t>POLYSACHARIDY </a:t>
            </a:r>
            <a:r>
              <a:rPr lang="cs-CZ" sz="1400" dirty="0">
                <a:solidFill>
                  <a:schemeClr val="tx1">
                    <a:lumMod val="75000"/>
                    <a:lumOff val="25000"/>
                  </a:schemeClr>
                </a:solidFill>
              </a:rPr>
              <a:t>(víc jak 10 cukerných jednotek)</a:t>
            </a:r>
            <a:endParaRPr lang="cs-CZ" sz="2000" dirty="0">
              <a:solidFill>
                <a:schemeClr val="accent1">
                  <a:lumMod val="75000"/>
                </a:schemeClr>
              </a:solidFill>
            </a:endParaRPr>
          </a:p>
          <a:p>
            <a:pPr marL="342900" indent="-342900">
              <a:buFont typeface="Courier New" panose="02070309020205020404" pitchFamily="49" charset="0"/>
              <a:buChar char="o"/>
            </a:pPr>
            <a:r>
              <a:rPr lang="cs-CZ" sz="2000" dirty="0">
                <a:solidFill>
                  <a:schemeClr val="tx1">
                    <a:lumMod val="75000"/>
                    <a:lumOff val="25000"/>
                  </a:schemeClr>
                </a:solidFill>
              </a:rPr>
              <a:t>škrob</a:t>
            </a:r>
          </a:p>
          <a:p>
            <a:pPr marL="342900" indent="-342900">
              <a:buFont typeface="Courier New" panose="02070309020205020404" pitchFamily="49" charset="0"/>
              <a:buChar char="o"/>
            </a:pPr>
            <a:r>
              <a:rPr lang="cs-CZ" sz="2000" dirty="0">
                <a:solidFill>
                  <a:schemeClr val="tx1">
                    <a:lumMod val="75000"/>
                    <a:lumOff val="25000"/>
                  </a:schemeClr>
                </a:solidFill>
              </a:rPr>
              <a:t>glykogen</a:t>
            </a:r>
          </a:p>
          <a:p>
            <a:pPr marL="342900" indent="-342900">
              <a:buFont typeface="Courier New" panose="02070309020205020404" pitchFamily="49" charset="0"/>
              <a:buChar char="o"/>
            </a:pPr>
            <a:r>
              <a:rPr lang="cs-CZ" sz="2000" dirty="0">
                <a:solidFill>
                  <a:schemeClr val="tx1">
                    <a:lumMod val="75000"/>
                    <a:lumOff val="25000"/>
                  </a:schemeClr>
                </a:solidFill>
              </a:rPr>
              <a:t>celulóza…</a:t>
            </a:r>
          </a:p>
          <a:p>
            <a:endParaRPr lang="cs-CZ" sz="2000" dirty="0"/>
          </a:p>
        </p:txBody>
      </p:sp>
      <p:cxnSp>
        <p:nvCxnSpPr>
          <p:cNvPr id="6" name="Přímá spojnice 5"/>
          <p:cNvCxnSpPr/>
          <p:nvPr/>
        </p:nvCxnSpPr>
        <p:spPr>
          <a:xfrm>
            <a:off x="4427984" y="1916832"/>
            <a:ext cx="0" cy="3857660"/>
          </a:xfrm>
          <a:prstGeom prst="line">
            <a:avLst/>
          </a:prstGeom>
          <a:ln w="28575">
            <a:solidFill>
              <a:schemeClr val="accent1">
                <a:lumMod val="75000"/>
              </a:schemeClr>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8594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500"/>
                                        <p:tgtEl>
                                          <p:spTgt spid="4">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500"/>
                                        <p:tgtEl>
                                          <p:spTgt spid="4">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Effect transition="in" filter="fade">
                                      <p:cBhvr>
                                        <p:cTn id="24" dur="500"/>
                                        <p:tgtEl>
                                          <p:spTgt spid="4">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fade">
                                      <p:cBhvr>
                                        <p:cTn id="41" dur="500"/>
                                        <p:tgtEl>
                                          <p:spTgt spid="4">
                                            <p:txEl>
                                              <p:pRg st="4" end="4"/>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4">
                                            <p:txEl>
                                              <p:pRg st="5" end="5"/>
                                            </p:txEl>
                                          </p:spTgt>
                                        </p:tgtEl>
                                        <p:attrNameLst>
                                          <p:attrName>style.visibility</p:attrName>
                                        </p:attrNameLst>
                                      </p:cBhvr>
                                      <p:to>
                                        <p:strVal val="visible"/>
                                      </p:to>
                                    </p:set>
                                    <p:animEffect transition="in" filter="fade">
                                      <p:cBhvr>
                                        <p:cTn id="44" dur="500"/>
                                        <p:tgtEl>
                                          <p:spTgt spid="4">
                                            <p:txEl>
                                              <p:pRg st="5" end="5"/>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500"/>
                                        <p:tgtEl>
                                          <p:spTgt spid="4">
                                            <p:txEl>
                                              <p:pRg st="6" end="6"/>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4">
                                            <p:txEl>
                                              <p:pRg st="9" end="9"/>
                                            </p:txEl>
                                          </p:spTgt>
                                        </p:tgtEl>
                                        <p:attrNameLst>
                                          <p:attrName>style.visibility</p:attrName>
                                        </p:attrNameLst>
                                      </p:cBhvr>
                                      <p:to>
                                        <p:strVal val="visible"/>
                                      </p:to>
                                    </p:set>
                                    <p:animEffect transition="in" filter="fade">
                                      <p:cBhvr>
                                        <p:cTn id="50" dur="500"/>
                                        <p:tgtEl>
                                          <p:spTgt spid="4">
                                            <p:txEl>
                                              <p:pRg st="9" end="9"/>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4">
                                            <p:txEl>
                                              <p:pRg st="10" end="10"/>
                                            </p:txEl>
                                          </p:spTgt>
                                        </p:tgtEl>
                                        <p:attrNameLst>
                                          <p:attrName>style.visibility</p:attrName>
                                        </p:attrNameLst>
                                      </p:cBhvr>
                                      <p:to>
                                        <p:strVal val="visible"/>
                                      </p:to>
                                    </p:set>
                                    <p:animEffect transition="in" filter="fade">
                                      <p:cBhvr>
                                        <p:cTn id="53" dur="500"/>
                                        <p:tgtEl>
                                          <p:spTgt spid="4">
                                            <p:txEl>
                                              <p:pRg st="10" end="1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4">
                                            <p:txEl>
                                              <p:pRg st="11" end="11"/>
                                            </p:txEl>
                                          </p:spTgt>
                                        </p:tgtEl>
                                        <p:attrNameLst>
                                          <p:attrName>style.visibility</p:attrName>
                                        </p:attrNameLst>
                                      </p:cBhvr>
                                      <p:to>
                                        <p:strVal val="visible"/>
                                      </p:to>
                                    </p:set>
                                    <p:animEffect transition="in" filter="fade">
                                      <p:cBhvr>
                                        <p:cTn id="56"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846886-3543-45A8-944A-5FDDFF18A113}"/>
              </a:ext>
            </a:extLst>
          </p:cNvPr>
          <p:cNvSpPr>
            <a:spLocks noGrp="1"/>
          </p:cNvSpPr>
          <p:nvPr>
            <p:ph type="title"/>
          </p:nvPr>
        </p:nvSpPr>
        <p:spPr/>
        <p:txBody>
          <a:bodyPr/>
          <a:lstStyle/>
          <a:p>
            <a:r>
              <a:rPr lang="cs-CZ" dirty="0">
                <a:solidFill>
                  <a:schemeClr val="accent1">
                    <a:lumMod val="75000"/>
                  </a:schemeClr>
                </a:solidFill>
              </a:rPr>
              <a:t>TŘTINOVÝ CUKR</a:t>
            </a:r>
            <a:endParaRPr lang="sk-SK" dirty="0"/>
          </a:p>
        </p:txBody>
      </p:sp>
      <p:sp>
        <p:nvSpPr>
          <p:cNvPr id="5" name="Zástupný symbol pro obsah 4">
            <a:extLst>
              <a:ext uri="{FF2B5EF4-FFF2-40B4-BE49-F238E27FC236}">
                <a16:creationId xmlns:a16="http://schemas.microsoft.com/office/drawing/2014/main" id="{B9F2681E-3964-458E-BD2B-631FD474CC64}"/>
              </a:ext>
            </a:extLst>
          </p:cNvPr>
          <p:cNvSpPr>
            <a:spLocks noGrp="1"/>
          </p:cNvSpPr>
          <p:nvPr>
            <p:ph idx="1"/>
          </p:nvPr>
        </p:nvSpPr>
        <p:spPr>
          <a:xfrm>
            <a:off x="822959" y="2132856"/>
            <a:ext cx="7543801" cy="4023360"/>
          </a:xfrm>
        </p:spPr>
        <p:txBody>
          <a:bodyPr/>
          <a:lstStyle/>
          <a:p>
            <a:pPr>
              <a:lnSpc>
                <a:spcPct val="150000"/>
              </a:lnSpc>
              <a:buClr>
                <a:schemeClr val="tx1">
                  <a:lumMod val="85000"/>
                  <a:lumOff val="15000"/>
                </a:schemeClr>
              </a:buClr>
              <a:buFont typeface="Courier New" panose="02070309020205020404" pitchFamily="49" charset="0"/>
              <a:buChar char="o"/>
            </a:pPr>
            <a:r>
              <a:rPr lang="sk-SK" dirty="0"/>
              <a:t> vyrábí se z </a:t>
            </a:r>
            <a:r>
              <a:rPr lang="sk-SK" b="1" dirty="0"/>
              <a:t>cukrové třtiny</a:t>
            </a:r>
          </a:p>
          <a:p>
            <a:pPr>
              <a:lnSpc>
                <a:spcPct val="150000"/>
              </a:lnSpc>
              <a:buClr>
                <a:schemeClr val="tx1">
                  <a:lumMod val="85000"/>
                  <a:lumOff val="15000"/>
                </a:schemeClr>
              </a:buClr>
              <a:buFont typeface="Courier New" panose="02070309020205020404" pitchFamily="49" charset="0"/>
              <a:buChar char="o"/>
            </a:pPr>
            <a:r>
              <a:rPr lang="sk-SK" b="1" dirty="0"/>
              <a:t> </a:t>
            </a:r>
            <a:r>
              <a:rPr lang="sk-SK" dirty="0"/>
              <a:t>neprochází rafinací (proto nahnědlá barva)</a:t>
            </a:r>
          </a:p>
          <a:p>
            <a:pPr>
              <a:lnSpc>
                <a:spcPct val="150000"/>
              </a:lnSpc>
              <a:buClr>
                <a:schemeClr val="tx1">
                  <a:lumMod val="85000"/>
                  <a:lumOff val="15000"/>
                </a:schemeClr>
              </a:buClr>
              <a:buFont typeface="Courier New" panose="02070309020205020404" pitchFamily="49" charset="0"/>
              <a:buChar char="o"/>
            </a:pPr>
            <a:r>
              <a:rPr lang="sk-SK" b="1" dirty="0"/>
              <a:t> </a:t>
            </a:r>
            <a:r>
              <a:rPr lang="sk-SK" dirty="0"/>
              <a:t>zachovává si malé množství minerálních látek </a:t>
            </a:r>
          </a:p>
          <a:p>
            <a:pPr marL="0" indent="0">
              <a:lnSpc>
                <a:spcPct val="150000"/>
              </a:lnSpc>
              <a:buClr>
                <a:schemeClr val="tx1">
                  <a:lumMod val="85000"/>
                  <a:lumOff val="15000"/>
                </a:schemeClr>
              </a:buClr>
              <a:buNone/>
            </a:pPr>
            <a:r>
              <a:rPr lang="sk-SK" b="1" dirty="0">
                <a:sym typeface="Wingdings" panose="05000000000000000000" pitchFamily="2" charset="2"/>
              </a:rPr>
              <a:t>	</a:t>
            </a:r>
            <a:r>
              <a:rPr lang="sk-SK" dirty="0">
                <a:sym typeface="Wingdings" panose="05000000000000000000" pitchFamily="2" charset="2"/>
              </a:rPr>
              <a:t> </a:t>
            </a:r>
            <a:r>
              <a:rPr lang="sk-SK" b="1" dirty="0">
                <a:sym typeface="Wingdings" panose="05000000000000000000" pitchFamily="2" charset="2"/>
              </a:rPr>
              <a:t>zanedbatelné množství !</a:t>
            </a:r>
          </a:p>
          <a:p>
            <a:pPr>
              <a:lnSpc>
                <a:spcPct val="150000"/>
              </a:lnSpc>
              <a:buClr>
                <a:schemeClr val="tx1">
                  <a:lumMod val="85000"/>
                  <a:lumOff val="15000"/>
                </a:schemeClr>
              </a:buClr>
              <a:buFont typeface="Courier New" panose="02070309020205020404" pitchFamily="49" charset="0"/>
              <a:buChar char="o"/>
            </a:pPr>
            <a:r>
              <a:rPr lang="sk-SK" b="1" dirty="0">
                <a:sym typeface="Wingdings" panose="05000000000000000000" pitchFamily="2" charset="2"/>
              </a:rPr>
              <a:t> </a:t>
            </a:r>
            <a:r>
              <a:rPr lang="sk-SK" dirty="0">
                <a:sym typeface="Wingdings" panose="05000000000000000000" pitchFamily="2" charset="2"/>
              </a:rPr>
              <a:t>třtinový cukr n</a:t>
            </a:r>
            <a:r>
              <a:rPr lang="cs-CZ" dirty="0">
                <a:sym typeface="Wingdings" panose="05000000000000000000" pitchFamily="2" charset="2"/>
              </a:rPr>
              <a:t>emůžeme považovat za zdroj min. látek</a:t>
            </a:r>
            <a:endParaRPr lang="sk-SK" dirty="0"/>
          </a:p>
        </p:txBody>
      </p:sp>
      <p:pic>
        <p:nvPicPr>
          <p:cNvPr id="7" name="Obrázek 6">
            <a:extLst>
              <a:ext uri="{FF2B5EF4-FFF2-40B4-BE49-F238E27FC236}">
                <a16:creationId xmlns:a16="http://schemas.microsoft.com/office/drawing/2014/main" id="{EC76024D-21B7-48E2-8A68-252F099E0C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1130144"/>
            <a:ext cx="3816424" cy="1717391"/>
          </a:xfrm>
          <a:prstGeom prst="rect">
            <a:avLst/>
          </a:prstGeom>
        </p:spPr>
      </p:pic>
    </p:spTree>
    <p:extLst>
      <p:ext uri="{BB962C8B-B14F-4D97-AF65-F5344CB8AC3E}">
        <p14:creationId xmlns:p14="http://schemas.microsoft.com/office/powerpoint/2010/main" val="1673088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17A3F0-F3AB-4B13-AACA-45D4194917DD}"/>
              </a:ext>
            </a:extLst>
          </p:cNvPr>
          <p:cNvSpPr>
            <a:spLocks noGrp="1"/>
          </p:cNvSpPr>
          <p:nvPr>
            <p:ph type="title"/>
          </p:nvPr>
        </p:nvSpPr>
        <p:spPr/>
        <p:txBody>
          <a:bodyPr/>
          <a:lstStyle/>
          <a:p>
            <a:r>
              <a:rPr lang="cs-CZ" dirty="0">
                <a:solidFill>
                  <a:schemeClr val="accent1">
                    <a:lumMod val="75000"/>
                  </a:schemeClr>
                </a:solidFill>
              </a:rPr>
              <a:t>MED</a:t>
            </a:r>
            <a:endParaRPr lang="sk-SK" dirty="0"/>
          </a:p>
        </p:txBody>
      </p:sp>
      <p:sp>
        <p:nvSpPr>
          <p:cNvPr id="4" name="Zástupný symbol pro obsah 2">
            <a:extLst>
              <a:ext uri="{FF2B5EF4-FFF2-40B4-BE49-F238E27FC236}">
                <a16:creationId xmlns:a16="http://schemas.microsoft.com/office/drawing/2014/main" id="{F98E0ADD-C071-4E9A-B593-688F497398D0}"/>
              </a:ext>
            </a:extLst>
          </p:cNvPr>
          <p:cNvSpPr>
            <a:spLocks noGrp="1"/>
          </p:cNvSpPr>
          <p:nvPr>
            <p:ph idx="1"/>
          </p:nvPr>
        </p:nvSpPr>
        <p:spPr>
          <a:xfrm>
            <a:off x="822960" y="2204864"/>
            <a:ext cx="7853497" cy="4463586"/>
          </a:xfrm>
        </p:spPr>
        <p:txBody>
          <a:bodyPr>
            <a:normAutofit/>
          </a:bodyPr>
          <a:lstStyle/>
          <a:p>
            <a:pPr>
              <a:lnSpc>
                <a:spcPct val="150000"/>
              </a:lnSpc>
              <a:buClr>
                <a:schemeClr val="tx1">
                  <a:lumMod val="75000"/>
                  <a:lumOff val="25000"/>
                </a:schemeClr>
              </a:buClr>
              <a:buFont typeface="Courier New" panose="02070309020205020404" pitchFamily="49" charset="0"/>
              <a:buChar char="o"/>
            </a:pPr>
            <a:r>
              <a:rPr lang="cs-CZ" dirty="0"/>
              <a:t> </a:t>
            </a:r>
            <a:r>
              <a:rPr lang="cs-CZ" b="1" dirty="0"/>
              <a:t>70 – 80 % </a:t>
            </a:r>
            <a:r>
              <a:rPr lang="cs-CZ" dirty="0"/>
              <a:t>glukóza a fruktóza </a:t>
            </a:r>
          </a:p>
          <a:p>
            <a:pPr>
              <a:lnSpc>
                <a:spcPct val="150000"/>
              </a:lnSpc>
              <a:buClr>
                <a:schemeClr val="tx1">
                  <a:lumMod val="75000"/>
                  <a:lumOff val="25000"/>
                </a:schemeClr>
              </a:buClr>
              <a:buFont typeface="Courier New" panose="02070309020205020404" pitchFamily="49" charset="0"/>
              <a:buChar char="o"/>
            </a:pPr>
            <a:r>
              <a:rPr lang="cs-CZ" dirty="0"/>
              <a:t> zbytek minerální látky, vitaminy a antioxidační látky</a:t>
            </a:r>
          </a:p>
          <a:p>
            <a:pPr>
              <a:lnSpc>
                <a:spcPct val="150000"/>
              </a:lnSpc>
              <a:buClr>
                <a:schemeClr val="tx1">
                  <a:lumMod val="75000"/>
                  <a:lumOff val="25000"/>
                </a:schemeClr>
              </a:buClr>
              <a:buFont typeface="Courier New" panose="02070309020205020404" pitchFamily="49" charset="0"/>
              <a:buChar char="o"/>
            </a:pPr>
            <a:r>
              <a:rPr lang="cs-CZ" dirty="0"/>
              <a:t> </a:t>
            </a:r>
            <a:r>
              <a:rPr lang="cs-CZ" b="1" dirty="0"/>
              <a:t>nemůžeme ho považovat za zdroj vitamínů a minerálních látek</a:t>
            </a:r>
          </a:p>
          <a:p>
            <a:pPr>
              <a:lnSpc>
                <a:spcPct val="150000"/>
              </a:lnSpc>
              <a:buClr>
                <a:schemeClr val="tx1">
                  <a:lumMod val="75000"/>
                  <a:lumOff val="25000"/>
                </a:schemeClr>
              </a:buClr>
              <a:buFont typeface="Courier New" panose="02070309020205020404" pitchFamily="49" charset="0"/>
              <a:buChar char="o"/>
            </a:pPr>
            <a:r>
              <a:rPr lang="cs-CZ" b="1" dirty="0"/>
              <a:t> </a:t>
            </a:r>
            <a:r>
              <a:rPr lang="cs-CZ" dirty="0"/>
              <a:t>antimikrobiální účinky pouze při aplikaci na ránu</a:t>
            </a:r>
            <a:endParaRPr lang="cs-CZ" b="1" dirty="0"/>
          </a:p>
        </p:txBody>
      </p:sp>
      <p:pic>
        <p:nvPicPr>
          <p:cNvPr id="5" name="Obrázek 4" descr="Obsah obrázku stůl, hrníček, sklo, jídlo&#10;&#10;Popis se vygeneroval automaticky.">
            <a:extLst>
              <a:ext uri="{FF2B5EF4-FFF2-40B4-BE49-F238E27FC236}">
                <a16:creationId xmlns:a16="http://schemas.microsoft.com/office/drawing/2014/main" id="{4EA7741D-C629-4C07-AF62-4BDE74C4A4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349586"/>
            <a:ext cx="2137420" cy="2447346"/>
          </a:xfrm>
          <a:prstGeom prst="rect">
            <a:avLst/>
          </a:prstGeom>
        </p:spPr>
      </p:pic>
    </p:spTree>
    <p:extLst>
      <p:ext uri="{BB962C8B-B14F-4D97-AF65-F5344CB8AC3E}">
        <p14:creationId xmlns:p14="http://schemas.microsoft.com/office/powerpoint/2010/main" val="1358777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2576B2-37E7-4704-A0B2-5D11B21B9912}"/>
              </a:ext>
            </a:extLst>
          </p:cNvPr>
          <p:cNvSpPr>
            <a:spLocks noGrp="1"/>
          </p:cNvSpPr>
          <p:nvPr>
            <p:ph type="title"/>
          </p:nvPr>
        </p:nvSpPr>
        <p:spPr/>
        <p:txBody>
          <a:bodyPr/>
          <a:lstStyle/>
          <a:p>
            <a:r>
              <a:rPr lang="cs-CZ" dirty="0">
                <a:solidFill>
                  <a:schemeClr val="accent1">
                    <a:lumMod val="75000"/>
                  </a:schemeClr>
                </a:solidFill>
              </a:rPr>
              <a:t>SIRUPY</a:t>
            </a:r>
            <a:endParaRPr lang="sk-SK" dirty="0"/>
          </a:p>
        </p:txBody>
      </p:sp>
      <p:sp>
        <p:nvSpPr>
          <p:cNvPr id="4" name="Zástupný symbol pro obsah 2">
            <a:extLst>
              <a:ext uri="{FF2B5EF4-FFF2-40B4-BE49-F238E27FC236}">
                <a16:creationId xmlns:a16="http://schemas.microsoft.com/office/drawing/2014/main" id="{68CB913A-E623-4D36-926C-F4A92B9DEF54}"/>
              </a:ext>
            </a:extLst>
          </p:cNvPr>
          <p:cNvSpPr>
            <a:spLocks noGrp="1"/>
          </p:cNvSpPr>
          <p:nvPr>
            <p:ph idx="1"/>
          </p:nvPr>
        </p:nvSpPr>
        <p:spPr>
          <a:xfrm>
            <a:off x="822960" y="2078408"/>
            <a:ext cx="7853497" cy="4463586"/>
          </a:xfrm>
        </p:spPr>
        <p:txBody>
          <a:bodyPr>
            <a:normAutofit/>
          </a:bodyPr>
          <a:lstStyle/>
          <a:p>
            <a:pPr marL="0" indent="0">
              <a:lnSpc>
                <a:spcPct val="150000"/>
              </a:lnSpc>
              <a:buClr>
                <a:schemeClr val="tx1">
                  <a:lumMod val="75000"/>
                  <a:lumOff val="25000"/>
                </a:schemeClr>
              </a:buClr>
              <a:buNone/>
            </a:pPr>
            <a:r>
              <a:rPr lang="cs-CZ" sz="2400" dirty="0"/>
              <a:t>JAVOROVÝ</a:t>
            </a:r>
          </a:p>
          <a:p>
            <a:pPr lvl="1">
              <a:lnSpc>
                <a:spcPct val="150000"/>
              </a:lnSpc>
              <a:buClr>
                <a:schemeClr val="tx1">
                  <a:lumMod val="75000"/>
                  <a:lumOff val="25000"/>
                </a:schemeClr>
              </a:buClr>
              <a:buFont typeface="Courier New" panose="02070309020205020404" pitchFamily="49" charset="0"/>
              <a:buChar char="o"/>
            </a:pPr>
            <a:r>
              <a:rPr lang="cs-CZ" sz="2000" dirty="0"/>
              <a:t>podobný poměr Glu a Fru jak v bílém cukru (50 % a 50 %)</a:t>
            </a:r>
          </a:p>
          <a:p>
            <a:pPr lvl="1">
              <a:lnSpc>
                <a:spcPct val="150000"/>
              </a:lnSpc>
              <a:buClr>
                <a:schemeClr val="tx1">
                  <a:lumMod val="75000"/>
                  <a:lumOff val="25000"/>
                </a:schemeClr>
              </a:buClr>
              <a:buFont typeface="Courier New" panose="02070309020205020404" pitchFamily="49" charset="0"/>
              <a:buChar char="o"/>
            </a:pPr>
            <a:r>
              <a:rPr lang="cs-CZ" sz="2000" dirty="0"/>
              <a:t>Mn, Zn, antioxidanty</a:t>
            </a:r>
          </a:p>
          <a:p>
            <a:pPr marL="201168" lvl="1" indent="0">
              <a:lnSpc>
                <a:spcPct val="150000"/>
              </a:lnSpc>
              <a:buClr>
                <a:schemeClr val="tx1">
                  <a:lumMod val="75000"/>
                  <a:lumOff val="25000"/>
                </a:schemeClr>
              </a:buClr>
              <a:buNone/>
            </a:pPr>
            <a:r>
              <a:rPr lang="cs-CZ" sz="2000" dirty="0">
                <a:sym typeface="Wingdings" panose="05000000000000000000" pitchFamily="2" charset="2"/>
              </a:rPr>
              <a:t>	 minimální množství</a:t>
            </a:r>
            <a:endParaRPr lang="cs-CZ" sz="2000" dirty="0"/>
          </a:p>
          <a:p>
            <a:pPr marL="0" indent="0">
              <a:lnSpc>
                <a:spcPct val="150000"/>
              </a:lnSpc>
              <a:buClr>
                <a:schemeClr val="tx1">
                  <a:lumMod val="75000"/>
                  <a:lumOff val="25000"/>
                </a:schemeClr>
              </a:buClr>
              <a:buNone/>
            </a:pPr>
            <a:r>
              <a:rPr lang="cs-CZ" sz="2400" dirty="0"/>
              <a:t>AGÁVOVÝ</a:t>
            </a:r>
          </a:p>
          <a:p>
            <a:pPr lvl="1">
              <a:lnSpc>
                <a:spcPct val="150000"/>
              </a:lnSpc>
              <a:buClr>
                <a:schemeClr val="tx1">
                  <a:lumMod val="75000"/>
                  <a:lumOff val="25000"/>
                </a:schemeClr>
              </a:buClr>
              <a:buFont typeface="Courier New" panose="02070309020205020404" pitchFamily="49" charset="0"/>
              <a:buChar char="o"/>
            </a:pPr>
            <a:r>
              <a:rPr lang="cs-CZ" sz="2000" dirty="0"/>
              <a:t>koncentrovaná fruktóza (90 %)</a:t>
            </a:r>
          </a:p>
          <a:p>
            <a:pPr lvl="1">
              <a:lnSpc>
                <a:spcPct val="150000"/>
              </a:lnSpc>
              <a:buClr>
                <a:schemeClr val="tx1">
                  <a:lumMod val="75000"/>
                  <a:lumOff val="25000"/>
                </a:schemeClr>
              </a:buClr>
              <a:buFont typeface="Courier New" panose="02070309020205020404" pitchFamily="49" charset="0"/>
              <a:buChar char="o"/>
            </a:pPr>
            <a:endParaRPr lang="cs-CZ" dirty="0"/>
          </a:p>
        </p:txBody>
      </p:sp>
      <p:pic>
        <p:nvPicPr>
          <p:cNvPr id="5" name="Obrázek 4" descr="Obsah obrázku stůl, talíř, interiér, jídlo&#10;&#10;Popis se vygeneroval automaticky.">
            <a:extLst>
              <a:ext uri="{FF2B5EF4-FFF2-40B4-BE49-F238E27FC236}">
                <a16:creationId xmlns:a16="http://schemas.microsoft.com/office/drawing/2014/main" id="{6873F259-7ED5-4696-82AD-4E465633C2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286604"/>
            <a:ext cx="3590054" cy="2393369"/>
          </a:xfrm>
          <a:prstGeom prst="rect">
            <a:avLst/>
          </a:prstGeom>
          <a:effectLst>
            <a:softEdge rad="165100"/>
          </a:effectLst>
        </p:spPr>
      </p:pic>
    </p:spTree>
    <p:extLst>
      <p:ext uri="{BB962C8B-B14F-4D97-AF65-F5344CB8AC3E}">
        <p14:creationId xmlns:p14="http://schemas.microsoft.com/office/powerpoint/2010/main" val="413894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500"/>
                                        <p:tgtEl>
                                          <p:spTgt spid="4">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00DFAE-9249-4864-9EEB-F7B7F4535A5C}"/>
              </a:ext>
            </a:extLst>
          </p:cNvPr>
          <p:cNvSpPr>
            <a:spLocks noGrp="1"/>
          </p:cNvSpPr>
          <p:nvPr>
            <p:ph type="title"/>
          </p:nvPr>
        </p:nvSpPr>
        <p:spPr/>
        <p:txBody>
          <a:bodyPr/>
          <a:lstStyle/>
          <a:p>
            <a:r>
              <a:rPr lang="cs-CZ" dirty="0">
                <a:solidFill>
                  <a:schemeClr val="accent1">
                    <a:lumMod val="75000"/>
                  </a:schemeClr>
                </a:solidFill>
              </a:rPr>
              <a:t>VÝŽIVOVÁ TVRZENÍ</a:t>
            </a:r>
            <a:endParaRPr lang="sk-SK" dirty="0"/>
          </a:p>
        </p:txBody>
      </p:sp>
      <p:sp>
        <p:nvSpPr>
          <p:cNvPr id="3" name="Zástupný symbol pro obsah 2">
            <a:extLst>
              <a:ext uri="{FF2B5EF4-FFF2-40B4-BE49-F238E27FC236}">
                <a16:creationId xmlns:a16="http://schemas.microsoft.com/office/drawing/2014/main" id="{6526C2C3-5ADB-44A8-8AFF-E4FAA320AB63}"/>
              </a:ext>
            </a:extLst>
          </p:cNvPr>
          <p:cNvSpPr>
            <a:spLocks noGrp="1"/>
          </p:cNvSpPr>
          <p:nvPr>
            <p:ph idx="1"/>
          </p:nvPr>
        </p:nvSpPr>
        <p:spPr>
          <a:xfrm>
            <a:off x="822959" y="1845734"/>
            <a:ext cx="7543801" cy="2087322"/>
          </a:xfrm>
        </p:spPr>
        <p:txBody>
          <a:bodyPr/>
          <a:lstStyle/>
          <a:p>
            <a:r>
              <a:rPr lang="cs-CZ" dirty="0">
                <a:solidFill>
                  <a:schemeClr val="accent1">
                    <a:lumMod val="75000"/>
                  </a:schemeClr>
                </a:solidFill>
              </a:rPr>
              <a:t>S nízkým obsahem cukrů</a:t>
            </a:r>
          </a:p>
          <a:p>
            <a:pPr algn="just"/>
            <a:r>
              <a:rPr lang="sk-SK" dirty="0"/>
              <a:t>Tvrzení, že se jedná o potravinu s nízkým obsahem cukrů, a jakékoli tvrzení, které má pro spotřebitele pravděpodobně stejný význam, lze použít pouze tehdy, </a:t>
            </a:r>
            <a:r>
              <a:rPr lang="sk-SK" b="1" dirty="0"/>
              <a:t>neobsahuje-li produkt více než 5 g cukrů na 100 g </a:t>
            </a:r>
            <a:r>
              <a:rPr lang="sk-SK" dirty="0"/>
              <a:t>v případě potravin </a:t>
            </a:r>
            <a:r>
              <a:rPr lang="sk-SK" i="1" dirty="0"/>
              <a:t>pevné konzistence </a:t>
            </a:r>
            <a:r>
              <a:rPr lang="sk-SK" dirty="0"/>
              <a:t>nebo </a:t>
            </a:r>
            <a:r>
              <a:rPr lang="sk-SK" b="1" dirty="0"/>
              <a:t>2,5 g cukrů na 100 ml </a:t>
            </a:r>
            <a:r>
              <a:rPr lang="sk-SK" dirty="0"/>
              <a:t>v případě </a:t>
            </a:r>
            <a:r>
              <a:rPr lang="sk-SK" i="1" dirty="0"/>
              <a:t>tekutin</a:t>
            </a:r>
            <a:r>
              <a:rPr lang="sk-SK" dirty="0"/>
              <a:t>.</a:t>
            </a:r>
          </a:p>
        </p:txBody>
      </p:sp>
      <p:sp>
        <p:nvSpPr>
          <p:cNvPr id="4" name="Zástupný symbol pro obsah 2">
            <a:extLst>
              <a:ext uri="{FF2B5EF4-FFF2-40B4-BE49-F238E27FC236}">
                <a16:creationId xmlns:a16="http://schemas.microsoft.com/office/drawing/2014/main" id="{A01C2C16-F3CA-4C96-B1EB-2D4C43B2EEFB}"/>
              </a:ext>
            </a:extLst>
          </p:cNvPr>
          <p:cNvSpPr txBox="1">
            <a:spLocks/>
          </p:cNvSpPr>
          <p:nvPr/>
        </p:nvSpPr>
        <p:spPr>
          <a:xfrm>
            <a:off x="822959" y="4221088"/>
            <a:ext cx="7543801" cy="208732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cs-CZ" dirty="0">
                <a:solidFill>
                  <a:schemeClr val="accent1">
                    <a:lumMod val="75000"/>
                  </a:schemeClr>
                </a:solidFill>
              </a:rPr>
              <a:t>Bez cukrů</a:t>
            </a:r>
          </a:p>
          <a:p>
            <a:pPr algn="just"/>
            <a:r>
              <a:rPr lang="sk-SK" dirty="0"/>
              <a:t>Tvrzení, že se jedná o potravinu bez cukrů, a jakékoli tvrzení, které má pro spotřebitele pravděpodobně stejný význam, lze použít pouze tehdy, </a:t>
            </a:r>
            <a:r>
              <a:rPr lang="sk-SK" b="1" dirty="0"/>
              <a:t>neobsahuje-li produkt více než 0,5 g cukrů na 100 g nebo 100 ml</a:t>
            </a:r>
            <a:r>
              <a:rPr lang="sk-SK" dirty="0"/>
              <a:t>.</a:t>
            </a:r>
          </a:p>
        </p:txBody>
      </p:sp>
    </p:spTree>
    <p:extLst>
      <p:ext uri="{BB962C8B-B14F-4D97-AF65-F5344CB8AC3E}">
        <p14:creationId xmlns:p14="http://schemas.microsoft.com/office/powerpoint/2010/main" val="247628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189CA5-EB4F-41B2-A894-741181B76686}"/>
              </a:ext>
            </a:extLst>
          </p:cNvPr>
          <p:cNvSpPr>
            <a:spLocks noGrp="1"/>
          </p:cNvSpPr>
          <p:nvPr>
            <p:ph type="title"/>
          </p:nvPr>
        </p:nvSpPr>
        <p:spPr/>
        <p:txBody>
          <a:bodyPr/>
          <a:lstStyle/>
          <a:p>
            <a:r>
              <a:rPr lang="cs-CZ" dirty="0">
                <a:solidFill>
                  <a:schemeClr val="accent1">
                    <a:lumMod val="75000"/>
                  </a:schemeClr>
                </a:solidFill>
              </a:rPr>
              <a:t>VÝŽIVOVÁ TVRZENÍ</a:t>
            </a:r>
            <a:endParaRPr lang="sk-SK" dirty="0"/>
          </a:p>
        </p:txBody>
      </p:sp>
      <p:sp>
        <p:nvSpPr>
          <p:cNvPr id="4" name="Zástupný symbol pro obsah 2">
            <a:extLst>
              <a:ext uri="{FF2B5EF4-FFF2-40B4-BE49-F238E27FC236}">
                <a16:creationId xmlns:a16="http://schemas.microsoft.com/office/drawing/2014/main" id="{B757D000-817D-415D-BBBA-109BFC47A941}"/>
              </a:ext>
            </a:extLst>
          </p:cNvPr>
          <p:cNvSpPr>
            <a:spLocks noGrp="1"/>
          </p:cNvSpPr>
          <p:nvPr>
            <p:ph idx="1"/>
          </p:nvPr>
        </p:nvSpPr>
        <p:spPr>
          <a:xfrm>
            <a:off x="822960" y="2097214"/>
            <a:ext cx="7543801" cy="3023426"/>
          </a:xfrm>
        </p:spPr>
        <p:txBody>
          <a:bodyPr>
            <a:noAutofit/>
          </a:bodyPr>
          <a:lstStyle/>
          <a:p>
            <a:r>
              <a:rPr lang="cs-CZ" sz="2400" dirty="0">
                <a:solidFill>
                  <a:schemeClr val="accent1">
                    <a:lumMod val="75000"/>
                  </a:schemeClr>
                </a:solidFill>
              </a:rPr>
              <a:t>Bez přídavku cukrů</a:t>
            </a:r>
          </a:p>
          <a:p>
            <a:pPr algn="just"/>
            <a:r>
              <a:rPr lang="sk-SK" dirty="0"/>
              <a:t>Tvrzení, že do potraviny nebyly přidány cukry, a jakékoli tvrzení, které má pro spotřebitele pravděpodobně stejný význam, lze použít pouze tehdy, pokud nebyly do produktu přidány žádné monosacharidy ani disacharidy ani žádná jiná potravina používaná pro své sladivé vlastnosti. Pokud se cukry v potravině vyskytují přirozeně, mělo by být na etiketě rovněž uvedeno: "</a:t>
            </a:r>
            <a:r>
              <a:rPr lang="sk-SK" b="1" dirty="0"/>
              <a:t>OBSAHUJE PŘIROZENĚ SE VYSKYTUJÍCÍ CUKRY".</a:t>
            </a:r>
            <a:endParaRPr lang="sk-SK" dirty="0"/>
          </a:p>
        </p:txBody>
      </p:sp>
    </p:spTree>
    <p:extLst>
      <p:ext uri="{BB962C8B-B14F-4D97-AF65-F5344CB8AC3E}">
        <p14:creationId xmlns:p14="http://schemas.microsoft.com/office/powerpoint/2010/main" val="1813498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a:extLst>
              <a:ext uri="{FF2B5EF4-FFF2-40B4-BE49-F238E27FC236}">
                <a16:creationId xmlns:a16="http://schemas.microsoft.com/office/drawing/2014/main" id="{50711AA5-0EA9-480F-8A0F-51E83C9A2D3B}"/>
              </a:ext>
            </a:extLst>
          </p:cNvPr>
          <p:cNvGraphicFramePr>
            <a:graphicFrameLocks noGrp="1"/>
          </p:cNvGraphicFramePr>
          <p:nvPr>
            <p:extLst>
              <p:ext uri="{D42A27DB-BD31-4B8C-83A1-F6EECF244321}">
                <p14:modId xmlns:p14="http://schemas.microsoft.com/office/powerpoint/2010/main" val="80303993"/>
              </p:ext>
            </p:extLst>
          </p:nvPr>
        </p:nvGraphicFramePr>
        <p:xfrm>
          <a:off x="3959932" y="3284984"/>
          <a:ext cx="4856088" cy="2932306"/>
        </p:xfrm>
        <a:graphic>
          <a:graphicData uri="http://schemas.openxmlformats.org/drawingml/2006/table">
            <a:tbl>
              <a:tblPr firstRow="1" bandRow="1">
                <a:tableStyleId>{5DA37D80-6434-44D0-A028-1B22A696006F}</a:tableStyleId>
              </a:tblPr>
              <a:tblGrid>
                <a:gridCol w="2428044">
                  <a:extLst>
                    <a:ext uri="{9D8B030D-6E8A-4147-A177-3AD203B41FA5}">
                      <a16:colId xmlns:a16="http://schemas.microsoft.com/office/drawing/2014/main" val="3524098758"/>
                    </a:ext>
                  </a:extLst>
                </a:gridCol>
                <a:gridCol w="2428044">
                  <a:extLst>
                    <a:ext uri="{9D8B030D-6E8A-4147-A177-3AD203B41FA5}">
                      <a16:colId xmlns:a16="http://schemas.microsoft.com/office/drawing/2014/main" val="2848222998"/>
                    </a:ext>
                  </a:extLst>
                </a:gridCol>
              </a:tblGrid>
              <a:tr h="435964">
                <a:tc>
                  <a:txBody>
                    <a:bodyPr/>
                    <a:lstStyle/>
                    <a:p>
                      <a:endParaRPr lang="sk-SK" dirty="0">
                        <a:solidFill>
                          <a:schemeClr val="tx1">
                            <a:lumMod val="85000"/>
                            <a:lumOff val="15000"/>
                          </a:schemeClr>
                        </a:solidFill>
                      </a:endParaRPr>
                    </a:p>
                  </a:txBody>
                  <a:tcPr/>
                </a:tc>
                <a:tc>
                  <a:txBody>
                    <a:bodyPr/>
                    <a:lstStyle/>
                    <a:p>
                      <a:r>
                        <a:rPr lang="cs-CZ" dirty="0">
                          <a:solidFill>
                            <a:schemeClr val="tx1">
                              <a:lumMod val="85000"/>
                              <a:lumOff val="15000"/>
                            </a:schemeClr>
                          </a:solidFill>
                        </a:rPr>
                        <a:t>100 g</a:t>
                      </a:r>
                      <a:endParaRPr lang="sk-SK" dirty="0">
                        <a:solidFill>
                          <a:schemeClr val="tx1">
                            <a:lumMod val="85000"/>
                            <a:lumOff val="15000"/>
                          </a:schemeClr>
                        </a:solidFill>
                      </a:endParaRPr>
                    </a:p>
                  </a:txBody>
                  <a:tcPr/>
                </a:tc>
                <a:extLst>
                  <a:ext uri="{0D108BD9-81ED-4DB2-BD59-A6C34878D82A}">
                    <a16:rowId xmlns:a16="http://schemas.microsoft.com/office/drawing/2014/main" val="510363892"/>
                  </a:ext>
                </a:extLst>
              </a:tr>
              <a:tr h="752486">
                <a:tc>
                  <a:txBody>
                    <a:bodyPr/>
                    <a:lstStyle/>
                    <a:p>
                      <a:r>
                        <a:rPr lang="cs-CZ" i="1" dirty="0">
                          <a:solidFill>
                            <a:schemeClr val="tx1">
                              <a:lumMod val="85000"/>
                              <a:lumOff val="15000"/>
                            </a:schemeClr>
                          </a:solidFill>
                        </a:rPr>
                        <a:t>Energetická hodnota</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91 kcal/ 390 kJ</a:t>
                      </a:r>
                      <a:endParaRPr lang="sk-SK" dirty="0">
                        <a:solidFill>
                          <a:schemeClr val="tx1">
                            <a:lumMod val="85000"/>
                            <a:lumOff val="15000"/>
                          </a:schemeClr>
                        </a:solidFill>
                      </a:endParaRPr>
                    </a:p>
                  </a:txBody>
                  <a:tcPr/>
                </a:tc>
                <a:extLst>
                  <a:ext uri="{0D108BD9-81ED-4DB2-BD59-A6C34878D82A}">
                    <a16:rowId xmlns:a16="http://schemas.microsoft.com/office/drawing/2014/main" val="958627771"/>
                  </a:ext>
                </a:extLst>
              </a:tr>
              <a:tr h="435964">
                <a:tc>
                  <a:txBody>
                    <a:bodyPr/>
                    <a:lstStyle/>
                    <a:p>
                      <a:r>
                        <a:rPr lang="cs-CZ" i="1" dirty="0">
                          <a:solidFill>
                            <a:schemeClr val="tx1">
                              <a:lumMod val="85000"/>
                              <a:lumOff val="15000"/>
                            </a:schemeClr>
                          </a:solidFill>
                        </a:rPr>
                        <a:t>Bielkoviny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2,9 g</a:t>
                      </a:r>
                      <a:endParaRPr lang="sk-SK" dirty="0">
                        <a:solidFill>
                          <a:schemeClr val="tx1">
                            <a:lumMod val="85000"/>
                            <a:lumOff val="15000"/>
                          </a:schemeClr>
                        </a:solidFill>
                      </a:endParaRPr>
                    </a:p>
                  </a:txBody>
                  <a:tcPr/>
                </a:tc>
                <a:extLst>
                  <a:ext uri="{0D108BD9-81ED-4DB2-BD59-A6C34878D82A}">
                    <a16:rowId xmlns:a16="http://schemas.microsoft.com/office/drawing/2014/main" val="3350693614"/>
                  </a:ext>
                </a:extLst>
              </a:tr>
              <a:tr h="435964">
                <a:tc>
                  <a:txBody>
                    <a:bodyPr/>
                    <a:lstStyle/>
                    <a:p>
                      <a:r>
                        <a:rPr lang="cs-CZ" i="1" dirty="0">
                          <a:solidFill>
                            <a:schemeClr val="tx1">
                              <a:lumMod val="85000"/>
                              <a:lumOff val="15000"/>
                            </a:schemeClr>
                          </a:solidFill>
                        </a:rPr>
                        <a:t>Sacharidy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13 g</a:t>
                      </a:r>
                      <a:endParaRPr lang="sk-SK" dirty="0">
                        <a:solidFill>
                          <a:schemeClr val="tx1">
                            <a:lumMod val="85000"/>
                            <a:lumOff val="15000"/>
                          </a:schemeClr>
                        </a:solidFill>
                      </a:endParaRPr>
                    </a:p>
                  </a:txBody>
                  <a:tcPr/>
                </a:tc>
                <a:extLst>
                  <a:ext uri="{0D108BD9-81ED-4DB2-BD59-A6C34878D82A}">
                    <a16:rowId xmlns:a16="http://schemas.microsoft.com/office/drawing/2014/main" val="103707103"/>
                  </a:ext>
                </a:extLst>
              </a:tr>
              <a:tr h="435964">
                <a:tc>
                  <a:txBody>
                    <a:bodyPr/>
                    <a:lstStyle/>
                    <a:p>
                      <a:r>
                        <a:rPr lang="cs-CZ" i="1" dirty="0">
                          <a:solidFill>
                            <a:schemeClr val="tx1">
                              <a:lumMod val="85000"/>
                              <a:lumOff val="15000"/>
                            </a:schemeClr>
                          </a:solidFill>
                        </a:rPr>
                        <a:t>z toho cukry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11 g</a:t>
                      </a:r>
                      <a:endParaRPr lang="sk-SK" dirty="0">
                        <a:solidFill>
                          <a:schemeClr val="tx1">
                            <a:lumMod val="85000"/>
                            <a:lumOff val="15000"/>
                          </a:schemeClr>
                        </a:solidFill>
                      </a:endParaRPr>
                    </a:p>
                  </a:txBody>
                  <a:tcPr/>
                </a:tc>
                <a:extLst>
                  <a:ext uri="{0D108BD9-81ED-4DB2-BD59-A6C34878D82A}">
                    <a16:rowId xmlns:a16="http://schemas.microsoft.com/office/drawing/2014/main" val="64849997"/>
                  </a:ext>
                </a:extLst>
              </a:tr>
              <a:tr h="435964">
                <a:tc>
                  <a:txBody>
                    <a:bodyPr/>
                    <a:lstStyle/>
                    <a:p>
                      <a:r>
                        <a:rPr lang="cs-CZ" i="1" dirty="0">
                          <a:solidFill>
                            <a:schemeClr val="tx1">
                              <a:lumMod val="85000"/>
                              <a:lumOff val="15000"/>
                            </a:schemeClr>
                          </a:solidFill>
                        </a:rPr>
                        <a:t>Tuky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3,1 g</a:t>
                      </a:r>
                      <a:endParaRPr lang="sk-SK" dirty="0">
                        <a:solidFill>
                          <a:schemeClr val="tx1">
                            <a:lumMod val="85000"/>
                            <a:lumOff val="15000"/>
                          </a:schemeClr>
                        </a:solidFill>
                      </a:endParaRPr>
                    </a:p>
                  </a:txBody>
                  <a:tcPr/>
                </a:tc>
                <a:extLst>
                  <a:ext uri="{0D108BD9-81ED-4DB2-BD59-A6C34878D82A}">
                    <a16:rowId xmlns:a16="http://schemas.microsoft.com/office/drawing/2014/main" val="533521638"/>
                  </a:ext>
                </a:extLst>
              </a:tr>
            </a:tbl>
          </a:graphicData>
        </a:graphic>
      </p:graphicFrame>
      <p:graphicFrame>
        <p:nvGraphicFramePr>
          <p:cNvPr id="6" name="Tabulka 5">
            <a:extLst>
              <a:ext uri="{FF2B5EF4-FFF2-40B4-BE49-F238E27FC236}">
                <a16:creationId xmlns:a16="http://schemas.microsoft.com/office/drawing/2014/main" id="{8419F4D1-B82E-4CD4-9080-D546413FA936}"/>
              </a:ext>
            </a:extLst>
          </p:cNvPr>
          <p:cNvGraphicFramePr>
            <a:graphicFrameLocks noGrp="1"/>
          </p:cNvGraphicFramePr>
          <p:nvPr>
            <p:extLst>
              <p:ext uri="{D42A27DB-BD31-4B8C-83A1-F6EECF244321}">
                <p14:modId xmlns:p14="http://schemas.microsoft.com/office/powerpoint/2010/main" val="3745666698"/>
              </p:ext>
            </p:extLst>
          </p:nvPr>
        </p:nvGraphicFramePr>
        <p:xfrm>
          <a:off x="3959932" y="116632"/>
          <a:ext cx="4856088" cy="2932306"/>
        </p:xfrm>
        <a:graphic>
          <a:graphicData uri="http://schemas.openxmlformats.org/drawingml/2006/table">
            <a:tbl>
              <a:tblPr firstRow="1" bandRow="1">
                <a:tableStyleId>{5DA37D80-6434-44D0-A028-1B22A696006F}</a:tableStyleId>
              </a:tblPr>
              <a:tblGrid>
                <a:gridCol w="2428044">
                  <a:extLst>
                    <a:ext uri="{9D8B030D-6E8A-4147-A177-3AD203B41FA5}">
                      <a16:colId xmlns:a16="http://schemas.microsoft.com/office/drawing/2014/main" val="3524098758"/>
                    </a:ext>
                  </a:extLst>
                </a:gridCol>
                <a:gridCol w="2428044">
                  <a:extLst>
                    <a:ext uri="{9D8B030D-6E8A-4147-A177-3AD203B41FA5}">
                      <a16:colId xmlns:a16="http://schemas.microsoft.com/office/drawing/2014/main" val="2848222998"/>
                    </a:ext>
                  </a:extLst>
                </a:gridCol>
              </a:tblGrid>
              <a:tr h="435964">
                <a:tc>
                  <a:txBody>
                    <a:bodyPr/>
                    <a:lstStyle/>
                    <a:p>
                      <a:endParaRPr lang="sk-SK" dirty="0">
                        <a:solidFill>
                          <a:schemeClr val="tx1">
                            <a:lumMod val="85000"/>
                            <a:lumOff val="15000"/>
                          </a:schemeClr>
                        </a:solidFill>
                      </a:endParaRPr>
                    </a:p>
                  </a:txBody>
                  <a:tcPr/>
                </a:tc>
                <a:tc>
                  <a:txBody>
                    <a:bodyPr/>
                    <a:lstStyle/>
                    <a:p>
                      <a:r>
                        <a:rPr lang="cs-CZ" dirty="0">
                          <a:solidFill>
                            <a:schemeClr val="tx1">
                              <a:lumMod val="85000"/>
                              <a:lumOff val="15000"/>
                            </a:schemeClr>
                          </a:solidFill>
                        </a:rPr>
                        <a:t>100 g</a:t>
                      </a:r>
                      <a:endParaRPr lang="sk-SK" dirty="0">
                        <a:solidFill>
                          <a:schemeClr val="tx1">
                            <a:lumMod val="85000"/>
                            <a:lumOff val="15000"/>
                          </a:schemeClr>
                        </a:solidFill>
                      </a:endParaRPr>
                    </a:p>
                  </a:txBody>
                  <a:tcPr/>
                </a:tc>
                <a:extLst>
                  <a:ext uri="{0D108BD9-81ED-4DB2-BD59-A6C34878D82A}">
                    <a16:rowId xmlns:a16="http://schemas.microsoft.com/office/drawing/2014/main" val="510363892"/>
                  </a:ext>
                </a:extLst>
              </a:tr>
              <a:tr h="752486">
                <a:tc>
                  <a:txBody>
                    <a:bodyPr/>
                    <a:lstStyle/>
                    <a:p>
                      <a:r>
                        <a:rPr lang="cs-CZ" i="1" dirty="0">
                          <a:solidFill>
                            <a:schemeClr val="tx1">
                              <a:lumMod val="85000"/>
                              <a:lumOff val="15000"/>
                            </a:schemeClr>
                          </a:solidFill>
                        </a:rPr>
                        <a:t>Energetická hodnota</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67 kcal/ 279 kJ</a:t>
                      </a:r>
                      <a:endParaRPr lang="sk-SK" dirty="0">
                        <a:solidFill>
                          <a:schemeClr val="tx1">
                            <a:lumMod val="85000"/>
                            <a:lumOff val="15000"/>
                          </a:schemeClr>
                        </a:solidFill>
                      </a:endParaRPr>
                    </a:p>
                  </a:txBody>
                  <a:tcPr/>
                </a:tc>
                <a:extLst>
                  <a:ext uri="{0D108BD9-81ED-4DB2-BD59-A6C34878D82A}">
                    <a16:rowId xmlns:a16="http://schemas.microsoft.com/office/drawing/2014/main" val="2047997505"/>
                  </a:ext>
                </a:extLst>
              </a:tr>
              <a:tr h="435964">
                <a:tc>
                  <a:txBody>
                    <a:bodyPr/>
                    <a:lstStyle/>
                    <a:p>
                      <a:r>
                        <a:rPr lang="cs-CZ" i="1" dirty="0">
                          <a:solidFill>
                            <a:schemeClr val="tx1">
                              <a:lumMod val="85000"/>
                              <a:lumOff val="15000"/>
                            </a:schemeClr>
                          </a:solidFill>
                        </a:rPr>
                        <a:t>Bielkoviny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3,5 g</a:t>
                      </a:r>
                      <a:endParaRPr lang="sk-SK" dirty="0">
                        <a:solidFill>
                          <a:schemeClr val="tx1">
                            <a:lumMod val="85000"/>
                            <a:lumOff val="15000"/>
                          </a:schemeClr>
                        </a:solidFill>
                      </a:endParaRPr>
                    </a:p>
                  </a:txBody>
                  <a:tcPr/>
                </a:tc>
                <a:extLst>
                  <a:ext uri="{0D108BD9-81ED-4DB2-BD59-A6C34878D82A}">
                    <a16:rowId xmlns:a16="http://schemas.microsoft.com/office/drawing/2014/main" val="3350693614"/>
                  </a:ext>
                </a:extLst>
              </a:tr>
              <a:tr h="435964">
                <a:tc>
                  <a:txBody>
                    <a:bodyPr/>
                    <a:lstStyle/>
                    <a:p>
                      <a:r>
                        <a:rPr lang="cs-CZ" i="1" dirty="0">
                          <a:solidFill>
                            <a:schemeClr val="tx1">
                              <a:lumMod val="85000"/>
                              <a:lumOff val="15000"/>
                            </a:schemeClr>
                          </a:solidFill>
                        </a:rPr>
                        <a:t>Sacharidy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4 g</a:t>
                      </a:r>
                      <a:endParaRPr lang="sk-SK" dirty="0">
                        <a:solidFill>
                          <a:schemeClr val="tx1">
                            <a:lumMod val="85000"/>
                            <a:lumOff val="15000"/>
                          </a:schemeClr>
                        </a:solidFill>
                      </a:endParaRPr>
                    </a:p>
                  </a:txBody>
                  <a:tcPr/>
                </a:tc>
                <a:extLst>
                  <a:ext uri="{0D108BD9-81ED-4DB2-BD59-A6C34878D82A}">
                    <a16:rowId xmlns:a16="http://schemas.microsoft.com/office/drawing/2014/main" val="103707103"/>
                  </a:ext>
                </a:extLst>
              </a:tr>
              <a:tr h="435964">
                <a:tc>
                  <a:txBody>
                    <a:bodyPr/>
                    <a:lstStyle/>
                    <a:p>
                      <a:r>
                        <a:rPr lang="cs-CZ" i="1" dirty="0">
                          <a:solidFill>
                            <a:schemeClr val="tx1">
                              <a:lumMod val="85000"/>
                              <a:lumOff val="15000"/>
                            </a:schemeClr>
                          </a:solidFill>
                        </a:rPr>
                        <a:t>z toho cukry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3 g</a:t>
                      </a:r>
                      <a:endParaRPr lang="sk-SK" dirty="0">
                        <a:solidFill>
                          <a:schemeClr val="tx1">
                            <a:lumMod val="85000"/>
                            <a:lumOff val="15000"/>
                          </a:schemeClr>
                        </a:solidFill>
                      </a:endParaRPr>
                    </a:p>
                  </a:txBody>
                  <a:tcPr/>
                </a:tc>
                <a:extLst>
                  <a:ext uri="{0D108BD9-81ED-4DB2-BD59-A6C34878D82A}">
                    <a16:rowId xmlns:a16="http://schemas.microsoft.com/office/drawing/2014/main" val="64849997"/>
                  </a:ext>
                </a:extLst>
              </a:tr>
              <a:tr h="435964">
                <a:tc>
                  <a:txBody>
                    <a:bodyPr/>
                    <a:lstStyle/>
                    <a:p>
                      <a:r>
                        <a:rPr lang="cs-CZ" i="1" dirty="0">
                          <a:solidFill>
                            <a:schemeClr val="tx1">
                              <a:lumMod val="85000"/>
                              <a:lumOff val="15000"/>
                            </a:schemeClr>
                          </a:solidFill>
                        </a:rPr>
                        <a:t>Tuky</a:t>
                      </a:r>
                      <a:endParaRPr lang="sk-SK" i="1" dirty="0">
                        <a:solidFill>
                          <a:schemeClr val="tx1">
                            <a:lumMod val="85000"/>
                            <a:lumOff val="15000"/>
                          </a:schemeClr>
                        </a:solidFill>
                      </a:endParaRPr>
                    </a:p>
                  </a:txBody>
                  <a:tcPr/>
                </a:tc>
                <a:tc>
                  <a:txBody>
                    <a:bodyPr/>
                    <a:lstStyle/>
                    <a:p>
                      <a:r>
                        <a:rPr lang="cs-CZ" dirty="0">
                          <a:solidFill>
                            <a:schemeClr val="tx1">
                              <a:lumMod val="85000"/>
                              <a:lumOff val="15000"/>
                            </a:schemeClr>
                          </a:solidFill>
                        </a:rPr>
                        <a:t>3,9 g</a:t>
                      </a:r>
                      <a:endParaRPr lang="sk-SK" dirty="0">
                        <a:solidFill>
                          <a:schemeClr val="tx1">
                            <a:lumMod val="85000"/>
                            <a:lumOff val="15000"/>
                          </a:schemeClr>
                        </a:solidFill>
                      </a:endParaRPr>
                    </a:p>
                  </a:txBody>
                  <a:tcPr/>
                </a:tc>
                <a:extLst>
                  <a:ext uri="{0D108BD9-81ED-4DB2-BD59-A6C34878D82A}">
                    <a16:rowId xmlns:a16="http://schemas.microsoft.com/office/drawing/2014/main" val="533521638"/>
                  </a:ext>
                </a:extLst>
              </a:tr>
            </a:tbl>
          </a:graphicData>
        </a:graphic>
      </p:graphicFrame>
      <p:sp>
        <p:nvSpPr>
          <p:cNvPr id="7" name="TextovéPole 6">
            <a:extLst>
              <a:ext uri="{FF2B5EF4-FFF2-40B4-BE49-F238E27FC236}">
                <a16:creationId xmlns:a16="http://schemas.microsoft.com/office/drawing/2014/main" id="{12377F9A-1EFA-44D1-A621-9F3E17DD5765}"/>
              </a:ext>
            </a:extLst>
          </p:cNvPr>
          <p:cNvSpPr txBox="1"/>
          <p:nvPr/>
        </p:nvSpPr>
        <p:spPr>
          <a:xfrm>
            <a:off x="323528" y="1582785"/>
            <a:ext cx="3096344" cy="400110"/>
          </a:xfrm>
          <a:prstGeom prst="rect">
            <a:avLst/>
          </a:prstGeom>
          <a:noFill/>
        </p:spPr>
        <p:txBody>
          <a:bodyPr wrap="square" rtlCol="0">
            <a:spAutoFit/>
          </a:bodyPr>
          <a:lstStyle/>
          <a:p>
            <a:r>
              <a:rPr lang="cs-CZ" sz="2000" b="1" dirty="0">
                <a:solidFill>
                  <a:schemeClr val="tx1">
                    <a:lumMod val="85000"/>
                    <a:lumOff val="15000"/>
                  </a:schemeClr>
                </a:solidFill>
              </a:rPr>
              <a:t>Hollandia Selský jogurt bílý</a:t>
            </a:r>
            <a:endParaRPr lang="sk-SK" sz="2000" b="1" dirty="0">
              <a:solidFill>
                <a:schemeClr val="tx1">
                  <a:lumMod val="85000"/>
                  <a:lumOff val="15000"/>
                </a:schemeClr>
              </a:solidFill>
            </a:endParaRPr>
          </a:p>
        </p:txBody>
      </p:sp>
      <p:sp>
        <p:nvSpPr>
          <p:cNvPr id="8" name="TextovéPole 7">
            <a:extLst>
              <a:ext uri="{FF2B5EF4-FFF2-40B4-BE49-F238E27FC236}">
                <a16:creationId xmlns:a16="http://schemas.microsoft.com/office/drawing/2014/main" id="{525F95D4-0E08-454A-B829-4C34EAF1167D}"/>
              </a:ext>
            </a:extLst>
          </p:cNvPr>
          <p:cNvSpPr txBox="1"/>
          <p:nvPr/>
        </p:nvSpPr>
        <p:spPr>
          <a:xfrm>
            <a:off x="323528" y="4551082"/>
            <a:ext cx="3312368" cy="400110"/>
          </a:xfrm>
          <a:prstGeom prst="rect">
            <a:avLst/>
          </a:prstGeom>
          <a:noFill/>
        </p:spPr>
        <p:txBody>
          <a:bodyPr wrap="square" rtlCol="0">
            <a:spAutoFit/>
          </a:bodyPr>
          <a:lstStyle/>
          <a:p>
            <a:r>
              <a:rPr lang="cs-CZ" sz="2000" b="1" dirty="0">
                <a:solidFill>
                  <a:schemeClr val="tx1">
                    <a:lumMod val="85000"/>
                    <a:lumOff val="15000"/>
                  </a:schemeClr>
                </a:solidFill>
              </a:rPr>
              <a:t>Hollandia Selský jogurt višeň</a:t>
            </a:r>
            <a:endParaRPr lang="sk-SK" sz="2000" b="1" dirty="0">
              <a:solidFill>
                <a:schemeClr val="tx1">
                  <a:lumMod val="85000"/>
                  <a:lumOff val="15000"/>
                </a:schemeClr>
              </a:solidFill>
            </a:endParaRPr>
          </a:p>
        </p:txBody>
      </p:sp>
      <p:sp>
        <p:nvSpPr>
          <p:cNvPr id="9" name="Ovál 8">
            <a:extLst>
              <a:ext uri="{FF2B5EF4-FFF2-40B4-BE49-F238E27FC236}">
                <a16:creationId xmlns:a16="http://schemas.microsoft.com/office/drawing/2014/main" id="{1CB53586-BD6C-4EA7-AA4E-FD4B1E92459A}"/>
              </a:ext>
            </a:extLst>
          </p:cNvPr>
          <p:cNvSpPr/>
          <p:nvPr/>
        </p:nvSpPr>
        <p:spPr>
          <a:xfrm>
            <a:off x="6300192" y="1748284"/>
            <a:ext cx="632296" cy="854072"/>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dirty="0">
              <a:ln w="38100">
                <a:solidFill>
                  <a:schemeClr val="tx1"/>
                </a:solidFill>
              </a:ln>
            </a:endParaRPr>
          </a:p>
        </p:txBody>
      </p:sp>
      <p:sp>
        <p:nvSpPr>
          <p:cNvPr id="10" name="Ovál 9">
            <a:extLst>
              <a:ext uri="{FF2B5EF4-FFF2-40B4-BE49-F238E27FC236}">
                <a16:creationId xmlns:a16="http://schemas.microsoft.com/office/drawing/2014/main" id="{6B0C4DAD-2448-489A-87B1-1F2D0120E27B}"/>
              </a:ext>
            </a:extLst>
          </p:cNvPr>
          <p:cNvSpPr/>
          <p:nvPr/>
        </p:nvSpPr>
        <p:spPr>
          <a:xfrm>
            <a:off x="6337205" y="4815291"/>
            <a:ext cx="632296" cy="854072"/>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dirty="0">
              <a:ln w="38100">
                <a:solidFill>
                  <a:schemeClr val="tx1"/>
                </a:solidFill>
              </a:ln>
            </a:endParaRPr>
          </a:p>
        </p:txBody>
      </p:sp>
    </p:spTree>
    <p:extLst>
      <p:ext uri="{BB962C8B-B14F-4D97-AF65-F5344CB8AC3E}">
        <p14:creationId xmlns:p14="http://schemas.microsoft.com/office/powerpoint/2010/main" val="370954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94628CC7-5C63-45B1-8D92-BEBF9244752A}"/>
              </a:ext>
            </a:extLst>
          </p:cNvPr>
          <p:cNvSpPr txBox="1"/>
          <p:nvPr/>
        </p:nvSpPr>
        <p:spPr>
          <a:xfrm>
            <a:off x="395536" y="116632"/>
            <a:ext cx="8352928" cy="6247864"/>
          </a:xfrm>
          <a:prstGeom prst="rect">
            <a:avLst/>
          </a:prstGeom>
          <a:noFill/>
        </p:spPr>
        <p:txBody>
          <a:bodyPr wrap="square" rtlCol="0">
            <a:spAutoFit/>
          </a:bodyPr>
          <a:lstStyle/>
          <a:p>
            <a:r>
              <a:rPr lang="cs-CZ" sz="1600" i="1" dirty="0"/>
              <a:t>Zdroje: </a:t>
            </a:r>
            <a:endParaRPr lang="cs-CZ" sz="1600" dirty="0"/>
          </a:p>
          <a:p>
            <a:endParaRPr lang="sk-SK" sz="1600" dirty="0"/>
          </a:p>
          <a:p>
            <a:r>
              <a:rPr lang="sk-SK" sz="1600" dirty="0"/>
              <a:t>SPOLEČNOST PRO VÝŽIVU. </a:t>
            </a:r>
            <a:r>
              <a:rPr lang="sk-SK" sz="1600" i="1" dirty="0"/>
              <a:t>Referenční hodnoty pro příjem živin</a:t>
            </a:r>
            <a:r>
              <a:rPr lang="sk-SK" sz="1600" dirty="0"/>
              <a:t>. v ČR 1. vydání. 2011. ISBN 978-80 254-6987-3. </a:t>
            </a:r>
          </a:p>
          <a:p>
            <a:endParaRPr lang="sk-SK" sz="1600" dirty="0"/>
          </a:p>
          <a:p>
            <a:r>
              <a:rPr lang="sk-SK" sz="1600" dirty="0"/>
              <a:t>MINISTERSTVO ZDRAVOTNICTVÍ ČESKÉ REPUBLIKY. </a:t>
            </a:r>
            <a:r>
              <a:rPr lang="sk-SK" sz="1600" i="1" dirty="0"/>
              <a:t>Výživová doporučení pro obyvatelstvo ČR</a:t>
            </a:r>
            <a:r>
              <a:rPr lang="sk-SK" sz="1600" dirty="0"/>
              <a:t> [online]. 2005 [vid. 2017-03-14]. Dostupné z: http://www.szu.cz/uploads/documents/czzp/edice/vyzivova_doporuceni_pro_ob.CR.pdf</a:t>
            </a:r>
          </a:p>
          <a:p>
            <a:endParaRPr lang="sk-SK" sz="1600" dirty="0"/>
          </a:p>
          <a:p>
            <a:r>
              <a:rPr lang="sk-SK" sz="1600" dirty="0"/>
              <a:t>EUROPEAN FOOD SAFETY AUTHORITY. </a:t>
            </a:r>
            <a:r>
              <a:rPr lang="sk-SK" sz="1600" i="1" dirty="0"/>
              <a:t>EFSA sets European dietary reference values for nutrient intakes</a:t>
            </a:r>
            <a:r>
              <a:rPr lang="sk-SK" sz="1600" dirty="0"/>
              <a:t> [online]. 2010. Dostupné z: https://www.efsa.europa.eu/en/press/news/nda100326</a:t>
            </a:r>
          </a:p>
          <a:p>
            <a:endParaRPr lang="sk-SK" sz="1600" dirty="0"/>
          </a:p>
          <a:p>
            <a:r>
              <a:rPr lang="sk-SK" sz="1600" dirty="0"/>
              <a:t>WORLD HEALTH ORGANIZATION. </a:t>
            </a:r>
            <a:r>
              <a:rPr lang="sk-SK" sz="1600" i="1" dirty="0"/>
              <a:t>Sugars intake for adults and children</a:t>
            </a:r>
            <a:r>
              <a:rPr lang="sk-SK" sz="1600" dirty="0"/>
              <a:t> [online]. 2015. Dostupné z: http://apps.who.int/iris/bitstream/handle/10665/149782/9789241549028_eng.pdf;jsessionid=4945B6F1442BAB76D8D135970FD6EAA1?sequence=1</a:t>
            </a:r>
          </a:p>
          <a:p>
            <a:endParaRPr lang="cs-CZ" sz="1600" dirty="0"/>
          </a:p>
          <a:p>
            <a:r>
              <a:rPr lang="sk-SK" sz="1600" dirty="0"/>
              <a:t>THE UNIVERSITY OF SYDNEY. Glycemic Index. </a:t>
            </a:r>
            <a:r>
              <a:rPr lang="sk-SK" sz="1600" i="1" dirty="0"/>
              <a:t>www.glycemicindex.com</a:t>
            </a:r>
            <a:r>
              <a:rPr lang="sk-SK" sz="1600" dirty="0"/>
              <a:t> [online]. Dostupné z: http://www.glycemicindex.com/</a:t>
            </a:r>
          </a:p>
          <a:p>
            <a:endParaRPr lang="cs-CZ" sz="1600" dirty="0"/>
          </a:p>
          <a:p>
            <a:r>
              <a:rPr lang="sk-SK" sz="1600" dirty="0"/>
              <a:t>EVROPSKÁ KOMISE. </a:t>
            </a:r>
            <a:r>
              <a:rPr lang="sk-SK" sz="1600" i="1" dirty="0"/>
              <a:t>Nařízení komise (EU) č. 432/2012</a:t>
            </a:r>
            <a:r>
              <a:rPr lang="sk-SK" sz="1600" dirty="0"/>
              <a:t> [online]. 2012. Dostupné z: https://eur-lex.europa.eu/LexUriServ/LexUriServ.do?uri=OJ:L:2012:136:0001:0040:CS:PDF</a:t>
            </a:r>
          </a:p>
          <a:p>
            <a:endParaRPr lang="cs-CZ" sz="1600" dirty="0"/>
          </a:p>
          <a:p>
            <a:r>
              <a:rPr lang="sk-SK" sz="1600" dirty="0"/>
              <a:t>STÁTNÍ ZEMĚDĚLSKÁ A POTRAVINÁŘSKÁ INSPEKCE. </a:t>
            </a:r>
            <a:r>
              <a:rPr lang="sk-SK" sz="1600" i="1" dirty="0"/>
              <a:t>Výživová a zdravotní tvrzení</a:t>
            </a:r>
            <a:r>
              <a:rPr lang="sk-SK" sz="1600" dirty="0"/>
              <a:t> [online]. Dostupné z: http://www.szpi.gov.cz/docDetail.aspx?prn=1&amp;baf=0&amp;nid=11431&amp;docid=1030657&amp;chnum=1&amp;inqResults=11319&amp;hl</a:t>
            </a:r>
          </a:p>
        </p:txBody>
      </p:sp>
    </p:spTree>
    <p:extLst>
      <p:ext uri="{BB962C8B-B14F-4D97-AF65-F5344CB8AC3E}">
        <p14:creationId xmlns:p14="http://schemas.microsoft.com/office/powerpoint/2010/main" val="39983420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E7F79B0-F6DA-4652-B966-F2AD9823ECDD}"/>
              </a:ext>
            </a:extLst>
          </p:cNvPr>
          <p:cNvSpPr txBox="1"/>
          <p:nvPr/>
        </p:nvSpPr>
        <p:spPr>
          <a:xfrm>
            <a:off x="287016" y="620688"/>
            <a:ext cx="8856984" cy="2585323"/>
          </a:xfrm>
          <a:prstGeom prst="rect">
            <a:avLst/>
          </a:prstGeom>
          <a:noFill/>
        </p:spPr>
        <p:txBody>
          <a:bodyPr wrap="square" rtlCol="0">
            <a:spAutoFit/>
          </a:bodyPr>
          <a:lstStyle/>
          <a:p>
            <a:r>
              <a:rPr lang="cs-CZ" sz="1600" i="1" dirty="0"/>
              <a:t>Zdroje obrázků:</a:t>
            </a:r>
          </a:p>
          <a:p>
            <a:endParaRPr lang="sk-SK" sz="1600" dirty="0"/>
          </a:p>
          <a:p>
            <a:r>
              <a:rPr lang="sk-SK" sz="1600" dirty="0"/>
              <a:t>Glycemic Index. </a:t>
            </a:r>
            <a:r>
              <a:rPr lang="sk-SK" sz="1600" i="1" dirty="0"/>
              <a:t>www.fellrnr.com</a:t>
            </a:r>
            <a:r>
              <a:rPr lang="sk-SK" sz="1600" dirty="0"/>
              <a:t> [online]. Dostupné z: http://fellrnr.com/wiki/Glycemic_Index</a:t>
            </a:r>
          </a:p>
          <a:p>
            <a:endParaRPr lang="cs-CZ" sz="1600" dirty="0"/>
          </a:p>
          <a:p>
            <a:r>
              <a:rPr lang="sk-SK" sz="1600" dirty="0"/>
              <a:t>Polysaccharides. </a:t>
            </a:r>
            <a:r>
              <a:rPr lang="sk-SK" sz="1600" i="1" dirty="0"/>
              <a:t>www.chegg.com</a:t>
            </a:r>
            <a:r>
              <a:rPr lang="sk-SK" sz="1600" dirty="0"/>
              <a:t> [online]. Dostupné z: https://www.chegg.com/homework-help/definitions/polysaccharides-6</a:t>
            </a:r>
          </a:p>
          <a:p>
            <a:endParaRPr lang="cs-CZ" sz="1600" dirty="0"/>
          </a:p>
          <a:p>
            <a:r>
              <a:rPr lang="sk-SK" sz="1600" dirty="0"/>
              <a:t>Differences between Sugar and Starch. </a:t>
            </a:r>
            <a:r>
              <a:rPr lang="sk-SK" sz="1600" i="1" dirty="0"/>
              <a:t>www.pediaa.com</a:t>
            </a:r>
            <a:r>
              <a:rPr lang="sk-SK" sz="1600" dirty="0"/>
              <a:t> [online]. 2017. Dostupné z: http://pediaa.com/difference-between-sugar-and-starch</a:t>
            </a:r>
          </a:p>
          <a:p>
            <a:endParaRPr lang="sk-SK" dirty="0"/>
          </a:p>
        </p:txBody>
      </p:sp>
    </p:spTree>
    <p:extLst>
      <p:ext uri="{BB962C8B-B14F-4D97-AF65-F5344CB8AC3E}">
        <p14:creationId xmlns:p14="http://schemas.microsoft.com/office/powerpoint/2010/main" val="2071239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6A40451-994F-4AE1-8B9D-FADB2239F620}"/>
              </a:ext>
            </a:extLst>
          </p:cNvPr>
          <p:cNvSpPr txBox="1"/>
          <p:nvPr/>
        </p:nvSpPr>
        <p:spPr>
          <a:xfrm>
            <a:off x="1151620" y="2505670"/>
            <a:ext cx="6840760" cy="923330"/>
          </a:xfrm>
          <a:prstGeom prst="rect">
            <a:avLst/>
          </a:prstGeom>
          <a:noFill/>
        </p:spPr>
        <p:txBody>
          <a:bodyPr wrap="square" rtlCol="0">
            <a:spAutoFit/>
          </a:bodyPr>
          <a:lstStyle/>
          <a:p>
            <a:r>
              <a:rPr lang="cs-CZ" sz="5400" dirty="0">
                <a:solidFill>
                  <a:schemeClr val="tx1">
                    <a:lumMod val="75000"/>
                    <a:lumOff val="25000"/>
                  </a:schemeClr>
                </a:solidFill>
              </a:rPr>
              <a:t>DĚKUJI ZA POZORNOST!</a:t>
            </a:r>
            <a:endParaRPr lang="sk-SK" sz="5400" dirty="0">
              <a:solidFill>
                <a:schemeClr val="tx1">
                  <a:lumMod val="75000"/>
                  <a:lumOff val="25000"/>
                </a:schemeClr>
              </a:solidFill>
            </a:endParaRPr>
          </a:p>
        </p:txBody>
      </p:sp>
    </p:spTree>
    <p:extLst>
      <p:ext uri="{BB962C8B-B14F-4D97-AF65-F5344CB8AC3E}">
        <p14:creationId xmlns:p14="http://schemas.microsoft.com/office/powerpoint/2010/main" val="197536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Funkce sacharidů</a:t>
            </a:r>
          </a:p>
        </p:txBody>
      </p:sp>
      <p:sp>
        <p:nvSpPr>
          <p:cNvPr id="3" name="Zástupný symbol pro obsah 2"/>
          <p:cNvSpPr>
            <a:spLocks noGrp="1"/>
          </p:cNvSpPr>
          <p:nvPr>
            <p:ph idx="1"/>
          </p:nvPr>
        </p:nvSpPr>
        <p:spPr>
          <a:xfrm>
            <a:off x="822959" y="2060848"/>
            <a:ext cx="7543801" cy="4023360"/>
          </a:xfrm>
        </p:spPr>
        <p:txBody>
          <a:bodyPr>
            <a:normAutofit/>
          </a:bodyPr>
          <a:lstStyle/>
          <a:p>
            <a:pPr>
              <a:lnSpc>
                <a:spcPct val="150000"/>
              </a:lnSpc>
              <a:buClr>
                <a:schemeClr val="tx1">
                  <a:lumMod val="75000"/>
                  <a:lumOff val="25000"/>
                </a:schemeClr>
              </a:buClr>
              <a:buFont typeface="Courier New" panose="02070309020205020404" pitchFamily="49" charset="0"/>
              <a:buChar char="o"/>
            </a:pPr>
            <a:r>
              <a:rPr lang="cs-CZ" sz="2400" dirty="0"/>
              <a:t> zdroj energie</a:t>
            </a:r>
          </a:p>
          <a:p>
            <a:pPr>
              <a:lnSpc>
                <a:spcPct val="150000"/>
              </a:lnSpc>
              <a:buClr>
                <a:schemeClr val="tx1">
                  <a:lumMod val="75000"/>
                  <a:lumOff val="25000"/>
                </a:schemeClr>
              </a:buClr>
              <a:buFont typeface="Courier New" panose="02070309020205020404" pitchFamily="49" charset="0"/>
              <a:buChar char="o"/>
            </a:pPr>
            <a:r>
              <a:rPr lang="cs-CZ" sz="2400" dirty="0"/>
              <a:t> 1 g sacharidu má </a:t>
            </a:r>
            <a:r>
              <a:rPr lang="cs-CZ" sz="2400" b="1" dirty="0"/>
              <a:t>17 kJ = 4 kcal </a:t>
            </a:r>
          </a:p>
          <a:p>
            <a:pPr>
              <a:lnSpc>
                <a:spcPct val="150000"/>
              </a:lnSpc>
              <a:buClr>
                <a:schemeClr val="tx1">
                  <a:lumMod val="75000"/>
                  <a:lumOff val="25000"/>
                </a:schemeClr>
              </a:buClr>
              <a:buFont typeface="Courier New" panose="02070309020205020404" pitchFamily="49" charset="0"/>
              <a:buChar char="o"/>
            </a:pPr>
            <a:r>
              <a:rPr lang="cs-CZ" sz="2400" b="1" dirty="0"/>
              <a:t> </a:t>
            </a:r>
            <a:r>
              <a:rPr lang="cs-CZ" sz="2400" dirty="0"/>
              <a:t>zásoba energie (škrob- rostliny, glykogen- živočichy)</a:t>
            </a:r>
          </a:p>
          <a:p>
            <a:pPr>
              <a:lnSpc>
                <a:spcPct val="150000"/>
              </a:lnSpc>
              <a:buClr>
                <a:schemeClr val="tx1">
                  <a:lumMod val="75000"/>
                  <a:lumOff val="25000"/>
                </a:schemeClr>
              </a:buClr>
              <a:buFont typeface="Courier New" panose="02070309020205020404" pitchFamily="49" charset="0"/>
              <a:buChar char="o"/>
            </a:pPr>
            <a:r>
              <a:rPr lang="cs-CZ" sz="2400" dirty="0"/>
              <a:t> stavební materiál (celulóza)</a:t>
            </a:r>
            <a:endParaRPr lang="cs-CZ" sz="2400" b="1" dirty="0"/>
          </a:p>
        </p:txBody>
      </p:sp>
    </p:spTree>
    <p:extLst>
      <p:ext uri="{BB962C8B-B14F-4D97-AF65-F5344CB8AC3E}">
        <p14:creationId xmlns:p14="http://schemas.microsoft.com/office/powerpoint/2010/main" val="3853207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6AF29A-C8BA-472A-807F-DFE9A891AE6A}"/>
              </a:ext>
            </a:extLst>
          </p:cNvPr>
          <p:cNvSpPr>
            <a:spLocks noGrp="1"/>
          </p:cNvSpPr>
          <p:nvPr>
            <p:ph type="title"/>
          </p:nvPr>
        </p:nvSpPr>
        <p:spPr/>
        <p:txBody>
          <a:bodyPr/>
          <a:lstStyle/>
          <a:p>
            <a:r>
              <a:rPr lang="sk-SK" dirty="0">
                <a:solidFill>
                  <a:schemeClr val="accent1">
                    <a:lumMod val="75000"/>
                  </a:schemeClr>
                </a:solidFill>
              </a:rPr>
              <a:t>Štěpení</a:t>
            </a:r>
            <a:r>
              <a:rPr lang="cs-CZ" dirty="0">
                <a:solidFill>
                  <a:schemeClr val="accent1">
                    <a:lumMod val="75000"/>
                  </a:schemeClr>
                </a:solidFill>
              </a:rPr>
              <a:t> sacharidů</a:t>
            </a:r>
            <a:endParaRPr lang="sk-SK" dirty="0">
              <a:solidFill>
                <a:schemeClr val="accent1">
                  <a:lumMod val="75000"/>
                </a:schemeClr>
              </a:solidFill>
            </a:endParaRPr>
          </a:p>
        </p:txBody>
      </p:sp>
      <p:sp>
        <p:nvSpPr>
          <p:cNvPr id="3" name="Zástupný symbol pro obsah 2">
            <a:extLst>
              <a:ext uri="{FF2B5EF4-FFF2-40B4-BE49-F238E27FC236}">
                <a16:creationId xmlns:a16="http://schemas.microsoft.com/office/drawing/2014/main" id="{BA89DF74-2B48-4DD3-9230-51FC7B8E97A2}"/>
              </a:ext>
            </a:extLst>
          </p:cNvPr>
          <p:cNvSpPr>
            <a:spLocks noGrp="1"/>
          </p:cNvSpPr>
          <p:nvPr>
            <p:ph idx="1"/>
          </p:nvPr>
        </p:nvSpPr>
        <p:spPr>
          <a:xfrm>
            <a:off x="822959" y="1916832"/>
            <a:ext cx="7543801" cy="4023360"/>
          </a:xfrm>
        </p:spPr>
        <p:txBody>
          <a:bodyPr>
            <a:normAutofit/>
          </a:bodyPr>
          <a:lstStyle/>
          <a:p>
            <a:pPr>
              <a:lnSpc>
                <a:spcPct val="150000"/>
              </a:lnSpc>
              <a:buClr>
                <a:schemeClr val="tx1">
                  <a:lumMod val="85000"/>
                  <a:lumOff val="15000"/>
                </a:schemeClr>
              </a:buClr>
              <a:buFont typeface="Courier New" panose="02070309020205020404" pitchFamily="49" charset="0"/>
              <a:buChar char="o"/>
            </a:pPr>
            <a:r>
              <a:rPr lang="sk-SK" sz="2400" dirty="0"/>
              <a:t> ÚSTNÍ DUTINA: </a:t>
            </a:r>
          </a:p>
          <a:p>
            <a:pPr lvl="1">
              <a:lnSpc>
                <a:spcPct val="150000"/>
              </a:lnSpc>
              <a:buClr>
                <a:schemeClr val="tx1">
                  <a:lumMod val="85000"/>
                  <a:lumOff val="15000"/>
                </a:schemeClr>
              </a:buClr>
              <a:buFont typeface="Courier New" panose="02070309020205020404" pitchFamily="49" charset="0"/>
              <a:buChar char="o"/>
            </a:pPr>
            <a:r>
              <a:rPr lang="sk-SK" sz="2000" b="1" dirty="0"/>
              <a:t> slinná amyláza </a:t>
            </a:r>
            <a:r>
              <a:rPr lang="sk-SK" sz="2000" dirty="0">
                <a:sym typeface="Wingdings" panose="05000000000000000000" pitchFamily="2" charset="2"/>
              </a:rPr>
              <a:t>-</a:t>
            </a:r>
            <a:r>
              <a:rPr lang="sk-SK" sz="2000" dirty="0"/>
              <a:t> štěpí polysacharidy na oligosacharidy</a:t>
            </a:r>
          </a:p>
          <a:p>
            <a:pPr marL="384048" lvl="2" indent="0">
              <a:lnSpc>
                <a:spcPct val="150000"/>
              </a:lnSpc>
              <a:buClr>
                <a:schemeClr val="tx1">
                  <a:lumMod val="85000"/>
                  <a:lumOff val="15000"/>
                </a:schemeClr>
              </a:buClr>
              <a:buNone/>
            </a:pPr>
            <a:r>
              <a:rPr lang="sk-SK" sz="1600" dirty="0"/>
              <a:t>		</a:t>
            </a:r>
            <a:r>
              <a:rPr lang="sk-SK" sz="1800" dirty="0"/>
              <a:t>- </a:t>
            </a:r>
            <a:r>
              <a:rPr lang="sk-SK" sz="2000" dirty="0"/>
              <a:t>v žalúdku se inaktivuje</a:t>
            </a:r>
          </a:p>
          <a:p>
            <a:pPr>
              <a:lnSpc>
                <a:spcPct val="150000"/>
              </a:lnSpc>
              <a:buClr>
                <a:schemeClr val="tx1">
                  <a:lumMod val="85000"/>
                  <a:lumOff val="15000"/>
                </a:schemeClr>
              </a:buClr>
              <a:buFont typeface="Courier New" panose="02070309020205020404" pitchFamily="49" charset="0"/>
              <a:buChar char="o"/>
            </a:pPr>
            <a:r>
              <a:rPr lang="sk-SK" sz="2400" dirty="0"/>
              <a:t> TENKÉ STŘEVO: </a:t>
            </a:r>
          </a:p>
          <a:p>
            <a:pPr lvl="1">
              <a:lnSpc>
                <a:spcPct val="150000"/>
              </a:lnSpc>
              <a:buClr>
                <a:schemeClr val="tx1">
                  <a:lumMod val="85000"/>
                  <a:lumOff val="15000"/>
                </a:schemeClr>
              </a:buClr>
              <a:buFont typeface="Courier New" panose="02070309020205020404" pitchFamily="49" charset="0"/>
              <a:buChar char="o"/>
            </a:pPr>
            <a:r>
              <a:rPr lang="sk-SK" sz="2000" b="1" dirty="0"/>
              <a:t>pankreatická amyláza </a:t>
            </a:r>
            <a:r>
              <a:rPr lang="sk-SK" sz="2000" dirty="0"/>
              <a:t>- v duodenu; vznikají oligosacharidy</a:t>
            </a:r>
          </a:p>
          <a:p>
            <a:pPr lvl="1">
              <a:lnSpc>
                <a:spcPct val="150000"/>
              </a:lnSpc>
              <a:buClr>
                <a:schemeClr val="tx1">
                  <a:lumMod val="85000"/>
                  <a:lumOff val="15000"/>
                </a:schemeClr>
              </a:buClr>
              <a:buFont typeface="Courier New" panose="02070309020205020404" pitchFamily="49" charset="0"/>
              <a:buChar char="o"/>
            </a:pPr>
            <a:r>
              <a:rPr lang="sk-SK" sz="2000" b="1" dirty="0"/>
              <a:t>enzymy kartáčového lemu </a:t>
            </a:r>
            <a:r>
              <a:rPr lang="sk-SK" sz="2000" dirty="0"/>
              <a:t>-</a:t>
            </a:r>
            <a:r>
              <a:rPr lang="sk-SK" sz="2000" b="1" dirty="0"/>
              <a:t> </a:t>
            </a:r>
            <a:r>
              <a:rPr lang="sk-SK" sz="2000" dirty="0"/>
              <a:t>štěpí oligosacharidy na monosacharidy</a:t>
            </a:r>
          </a:p>
        </p:txBody>
      </p:sp>
    </p:spTree>
    <p:extLst>
      <p:ext uri="{BB962C8B-B14F-4D97-AF65-F5344CB8AC3E}">
        <p14:creationId xmlns:p14="http://schemas.microsoft.com/office/powerpoint/2010/main" val="79055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solidFill>
                  <a:schemeClr val="accent1">
                    <a:lumMod val="75000"/>
                  </a:schemeClr>
                </a:solidFill>
              </a:rPr>
              <a:t>MONOSACHARIDY</a:t>
            </a:r>
          </a:p>
        </p:txBody>
      </p:sp>
      <p:sp>
        <p:nvSpPr>
          <p:cNvPr id="3" name="Zástupný symbol pro obsah 2"/>
          <p:cNvSpPr>
            <a:spLocks noGrp="1"/>
          </p:cNvSpPr>
          <p:nvPr>
            <p:ph idx="1"/>
          </p:nvPr>
        </p:nvSpPr>
        <p:spPr>
          <a:xfrm>
            <a:off x="822960" y="2060848"/>
            <a:ext cx="7543801" cy="4023360"/>
          </a:xfrm>
        </p:spPr>
        <p:txBody>
          <a:bodyPr/>
          <a:lstStyle/>
          <a:p>
            <a:pPr>
              <a:lnSpc>
                <a:spcPct val="150000"/>
              </a:lnSpc>
              <a:buClr>
                <a:schemeClr val="tx1">
                  <a:lumMod val="75000"/>
                  <a:lumOff val="25000"/>
                </a:schemeClr>
              </a:buClr>
              <a:buFont typeface="Courier New" panose="02070309020205020404" pitchFamily="49" charset="0"/>
              <a:buChar char="o"/>
            </a:pPr>
            <a:r>
              <a:rPr lang="cs-CZ" dirty="0"/>
              <a:t> pouze </a:t>
            </a:r>
            <a:r>
              <a:rPr lang="cs-CZ" b="1" dirty="0"/>
              <a:t>jedna</a:t>
            </a:r>
            <a:r>
              <a:rPr lang="cs-CZ" dirty="0"/>
              <a:t> cukerná jednotka</a:t>
            </a:r>
          </a:p>
          <a:p>
            <a:pPr>
              <a:lnSpc>
                <a:spcPct val="150000"/>
              </a:lnSpc>
              <a:buClr>
                <a:schemeClr val="tx1">
                  <a:lumMod val="75000"/>
                  <a:lumOff val="25000"/>
                </a:schemeClr>
              </a:buClr>
              <a:buFont typeface="Courier New" panose="02070309020205020404" pitchFamily="49" charset="0"/>
              <a:buChar char="o"/>
            </a:pPr>
            <a:r>
              <a:rPr lang="cs-CZ" dirty="0"/>
              <a:t> sladká chuť </a:t>
            </a:r>
          </a:p>
          <a:p>
            <a:pPr>
              <a:lnSpc>
                <a:spcPct val="150000"/>
              </a:lnSpc>
              <a:buClr>
                <a:schemeClr val="tx1">
                  <a:lumMod val="75000"/>
                  <a:lumOff val="25000"/>
                </a:schemeClr>
              </a:buClr>
              <a:buFont typeface="Courier New" panose="02070309020205020404" pitchFamily="49" charset="0"/>
              <a:buChar char="o"/>
            </a:pPr>
            <a:r>
              <a:rPr lang="cs-CZ" dirty="0"/>
              <a:t> krystalické látky, bezbarvé, dobře rozpustné ve vodě</a:t>
            </a:r>
          </a:p>
          <a:p>
            <a:pPr>
              <a:lnSpc>
                <a:spcPct val="150000"/>
              </a:lnSpc>
              <a:buClr>
                <a:schemeClr val="tx1">
                  <a:lumMod val="75000"/>
                  <a:lumOff val="25000"/>
                </a:schemeClr>
              </a:buClr>
              <a:buFont typeface="Courier New" panose="02070309020205020404" pitchFamily="49" charset="0"/>
              <a:buChar char="o"/>
            </a:pPr>
            <a:r>
              <a:rPr lang="cs-CZ" dirty="0"/>
              <a:t> </a:t>
            </a:r>
            <a:r>
              <a:rPr lang="cs-CZ" b="1" dirty="0"/>
              <a:t>ovoce, med, sirupy, sladkosti, džusy, slazené nápoje</a:t>
            </a:r>
          </a:p>
          <a:p>
            <a:pPr>
              <a:lnSpc>
                <a:spcPct val="150000"/>
              </a:lnSpc>
              <a:buClr>
                <a:schemeClr val="tx1">
                  <a:lumMod val="75000"/>
                  <a:lumOff val="25000"/>
                </a:schemeClr>
              </a:buClr>
              <a:buFont typeface="Courier New" panose="02070309020205020404" pitchFamily="49" charset="0"/>
              <a:buChar char="o"/>
            </a:pPr>
            <a:r>
              <a:rPr lang="cs-CZ" dirty="0"/>
              <a:t> součást oligosacharidů a polysacharidů</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1335" y="4149080"/>
            <a:ext cx="1495425" cy="1619250"/>
          </a:xfrm>
          <a:prstGeom prst="rect">
            <a:avLst/>
          </a:prstGeom>
        </p:spPr>
      </p:pic>
    </p:spTree>
    <p:extLst>
      <p:ext uri="{BB962C8B-B14F-4D97-AF65-F5344CB8AC3E}">
        <p14:creationId xmlns:p14="http://schemas.microsoft.com/office/powerpoint/2010/main" val="424986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Glukóza</a:t>
            </a:r>
          </a:p>
        </p:txBody>
      </p:sp>
      <p:sp>
        <p:nvSpPr>
          <p:cNvPr id="3" name="Zástupný symbol pro obsah 2"/>
          <p:cNvSpPr>
            <a:spLocks noGrp="1"/>
          </p:cNvSpPr>
          <p:nvPr>
            <p:ph idx="1"/>
          </p:nvPr>
        </p:nvSpPr>
        <p:spPr>
          <a:xfrm>
            <a:off x="822960" y="2204864"/>
            <a:ext cx="7543800" cy="3528392"/>
          </a:xfrm>
        </p:spPr>
        <p:txBody>
          <a:bodyPr/>
          <a:lstStyle/>
          <a:p>
            <a:pPr>
              <a:buClr>
                <a:schemeClr val="tx1">
                  <a:lumMod val="75000"/>
                  <a:lumOff val="25000"/>
                </a:schemeClr>
              </a:buClr>
              <a:buFont typeface="Courier New" panose="02070309020205020404" pitchFamily="49" charset="0"/>
              <a:buChar char="o"/>
            </a:pPr>
            <a:r>
              <a:rPr lang="cs-CZ" dirty="0"/>
              <a:t> </a:t>
            </a:r>
            <a:r>
              <a:rPr lang="cs-CZ" sz="2400" b="1" dirty="0"/>
              <a:t>hroznový cukr</a:t>
            </a:r>
          </a:p>
          <a:p>
            <a:pPr>
              <a:buClr>
                <a:schemeClr val="tx1">
                  <a:lumMod val="75000"/>
                  <a:lumOff val="25000"/>
                </a:schemeClr>
              </a:buClr>
              <a:buFont typeface="Courier New" panose="02070309020205020404" pitchFamily="49" charset="0"/>
              <a:buChar char="o"/>
            </a:pPr>
            <a:r>
              <a:rPr lang="cs-CZ" sz="2400" dirty="0"/>
              <a:t> starý název – dextróza</a:t>
            </a:r>
          </a:p>
          <a:p>
            <a:pPr>
              <a:buClr>
                <a:schemeClr val="tx1">
                  <a:lumMod val="75000"/>
                  <a:lumOff val="25000"/>
                </a:schemeClr>
              </a:buClr>
              <a:buFont typeface="Courier New" panose="02070309020205020404" pitchFamily="49" charset="0"/>
              <a:buChar char="o"/>
            </a:pPr>
            <a:r>
              <a:rPr lang="cs-CZ" sz="2400" dirty="0"/>
              <a:t> součást většiny složitých sacharidů</a:t>
            </a:r>
          </a:p>
          <a:p>
            <a:pPr>
              <a:buClr>
                <a:schemeClr val="tx1">
                  <a:lumMod val="75000"/>
                  <a:lumOff val="25000"/>
                </a:schemeClr>
              </a:buClr>
              <a:buFont typeface="Courier New" panose="02070309020205020404" pitchFamily="49" charset="0"/>
              <a:buChar char="o"/>
            </a:pPr>
            <a:r>
              <a:rPr lang="cs-CZ" sz="2400" dirty="0"/>
              <a:t> rychlý zdroj energie</a:t>
            </a:r>
          </a:p>
          <a:p>
            <a:pPr>
              <a:buClr>
                <a:schemeClr val="tx1">
                  <a:lumMod val="75000"/>
                  <a:lumOff val="25000"/>
                </a:schemeClr>
              </a:buClr>
              <a:buFont typeface="Courier New" panose="02070309020205020404" pitchFamily="49" charset="0"/>
              <a:buChar char="o"/>
            </a:pPr>
            <a:r>
              <a:rPr lang="cs-CZ" sz="2400" dirty="0"/>
              <a:t> volná v ovoci, medu – obsah se zvyšuje během zrání</a:t>
            </a:r>
          </a:p>
          <a:p>
            <a:pPr>
              <a:buClr>
                <a:schemeClr val="tx1">
                  <a:lumMod val="75000"/>
                  <a:lumOff val="25000"/>
                </a:schemeClr>
              </a:buClr>
              <a:buFont typeface="Courier New" panose="02070309020205020404" pitchFamily="49" charset="0"/>
              <a:buChar char="o"/>
            </a:pPr>
            <a:r>
              <a:rPr lang="cs-CZ" sz="2400" dirty="0"/>
              <a:t> hladina glukózy v krvi - glykemie</a:t>
            </a:r>
          </a:p>
          <a:p>
            <a:pPr marL="0" indent="0">
              <a:buClr>
                <a:schemeClr val="tx1">
                  <a:lumMod val="75000"/>
                  <a:lumOff val="25000"/>
                </a:schemeClr>
              </a:buClr>
              <a:buNone/>
            </a:pPr>
            <a:endParaRPr lang="cs-CZ" sz="2400" dirty="0"/>
          </a:p>
        </p:txBody>
      </p:sp>
    </p:spTree>
    <p:extLst>
      <p:ext uri="{BB962C8B-B14F-4D97-AF65-F5344CB8AC3E}">
        <p14:creationId xmlns:p14="http://schemas.microsoft.com/office/powerpoint/2010/main" val="1403464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Fruktóza</a:t>
            </a:r>
          </a:p>
        </p:txBody>
      </p:sp>
      <p:sp>
        <p:nvSpPr>
          <p:cNvPr id="3" name="Zástupný symbol pro obsah 2"/>
          <p:cNvSpPr>
            <a:spLocks noGrp="1"/>
          </p:cNvSpPr>
          <p:nvPr>
            <p:ph idx="1"/>
          </p:nvPr>
        </p:nvSpPr>
        <p:spPr>
          <a:xfrm>
            <a:off x="839300" y="2060848"/>
            <a:ext cx="7543801" cy="4023360"/>
          </a:xfrm>
        </p:spPr>
        <p:txBody>
          <a:bodyPr/>
          <a:lstStyle/>
          <a:p>
            <a:pPr>
              <a:buClr>
                <a:schemeClr val="tx1">
                  <a:lumMod val="75000"/>
                  <a:lumOff val="25000"/>
                </a:schemeClr>
              </a:buClr>
              <a:buFont typeface="Courier New" panose="02070309020205020404" pitchFamily="49" charset="0"/>
              <a:buChar char="o"/>
            </a:pPr>
            <a:r>
              <a:rPr lang="cs-CZ" dirty="0"/>
              <a:t> </a:t>
            </a:r>
            <a:r>
              <a:rPr lang="cs-CZ" sz="2400" b="1" dirty="0"/>
              <a:t>ovocný cukr</a:t>
            </a:r>
          </a:p>
          <a:p>
            <a:pPr>
              <a:buClr>
                <a:schemeClr val="tx1">
                  <a:lumMod val="75000"/>
                  <a:lumOff val="25000"/>
                </a:schemeClr>
              </a:buClr>
              <a:buFont typeface="Courier New" panose="02070309020205020404" pitchFamily="49" charset="0"/>
              <a:buChar char="o"/>
            </a:pPr>
            <a:r>
              <a:rPr lang="cs-CZ" sz="2400" dirty="0"/>
              <a:t> součást sacharózy (glukóza + fruktóza)</a:t>
            </a:r>
          </a:p>
          <a:p>
            <a:pPr>
              <a:buClr>
                <a:schemeClr val="tx1">
                  <a:lumMod val="75000"/>
                  <a:lumOff val="25000"/>
                </a:schemeClr>
              </a:buClr>
              <a:buFont typeface="Courier New" panose="02070309020205020404" pitchFamily="49" charset="0"/>
              <a:buChar char="o"/>
            </a:pPr>
            <a:r>
              <a:rPr lang="cs-CZ" sz="2400" dirty="0"/>
              <a:t> volná v ovoci, medu, zelenině</a:t>
            </a:r>
          </a:p>
          <a:p>
            <a:pPr>
              <a:buClr>
                <a:schemeClr val="tx1">
                  <a:lumMod val="75000"/>
                  <a:lumOff val="25000"/>
                </a:schemeClr>
              </a:buClr>
              <a:buFont typeface="Courier New" panose="02070309020205020404" pitchFamily="49" charset="0"/>
              <a:buChar char="o"/>
            </a:pPr>
            <a:r>
              <a:rPr lang="cs-CZ" sz="2400" dirty="0"/>
              <a:t> nezvyšuje hladinu glykemie </a:t>
            </a:r>
          </a:p>
          <a:p>
            <a:pPr marL="0" indent="0">
              <a:buClr>
                <a:schemeClr val="tx1">
                  <a:lumMod val="75000"/>
                  <a:lumOff val="25000"/>
                </a:schemeClr>
              </a:buClr>
              <a:buNone/>
            </a:pPr>
            <a:r>
              <a:rPr lang="cs-CZ" sz="2400" dirty="0">
                <a:sym typeface="Wingdings" panose="05000000000000000000" pitchFamily="2" charset="2"/>
              </a:rPr>
              <a:t>	 </a:t>
            </a:r>
            <a:r>
              <a:rPr lang="cs-CZ" sz="2400" b="1" dirty="0">
                <a:sym typeface="Wingdings" panose="05000000000000000000" pitchFamily="2" charset="2"/>
              </a:rPr>
              <a:t>vhodná pro diabetiky?</a:t>
            </a:r>
            <a:endParaRPr lang="cs-CZ" sz="2400" dirty="0">
              <a:sym typeface="Wingdings" panose="05000000000000000000" pitchFamily="2" charset="2"/>
            </a:endParaRPr>
          </a:p>
          <a:p>
            <a:pPr>
              <a:buClr>
                <a:schemeClr val="tx1">
                  <a:lumMod val="75000"/>
                  <a:lumOff val="25000"/>
                </a:schemeClr>
              </a:buClr>
              <a:buFont typeface="Courier New" panose="02070309020205020404" pitchFamily="49" charset="0"/>
              <a:buChar char="o"/>
            </a:pPr>
            <a:r>
              <a:rPr lang="cs-CZ" sz="2400" dirty="0">
                <a:sym typeface="Wingdings" panose="05000000000000000000" pitchFamily="2" charset="2"/>
              </a:rPr>
              <a:t> </a:t>
            </a:r>
            <a:r>
              <a:rPr lang="cs-CZ" sz="2400" b="1" dirty="0">
                <a:sym typeface="Wingdings" panose="05000000000000000000" pitchFamily="2" charset="2"/>
              </a:rPr>
              <a:t>Ani ne</a:t>
            </a:r>
            <a:r>
              <a:rPr lang="cs-CZ" sz="2400" dirty="0">
                <a:sym typeface="Wingdings" panose="05000000000000000000" pitchFamily="2" charset="2"/>
              </a:rPr>
              <a:t>. Nadměrný příjem (!) podporuje ukládání tuku v oblasti jater.</a:t>
            </a:r>
            <a:endParaRPr lang="cs-CZ" sz="2400" dirty="0"/>
          </a:p>
        </p:txBody>
      </p:sp>
    </p:spTree>
    <p:extLst>
      <p:ext uri="{BB962C8B-B14F-4D97-AF65-F5344CB8AC3E}">
        <p14:creationId xmlns:p14="http://schemas.microsoft.com/office/powerpoint/2010/main" val="385882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75000"/>
                  </a:schemeClr>
                </a:solidFill>
              </a:rPr>
              <a:t>Galaktóza</a:t>
            </a:r>
          </a:p>
        </p:txBody>
      </p:sp>
      <p:sp>
        <p:nvSpPr>
          <p:cNvPr id="3" name="Zástupný symbol pro obsah 2"/>
          <p:cNvSpPr>
            <a:spLocks noGrp="1"/>
          </p:cNvSpPr>
          <p:nvPr>
            <p:ph idx="1"/>
          </p:nvPr>
        </p:nvSpPr>
        <p:spPr>
          <a:xfrm>
            <a:off x="820011" y="1996093"/>
            <a:ext cx="7543801" cy="1295234"/>
          </a:xfrm>
        </p:spPr>
        <p:txBody>
          <a:bodyPr/>
          <a:lstStyle/>
          <a:p>
            <a:pPr>
              <a:buClr>
                <a:schemeClr val="tx1">
                  <a:lumMod val="75000"/>
                  <a:lumOff val="25000"/>
                </a:schemeClr>
              </a:buClr>
              <a:buFont typeface="Courier New" panose="02070309020205020404" pitchFamily="49" charset="0"/>
              <a:buChar char="o"/>
            </a:pPr>
            <a:r>
              <a:rPr lang="cs-CZ" dirty="0">
                <a:solidFill>
                  <a:srgbClr val="FFFFFF"/>
                </a:solidFill>
              </a:rPr>
              <a:t> </a:t>
            </a:r>
            <a:r>
              <a:rPr lang="cs-CZ" sz="2400" dirty="0"/>
              <a:t>součást </a:t>
            </a:r>
            <a:r>
              <a:rPr lang="cs-CZ" sz="2400" b="1" dirty="0"/>
              <a:t>laktózy </a:t>
            </a:r>
            <a:r>
              <a:rPr lang="cs-CZ" sz="2400" dirty="0"/>
              <a:t>(mléčný cukr)</a:t>
            </a:r>
          </a:p>
          <a:p>
            <a:pPr>
              <a:buClr>
                <a:schemeClr val="tx1">
                  <a:lumMod val="75000"/>
                  <a:lumOff val="25000"/>
                </a:schemeClr>
              </a:buClr>
              <a:buFont typeface="Courier New" panose="02070309020205020404" pitchFamily="49" charset="0"/>
              <a:buChar char="o"/>
            </a:pPr>
            <a:r>
              <a:rPr lang="cs-CZ" sz="2400" dirty="0"/>
              <a:t> obsažena zejména v mléku a mléčných výrobcích</a:t>
            </a:r>
          </a:p>
        </p:txBody>
      </p:sp>
      <p:sp>
        <p:nvSpPr>
          <p:cNvPr id="4" name="TextovéPole 3"/>
          <p:cNvSpPr txBox="1"/>
          <p:nvPr/>
        </p:nvSpPr>
        <p:spPr>
          <a:xfrm>
            <a:off x="1043608" y="3140968"/>
            <a:ext cx="6624736" cy="3046988"/>
          </a:xfrm>
          <a:prstGeom prst="rect">
            <a:avLst/>
          </a:prstGeom>
          <a:noFill/>
        </p:spPr>
        <p:txBody>
          <a:bodyPr wrap="square" rtlCol="0">
            <a:spAutoFit/>
          </a:bodyPr>
          <a:lstStyle/>
          <a:p>
            <a:r>
              <a:rPr lang="cs-CZ" sz="2400" b="1" dirty="0">
                <a:solidFill>
                  <a:schemeClr val="tx1">
                    <a:lumMod val="75000"/>
                    <a:lumOff val="25000"/>
                  </a:schemeClr>
                </a:solidFill>
              </a:rPr>
              <a:t>GALAKTOSEMIE</a:t>
            </a:r>
          </a:p>
          <a:p>
            <a:pPr marL="285750" indent="-285750">
              <a:buFont typeface="Courier New" panose="02070309020205020404" pitchFamily="49" charset="0"/>
              <a:buChar char="o"/>
            </a:pPr>
            <a:r>
              <a:rPr lang="cs-CZ" sz="2400" dirty="0">
                <a:solidFill>
                  <a:schemeClr val="tx1">
                    <a:lumMod val="75000"/>
                    <a:lumOff val="25000"/>
                  </a:schemeClr>
                </a:solidFill>
              </a:rPr>
              <a:t>dědičná porucha</a:t>
            </a:r>
          </a:p>
          <a:p>
            <a:pPr marL="285750" indent="-285750">
              <a:buFont typeface="Courier New" panose="02070309020205020404" pitchFamily="49" charset="0"/>
              <a:buChar char="o"/>
            </a:pPr>
            <a:r>
              <a:rPr lang="cs-CZ" sz="2400" dirty="0">
                <a:solidFill>
                  <a:schemeClr val="tx1">
                    <a:lumMod val="75000"/>
                    <a:lumOff val="25000"/>
                  </a:schemeClr>
                </a:solidFill>
              </a:rPr>
              <a:t>porucha metabolismu galaktózy</a:t>
            </a:r>
          </a:p>
          <a:p>
            <a:pPr marL="285750" indent="-285750">
              <a:buFont typeface="Courier New" panose="02070309020205020404" pitchFamily="49" charset="0"/>
              <a:buChar char="o"/>
            </a:pPr>
            <a:endParaRPr lang="cs-CZ" sz="2400" dirty="0">
              <a:solidFill>
                <a:schemeClr val="tx1">
                  <a:lumMod val="75000"/>
                  <a:lumOff val="25000"/>
                </a:schemeClr>
              </a:solidFill>
            </a:endParaRPr>
          </a:p>
          <a:p>
            <a:pPr marL="285750" indent="-285750">
              <a:buFont typeface="Courier New" panose="02070309020205020404" pitchFamily="49" charset="0"/>
              <a:buChar char="o"/>
            </a:pPr>
            <a:r>
              <a:rPr lang="cs-CZ" sz="2400" dirty="0">
                <a:solidFill>
                  <a:schemeClr val="tx1">
                    <a:lumMod val="75000"/>
                    <a:lumOff val="25000"/>
                  </a:schemeClr>
                </a:solidFill>
              </a:rPr>
              <a:t>symptomy již při zahájení kojení </a:t>
            </a:r>
          </a:p>
          <a:p>
            <a:pPr marL="285750" indent="-285750">
              <a:buFont typeface="Courier New" panose="02070309020205020404" pitchFamily="49" charset="0"/>
              <a:buChar char="o"/>
            </a:pPr>
            <a:r>
              <a:rPr lang="cs-CZ" sz="2400" dirty="0">
                <a:solidFill>
                  <a:schemeClr val="tx1">
                    <a:lumMod val="75000"/>
                    <a:lumOff val="25000"/>
                  </a:schemeClr>
                </a:solidFill>
              </a:rPr>
              <a:t>možné poškození jater, ledvin, mozku atd.</a:t>
            </a:r>
          </a:p>
          <a:p>
            <a:pPr marL="285750" indent="-285750">
              <a:buFont typeface="Courier New" panose="02070309020205020404" pitchFamily="49" charset="0"/>
              <a:buChar char="o"/>
            </a:pPr>
            <a:r>
              <a:rPr lang="cs-CZ" sz="2400" dirty="0">
                <a:solidFill>
                  <a:schemeClr val="tx1">
                    <a:lumMod val="75000"/>
                    <a:lumOff val="25000"/>
                  </a:schemeClr>
                </a:solidFill>
              </a:rPr>
              <a:t>léčba- vyřazení všech zdrojů galaktózy</a:t>
            </a:r>
          </a:p>
          <a:p>
            <a:pPr marL="285750" indent="-285750">
              <a:buFont typeface="Courier New" panose="02070309020205020404" pitchFamily="49" charset="0"/>
              <a:buChar char="o"/>
            </a:pPr>
            <a:r>
              <a:rPr lang="cs-CZ" sz="2400" dirty="0">
                <a:solidFill>
                  <a:schemeClr val="tx1">
                    <a:lumMod val="75000"/>
                    <a:lumOff val="25000"/>
                  </a:schemeClr>
                </a:solidFill>
              </a:rPr>
              <a:t>kojení je kontraindikováno</a:t>
            </a:r>
          </a:p>
        </p:txBody>
      </p:sp>
    </p:spTree>
    <p:extLst>
      <p:ext uri="{BB962C8B-B14F-4D97-AF65-F5344CB8AC3E}">
        <p14:creationId xmlns:p14="http://schemas.microsoft.com/office/powerpoint/2010/main" val="231828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1531</TotalTime>
  <Words>1332</Words>
  <Application>Microsoft Office PowerPoint</Application>
  <PresentationFormat>Předvádění na obrazovce (4:3)</PresentationFormat>
  <Paragraphs>278</Paragraphs>
  <Slides>38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38</vt:i4>
      </vt:variant>
    </vt:vector>
  </HeadingPairs>
  <TitlesOfParts>
    <vt:vector size="44" baseType="lpstr">
      <vt:lpstr>Calibri</vt:lpstr>
      <vt:lpstr>Calibri Light</vt:lpstr>
      <vt:lpstr>Cambria Math</vt:lpstr>
      <vt:lpstr>Courier New</vt:lpstr>
      <vt:lpstr>Wingdings</vt:lpstr>
      <vt:lpstr>Retrospektiva</vt:lpstr>
      <vt:lpstr>SACHARIDY</vt:lpstr>
      <vt:lpstr>Co jsou sacharidy?</vt:lpstr>
      <vt:lpstr>Rozdělení</vt:lpstr>
      <vt:lpstr>Funkce sacharidů</vt:lpstr>
      <vt:lpstr>Štěpení sacharidů</vt:lpstr>
      <vt:lpstr>MONOSACHARIDY</vt:lpstr>
      <vt:lpstr>Glukóza</vt:lpstr>
      <vt:lpstr>Fruktóza</vt:lpstr>
      <vt:lpstr>Galaktóza</vt:lpstr>
      <vt:lpstr>DISACHARIDY</vt:lpstr>
      <vt:lpstr>Sacharóza</vt:lpstr>
      <vt:lpstr>Laktóza</vt:lpstr>
      <vt:lpstr>POLYSACHARIDY</vt:lpstr>
      <vt:lpstr>Škrob</vt:lpstr>
      <vt:lpstr>Glykogen</vt:lpstr>
      <vt:lpstr>Celulóza, hemicelulóza, pektiny…</vt:lpstr>
      <vt:lpstr>KDE NAJDEME SACHARIDY? </vt:lpstr>
      <vt:lpstr>Prezentace aplikace PowerPoint</vt:lpstr>
      <vt:lpstr>ZASTOUPENÍ SACHARIDŮ VE STRAVĚ</vt:lpstr>
      <vt:lpstr>ZASTOUPENÍ SACHARIDŮ VE STRAVĚ</vt:lpstr>
      <vt:lpstr>GLYKEMICKÝ INDEX</vt:lpstr>
      <vt:lpstr>Prezentace aplikace PowerPoint</vt:lpstr>
      <vt:lpstr>GLYKEMICKÝ INDEX</vt:lpstr>
      <vt:lpstr>Prezentace aplikace PowerPoint</vt:lpstr>
      <vt:lpstr>GLYKEMICKÝ INDEX</vt:lpstr>
      <vt:lpstr>GLYKEMICKÁ NÁLOŽ</vt:lpstr>
      <vt:lpstr>Co ovlivňuje GI? </vt:lpstr>
      <vt:lpstr>Co ovlivňuje GI? </vt:lpstr>
      <vt:lpstr>Prezentace aplikace PowerPoint</vt:lpstr>
      <vt:lpstr>TŘTINOVÝ CUKR</vt:lpstr>
      <vt:lpstr>MED</vt:lpstr>
      <vt:lpstr>SIRUPY</vt:lpstr>
      <vt:lpstr>VÝŽIVOVÁ TVRZENÍ</vt:lpstr>
      <vt:lpstr>VÝŽIVOVÁ TVRZENÍ</vt:lpstr>
      <vt:lpstr>Prezentace aplikace PowerPoint</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SACHARIDY</dc:title>
  <dc:creator>Zuzana Gáliková</dc:creator>
  <cp:lastModifiedBy>Halina Matějová</cp:lastModifiedBy>
  <cp:revision>135</cp:revision>
  <dcterms:created xsi:type="dcterms:W3CDTF">2018-10-06T08:57:03Z</dcterms:created>
  <dcterms:modified xsi:type="dcterms:W3CDTF">2018-12-28T14:21:46Z</dcterms:modified>
</cp:coreProperties>
</file>