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8" r:id="rId2"/>
    <p:sldId id="273" r:id="rId3"/>
    <p:sldId id="274" r:id="rId4"/>
    <p:sldId id="275" r:id="rId5"/>
    <p:sldId id="265" r:id="rId6"/>
    <p:sldId id="258" r:id="rId7"/>
    <p:sldId id="259" r:id="rId8"/>
    <p:sldId id="257" r:id="rId9"/>
    <p:sldId id="276" r:id="rId10"/>
    <p:sldId id="278" r:id="rId11"/>
    <p:sldId id="277" r:id="rId12"/>
    <p:sldId id="266" r:id="rId13"/>
    <p:sldId id="279" r:id="rId14"/>
    <p:sldId id="280" r:id="rId15"/>
    <p:sldId id="263" r:id="rId16"/>
    <p:sldId id="281" r:id="rId17"/>
    <p:sldId id="297" r:id="rId18"/>
    <p:sldId id="282" r:id="rId19"/>
    <p:sldId id="283" r:id="rId20"/>
    <p:sldId id="284" r:id="rId21"/>
    <p:sldId id="267" r:id="rId22"/>
    <p:sldId id="269" r:id="rId23"/>
    <p:sldId id="260" r:id="rId24"/>
    <p:sldId id="261" r:id="rId25"/>
    <p:sldId id="272" r:id="rId26"/>
    <p:sldId id="288" r:id="rId27"/>
    <p:sldId id="295" r:id="rId28"/>
    <p:sldId id="270" r:id="rId29"/>
    <p:sldId id="285" r:id="rId30"/>
    <p:sldId id="287" r:id="rId31"/>
    <p:sldId id="286" r:id="rId32"/>
    <p:sldId id="289" r:id="rId33"/>
    <p:sldId id="290" r:id="rId34"/>
    <p:sldId id="271" r:id="rId35"/>
    <p:sldId id="291" r:id="rId36"/>
    <p:sldId id="292" r:id="rId37"/>
    <p:sldId id="296" r:id="rId38"/>
    <p:sldId id="293" r:id="rId39"/>
    <p:sldId id="294" r:id="rId40"/>
    <p:sldId id="268" r:id="rId41"/>
  </p:sldIdLst>
  <p:sldSz cx="12192000" cy="6858000"/>
  <p:notesSz cx="6858000" cy="9144000"/>
  <p:embeddedFontLst>
    <p:embeddedFont>
      <p:font typeface="Calibri Light" panose="020F0302020204030204" pitchFamily="34" charset="0"/>
      <p:regular r:id="rId42"/>
      <p: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Tw Cen MT" panose="020B0602020104020603" pitchFamily="34" charset="-18"/>
      <p:regular r:id="rId48"/>
      <p:bold r:id="rId49"/>
      <p:italic r:id="rId50"/>
      <p:boldItalic r:id="rId51"/>
    </p:embeddedFont>
    <p:embeddedFont>
      <p:font typeface="Segoe UI" panose="020B0502040204020203" pitchFamily="34" charset="0"/>
      <p:regular r:id="rId52"/>
      <p:bold r:id="rId53"/>
      <p:italic r:id="rId54"/>
      <p:boldItalic r:id="rId55"/>
    </p:embeddedFont>
    <p:embeddedFont>
      <p:font typeface="Segoe UI Black" panose="020B0A02040204020203" pitchFamily="34" charset="0"/>
      <p:bold r:id="rId56"/>
      <p:boldItalic r:id="rId57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5F0AAF-2CB1-4E63-8470-92572D6378D9}" v="232" dt="2018-09-30T20:48:07.0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3.fntdata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robot" userId="8edb803b-cac4-4c2b-8b5f-c391bf30afed" providerId="ADAL" clId="{1B5F0AAF-2CB1-4E63-8470-92572D6378D9}"/>
    <pc:docChg chg="custSel addSld delSld modSld">
      <pc:chgData name="Martin Krobot" userId="8edb803b-cac4-4c2b-8b5f-c391bf30afed" providerId="ADAL" clId="{1B5F0AAF-2CB1-4E63-8470-92572D6378D9}" dt="2018-09-30T20:48:07.045" v="231" actId="2696"/>
      <pc:docMkLst>
        <pc:docMk/>
      </pc:docMkLst>
      <pc:sldChg chg="modSp del">
        <pc:chgData name="Martin Krobot" userId="8edb803b-cac4-4c2b-8b5f-c391bf30afed" providerId="ADAL" clId="{1B5F0AAF-2CB1-4E63-8470-92572D6378D9}" dt="2018-09-30T20:48:07.045" v="231" actId="2696"/>
        <pc:sldMkLst>
          <pc:docMk/>
          <pc:sldMk cId="2937197910" sldId="256"/>
        </pc:sldMkLst>
        <pc:spChg chg="mod">
          <ac:chgData name="Martin Krobot" userId="8edb803b-cac4-4c2b-8b5f-c391bf30afed" providerId="ADAL" clId="{1B5F0AAF-2CB1-4E63-8470-92572D6378D9}" dt="2018-09-25T19:49:50.918" v="10" actId="1076"/>
          <ac:spMkLst>
            <pc:docMk/>
            <pc:sldMk cId="2937197910" sldId="256"/>
            <ac:spMk id="3" creationId="{00000000-0000-0000-0000-000000000000}"/>
          </ac:spMkLst>
        </pc:spChg>
      </pc:sldChg>
      <pc:sldChg chg="modSp">
        <pc:chgData name="Martin Krobot" userId="8edb803b-cac4-4c2b-8b5f-c391bf30afed" providerId="ADAL" clId="{1B5F0AAF-2CB1-4E63-8470-92572D6378D9}" dt="2018-09-28T20:17:18.797" v="78" actId="1076"/>
        <pc:sldMkLst>
          <pc:docMk/>
          <pc:sldMk cId="2901801477" sldId="265"/>
        </pc:sldMkLst>
        <pc:spChg chg="mod">
          <ac:chgData name="Martin Krobot" userId="8edb803b-cac4-4c2b-8b5f-c391bf30afed" providerId="ADAL" clId="{1B5F0AAF-2CB1-4E63-8470-92572D6378D9}" dt="2018-09-28T20:17:08.837" v="77" actId="20577"/>
          <ac:spMkLst>
            <pc:docMk/>
            <pc:sldMk cId="2901801477" sldId="265"/>
            <ac:spMk id="4" creationId="{00000000-0000-0000-0000-000000000000}"/>
          </ac:spMkLst>
        </pc:spChg>
        <pc:picChg chg="mod">
          <ac:chgData name="Martin Krobot" userId="8edb803b-cac4-4c2b-8b5f-c391bf30afed" providerId="ADAL" clId="{1B5F0AAF-2CB1-4E63-8470-92572D6378D9}" dt="2018-09-28T20:17:18.797" v="78" actId="1076"/>
          <ac:picMkLst>
            <pc:docMk/>
            <pc:sldMk cId="2901801477" sldId="265"/>
            <ac:picMk id="1026" creationId="{00000000-0000-0000-0000-000000000000}"/>
          </ac:picMkLst>
        </pc:picChg>
      </pc:sldChg>
      <pc:sldChg chg="modSp">
        <pc:chgData name="Martin Krobot" userId="8edb803b-cac4-4c2b-8b5f-c391bf30afed" providerId="ADAL" clId="{1B5F0AAF-2CB1-4E63-8470-92572D6378D9}" dt="2018-09-28T20:16:47.394" v="72" actId="20577"/>
        <pc:sldMkLst>
          <pc:docMk/>
          <pc:sldMk cId="2831323943" sldId="266"/>
        </pc:sldMkLst>
        <pc:spChg chg="mod">
          <ac:chgData name="Martin Krobot" userId="8edb803b-cac4-4c2b-8b5f-c391bf30afed" providerId="ADAL" clId="{1B5F0AAF-2CB1-4E63-8470-92572D6378D9}" dt="2018-09-28T20:16:47.394" v="72" actId="20577"/>
          <ac:spMkLst>
            <pc:docMk/>
            <pc:sldMk cId="2831323943" sldId="266"/>
            <ac:spMk id="7" creationId="{00000000-0000-0000-0000-000000000000}"/>
          </ac:spMkLst>
        </pc:spChg>
      </pc:sldChg>
      <pc:sldChg chg="modSp">
        <pc:chgData name="Martin Krobot" userId="8edb803b-cac4-4c2b-8b5f-c391bf30afed" providerId="ADAL" clId="{1B5F0AAF-2CB1-4E63-8470-92572D6378D9}" dt="2018-09-28T20:16:54.607" v="74" actId="5793"/>
        <pc:sldMkLst>
          <pc:docMk/>
          <pc:sldMk cId="301876375" sldId="277"/>
        </pc:sldMkLst>
        <pc:spChg chg="mod">
          <ac:chgData name="Martin Krobot" userId="8edb803b-cac4-4c2b-8b5f-c391bf30afed" providerId="ADAL" clId="{1B5F0AAF-2CB1-4E63-8470-92572D6378D9}" dt="2018-09-28T20:16:54.607" v="74" actId="5793"/>
          <ac:spMkLst>
            <pc:docMk/>
            <pc:sldMk cId="301876375" sldId="277"/>
            <ac:spMk id="3" creationId="{00000000-0000-0000-0000-000000000000}"/>
          </ac:spMkLst>
        </pc:spChg>
      </pc:sldChg>
      <pc:sldChg chg="modSp">
        <pc:chgData name="Martin Krobot" userId="8edb803b-cac4-4c2b-8b5f-c391bf30afed" providerId="ADAL" clId="{1B5F0AAF-2CB1-4E63-8470-92572D6378D9}" dt="2018-09-28T20:16:30.362" v="68" actId="5793"/>
        <pc:sldMkLst>
          <pc:docMk/>
          <pc:sldMk cId="3325229220" sldId="289"/>
        </pc:sldMkLst>
        <pc:spChg chg="mod">
          <ac:chgData name="Martin Krobot" userId="8edb803b-cac4-4c2b-8b5f-c391bf30afed" providerId="ADAL" clId="{1B5F0AAF-2CB1-4E63-8470-92572D6378D9}" dt="2018-09-28T20:16:30.362" v="68" actId="5793"/>
          <ac:spMkLst>
            <pc:docMk/>
            <pc:sldMk cId="3325229220" sldId="289"/>
            <ac:spMk id="3" creationId="{00000000-0000-0000-0000-000000000000}"/>
          </ac:spMkLst>
        </pc:spChg>
      </pc:sldChg>
      <pc:sldChg chg="modSp">
        <pc:chgData name="Martin Krobot" userId="8edb803b-cac4-4c2b-8b5f-c391bf30afed" providerId="ADAL" clId="{1B5F0AAF-2CB1-4E63-8470-92572D6378D9}" dt="2018-09-28T20:05:44.678" v="60" actId="1076"/>
        <pc:sldMkLst>
          <pc:docMk/>
          <pc:sldMk cId="1869717965" sldId="292"/>
        </pc:sldMkLst>
        <pc:spChg chg="mod">
          <ac:chgData name="Martin Krobot" userId="8edb803b-cac4-4c2b-8b5f-c391bf30afed" providerId="ADAL" clId="{1B5F0AAF-2CB1-4E63-8470-92572D6378D9}" dt="2018-09-28T20:05:38.129" v="59" actId="20577"/>
          <ac:spMkLst>
            <pc:docMk/>
            <pc:sldMk cId="1869717965" sldId="292"/>
            <ac:spMk id="3" creationId="{00000000-0000-0000-0000-000000000000}"/>
          </ac:spMkLst>
        </pc:spChg>
        <pc:spChg chg="mod">
          <ac:chgData name="Martin Krobot" userId="8edb803b-cac4-4c2b-8b5f-c391bf30afed" providerId="ADAL" clId="{1B5F0AAF-2CB1-4E63-8470-92572D6378D9}" dt="2018-09-28T19:41:36.654" v="23" actId="1076"/>
          <ac:spMkLst>
            <pc:docMk/>
            <pc:sldMk cId="1869717965" sldId="292"/>
            <ac:spMk id="6" creationId="{00000000-0000-0000-0000-000000000000}"/>
          </ac:spMkLst>
        </pc:spChg>
        <pc:spChg chg="mod">
          <ac:chgData name="Martin Krobot" userId="8edb803b-cac4-4c2b-8b5f-c391bf30afed" providerId="ADAL" clId="{1B5F0AAF-2CB1-4E63-8470-92572D6378D9}" dt="2018-09-28T20:05:44.678" v="60" actId="1076"/>
          <ac:spMkLst>
            <pc:docMk/>
            <pc:sldMk cId="1869717965" sldId="292"/>
            <ac:spMk id="7" creationId="{00000000-0000-0000-0000-000000000000}"/>
          </ac:spMkLst>
        </pc:spChg>
      </pc:sldChg>
      <pc:sldChg chg="addSp delSp modSp add">
        <pc:chgData name="Martin Krobot" userId="8edb803b-cac4-4c2b-8b5f-c391bf30afed" providerId="ADAL" clId="{1B5F0AAF-2CB1-4E63-8470-92572D6378D9}" dt="2018-09-28T20:03:23.168" v="30" actId="14100"/>
        <pc:sldMkLst>
          <pc:docMk/>
          <pc:sldMk cId="727741715" sldId="296"/>
        </pc:sldMkLst>
        <pc:spChg chg="del">
          <ac:chgData name="Martin Krobot" userId="8edb803b-cac4-4c2b-8b5f-c391bf30afed" providerId="ADAL" clId="{1B5F0AAF-2CB1-4E63-8470-92572D6378D9}" dt="2018-09-28T20:02:13.804" v="25"/>
          <ac:spMkLst>
            <pc:docMk/>
            <pc:sldMk cId="727741715" sldId="296"/>
            <ac:spMk id="2" creationId="{A322EE5F-3802-48CB-9C18-FAA9B1081ADC}"/>
          </ac:spMkLst>
        </pc:spChg>
        <pc:spChg chg="del">
          <ac:chgData name="Martin Krobot" userId="8edb803b-cac4-4c2b-8b5f-c391bf30afed" providerId="ADAL" clId="{1B5F0AAF-2CB1-4E63-8470-92572D6378D9}" dt="2018-09-28T20:02:13.804" v="25"/>
          <ac:spMkLst>
            <pc:docMk/>
            <pc:sldMk cId="727741715" sldId="296"/>
            <ac:spMk id="3" creationId="{CF1C2724-A327-45EA-8AEE-EB6BC20D7083}"/>
          </ac:spMkLst>
        </pc:spChg>
        <pc:picChg chg="add del">
          <ac:chgData name="Martin Krobot" userId="8edb803b-cac4-4c2b-8b5f-c391bf30afed" providerId="ADAL" clId="{1B5F0AAF-2CB1-4E63-8470-92572D6378D9}" dt="2018-09-28T20:02:52.850" v="27" actId="478"/>
          <ac:picMkLst>
            <pc:docMk/>
            <pc:sldMk cId="727741715" sldId="296"/>
            <ac:picMk id="4" creationId="{01804B1B-0E9D-440D-8702-7E7FB10F6CF5}"/>
          </ac:picMkLst>
        </pc:picChg>
        <pc:picChg chg="add mod modCrop">
          <ac:chgData name="Martin Krobot" userId="8edb803b-cac4-4c2b-8b5f-c391bf30afed" providerId="ADAL" clId="{1B5F0AAF-2CB1-4E63-8470-92572D6378D9}" dt="2018-09-28T20:03:23.168" v="30" actId="14100"/>
          <ac:picMkLst>
            <pc:docMk/>
            <pc:sldMk cId="727741715" sldId="296"/>
            <ac:picMk id="5" creationId="{A1F0DC63-B209-4339-8B98-8F377238A5CE}"/>
          </ac:picMkLst>
        </pc:picChg>
      </pc:sldChg>
      <pc:sldChg chg="modSp add">
        <pc:chgData name="Martin Krobot" userId="8edb803b-cac4-4c2b-8b5f-c391bf30afed" providerId="ADAL" clId="{1B5F0AAF-2CB1-4E63-8470-92572D6378D9}" dt="2018-09-28T20:20:33.237" v="114" actId="122"/>
        <pc:sldMkLst>
          <pc:docMk/>
          <pc:sldMk cId="1076883023" sldId="297"/>
        </pc:sldMkLst>
        <pc:spChg chg="mod">
          <ac:chgData name="Martin Krobot" userId="8edb803b-cac4-4c2b-8b5f-c391bf30afed" providerId="ADAL" clId="{1B5F0AAF-2CB1-4E63-8470-92572D6378D9}" dt="2018-09-28T20:20:21.924" v="112" actId="1076"/>
          <ac:spMkLst>
            <pc:docMk/>
            <pc:sldMk cId="1076883023" sldId="297"/>
            <ac:spMk id="6" creationId="{00000000-0000-0000-0000-000000000000}"/>
          </ac:spMkLst>
        </pc:spChg>
        <pc:spChg chg="mod">
          <ac:chgData name="Martin Krobot" userId="8edb803b-cac4-4c2b-8b5f-c391bf30afed" providerId="ADAL" clId="{1B5F0AAF-2CB1-4E63-8470-92572D6378D9}" dt="2018-09-28T20:20:33.237" v="114" actId="122"/>
          <ac:spMkLst>
            <pc:docMk/>
            <pc:sldMk cId="1076883023" sldId="297"/>
            <ac:spMk id="7" creationId="{00000000-0000-0000-0000-000000000000}"/>
          </ac:spMkLst>
        </pc:spChg>
      </pc:sldChg>
      <pc:sldChg chg="addSp delSp modSp add">
        <pc:chgData name="Martin Krobot" userId="8edb803b-cac4-4c2b-8b5f-c391bf30afed" providerId="ADAL" clId="{1B5F0AAF-2CB1-4E63-8470-92572D6378D9}" dt="2018-09-30T20:47:50.380" v="230" actId="20577"/>
        <pc:sldMkLst>
          <pc:docMk/>
          <pc:sldMk cId="1516889868" sldId="298"/>
        </pc:sldMkLst>
        <pc:spChg chg="mod">
          <ac:chgData name="Martin Krobot" userId="8edb803b-cac4-4c2b-8b5f-c391bf30afed" providerId="ADAL" clId="{1B5F0AAF-2CB1-4E63-8470-92572D6378D9}" dt="2018-09-30T20:47:50.380" v="230" actId="20577"/>
          <ac:spMkLst>
            <pc:docMk/>
            <pc:sldMk cId="1516889868" sldId="298"/>
            <ac:spMk id="2" creationId="{00000000-0000-0000-0000-000000000000}"/>
          </ac:spMkLst>
        </pc:spChg>
        <pc:spChg chg="mod">
          <ac:chgData name="Martin Krobot" userId="8edb803b-cac4-4c2b-8b5f-c391bf30afed" providerId="ADAL" clId="{1B5F0AAF-2CB1-4E63-8470-92572D6378D9}" dt="2018-09-30T20:45:33.763" v="122" actId="1076"/>
          <ac:spMkLst>
            <pc:docMk/>
            <pc:sldMk cId="1516889868" sldId="298"/>
            <ac:spMk id="3" creationId="{00000000-0000-0000-0000-000000000000}"/>
          </ac:spMkLst>
        </pc:spChg>
        <pc:spChg chg="mod">
          <ac:chgData name="Martin Krobot" userId="8edb803b-cac4-4c2b-8b5f-c391bf30afed" providerId="ADAL" clId="{1B5F0AAF-2CB1-4E63-8470-92572D6378D9}" dt="2018-09-30T20:45:24.161" v="121" actId="1076"/>
          <ac:spMkLst>
            <pc:docMk/>
            <pc:sldMk cId="1516889868" sldId="298"/>
            <ac:spMk id="24" creationId="{00000000-0000-0000-0000-000000000000}"/>
          </ac:spMkLst>
        </pc:spChg>
        <pc:spChg chg="mod">
          <ac:chgData name="Martin Krobot" userId="8edb803b-cac4-4c2b-8b5f-c391bf30afed" providerId="ADAL" clId="{1B5F0AAF-2CB1-4E63-8470-92572D6378D9}" dt="2018-09-30T20:45:33.763" v="122" actId="1076"/>
          <ac:spMkLst>
            <pc:docMk/>
            <pc:sldMk cId="1516889868" sldId="298"/>
            <ac:spMk id="25" creationId="{00000000-0000-0000-0000-000000000000}"/>
          </ac:spMkLst>
        </pc:spChg>
        <pc:picChg chg="del mod">
          <ac:chgData name="Martin Krobot" userId="8edb803b-cac4-4c2b-8b5f-c391bf30afed" providerId="ADAL" clId="{1B5F0AAF-2CB1-4E63-8470-92572D6378D9}" dt="2018-09-30T20:45:13.286" v="118" actId="478"/>
          <ac:picMkLst>
            <pc:docMk/>
            <pc:sldMk cId="1516889868" sldId="298"/>
            <ac:picMk id="6" creationId="{A500CBBF-9140-4CD0-9510-99882B2007E0}"/>
          </ac:picMkLst>
        </pc:picChg>
        <pc:picChg chg="add ord">
          <ac:chgData name="Martin Krobot" userId="8edb803b-cac4-4c2b-8b5f-c391bf30afed" providerId="ADAL" clId="{1B5F0AAF-2CB1-4E63-8470-92572D6378D9}" dt="2018-09-30T20:45:19.845" v="120" actId="167"/>
          <ac:picMkLst>
            <pc:docMk/>
            <pc:sldMk cId="1516889868" sldId="298"/>
            <ac:picMk id="7" creationId="{A3771575-4839-4D80-A345-45B65139787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Pšeničný chléb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Wheat bread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1F-4C56-AF63-7EA44C8FB1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1F-4C56-AF63-7EA44C8FB188}"/>
              </c:ext>
            </c:extLst>
          </c:dPt>
          <c:cat>
            <c:strRef>
              <c:f>List1!$A$2:$A$3</c:f>
              <c:strCache>
                <c:ptCount val="2"/>
                <c:pt idx="0">
                  <c:v>voda</c:v>
                </c:pt>
                <c:pt idx="1">
                  <c:v>sušina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35.200000000000003</c:v>
                </c:pt>
                <c:pt idx="1">
                  <c:v>64.8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1F-4C56-AF63-7EA44C8FB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Okurka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Wheat bread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78-4962-95B1-312DF58E91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78-4962-95B1-312DF58E91C0}"/>
              </c:ext>
            </c:extLst>
          </c:dPt>
          <c:cat>
            <c:strRef>
              <c:f>List1!$A$2:$A$3</c:f>
              <c:strCache>
                <c:ptCount val="2"/>
                <c:pt idx="0">
                  <c:v>voda</c:v>
                </c:pt>
                <c:pt idx="1">
                  <c:v>sušina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95.23</c:v>
                </c:pt>
                <c:pt idx="1">
                  <c:v>4.769999999999996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78-4962-95B1-312DF58E9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Kuřecí prsa restovaná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Wheat bread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30-449C-8F21-5F571FF378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30-449C-8F21-5F571FF37846}"/>
              </c:ext>
            </c:extLst>
          </c:dPt>
          <c:cat>
            <c:strRef>
              <c:f>List1!$A$2:$A$3</c:f>
              <c:strCache>
                <c:ptCount val="2"/>
                <c:pt idx="0">
                  <c:v>voda</c:v>
                </c:pt>
                <c:pt idx="1">
                  <c:v>sušina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52.74</c:v>
                </c:pt>
                <c:pt idx="1">
                  <c:v>47.26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30-449C-8F21-5F571FF378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Jogurt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Wheat bread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81-4D07-BBC4-5F52E9DEA5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81-4D07-BBC4-5F52E9DEA5F8}"/>
              </c:ext>
            </c:extLst>
          </c:dPt>
          <c:cat>
            <c:strRef>
              <c:f>List1!$A$2:$A$3</c:f>
              <c:strCache>
                <c:ptCount val="2"/>
                <c:pt idx="0">
                  <c:v>voda</c:v>
                </c:pt>
                <c:pt idx="1">
                  <c:v>sušina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87.9</c:v>
                </c:pt>
                <c:pt idx="1">
                  <c:v>12.099999999999994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81-4D07-BBC4-5F52E9DEA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Vlašské ořechy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Wheat bread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17-43B2-A7B2-C4F18EF563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17-43B2-A7B2-C4F18EF5635D}"/>
              </c:ext>
            </c:extLst>
          </c:dPt>
          <c:cat>
            <c:strRef>
              <c:f>List1!$A$2:$A$3</c:f>
              <c:strCache>
                <c:ptCount val="2"/>
                <c:pt idx="0">
                  <c:v>voda</c:v>
                </c:pt>
                <c:pt idx="1">
                  <c:v>sušina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4.76</c:v>
                </c:pt>
                <c:pt idx="1">
                  <c:v>95.24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17-43B2-A7B2-C4F18EF56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Banán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Wheat bread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36-4D1B-A9E2-722A2466CF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36-4D1B-A9E2-722A2466CFBD}"/>
              </c:ext>
            </c:extLst>
          </c:dPt>
          <c:cat>
            <c:strRef>
              <c:f>List1!$A$2:$A$3</c:f>
              <c:strCache>
                <c:ptCount val="2"/>
                <c:pt idx="0">
                  <c:v>voda</c:v>
                </c:pt>
                <c:pt idx="1">
                  <c:v>sušina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74.91</c:v>
                </c:pt>
                <c:pt idx="1">
                  <c:v>25.090000000000003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36-4D1B-A9E2-722A2466C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Máslo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Wheat bread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79-4F86-9D24-E929962D8D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79-4F86-9D24-E929962D8DBA}"/>
              </c:ext>
            </c:extLst>
          </c:dPt>
          <c:cat>
            <c:strRef>
              <c:f>List1!$A$2:$A$3</c:f>
              <c:strCache>
                <c:ptCount val="2"/>
                <c:pt idx="0">
                  <c:v>voda</c:v>
                </c:pt>
                <c:pt idx="1">
                  <c:v>sušina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18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79-4F86-9D24-E929962D8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Víno bílé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Wheat bread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CC-4F85-B628-0C4374A4A7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CC-4F85-B628-0C4374A4A78E}"/>
              </c:ext>
            </c:extLst>
          </c:dPt>
          <c:cat>
            <c:strRef>
              <c:f>List1!$A$2:$A$3</c:f>
              <c:strCache>
                <c:ptCount val="2"/>
                <c:pt idx="0">
                  <c:v>voda</c:v>
                </c:pt>
                <c:pt idx="1">
                  <c:v>sušina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87.9</c:v>
                </c:pt>
                <c:pt idx="1">
                  <c:v>12.099999999999994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CC-4F85-B628-0C4374A4A7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4C74-28FB-40AD-8B10-A922289FCAA5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B647-BCB7-41F0-91B5-2A896909CD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65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4C74-28FB-40AD-8B10-A922289FCAA5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B647-BCB7-41F0-91B5-2A896909CD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71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4C74-28FB-40AD-8B10-A922289FCAA5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B647-BCB7-41F0-91B5-2A896909CD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13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biooo.cz/images/magazine/pitny-rezim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4C74-28FB-40AD-8B10-A922289FCAA5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B647-BCB7-41F0-91B5-2A896909CD76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566738" y="1528763"/>
            <a:ext cx="11058525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32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biooo.cz/images/magazine/pitny-rezim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805113"/>
            <a:ext cx="10515600" cy="1247775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4C74-28FB-40AD-8B10-A922289FCAA5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B647-BCB7-41F0-91B5-2A896909CD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6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biooo.cz/images/magazine/pitny-rezim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4400" kern="1200" dirty="0">
                <a:solidFill>
                  <a:schemeClr val="accent5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sz="3200" smtClean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lang="cs-CZ" sz="2800" smtClean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lang="cs-CZ" sz="2400" smtClean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lang="cs-CZ" sz="2000" smtClean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lang="cs-CZ" sz="2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sz="3200" smtClean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lang="cs-CZ" sz="2800" smtClean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lang="cs-CZ" sz="2400" smtClean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lang="cs-CZ" sz="2000" smtClean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lang="cs-CZ" sz="2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4C74-28FB-40AD-8B10-A922289FCAA5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B647-BCB7-41F0-91B5-2A896909CD76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566738" y="1528763"/>
            <a:ext cx="11058525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37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4C74-28FB-40AD-8B10-A922289FCAA5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B647-BCB7-41F0-91B5-2A896909CD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04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4C74-28FB-40AD-8B10-A922289FCAA5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B647-BCB7-41F0-91B5-2A896909CD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12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4C74-28FB-40AD-8B10-A922289FCAA5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B647-BCB7-41F0-91B5-2A896909CD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5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4C74-28FB-40AD-8B10-A922289FCAA5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B647-BCB7-41F0-91B5-2A896909CD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93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4C74-28FB-40AD-8B10-A922289FCAA5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B647-BCB7-41F0-91B5-2A896909CD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5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A4C74-28FB-40AD-8B10-A922289FCAA5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EB647-BCB7-41F0-91B5-2A896909CD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44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autokabelky.cz/wp-content/uploads/2014/12/pitn%C3%BD-re%C5%BEim_1.jpg">
            <a:extLst>
              <a:ext uri="{FF2B5EF4-FFF2-40B4-BE49-F238E27FC236}">
                <a16:creationId xmlns:a16="http://schemas.microsoft.com/office/drawing/2014/main" id="{A3771575-4839-4D80-A345-45B651397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bdélník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3900360" y="-1"/>
            <a:ext cx="7743825" cy="685800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71810" y="5151118"/>
            <a:ext cx="5282417" cy="1706881"/>
          </a:xfrm>
        </p:spPr>
        <p:txBody>
          <a:bodyPr>
            <a:normAutofit/>
          </a:bodyPr>
          <a:lstStyle/>
          <a:p>
            <a:pPr algn="l"/>
            <a:r>
              <a:rPr lang="cs-CZ" b="1" i="1" noProof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Mgr. Martin Krobot</a:t>
            </a:r>
          </a:p>
          <a:p>
            <a:pPr algn="l">
              <a:spcBef>
                <a:spcPts val="600"/>
              </a:spcBef>
            </a:pPr>
            <a:r>
              <a:rPr lang="cs-CZ" sz="1800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Ústav ochrany a podpory zdraví</a:t>
            </a:r>
            <a:endParaRPr lang="en-GB" sz="1800" i="1" noProof="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spcBef>
                <a:spcPts val="1800"/>
              </a:spcBef>
            </a:pPr>
            <a:r>
              <a:rPr lang="cs-CZ" sz="1800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BKUV011 – Úvod do výživy</a:t>
            </a:r>
          </a:p>
          <a:p>
            <a:pPr algn="l"/>
            <a:r>
              <a:rPr lang="cs-CZ" sz="1800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podzim 2018</a:t>
            </a:r>
            <a:endParaRPr lang="en-GB" sz="1800" i="1" noProof="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37913" y="277753"/>
            <a:ext cx="7268718" cy="4087511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</a:pPr>
            <a: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PITNÝ</a:t>
            </a:r>
            <a:b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REŽIM</a:t>
            </a:r>
            <a:b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cs-CZ" sz="8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cs-CZ" sz="20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 význam vody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r>
              <a:rPr lang="cs-CZ" sz="24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bilance tekutin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r>
              <a:rPr lang="cs-CZ" sz="24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cs-CZ" sz="24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 doporučený přívod tekutin</a:t>
            </a:r>
            <a:r>
              <a:rPr lang="cs-CZ" sz="24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 </a:t>
            </a:r>
            <a:endParaRPr lang="en-GB" sz="6600" i="1" noProof="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89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Příjem tekutin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838200" y="1815548"/>
            <a:ext cx="10515600" cy="49165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15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EFSA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(</a:t>
            </a:r>
            <a:r>
              <a:rPr lang="cs-CZ" dirty="0" err="1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European</a:t>
            </a:r>
            <a:r>
              <a:rPr lang="cs-CZ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Food </a:t>
            </a:r>
            <a:r>
              <a:rPr lang="cs-CZ" dirty="0" err="1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Safety</a:t>
            </a:r>
            <a:r>
              <a:rPr lang="cs-CZ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cs-CZ" dirty="0" err="1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Authority</a:t>
            </a:r>
            <a:r>
              <a:rPr lang="cs-CZ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)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400" b="1" dirty="0"/>
              <a:t>2 000 ml/den ženy</a:t>
            </a:r>
          </a:p>
          <a:p>
            <a:pPr marL="0" indent="0" algn="ctr">
              <a:buNone/>
            </a:pPr>
            <a:r>
              <a:rPr lang="cs-CZ" sz="4400" b="1" dirty="0"/>
              <a:t>2 500 ml/den muži</a:t>
            </a:r>
          </a:p>
          <a:p>
            <a:pPr marL="0" indent="0" algn="ctr">
              <a:buNone/>
            </a:pPr>
            <a:r>
              <a:rPr lang="cs-CZ" b="1" dirty="0"/>
              <a:t>(včetně potravin)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2964303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Příjem tekutin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15548"/>
            <a:ext cx="10515600" cy="49165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15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DACH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(Referenční hodnoty pro příjem živin)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400" b="1" dirty="0"/>
              <a:t>2 600 ml/den 25–50 let</a:t>
            </a:r>
          </a:p>
          <a:p>
            <a:pPr marL="0" indent="0" algn="ctr">
              <a:buNone/>
            </a:pPr>
            <a:r>
              <a:rPr lang="cs-CZ" sz="4400" b="1" dirty="0"/>
              <a:t>2 250 ml/den &gt;65 let</a:t>
            </a:r>
          </a:p>
          <a:p>
            <a:pPr marL="0" indent="0" algn="ctr">
              <a:buNone/>
            </a:pPr>
            <a:r>
              <a:rPr lang="cs-CZ" b="1" dirty="0"/>
              <a:t>(včetně potravin)</a:t>
            </a:r>
          </a:p>
        </p:txBody>
      </p:sp>
    </p:spTree>
    <p:extLst>
      <p:ext uri="{BB962C8B-B14F-4D97-AF65-F5344CB8AC3E}">
        <p14:creationId xmlns:p14="http://schemas.microsoft.com/office/powerpoint/2010/main" val="301876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Příjem tekutin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838200" y="1815548"/>
            <a:ext cx="10515600" cy="49165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15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MZ ČR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400" b="1" dirty="0"/>
              <a:t>1 500–2 000 ml/den</a:t>
            </a:r>
          </a:p>
          <a:p>
            <a:pPr marL="0" indent="0" algn="ctr">
              <a:buNone/>
            </a:pPr>
            <a:r>
              <a:rPr lang="cs-CZ" sz="4400" b="1" dirty="0"/>
              <a:t>30–35 ml/kg/den</a:t>
            </a:r>
          </a:p>
          <a:p>
            <a:pPr marL="0" indent="0" algn="ctr">
              <a:buNone/>
            </a:pPr>
            <a:r>
              <a:rPr lang="cs-CZ" b="1" dirty="0"/>
              <a:t>(bez potravin)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2831323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Zvýšená potřeba tekutin</a:t>
            </a:r>
          </a:p>
        </p:txBody>
      </p:sp>
      <p:pic>
        <p:nvPicPr>
          <p:cNvPr id="2052" name="Picture 4" descr="Výsledek obrázku pro nemo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r="5745"/>
          <a:stretch/>
        </p:blipFill>
        <p:spPr bwMode="auto">
          <a:xfrm>
            <a:off x="6841352" y="4328040"/>
            <a:ext cx="3270057" cy="23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pr&amp;uring;je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r="8005"/>
          <a:stretch/>
        </p:blipFill>
        <p:spPr bwMode="auto">
          <a:xfrm>
            <a:off x="2116896" y="4328208"/>
            <a:ext cx="3475521" cy="233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ek obrázku pro hot da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2095" r="2249" b="2252"/>
          <a:stretch/>
        </p:blipFill>
        <p:spPr bwMode="auto">
          <a:xfrm>
            <a:off x="6841351" y="1851838"/>
            <a:ext cx="3270057" cy="231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ýsledek obrázku pro runni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96" y="1851838"/>
            <a:ext cx="3475521" cy="231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3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Omezení příjmu tekutin</a:t>
            </a:r>
          </a:p>
        </p:txBody>
      </p:sp>
      <p:pic>
        <p:nvPicPr>
          <p:cNvPr id="3074" name="Picture 2" descr="Výsledek obrázku pro selhání ledv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138" y="1901477"/>
            <a:ext cx="4482031" cy="286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srdce org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316" y="2529505"/>
            <a:ext cx="30194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02964" y="5057569"/>
            <a:ext cx="53399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SELHÁNÍ LEDVIN</a:t>
            </a:r>
          </a:p>
          <a:p>
            <a:r>
              <a:rPr lang="cs-CZ" sz="4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SELHÁNÍ SRDCE</a:t>
            </a:r>
          </a:p>
        </p:txBody>
      </p:sp>
    </p:spTree>
    <p:extLst>
      <p:ext uri="{BB962C8B-B14F-4D97-AF65-F5344CB8AC3E}">
        <p14:creationId xmlns:p14="http://schemas.microsoft.com/office/powerpoint/2010/main" val="149398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Nedostatek tekutin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745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cs-CZ" b="1" dirty="0"/>
              <a:t>dehydratace</a:t>
            </a:r>
          </a:p>
          <a:p>
            <a:pPr lvl="1">
              <a:spcAft>
                <a:spcPts val="3600"/>
              </a:spcAft>
            </a:pPr>
            <a:r>
              <a:rPr lang="cs-CZ" dirty="0"/>
              <a:t>žízeň, suché sliznice, koncentrovaná moč</a:t>
            </a:r>
          </a:p>
          <a:p>
            <a:pPr lvl="1">
              <a:lnSpc>
                <a:spcPct val="110000"/>
              </a:lnSpc>
              <a:spcAft>
                <a:spcPts val="3600"/>
              </a:spcAft>
            </a:pPr>
            <a:r>
              <a:rPr lang="cs-CZ" dirty="0"/>
              <a:t>pokles tlaku při vstávání (</a:t>
            </a:r>
            <a:r>
              <a:rPr lang="cs-CZ" dirty="0" err="1"/>
              <a:t>orthostatická</a:t>
            </a:r>
            <a:r>
              <a:rPr lang="cs-CZ" dirty="0"/>
              <a:t> hypotenze), závrať, bolest hlavy, rychlý puls</a:t>
            </a:r>
          </a:p>
          <a:p>
            <a:pPr lvl="1">
              <a:spcAft>
                <a:spcPts val="3600"/>
              </a:spcAft>
            </a:pPr>
            <a:r>
              <a:rPr lang="cs-CZ" dirty="0"/>
              <a:t>trvale rychlý puls, nízké napětí kůže, minimální močení, křeče</a:t>
            </a:r>
          </a:p>
          <a:p>
            <a:pPr lvl="1"/>
            <a:r>
              <a:rPr lang="cs-CZ" dirty="0"/>
              <a:t>zástava močení, smrt</a:t>
            </a:r>
          </a:p>
        </p:txBody>
      </p:sp>
      <p:sp>
        <p:nvSpPr>
          <p:cNvPr id="5" name="Šipka dolů 4"/>
          <p:cNvSpPr/>
          <p:nvPr/>
        </p:nvSpPr>
        <p:spPr>
          <a:xfrm>
            <a:off x="588818" y="2632364"/>
            <a:ext cx="498763" cy="3609410"/>
          </a:xfrm>
          <a:prstGeom prst="downArrow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66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Nedostatek tekutin – moč</a:t>
            </a:r>
          </a:p>
        </p:txBody>
      </p:sp>
      <p:pic>
        <p:nvPicPr>
          <p:cNvPr id="4098" name="Picture 2" descr="Výsledek obrázku pro urine 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64" y="2277027"/>
            <a:ext cx="9165872" cy="371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01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114" y="1794409"/>
            <a:ext cx="4903773" cy="32691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ovéPole 5"/>
          <p:cNvSpPr txBox="1"/>
          <p:nvPr/>
        </p:nvSpPr>
        <p:spPr>
          <a:xfrm>
            <a:off x="6693282" y="4089960"/>
            <a:ext cx="1460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5 min</a:t>
            </a:r>
            <a:endParaRPr lang="cs-CZ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096000" y="2234299"/>
            <a:ext cx="2324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Jak zvýšit přívod</a:t>
            </a:r>
            <a:br>
              <a:rPr lang="cs-CZ" sz="2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cs-CZ" sz="2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tekutin?</a:t>
            </a:r>
            <a:endParaRPr lang="cs-CZ" sz="11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83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Nadbytek tekutin</a:t>
            </a:r>
          </a:p>
        </p:txBody>
      </p:sp>
      <p:pic>
        <p:nvPicPr>
          <p:cNvPr id="5122" name="Picture 2" descr="Výsledek obrázku pro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7" y="2330725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688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Nadbytek tekutin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intoxikace vodou</a:t>
            </a:r>
          </a:p>
          <a:p>
            <a:pPr lvl="1"/>
            <a:r>
              <a:rPr lang="cs-CZ" dirty="0"/>
              <a:t>rychlý excesivní příjem vody</a:t>
            </a:r>
          </a:p>
          <a:p>
            <a:pPr lvl="1"/>
            <a:r>
              <a:rPr lang="cs-CZ" dirty="0"/>
              <a:t>neschopnost vodu vyloučit</a:t>
            </a:r>
          </a:p>
          <a:p>
            <a:pPr lvl="1"/>
            <a:r>
              <a:rPr lang="cs-CZ" dirty="0"/>
              <a:t>přemrštěný přívod tekutin infuzemi</a:t>
            </a:r>
          </a:p>
          <a:p>
            <a:pPr lvl="1"/>
            <a:endParaRPr lang="cs-CZ" dirty="0"/>
          </a:p>
          <a:p>
            <a:r>
              <a:rPr lang="cs-CZ" b="1" dirty="0"/>
              <a:t>symptomy</a:t>
            </a:r>
            <a:r>
              <a:rPr lang="cs-CZ" dirty="0"/>
              <a:t> – bolesti hlavy, nevolnost, poruchy vědomí, slabost, závratě, křeče, nadměrné močení</a:t>
            </a:r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063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nám je voda?</a:t>
            </a:r>
          </a:p>
        </p:txBody>
      </p:sp>
      <p:pic>
        <p:nvPicPr>
          <p:cNvPr id="1026" name="Picture 2" descr="Výsledek obrázku pro teplom&amp;ecaron;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782" y="2016608"/>
            <a:ext cx="2809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344172" y="5759933"/>
            <a:ext cx="2977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TEPLOTA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976731" y="5759933"/>
            <a:ext cx="5155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ROZPOUŠTĚDLO</a:t>
            </a:r>
          </a:p>
        </p:txBody>
      </p:sp>
      <p:pic>
        <p:nvPicPr>
          <p:cNvPr id="1028" name="Picture 4" descr="Výsledek obrázku pro dissolved nac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845" y="2016607"/>
            <a:ext cx="39433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51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0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38200" y="1664494"/>
            <a:ext cx="10515600" cy="3529012"/>
          </a:xfrm>
        </p:spPr>
        <p:txBody>
          <a:bodyPr>
            <a:noAutofit/>
          </a:bodyPr>
          <a:lstStyle/>
          <a:p>
            <a:r>
              <a:rPr lang="cs-CZ" sz="11500" dirty="0"/>
              <a:t>NA CO DÁT POZOR</a:t>
            </a:r>
          </a:p>
        </p:txBody>
      </p:sp>
    </p:spTree>
    <p:extLst>
      <p:ext uri="{BB962C8B-B14F-4D97-AF65-F5344CB8AC3E}">
        <p14:creationId xmlns:p14="http://schemas.microsoft.com/office/powerpoint/2010/main" val="2824544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8000" dirty="0"/>
              <a:t>1. Cukr</a:t>
            </a:r>
          </a:p>
        </p:txBody>
      </p:sp>
    </p:spTree>
    <p:extLst>
      <p:ext uri="{BB962C8B-B14F-4D97-AF65-F5344CB8AC3E}">
        <p14:creationId xmlns:p14="http://schemas.microsoft.com/office/powerpoint/2010/main" val="4070113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Cukr v nápojích – </a:t>
            </a:r>
            <a:r>
              <a:rPr lang="cs-CZ" dirty="0" err="1"/>
              <a:t>Coca-cola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0" y="1825625"/>
            <a:ext cx="8305800" cy="4351338"/>
          </a:xfrm>
        </p:spPr>
        <p:txBody>
          <a:bodyPr/>
          <a:lstStyle/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b="1" dirty="0"/>
              <a:t>11,6 g cukru ve 100 ml</a:t>
            </a:r>
          </a:p>
          <a:p>
            <a:pPr marL="0" indent="0" algn="ctr">
              <a:buNone/>
            </a:pPr>
            <a:r>
              <a:rPr lang="cs-CZ" dirty="0"/>
              <a:t>(oslazený čaj – to samé ve 250 ml)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b="1" dirty="0">
                <a:solidFill>
                  <a:srgbClr val="FF0000"/>
                </a:solidFill>
              </a:rPr>
              <a:t>224 g cukru ve 2 l</a:t>
            </a:r>
            <a:endParaRPr lang="cs-CZ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dirty="0"/>
              <a:t>(3 800 kJ – cca 2 obědy)</a:t>
            </a:r>
            <a:endParaRPr lang="cs-CZ" b="1" dirty="0"/>
          </a:p>
        </p:txBody>
      </p:sp>
      <p:pic>
        <p:nvPicPr>
          <p:cNvPr id="5" name="Picture 2" descr="2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01043"/>
            <a:ext cx="17145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1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Cukr v nápojích – </a:t>
            </a:r>
            <a:r>
              <a:rPr lang="cs-CZ" dirty="0" err="1"/>
              <a:t>Cappy</a:t>
            </a:r>
            <a:r>
              <a:rPr lang="cs-CZ" dirty="0"/>
              <a:t> Pulpy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0" y="1825625"/>
            <a:ext cx="8305800" cy="4351338"/>
          </a:xfrm>
        </p:spPr>
        <p:txBody>
          <a:bodyPr/>
          <a:lstStyle/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b="1" dirty="0"/>
              <a:t>11,1 g cukru ve 100 ml</a:t>
            </a:r>
          </a:p>
          <a:p>
            <a:pPr marL="0" indent="0" algn="ctr">
              <a:buNone/>
            </a:pPr>
            <a:r>
              <a:rPr lang="cs-CZ" dirty="0"/>
              <a:t>(oslazený čaj – to samé ve 250 ml)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b="1" dirty="0">
                <a:solidFill>
                  <a:srgbClr val="FF0000"/>
                </a:solidFill>
              </a:rPr>
              <a:t>222 g cukru ve 2 l</a:t>
            </a:r>
            <a:endParaRPr lang="cs-CZ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dirty="0"/>
              <a:t>(3 800 kJ – cca 2 obědy)</a:t>
            </a:r>
            <a:endParaRPr lang="cs-CZ" b="1" dirty="0"/>
          </a:p>
        </p:txBody>
      </p:sp>
      <p:pic>
        <p:nvPicPr>
          <p:cNvPr id="2050" name="Picture 2" descr="1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01043"/>
            <a:ext cx="17145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Cukr v nápojích – přehled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006202"/>
              </p:ext>
            </p:extLst>
          </p:nvPr>
        </p:nvGraphicFramePr>
        <p:xfrm>
          <a:off x="838200" y="2039937"/>
          <a:ext cx="10515600" cy="40320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51830600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861648957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Nápoj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Množství cukru na 100 ml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182758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voda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 g/100 ml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034106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Hanácká kyselka pomeranč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3,2 g/100 ml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104479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hrnek čaje + 2 lžičky cukru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4,8 g/100 ml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646484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pomerančový džus s vodou 1:1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5,1 g/100</a:t>
                      </a:r>
                      <a:r>
                        <a:rPr lang="cs-CZ" sz="20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ml</a:t>
                      </a:r>
                      <a:endParaRPr lang="cs-CZ" sz="2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65867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pomerančový džus neředěný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10,2 g/100</a:t>
                      </a:r>
                      <a:r>
                        <a:rPr lang="cs-CZ" sz="20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ml</a:t>
                      </a:r>
                      <a:endParaRPr lang="cs-CZ" sz="2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173300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Coca-cola</a:t>
                      </a:r>
                      <a:endParaRPr lang="cs-CZ" sz="2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11,6 g/100 ml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7104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Semtex </a:t>
                      </a:r>
                      <a:r>
                        <a:rPr lang="cs-CZ" sz="20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original</a:t>
                      </a:r>
                      <a:endParaRPr lang="cs-CZ" sz="2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 g/100 ml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646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435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Celkové nevýhody soft </a:t>
            </a:r>
            <a:r>
              <a:rPr lang="cs-CZ" dirty="0" err="1"/>
              <a:t>drinks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velmi vysoký obsah </a:t>
            </a:r>
            <a:r>
              <a:rPr lang="cs-CZ" b="1" dirty="0"/>
              <a:t>cukru</a:t>
            </a:r>
            <a:r>
              <a:rPr lang="cs-CZ" dirty="0"/>
              <a:t> (</a:t>
            </a:r>
            <a:r>
              <a:rPr lang="cs-CZ" dirty="0" err="1"/>
              <a:t>Mirinda</a:t>
            </a:r>
            <a:r>
              <a:rPr lang="cs-CZ" dirty="0"/>
              <a:t> – 13 g/100 ml)</a:t>
            </a:r>
          </a:p>
          <a:p>
            <a:r>
              <a:rPr lang="cs-CZ" b="1" dirty="0"/>
              <a:t>finanční</a:t>
            </a:r>
            <a:r>
              <a:rPr lang="cs-CZ" dirty="0"/>
              <a:t> náročnost</a:t>
            </a:r>
          </a:p>
          <a:p>
            <a:r>
              <a:rPr lang="cs-CZ" dirty="0"/>
              <a:t>vysoké množství </a:t>
            </a:r>
            <a:r>
              <a:rPr lang="cs-CZ" b="1" dirty="0"/>
              <a:t>CO</a:t>
            </a:r>
            <a:r>
              <a:rPr lang="cs-CZ" b="1" baseline="-25000" dirty="0"/>
              <a:t>2</a:t>
            </a:r>
          </a:p>
          <a:p>
            <a:pPr lvl="1">
              <a:spcBef>
                <a:spcPts val="1200"/>
              </a:spcBef>
            </a:pPr>
            <a:r>
              <a:rPr lang="cs-CZ" dirty="0"/>
              <a:t>CO</a:t>
            </a:r>
            <a:r>
              <a:rPr lang="cs-CZ" baseline="-25000" dirty="0"/>
              <a:t>2</a:t>
            </a:r>
            <a:r>
              <a:rPr lang="cs-CZ" dirty="0"/>
              <a:t> je odpadní látka metabolismu</a:t>
            </a:r>
          </a:p>
          <a:p>
            <a:pPr lvl="1">
              <a:spcBef>
                <a:spcPts val="1200"/>
              </a:spcBef>
            </a:pPr>
            <a:r>
              <a:rPr lang="cs-CZ" dirty="0"/>
              <a:t>potlačuje pocit žízně</a:t>
            </a:r>
          </a:p>
          <a:p>
            <a:pPr lvl="1">
              <a:spcBef>
                <a:spcPts val="1200"/>
              </a:spcBef>
            </a:pPr>
            <a:r>
              <a:rPr lang="cs-CZ" dirty="0"/>
              <a:t>snižuje objem vypité tekutiny</a:t>
            </a:r>
          </a:p>
        </p:txBody>
      </p:sp>
      <p:pic>
        <p:nvPicPr>
          <p:cNvPr id="9218" name="Picture 2" descr="http://a3145z1.americdn.com/wp-content/uploads/2015/02/seven-drinks-you-must-avoid-to-safe-your-health-2-will-shock-yo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92" y="2888974"/>
            <a:ext cx="5296208" cy="396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403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Rizika spojená s cukrem</a:t>
            </a:r>
          </a:p>
        </p:txBody>
      </p:sp>
      <p:pic>
        <p:nvPicPr>
          <p:cNvPr id="3076" name="Picture 4" descr="Výsledek obrázku pro obez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87" y="1979370"/>
            <a:ext cx="5486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498510" y="1894867"/>
            <a:ext cx="160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DIABETES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784841" y="2711607"/>
            <a:ext cx="3278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KARDIOVASKULÁRNÍ</a:t>
            </a:r>
          </a:p>
          <a:p>
            <a:pPr algn="ctr"/>
            <a:r>
              <a:rPr lang="cs-CZ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ONEMOCNĚNÍ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276228" y="3897679"/>
            <a:ext cx="2295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NÁDOROVÁ</a:t>
            </a:r>
          </a:p>
          <a:p>
            <a:pPr algn="ctr"/>
            <a:r>
              <a:rPr lang="cs-CZ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ONEMOCNĚNÍ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494474" y="5083750"/>
            <a:ext cx="3859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PORUCHY FUNKCE JATER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255271" y="5900490"/>
            <a:ext cx="2094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HYPERTENZE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745684" y="5887673"/>
            <a:ext cx="22744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OBEZITA</a:t>
            </a:r>
          </a:p>
        </p:txBody>
      </p:sp>
    </p:spTree>
    <p:extLst>
      <p:ext uri="{BB962C8B-B14F-4D97-AF65-F5344CB8AC3E}">
        <p14:creationId xmlns:p14="http://schemas.microsoft.com/office/powerpoint/2010/main" val="282507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8000" dirty="0"/>
              <a:t>2. Kofein</a:t>
            </a:r>
          </a:p>
        </p:txBody>
      </p:sp>
    </p:spTree>
    <p:extLst>
      <p:ext uri="{BB962C8B-B14F-4D97-AF65-F5344CB8AC3E}">
        <p14:creationId xmlns:p14="http://schemas.microsoft.com/office/powerpoint/2010/main" val="2097440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Kofein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1192"/>
          </a:xfrm>
        </p:spPr>
        <p:txBody>
          <a:bodyPr/>
          <a:lstStyle/>
          <a:p>
            <a:r>
              <a:rPr lang="cs-CZ" dirty="0"/>
              <a:t>purinový alkaloid</a:t>
            </a:r>
          </a:p>
          <a:p>
            <a:r>
              <a:rPr lang="cs-CZ" dirty="0"/>
              <a:t>nejrozšířenější stimulant</a:t>
            </a:r>
          </a:p>
          <a:p>
            <a:endParaRPr lang="cs-CZ" dirty="0"/>
          </a:p>
          <a:p>
            <a:r>
              <a:rPr lang="cs-CZ" b="1" dirty="0"/>
              <a:t>thein - ?</a:t>
            </a:r>
          </a:p>
          <a:p>
            <a:pPr lvl="1"/>
            <a:r>
              <a:rPr lang="cs-CZ" dirty="0"/>
              <a:t>zastaralé označení, to stejné</a:t>
            </a:r>
          </a:p>
          <a:p>
            <a:endParaRPr lang="cs-CZ" dirty="0"/>
          </a:p>
          <a:p>
            <a:r>
              <a:rPr lang="cs-CZ" b="1" dirty="0"/>
              <a:t>močopudné účinky - ?</a:t>
            </a:r>
          </a:p>
          <a:p>
            <a:pPr lvl="1"/>
            <a:r>
              <a:rPr lang="cs-CZ" dirty="0"/>
              <a:t>méně významné, než se předpokládalo; „kafaři“ adaptace</a:t>
            </a:r>
          </a:p>
        </p:txBody>
      </p:sp>
      <p:pic>
        <p:nvPicPr>
          <p:cNvPr id="6146" name="Picture 2" descr="Výsledek obrázku pro kof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948" y="1825625"/>
            <a:ext cx="2705703" cy="22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02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nám je voda?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71590" y="5733429"/>
            <a:ext cx="42695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VYLUČOVÁNÍ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359550" y="5733426"/>
            <a:ext cx="48140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TRÁVICÍ ŠŤÁVY</a:t>
            </a:r>
          </a:p>
        </p:txBody>
      </p:sp>
      <p:pic>
        <p:nvPicPr>
          <p:cNvPr id="2050" name="Picture 2" descr="Výsledek obrázku pro wc 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78" y="1990102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trávicí š&amp;tcaron;áv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855" y="1990101"/>
            <a:ext cx="3581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14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kofeinu</a:t>
            </a:r>
          </a:p>
        </p:txBody>
      </p:sp>
      <p:pic>
        <p:nvPicPr>
          <p:cNvPr id="8196" name="Picture 4" descr="Výsledek obrázku pro kávov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9" y="2321405"/>
            <a:ext cx="5070646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&amp;ccaron;ajovní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21405"/>
            <a:ext cx="5619752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056392" y="5786438"/>
            <a:ext cx="1931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KÁVA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231653" y="5804705"/>
            <a:ext cx="1348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ČAJ</a:t>
            </a:r>
          </a:p>
        </p:txBody>
      </p:sp>
    </p:spTree>
    <p:extLst>
      <p:ext uri="{BB962C8B-B14F-4D97-AF65-F5344CB8AC3E}">
        <p14:creationId xmlns:p14="http://schemas.microsoft.com/office/powerpoint/2010/main" val="272055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kofeinu</a:t>
            </a:r>
          </a:p>
        </p:txBody>
      </p:sp>
      <p:pic>
        <p:nvPicPr>
          <p:cNvPr id="7172" name="Picture 4" descr="Výsledek obrázku pro cesmína paraguaysk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2321406"/>
            <a:ext cx="4867275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ýsledek obrázku pro guar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21406"/>
            <a:ext cx="498753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635827" y="5786022"/>
            <a:ext cx="33922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GUARANA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395545" y="5786022"/>
            <a:ext cx="3049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CESMÍNA</a:t>
            </a:r>
          </a:p>
        </p:txBody>
      </p:sp>
    </p:spTree>
    <p:extLst>
      <p:ext uri="{BB962C8B-B14F-4D97-AF65-F5344CB8AC3E}">
        <p14:creationId xmlns:p14="http://schemas.microsoft.com/office/powerpoint/2010/main" val="98188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kofeinu v nápojích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cs-CZ" dirty="0"/>
              <a:t>espresso – 80–120 mg v šálku (30 ml)</a:t>
            </a:r>
          </a:p>
          <a:p>
            <a:pPr>
              <a:spcAft>
                <a:spcPts val="1200"/>
              </a:spcAft>
            </a:pPr>
            <a:r>
              <a:rPr lang="cs-CZ" dirty="0"/>
              <a:t>maté – 85 mg v šálku (250 ml)</a:t>
            </a:r>
          </a:p>
          <a:p>
            <a:pPr>
              <a:spcAft>
                <a:spcPts val="1200"/>
              </a:spcAft>
            </a:pPr>
            <a:r>
              <a:rPr lang="cs-CZ" dirty="0"/>
              <a:t>černý čaj – 14–70 mg v šálku (250 ml)</a:t>
            </a:r>
          </a:p>
          <a:p>
            <a:pPr>
              <a:spcAft>
                <a:spcPts val="1200"/>
              </a:spcAft>
            </a:pPr>
            <a:r>
              <a:rPr lang="cs-CZ" dirty="0"/>
              <a:t>zelený čaj – 24–45 mg v šálku (250 ml)</a:t>
            </a:r>
          </a:p>
          <a:p>
            <a:pPr>
              <a:spcAft>
                <a:spcPts val="1200"/>
              </a:spcAft>
            </a:pPr>
            <a:r>
              <a:rPr lang="cs-CZ" dirty="0" err="1"/>
              <a:t>Coca-cola</a:t>
            </a:r>
            <a:r>
              <a:rPr lang="cs-CZ" dirty="0"/>
              <a:t> – 12–18 mg ve sklenici (200 ml)</a:t>
            </a:r>
          </a:p>
        </p:txBody>
      </p:sp>
    </p:spTree>
    <p:extLst>
      <p:ext uri="{BB962C8B-B14F-4D97-AF65-F5344CB8AC3E}">
        <p14:creationId xmlns:p14="http://schemas.microsoft.com/office/powerpoint/2010/main" val="3325229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Doporučení EFSA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bezpečná denní konzumace </a:t>
            </a:r>
            <a:r>
              <a:rPr lang="cs-CZ" b="1" dirty="0"/>
              <a:t>do 400 mg</a:t>
            </a:r>
          </a:p>
          <a:p>
            <a:pPr>
              <a:spcBef>
                <a:spcPts val="1800"/>
              </a:spcBef>
            </a:pPr>
            <a:r>
              <a:rPr lang="cs-CZ" dirty="0"/>
              <a:t>bezpečná jednorázová konzumace </a:t>
            </a:r>
            <a:r>
              <a:rPr lang="cs-CZ" b="1" dirty="0"/>
              <a:t>do 200 mg</a:t>
            </a:r>
          </a:p>
          <a:p>
            <a:pPr>
              <a:spcBef>
                <a:spcPts val="1800"/>
              </a:spcBef>
            </a:pPr>
            <a:r>
              <a:rPr lang="cs-CZ" dirty="0"/>
              <a:t>u těhotných bezpečná denní konzumace </a:t>
            </a:r>
            <a:r>
              <a:rPr lang="cs-CZ" b="1" dirty="0"/>
              <a:t>do 200 mg</a:t>
            </a:r>
            <a:endParaRPr lang="cs-CZ" dirty="0"/>
          </a:p>
          <a:p>
            <a:pPr>
              <a:spcBef>
                <a:spcPts val="1800"/>
              </a:spcBef>
            </a:pPr>
            <a:r>
              <a:rPr lang="cs-CZ" dirty="0"/>
              <a:t>u dětí a dospívajících nedostatek informací</a:t>
            </a:r>
          </a:p>
          <a:p>
            <a:pPr lvl="1"/>
            <a:r>
              <a:rPr lang="cs-CZ" dirty="0"/>
              <a:t>předpokládaný bezpečný příjem </a:t>
            </a:r>
            <a:r>
              <a:rPr lang="cs-CZ" b="1" dirty="0"/>
              <a:t>do 3 mg/kg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7936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8000" dirty="0"/>
              <a:t>3. Alkohol</a:t>
            </a:r>
          </a:p>
        </p:txBody>
      </p:sp>
    </p:spTree>
    <p:extLst>
      <p:ext uri="{BB962C8B-B14F-4D97-AF65-F5344CB8AC3E}">
        <p14:creationId xmlns:p14="http://schemas.microsoft.com/office/powerpoint/2010/main" val="3676542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Patří alkohol do pitného režimu?</a:t>
            </a:r>
          </a:p>
        </p:txBody>
      </p:sp>
      <p:sp>
        <p:nvSpPr>
          <p:cNvPr id="5" name="Nadpis 5"/>
          <p:cNvSpPr txBox="1">
            <a:spLocks/>
          </p:cNvSpPr>
          <p:nvPr/>
        </p:nvSpPr>
        <p:spPr>
          <a:xfrm>
            <a:off x="3996358" y="2194580"/>
            <a:ext cx="4199283" cy="3529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algn="ctr"/>
            <a:r>
              <a:rPr lang="cs-CZ" sz="16600" dirty="0"/>
              <a:t>NE!</a:t>
            </a:r>
          </a:p>
        </p:txBody>
      </p:sp>
    </p:spTree>
    <p:extLst>
      <p:ext uri="{BB962C8B-B14F-4D97-AF65-F5344CB8AC3E}">
        <p14:creationId xmlns:p14="http://schemas.microsoft.com/office/powerpoint/2010/main" val="221620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Ethanol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r>
              <a:rPr lang="cs-CZ" dirty="0"/>
              <a:t>alkohol se dvěma uhlíky</a:t>
            </a:r>
          </a:p>
          <a:p>
            <a:r>
              <a:rPr lang="cs-CZ" dirty="0" err="1"/>
              <a:t>metabolizace</a:t>
            </a:r>
            <a:r>
              <a:rPr lang="cs-CZ" dirty="0"/>
              <a:t> pomocí</a:t>
            </a:r>
            <a:br>
              <a:rPr lang="cs-CZ" dirty="0"/>
            </a:br>
            <a:r>
              <a:rPr lang="cs-CZ" dirty="0" err="1"/>
              <a:t>alkoholdehydrogenázy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energie:</a:t>
            </a:r>
            <a:r>
              <a:rPr lang="cs-CZ" dirty="0"/>
              <a:t> 1 g alkoholu </a:t>
            </a:r>
            <a:r>
              <a:rPr lang="cs-CZ" dirty="0">
                <a:latin typeface="Tw Cen MT" panose="020B0602020104020603" pitchFamily="34" charset="-18"/>
              </a:rPr>
              <a:t>≈ </a:t>
            </a:r>
            <a:r>
              <a:rPr lang="cs-CZ" dirty="0"/>
              <a:t>29 kJ</a:t>
            </a:r>
          </a:p>
          <a:p>
            <a:endParaRPr lang="cs-CZ" sz="2400" b="1" dirty="0"/>
          </a:p>
          <a:p>
            <a:r>
              <a:rPr lang="cs-CZ" b="1" dirty="0"/>
              <a:t>bezpečná dávka:</a:t>
            </a:r>
            <a:r>
              <a:rPr lang="cs-CZ" dirty="0"/>
              <a:t> neexistuje!</a:t>
            </a:r>
          </a:p>
          <a:p>
            <a:endParaRPr lang="cs-CZ" sz="2400" b="1" dirty="0"/>
          </a:p>
          <a:p>
            <a:r>
              <a:rPr lang="cs-CZ" b="1" dirty="0"/>
              <a:t>pozitivní účinek:</a:t>
            </a:r>
            <a:r>
              <a:rPr lang="cs-CZ" dirty="0"/>
              <a:t> KVO u žen, ALE celkový efekt</a:t>
            </a:r>
            <a:endParaRPr lang="cs-CZ" b="1" dirty="0"/>
          </a:p>
        </p:txBody>
      </p:sp>
      <p:pic>
        <p:nvPicPr>
          <p:cNvPr id="1026" name="Picture 2" descr="Výsledek obrázku pro ethan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836" y="1690688"/>
            <a:ext cx="3810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7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1F0DC63-B209-4339-8B98-8F377238A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417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Kolik je 20/10 g </a:t>
            </a:r>
            <a:r>
              <a:rPr lang="cs-CZ" dirty="0" err="1"/>
              <a:t>ethanolu</a:t>
            </a:r>
            <a:r>
              <a:rPr lang="cs-CZ" dirty="0"/>
              <a:t>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/>
              <a:t>20 g se nachází v:</a:t>
            </a:r>
          </a:p>
          <a:p>
            <a:pPr lvl="1">
              <a:spcBef>
                <a:spcPts val="1200"/>
              </a:spcBef>
            </a:pPr>
            <a:r>
              <a:rPr lang="cs-CZ" dirty="0"/>
              <a:t>0,5 l piva</a:t>
            </a:r>
          </a:p>
          <a:p>
            <a:pPr lvl="1">
              <a:spcBef>
                <a:spcPts val="1200"/>
              </a:spcBef>
            </a:pPr>
            <a:r>
              <a:rPr lang="cs-CZ" dirty="0"/>
              <a:t>2 dl vína</a:t>
            </a:r>
          </a:p>
          <a:p>
            <a:pPr lvl="1">
              <a:spcBef>
                <a:spcPts val="1200"/>
              </a:spcBef>
            </a:pPr>
            <a:r>
              <a:rPr lang="cs-CZ" dirty="0"/>
              <a:t>5 cl 40% destilátu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/>
              <a:t>10 g se nachází v:</a:t>
            </a:r>
          </a:p>
          <a:p>
            <a:pPr lvl="1">
              <a:spcBef>
                <a:spcPts val="1200"/>
              </a:spcBef>
            </a:pPr>
            <a:r>
              <a:rPr lang="cs-CZ" dirty="0"/>
              <a:t>0,3 l piva</a:t>
            </a:r>
          </a:p>
          <a:p>
            <a:pPr lvl="1">
              <a:spcBef>
                <a:spcPts val="1200"/>
              </a:spcBef>
            </a:pPr>
            <a:r>
              <a:rPr lang="cs-CZ" dirty="0"/>
              <a:t>1 dl vína</a:t>
            </a:r>
          </a:p>
          <a:p>
            <a:pPr lvl="1">
              <a:spcBef>
                <a:spcPts val="1200"/>
              </a:spcBef>
            </a:pPr>
            <a:r>
              <a:rPr lang="cs-CZ" dirty="0"/>
              <a:t>3 cl 40% destilátu</a:t>
            </a:r>
          </a:p>
        </p:txBody>
      </p:sp>
      <p:pic>
        <p:nvPicPr>
          <p:cNvPr id="2050" name="Picture 2" descr="Výsledek obrázku pro p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856" y="4278597"/>
            <a:ext cx="3501887" cy="232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25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Zásadní je uvědomit si, že...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800"/>
              </a:spcAft>
              <a:buAutoNum type="arabicParenR"/>
            </a:pPr>
            <a:r>
              <a:rPr lang="cs-CZ" dirty="0"/>
              <a:t>Nelze stanovit naprosto bezpečnou dávku alkoholu.</a:t>
            </a:r>
          </a:p>
          <a:p>
            <a:pPr marL="514350" indent="-514350">
              <a:spcAft>
                <a:spcPts val="1800"/>
              </a:spcAft>
              <a:buAutoNum type="arabicParenR"/>
            </a:pPr>
            <a:r>
              <a:rPr lang="cs-CZ" dirty="0"/>
              <a:t>Alkohol obsahuje energii (a ne málo).</a:t>
            </a:r>
          </a:p>
          <a:p>
            <a:pPr marL="514350" indent="-514350">
              <a:spcAft>
                <a:spcPts val="1800"/>
              </a:spcAft>
              <a:buAutoNum type="arabicParenR"/>
            </a:pPr>
            <a:r>
              <a:rPr lang="cs-CZ" dirty="0"/>
              <a:t>Alkohol může poškodit funkci některých orgánů.</a:t>
            </a:r>
          </a:p>
          <a:p>
            <a:pPr marL="514350" indent="-514350">
              <a:spcAft>
                <a:spcPts val="1800"/>
              </a:spcAft>
              <a:buAutoNum type="arabicParenR"/>
            </a:pPr>
            <a:r>
              <a:rPr lang="cs-CZ" dirty="0"/>
              <a:t>Alkohol může způsobit ranní hypoglykémie (diabetes!).</a:t>
            </a:r>
          </a:p>
          <a:p>
            <a:pPr marL="514350" indent="-514350">
              <a:spcAft>
                <a:spcPts val="1800"/>
              </a:spcAft>
              <a:buAutoNum type="arabicParenR"/>
            </a:pPr>
            <a:r>
              <a:rPr lang="cs-CZ" dirty="0"/>
              <a:t>Alkohol je rizikový kvůli pozornosti.</a:t>
            </a:r>
          </a:p>
        </p:txBody>
      </p:sp>
    </p:spTree>
    <p:extLst>
      <p:ext uri="{BB962C8B-B14F-4D97-AF65-F5344CB8AC3E}">
        <p14:creationId xmlns:p14="http://schemas.microsoft.com/office/powerpoint/2010/main" val="63359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nám je voda?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620167" y="5733426"/>
            <a:ext cx="33650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ACIDOBAZICKÁ</a:t>
            </a:r>
          </a:p>
          <a:p>
            <a:pPr algn="ctr"/>
            <a:r>
              <a:rPr lang="cs-CZ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ROVNOVÁHA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985458" y="5733426"/>
            <a:ext cx="3562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NÁRAZNÍK</a:t>
            </a:r>
          </a:p>
        </p:txBody>
      </p:sp>
      <p:pic>
        <p:nvPicPr>
          <p:cNvPr id="3074" name="Picture 2" descr="Výsledek obrázku pro acid base ba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91" y="1990101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eye anatomy without lab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080" y="2156787"/>
            <a:ext cx="455295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75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nápoje tedy vybírat?</a:t>
            </a:r>
          </a:p>
        </p:txBody>
      </p:sp>
      <p:sp>
        <p:nvSpPr>
          <p:cNvPr id="7" name="Veselý obličej 6"/>
          <p:cNvSpPr/>
          <p:nvPr/>
        </p:nvSpPr>
        <p:spPr>
          <a:xfrm>
            <a:off x="1371600" y="2057400"/>
            <a:ext cx="971550" cy="97155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eselý obličej 7"/>
          <p:cNvSpPr/>
          <p:nvPr/>
        </p:nvSpPr>
        <p:spPr>
          <a:xfrm>
            <a:off x="5386387" y="2057400"/>
            <a:ext cx="971550" cy="971550"/>
          </a:xfrm>
          <a:prstGeom prst="smileyFace">
            <a:avLst>
              <a:gd name="adj" fmla="val 24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eselý obličej 8"/>
          <p:cNvSpPr/>
          <p:nvPr/>
        </p:nvSpPr>
        <p:spPr>
          <a:xfrm>
            <a:off x="9351165" y="2057400"/>
            <a:ext cx="971550" cy="971550"/>
          </a:xfrm>
          <a:prstGeom prst="smileyFace">
            <a:avLst>
              <a:gd name="adj" fmla="val -46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28514" y="3529012"/>
            <a:ext cx="24577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dirty="0">
                <a:latin typeface="Segoe UI" panose="020B0502040204020203" pitchFamily="34" charset="0"/>
                <a:cs typeface="Segoe UI" panose="020B0502040204020203" pitchFamily="34" charset="0"/>
              </a:rPr>
              <a:t>voda</a:t>
            </a:r>
          </a:p>
          <a:p>
            <a:pPr algn="ctr"/>
            <a:r>
              <a:rPr lang="cs-CZ" sz="2800" dirty="0">
                <a:latin typeface="Segoe UI" panose="020B0502040204020203" pitchFamily="34" charset="0"/>
                <a:cs typeface="Segoe UI" panose="020B0502040204020203" pitchFamily="34" charset="0"/>
              </a:rPr>
              <a:t>neslazené čaje</a:t>
            </a:r>
          </a:p>
          <a:p>
            <a:pPr algn="ctr"/>
            <a:r>
              <a:rPr lang="cs-CZ" sz="2800" dirty="0">
                <a:latin typeface="Segoe UI" panose="020B0502040204020203" pitchFamily="34" charset="0"/>
                <a:cs typeface="Segoe UI" panose="020B0502040204020203" pitchFamily="34" charset="0"/>
              </a:rPr>
              <a:t>ředěné džusy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535068" y="3529011"/>
            <a:ext cx="26741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dirty="0">
                <a:latin typeface="Segoe UI" panose="020B0502040204020203" pitchFamily="34" charset="0"/>
                <a:cs typeface="Segoe UI" panose="020B0502040204020203" pitchFamily="34" charset="0"/>
              </a:rPr>
              <a:t>minerální vody</a:t>
            </a:r>
          </a:p>
          <a:p>
            <a:pPr algn="ctr"/>
            <a:r>
              <a:rPr lang="cs-CZ" sz="2800" dirty="0">
                <a:latin typeface="Segoe UI" panose="020B0502040204020203" pitchFamily="34" charset="0"/>
                <a:cs typeface="Segoe UI" panose="020B0502040204020203" pitchFamily="34" charset="0"/>
              </a:rPr>
              <a:t>neředěné džusy</a:t>
            </a:r>
          </a:p>
          <a:p>
            <a:pPr algn="ctr"/>
            <a:r>
              <a:rPr lang="cs-CZ" sz="2800" dirty="0">
                <a:latin typeface="Segoe UI" panose="020B0502040204020203" pitchFamily="34" charset="0"/>
                <a:cs typeface="Segoe UI" panose="020B0502040204020203" pitchFamily="34" charset="0"/>
              </a:rPr>
              <a:t>káva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239744" y="3529011"/>
            <a:ext cx="31944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dirty="0">
                <a:latin typeface="Segoe UI" panose="020B0502040204020203" pitchFamily="34" charset="0"/>
                <a:cs typeface="Segoe UI" panose="020B0502040204020203" pitchFamily="34" charset="0"/>
              </a:rPr>
              <a:t>energetické nápoje</a:t>
            </a:r>
          </a:p>
          <a:p>
            <a:pPr algn="ctr"/>
            <a:r>
              <a:rPr lang="cs-CZ" sz="2800" dirty="0">
                <a:latin typeface="Segoe UI" panose="020B0502040204020203" pitchFamily="34" charset="0"/>
                <a:cs typeface="Segoe UI" panose="020B0502040204020203" pitchFamily="34" charset="0"/>
              </a:rPr>
              <a:t>soft </a:t>
            </a:r>
            <a:r>
              <a:rPr lang="cs-CZ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drinks</a:t>
            </a:r>
            <a:endParaRPr lang="cs-CZ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cs-CZ" sz="2800" dirty="0">
                <a:latin typeface="Segoe UI" panose="020B0502040204020203" pitchFamily="34" charset="0"/>
                <a:cs typeface="Segoe UI" panose="020B0502040204020203" pitchFamily="34" charset="0"/>
              </a:rPr>
              <a:t>alkoholické nápoje</a:t>
            </a:r>
          </a:p>
        </p:txBody>
      </p:sp>
    </p:spTree>
    <p:extLst>
      <p:ext uri="{BB962C8B-B14F-4D97-AF65-F5344CB8AC3E}">
        <p14:creationId xmlns:p14="http://schemas.microsoft.com/office/powerpoint/2010/main" val="421330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Zastoupení vody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731025"/>
            <a:ext cx="10515600" cy="1869799"/>
          </a:xfrm>
        </p:spPr>
        <p:txBody>
          <a:bodyPr>
            <a:normAutofit/>
          </a:bodyPr>
          <a:lstStyle/>
          <a:p>
            <a:r>
              <a:rPr lang="cs-CZ" dirty="0"/>
              <a:t>může se měnit v souvislosti se zdravotním stavem</a:t>
            </a:r>
          </a:p>
          <a:p>
            <a:r>
              <a:rPr lang="cs-CZ" dirty="0"/>
              <a:t>potíže již při nedostatku v jednotkách %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76207" y="2095585"/>
            <a:ext cx="362951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6600" dirty="0">
                <a:solidFill>
                  <a:schemeClr val="accent5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60–70 %</a:t>
            </a:r>
          </a:p>
          <a:p>
            <a:pPr algn="ctr"/>
            <a:r>
              <a:rPr lang="cs-CZ" sz="4800" dirty="0">
                <a:latin typeface="Segoe UI" panose="020B0502040204020203" pitchFamily="34" charset="0"/>
                <a:cs typeface="Segoe UI" panose="020B0502040204020203" pitchFamily="34" charset="0"/>
              </a:rPr>
              <a:t>dospělý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053020" y="2070822"/>
            <a:ext cx="333456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6600" dirty="0">
                <a:solidFill>
                  <a:schemeClr val="accent5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až 80 %</a:t>
            </a:r>
          </a:p>
          <a:p>
            <a:pPr algn="ctr"/>
            <a:r>
              <a:rPr lang="cs-CZ" sz="4800" dirty="0">
                <a:latin typeface="Segoe UI" panose="020B0502040204020203" pitchFamily="34" charset="0"/>
                <a:cs typeface="Segoe UI" panose="020B0502040204020203" pitchFamily="34" charset="0"/>
              </a:rPr>
              <a:t>kojenec</a:t>
            </a:r>
          </a:p>
        </p:txBody>
      </p:sp>
      <p:pic>
        <p:nvPicPr>
          <p:cNvPr id="1026" name="Picture 2" descr="Výsledek obrázku pro ke&amp;ccaron;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804" y="1772872"/>
            <a:ext cx="2737713" cy="27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tvaro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039" y="1911125"/>
            <a:ext cx="3393190" cy="259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0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Bilance tekutin</a:t>
            </a:r>
          </a:p>
        </p:txBody>
      </p:sp>
      <p:pic>
        <p:nvPicPr>
          <p:cNvPr id="4098" name="Picture 2" descr="Výsledek obrázku pro lidské t&amp;ecaron;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506" y="1961191"/>
            <a:ext cx="2058988" cy="452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981075" y="2907026"/>
            <a:ext cx="3548063" cy="26289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PŘÍJEM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7662862" y="2907026"/>
            <a:ext cx="3548063" cy="26289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VÝDEJ</a:t>
            </a:r>
          </a:p>
        </p:txBody>
      </p:sp>
    </p:spTree>
    <p:extLst>
      <p:ext uri="{BB962C8B-B14F-4D97-AF65-F5344CB8AC3E}">
        <p14:creationId xmlns:p14="http://schemas.microsoft.com/office/powerpoint/2010/main" val="393264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Bilance tekutin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příjem</a:t>
            </a:r>
          </a:p>
          <a:p>
            <a:pPr lvl="1">
              <a:spcBef>
                <a:spcPts val="1800"/>
              </a:spcBef>
              <a:tabLst>
                <a:tab pos="3230563" algn="l"/>
              </a:tabLst>
            </a:pPr>
            <a:r>
              <a:rPr lang="cs-CZ" dirty="0"/>
              <a:t>tekutiny</a:t>
            </a:r>
            <a:r>
              <a:rPr lang="en-GB" dirty="0"/>
              <a:t>: </a:t>
            </a:r>
            <a:r>
              <a:rPr lang="cs-CZ" dirty="0"/>
              <a:t>	</a:t>
            </a:r>
            <a:r>
              <a:rPr lang="en-GB" dirty="0"/>
              <a:t>1 400 ml</a:t>
            </a:r>
          </a:p>
          <a:p>
            <a:pPr lvl="1">
              <a:tabLst>
                <a:tab pos="3230563" algn="l"/>
              </a:tabLst>
            </a:pPr>
            <a:r>
              <a:rPr lang="cs-CZ" dirty="0"/>
              <a:t>potraviny</a:t>
            </a:r>
            <a:r>
              <a:rPr lang="en-GB" dirty="0"/>
              <a:t>: </a:t>
            </a:r>
            <a:r>
              <a:rPr lang="cs-CZ" dirty="0"/>
              <a:t>	</a:t>
            </a:r>
            <a:r>
              <a:rPr lang="en-GB" dirty="0"/>
              <a:t>700 ml</a:t>
            </a:r>
          </a:p>
          <a:p>
            <a:pPr lvl="1">
              <a:tabLst>
                <a:tab pos="3230563" algn="l"/>
              </a:tabLst>
            </a:pPr>
            <a:r>
              <a:rPr lang="en-GB" dirty="0"/>
              <a:t>metabolism</a:t>
            </a:r>
            <a:r>
              <a:rPr lang="cs-CZ" dirty="0" err="1"/>
              <a:t>us</a:t>
            </a:r>
            <a:r>
              <a:rPr lang="en-GB" dirty="0"/>
              <a:t>: </a:t>
            </a:r>
            <a:r>
              <a:rPr lang="cs-CZ" dirty="0"/>
              <a:t>	</a:t>
            </a:r>
            <a:r>
              <a:rPr lang="en-GB" dirty="0"/>
              <a:t>200 ml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výdej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147116" y="1825625"/>
            <a:ext cx="6178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Při příjmu 2 300 ml</a:t>
            </a:r>
            <a:r>
              <a:rPr lang="cs-CZ" sz="4800" b="1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  <a:r>
              <a:rPr lang="cs-CZ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3516" y="6457890"/>
            <a:ext cx="5557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*bilance dle </a:t>
            </a:r>
            <a:r>
              <a:rPr lang="cs-CZ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Krause‘s</a:t>
            </a: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 Food and </a:t>
            </a:r>
            <a:r>
              <a:rPr lang="cs-CZ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Nutrition</a:t>
            </a: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 Care </a:t>
            </a:r>
            <a:r>
              <a:rPr lang="cs-CZ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Process</a:t>
            </a: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371987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Voda v potravinách</a:t>
            </a: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142338606"/>
              </p:ext>
            </p:extLst>
          </p:nvPr>
        </p:nvGraphicFramePr>
        <p:xfrm>
          <a:off x="256203" y="1718236"/>
          <a:ext cx="2353844" cy="2526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360504539"/>
              </p:ext>
            </p:extLst>
          </p:nvPr>
        </p:nvGraphicFramePr>
        <p:xfrm>
          <a:off x="3373530" y="1690688"/>
          <a:ext cx="2353844" cy="2526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3724121170"/>
              </p:ext>
            </p:extLst>
          </p:nvPr>
        </p:nvGraphicFramePr>
        <p:xfrm>
          <a:off x="6286802" y="1684082"/>
          <a:ext cx="2761953" cy="2526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2032489767"/>
              </p:ext>
            </p:extLst>
          </p:nvPr>
        </p:nvGraphicFramePr>
        <p:xfrm>
          <a:off x="256203" y="4331269"/>
          <a:ext cx="2353844" cy="2526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af 9"/>
          <p:cNvGraphicFramePr/>
          <p:nvPr>
            <p:extLst>
              <p:ext uri="{D42A27DB-BD31-4B8C-83A1-F6EECF244321}">
                <p14:modId xmlns:p14="http://schemas.microsoft.com/office/powerpoint/2010/main" val="4276607890"/>
              </p:ext>
            </p:extLst>
          </p:nvPr>
        </p:nvGraphicFramePr>
        <p:xfrm>
          <a:off x="9608184" y="1684083"/>
          <a:ext cx="2353844" cy="2526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Graf 10"/>
          <p:cNvGraphicFramePr/>
          <p:nvPr>
            <p:extLst>
              <p:ext uri="{D42A27DB-BD31-4B8C-83A1-F6EECF244321}">
                <p14:modId xmlns:p14="http://schemas.microsoft.com/office/powerpoint/2010/main" val="584597471"/>
              </p:ext>
            </p:extLst>
          </p:nvPr>
        </p:nvGraphicFramePr>
        <p:xfrm>
          <a:off x="9608184" y="4331268"/>
          <a:ext cx="2353844" cy="2526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Graf 11"/>
          <p:cNvGraphicFramePr/>
          <p:nvPr>
            <p:extLst>
              <p:ext uri="{D42A27DB-BD31-4B8C-83A1-F6EECF244321}">
                <p14:modId xmlns:p14="http://schemas.microsoft.com/office/powerpoint/2010/main" val="2622866175"/>
              </p:ext>
            </p:extLst>
          </p:nvPr>
        </p:nvGraphicFramePr>
        <p:xfrm>
          <a:off x="3373530" y="4331269"/>
          <a:ext cx="2353844" cy="2526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Graf 12"/>
          <p:cNvGraphicFramePr/>
          <p:nvPr>
            <p:extLst>
              <p:ext uri="{D42A27DB-BD31-4B8C-83A1-F6EECF244321}">
                <p14:modId xmlns:p14="http://schemas.microsoft.com/office/powerpoint/2010/main" val="3314825703"/>
              </p:ext>
            </p:extLst>
          </p:nvPr>
        </p:nvGraphicFramePr>
        <p:xfrm>
          <a:off x="6490857" y="4331266"/>
          <a:ext cx="2353844" cy="2526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Obdélník 2"/>
          <p:cNvSpPr/>
          <p:nvPr/>
        </p:nvSpPr>
        <p:spPr>
          <a:xfrm>
            <a:off x="6388829" y="1718236"/>
            <a:ext cx="2353844" cy="24925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accent2">
                    <a:lumMod val="50000"/>
                  </a:schemeClr>
                </a:solidFill>
              </a:rPr>
              <a:t>Kuřecí prsa</a:t>
            </a:r>
            <a:br>
              <a:rPr lang="cs-CZ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2800" b="1" dirty="0">
                <a:solidFill>
                  <a:schemeClr val="accent2">
                    <a:lumMod val="50000"/>
                  </a:schemeClr>
                </a:solidFill>
              </a:rPr>
              <a:t>restovaná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475557" y="1718236"/>
            <a:ext cx="2353844" cy="24925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accent2">
                    <a:lumMod val="50000"/>
                  </a:schemeClr>
                </a:solidFill>
              </a:rPr>
              <a:t>Okurka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435858" y="1718236"/>
            <a:ext cx="2353844" cy="24925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accent2">
                    <a:lumMod val="50000"/>
                  </a:schemeClr>
                </a:solidFill>
              </a:rPr>
              <a:t>Pšeničný</a:t>
            </a:r>
            <a:br>
              <a:rPr lang="cs-CZ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2800" b="1" dirty="0">
                <a:solidFill>
                  <a:schemeClr val="accent2">
                    <a:lumMod val="50000"/>
                  </a:schemeClr>
                </a:solidFill>
              </a:rPr>
              <a:t>chléb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9506156" y="1684082"/>
            <a:ext cx="2353844" cy="24925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accent2">
                    <a:lumMod val="50000"/>
                  </a:schemeClr>
                </a:solidFill>
              </a:rPr>
              <a:t>Vlašské ořechy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9506156" y="4297113"/>
            <a:ext cx="2353844" cy="24925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accent2">
                    <a:lumMod val="50000"/>
                  </a:schemeClr>
                </a:solidFill>
              </a:rPr>
              <a:t>Banán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6388829" y="4297113"/>
            <a:ext cx="2353844" cy="24925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accent2">
                    <a:lumMod val="50000"/>
                  </a:schemeClr>
                </a:solidFill>
              </a:rPr>
              <a:t>Víno bílé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3475557" y="4297113"/>
            <a:ext cx="2353844" cy="24925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accent2">
                    <a:lumMod val="50000"/>
                  </a:schemeClr>
                </a:solidFill>
              </a:rPr>
              <a:t>Máslo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435858" y="4297113"/>
            <a:ext cx="2353844" cy="24925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accent2">
                    <a:lumMod val="50000"/>
                  </a:schemeClr>
                </a:solidFill>
              </a:rPr>
              <a:t>Jogurt bílý</a:t>
            </a:r>
          </a:p>
        </p:txBody>
      </p:sp>
    </p:spTree>
    <p:extLst>
      <p:ext uri="{BB962C8B-B14F-4D97-AF65-F5344CB8AC3E}">
        <p14:creationId xmlns:p14="http://schemas.microsoft.com/office/powerpoint/2010/main" val="411886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Bilance tekutin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příjem</a:t>
            </a:r>
          </a:p>
          <a:p>
            <a:pPr lvl="1">
              <a:spcBef>
                <a:spcPts val="1800"/>
              </a:spcBef>
              <a:tabLst>
                <a:tab pos="3230563" algn="l"/>
              </a:tabLst>
            </a:pPr>
            <a:r>
              <a:rPr lang="cs-CZ" dirty="0"/>
              <a:t>tekutiny</a:t>
            </a:r>
            <a:r>
              <a:rPr lang="en-GB" dirty="0"/>
              <a:t>: </a:t>
            </a:r>
            <a:r>
              <a:rPr lang="cs-CZ" dirty="0"/>
              <a:t>	</a:t>
            </a:r>
            <a:r>
              <a:rPr lang="en-GB" dirty="0"/>
              <a:t>1 400 ml</a:t>
            </a:r>
          </a:p>
          <a:p>
            <a:pPr lvl="1">
              <a:tabLst>
                <a:tab pos="3230563" algn="l"/>
              </a:tabLst>
            </a:pPr>
            <a:r>
              <a:rPr lang="cs-CZ" dirty="0"/>
              <a:t>potraviny</a:t>
            </a:r>
            <a:r>
              <a:rPr lang="en-GB" dirty="0"/>
              <a:t>: </a:t>
            </a:r>
            <a:r>
              <a:rPr lang="cs-CZ" dirty="0"/>
              <a:t>	</a:t>
            </a:r>
            <a:r>
              <a:rPr lang="en-GB" dirty="0"/>
              <a:t>700 ml</a:t>
            </a:r>
          </a:p>
          <a:p>
            <a:pPr lvl="1">
              <a:tabLst>
                <a:tab pos="3230563" algn="l"/>
              </a:tabLst>
            </a:pPr>
            <a:r>
              <a:rPr lang="en-GB" dirty="0"/>
              <a:t>metabolism</a:t>
            </a:r>
            <a:r>
              <a:rPr lang="cs-CZ" dirty="0" err="1"/>
              <a:t>us</a:t>
            </a:r>
            <a:r>
              <a:rPr lang="en-GB" dirty="0"/>
              <a:t>: </a:t>
            </a:r>
            <a:r>
              <a:rPr lang="cs-CZ" dirty="0"/>
              <a:t>	</a:t>
            </a:r>
            <a:r>
              <a:rPr lang="en-GB" dirty="0"/>
              <a:t>200 ml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výdej</a:t>
            </a:r>
          </a:p>
          <a:p>
            <a:pPr lvl="1">
              <a:spcBef>
                <a:spcPts val="1800"/>
              </a:spcBef>
              <a:tabLst>
                <a:tab pos="2773363" algn="l"/>
              </a:tabLst>
            </a:pPr>
            <a:r>
              <a:rPr lang="cs-CZ" dirty="0"/>
              <a:t>moč</a:t>
            </a:r>
            <a:r>
              <a:rPr lang="en-GB" dirty="0"/>
              <a:t>: </a:t>
            </a:r>
            <a:r>
              <a:rPr lang="cs-CZ" dirty="0"/>
              <a:t>	</a:t>
            </a:r>
            <a:r>
              <a:rPr lang="en-GB" dirty="0"/>
              <a:t>1 400 ml</a:t>
            </a:r>
          </a:p>
          <a:p>
            <a:pPr lvl="1">
              <a:tabLst>
                <a:tab pos="2773363" algn="l"/>
              </a:tabLst>
            </a:pPr>
            <a:r>
              <a:rPr lang="cs-CZ" dirty="0"/>
              <a:t>stolice</a:t>
            </a:r>
            <a:r>
              <a:rPr lang="en-GB" dirty="0"/>
              <a:t>: </a:t>
            </a:r>
            <a:r>
              <a:rPr lang="cs-CZ" dirty="0"/>
              <a:t>	</a:t>
            </a:r>
            <a:r>
              <a:rPr lang="en-GB" dirty="0"/>
              <a:t>100 ml</a:t>
            </a:r>
          </a:p>
          <a:p>
            <a:pPr lvl="1">
              <a:tabLst>
                <a:tab pos="2773363" algn="l"/>
              </a:tabLst>
            </a:pPr>
            <a:r>
              <a:rPr lang="cs-CZ" dirty="0"/>
              <a:t>pot</a:t>
            </a:r>
            <a:r>
              <a:rPr lang="en-GB" dirty="0"/>
              <a:t>: </a:t>
            </a:r>
            <a:r>
              <a:rPr lang="cs-CZ" dirty="0"/>
              <a:t>	</a:t>
            </a:r>
            <a:r>
              <a:rPr lang="en-GB" dirty="0"/>
              <a:t>100 ml</a:t>
            </a:r>
          </a:p>
          <a:p>
            <a:pPr lvl="1">
              <a:tabLst>
                <a:tab pos="2773363" algn="l"/>
              </a:tabLst>
            </a:pPr>
            <a:r>
              <a:rPr lang="cs-CZ" dirty="0"/>
              <a:t>dýchání aj.</a:t>
            </a:r>
            <a:r>
              <a:rPr lang="en-GB" dirty="0"/>
              <a:t>: </a:t>
            </a:r>
            <a:r>
              <a:rPr lang="cs-CZ" dirty="0"/>
              <a:t>	</a:t>
            </a:r>
            <a:r>
              <a:rPr lang="en-GB" dirty="0"/>
              <a:t>700 ml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147116" y="1825625"/>
            <a:ext cx="6178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Při příjmu 2 300 ml</a:t>
            </a:r>
            <a:r>
              <a:rPr lang="cs-CZ" sz="4800" b="1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  <a:r>
              <a:rPr lang="cs-CZ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3516" y="6457890"/>
            <a:ext cx="5557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*bilance dle </a:t>
            </a:r>
            <a:r>
              <a:rPr lang="cs-CZ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Krause‘s</a:t>
            </a: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 Food and </a:t>
            </a:r>
            <a:r>
              <a:rPr lang="cs-CZ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Nutrition</a:t>
            </a: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 Care </a:t>
            </a:r>
            <a:r>
              <a:rPr lang="cs-CZ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Process</a:t>
            </a: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242661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732</Words>
  <Application>Microsoft Office PowerPoint</Application>
  <PresentationFormat>Širokoúhlá obrazovka</PresentationFormat>
  <Paragraphs>227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8" baseType="lpstr">
      <vt:lpstr>Calibri Light</vt:lpstr>
      <vt:lpstr>Calibri</vt:lpstr>
      <vt:lpstr>Wingdings</vt:lpstr>
      <vt:lpstr>Tw Cen MT</vt:lpstr>
      <vt:lpstr>Arial</vt:lpstr>
      <vt:lpstr>Segoe UI</vt:lpstr>
      <vt:lpstr>Segoe UI Black</vt:lpstr>
      <vt:lpstr>Motiv Office</vt:lpstr>
      <vt:lpstr>PITNÝ REŽIM     • význam vody • bilance tekutin • • doporučený přívod tekutin • </vt:lpstr>
      <vt:lpstr>K čemu nám je voda?</vt:lpstr>
      <vt:lpstr>K čemu nám je voda?</vt:lpstr>
      <vt:lpstr>K čemu nám je voda?</vt:lpstr>
      <vt:lpstr>Zastoupení vody</vt:lpstr>
      <vt:lpstr>Bilance tekutin</vt:lpstr>
      <vt:lpstr>Bilance tekutin</vt:lpstr>
      <vt:lpstr>Voda v potravinách</vt:lpstr>
      <vt:lpstr>Bilance tekutin</vt:lpstr>
      <vt:lpstr>Příjem tekutin</vt:lpstr>
      <vt:lpstr>Příjem tekutin</vt:lpstr>
      <vt:lpstr>Příjem tekutin</vt:lpstr>
      <vt:lpstr>Zvýšená potřeba tekutin</vt:lpstr>
      <vt:lpstr>Omezení příjmu tekutin</vt:lpstr>
      <vt:lpstr>Nedostatek tekutin</vt:lpstr>
      <vt:lpstr>Nedostatek tekutin – moč</vt:lpstr>
      <vt:lpstr>Prezentace aplikace PowerPoint</vt:lpstr>
      <vt:lpstr>Nadbytek tekutin</vt:lpstr>
      <vt:lpstr>Nadbytek tekutin</vt:lpstr>
      <vt:lpstr>Prezentace aplikace PowerPoint</vt:lpstr>
      <vt:lpstr>NA CO DÁT POZOR</vt:lpstr>
      <vt:lpstr>1. Cukr</vt:lpstr>
      <vt:lpstr>Cukr v nápojích – Coca-cola</vt:lpstr>
      <vt:lpstr>Cukr v nápojích – Cappy Pulpy</vt:lpstr>
      <vt:lpstr>Cukr v nápojích – přehled</vt:lpstr>
      <vt:lpstr>Celkové nevýhody soft drinks</vt:lpstr>
      <vt:lpstr>Rizika spojená s cukrem</vt:lpstr>
      <vt:lpstr>2. Kofein</vt:lpstr>
      <vt:lpstr>Kofein</vt:lpstr>
      <vt:lpstr>Zdroje kofeinu</vt:lpstr>
      <vt:lpstr>Zdroje kofeinu</vt:lpstr>
      <vt:lpstr>Obsah kofeinu v nápojích</vt:lpstr>
      <vt:lpstr>Doporučení EFSA</vt:lpstr>
      <vt:lpstr>3. Alkohol</vt:lpstr>
      <vt:lpstr>Patří alkohol do pitného režimu?</vt:lpstr>
      <vt:lpstr>Ethanol</vt:lpstr>
      <vt:lpstr>Prezentace aplikace PowerPoint</vt:lpstr>
      <vt:lpstr>Kolik je 20/10 g ethanolu?</vt:lpstr>
      <vt:lpstr>Zásadní je uvědomit si, že...</vt:lpstr>
      <vt:lpstr>Jaké nápoje tedy vybírat?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Pitný režim</dc:title>
  <dc:creator>Martin Krobot</dc:creator>
  <cp:lastModifiedBy>Halina Matějová</cp:lastModifiedBy>
  <cp:revision>54</cp:revision>
  <dcterms:created xsi:type="dcterms:W3CDTF">2016-09-18T06:51:43Z</dcterms:created>
  <dcterms:modified xsi:type="dcterms:W3CDTF">2018-12-17T15:11:13Z</dcterms:modified>
</cp:coreProperties>
</file>