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3.xml" ContentType="application/vnd.openxmlformats-officedocument.presentationml.notesSlide+xml"/>
  <Override PartName="/ppt/tags/tag56.xml" ContentType="application/vnd.openxmlformats-officedocument.presentationml.tags+xml"/>
  <Override PartName="/ppt/notesSlides/notesSlide4.xml" ContentType="application/vnd.openxmlformats-officedocument.presentationml.notesSlide+xml"/>
  <Override PartName="/ppt/tags/tag57.xml" ContentType="application/vnd.openxmlformats-officedocument.presentationml.tags+xml"/>
  <Override PartName="/ppt/notesSlides/notesSlide5.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6.xml" ContentType="application/vnd.openxmlformats-officedocument.presentationml.notesSlide+xml"/>
  <Override PartName="/ppt/tags/tag62.xml" ContentType="application/vnd.openxmlformats-officedocument.presentationml.tags+xml"/>
  <Override PartName="/ppt/notesSlides/notesSlide7.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8.xml" ContentType="application/vnd.openxmlformats-officedocument.presentationml.notesSlide+xml"/>
  <Override PartName="/ppt/tags/tag66.xml" ContentType="application/vnd.openxmlformats-officedocument.presentationml.tags+xml"/>
  <Override PartName="/ppt/notesSlides/notesSlide9.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10.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1.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12.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3.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4.xml" ContentType="application/vnd.openxmlformats-officedocument.presentationml.notesSlide+xml"/>
  <Override PartName="/ppt/tags/tag102.xml" ContentType="application/vnd.openxmlformats-officedocument.presentationml.tags+xml"/>
  <Override PartName="/ppt/notesSlides/notesSlide15.xml" ContentType="application/vnd.openxmlformats-officedocument.presentationml.notesSlide+xml"/>
  <Override PartName="/ppt/tags/tag103.xml" ContentType="application/vnd.openxmlformats-officedocument.presentationml.tags+xml"/>
  <Override PartName="/ppt/notesSlides/notesSlide16.xml" ContentType="application/vnd.openxmlformats-officedocument.presentationml.notesSlide+xml"/>
  <Override PartName="/ppt/tags/tag104.xml" ContentType="application/vnd.openxmlformats-officedocument.presentationml.tags+xml"/>
  <Override PartName="/ppt/notesSlides/notesSlide17.xml" ContentType="application/vnd.openxmlformats-officedocument.presentationml.notesSlide+xml"/>
  <Override PartName="/ppt/tags/tag105.xml" ContentType="application/vnd.openxmlformats-officedocument.presentationml.tags+xml"/>
  <Override PartName="/ppt/notesSlides/notesSlide18.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82"/>
  </p:notesMasterIdLst>
  <p:handoutMasterIdLst>
    <p:handoutMasterId r:id="rId83"/>
  </p:handoutMasterIdLst>
  <p:sldIdLst>
    <p:sldId id="256" r:id="rId2"/>
    <p:sldId id="327" r:id="rId3"/>
    <p:sldId id="328" r:id="rId4"/>
    <p:sldId id="329" r:id="rId5"/>
    <p:sldId id="330" r:id="rId6"/>
    <p:sldId id="332" r:id="rId7"/>
    <p:sldId id="334" r:id="rId8"/>
    <p:sldId id="335" r:id="rId9"/>
    <p:sldId id="414" r:id="rId10"/>
    <p:sldId id="413" r:id="rId11"/>
    <p:sldId id="333" r:id="rId12"/>
    <p:sldId id="406" r:id="rId13"/>
    <p:sldId id="331" r:id="rId14"/>
    <p:sldId id="408" r:id="rId15"/>
    <p:sldId id="407" r:id="rId16"/>
    <p:sldId id="336" r:id="rId17"/>
    <p:sldId id="337" r:id="rId18"/>
    <p:sldId id="338" r:id="rId19"/>
    <p:sldId id="339" r:id="rId20"/>
    <p:sldId id="340" r:id="rId21"/>
    <p:sldId id="341" r:id="rId22"/>
    <p:sldId id="411" r:id="rId23"/>
    <p:sldId id="412" r:id="rId24"/>
    <p:sldId id="342" r:id="rId25"/>
    <p:sldId id="343" r:id="rId26"/>
    <p:sldId id="344" r:id="rId27"/>
    <p:sldId id="345" r:id="rId28"/>
    <p:sldId id="346" r:id="rId29"/>
    <p:sldId id="347" r:id="rId30"/>
    <p:sldId id="402" r:id="rId31"/>
    <p:sldId id="403" r:id="rId32"/>
    <p:sldId id="404" r:id="rId33"/>
    <p:sldId id="405" r:id="rId34"/>
    <p:sldId id="348" r:id="rId35"/>
    <p:sldId id="349" r:id="rId36"/>
    <p:sldId id="351" r:id="rId37"/>
    <p:sldId id="352" r:id="rId38"/>
    <p:sldId id="353" r:id="rId39"/>
    <p:sldId id="355" r:id="rId40"/>
    <p:sldId id="357" r:id="rId41"/>
    <p:sldId id="416" r:id="rId42"/>
    <p:sldId id="417" r:id="rId43"/>
    <p:sldId id="359" r:id="rId44"/>
    <p:sldId id="360" r:id="rId45"/>
    <p:sldId id="361" r:id="rId46"/>
    <p:sldId id="362" r:id="rId47"/>
    <p:sldId id="363" r:id="rId48"/>
    <p:sldId id="364" r:id="rId49"/>
    <p:sldId id="365" r:id="rId50"/>
    <p:sldId id="366" r:id="rId51"/>
    <p:sldId id="367" r:id="rId52"/>
    <p:sldId id="368" r:id="rId53"/>
    <p:sldId id="369" r:id="rId54"/>
    <p:sldId id="387" r:id="rId55"/>
    <p:sldId id="388" r:id="rId56"/>
    <p:sldId id="371" r:id="rId57"/>
    <p:sldId id="390" r:id="rId58"/>
    <p:sldId id="389" r:id="rId59"/>
    <p:sldId id="391" r:id="rId60"/>
    <p:sldId id="392" r:id="rId61"/>
    <p:sldId id="393" r:id="rId62"/>
    <p:sldId id="394" r:id="rId63"/>
    <p:sldId id="395" r:id="rId64"/>
    <p:sldId id="396" r:id="rId65"/>
    <p:sldId id="375" r:id="rId66"/>
    <p:sldId id="397" r:id="rId67"/>
    <p:sldId id="398" r:id="rId68"/>
    <p:sldId id="399" r:id="rId69"/>
    <p:sldId id="400" r:id="rId70"/>
    <p:sldId id="376" r:id="rId71"/>
    <p:sldId id="377" r:id="rId72"/>
    <p:sldId id="378" r:id="rId73"/>
    <p:sldId id="379" r:id="rId74"/>
    <p:sldId id="380" r:id="rId75"/>
    <p:sldId id="381" r:id="rId76"/>
    <p:sldId id="382" r:id="rId77"/>
    <p:sldId id="383" r:id="rId78"/>
    <p:sldId id="384" r:id="rId79"/>
    <p:sldId id="385" r:id="rId80"/>
    <p:sldId id="296" r:id="rId81"/>
  </p:sldIdLst>
  <p:sldSz cx="9144000" cy="5143500" type="screen16x9"/>
  <p:notesSz cx="6858000" cy="9144000"/>
  <p:custDataLst>
    <p:tags r:id="rId84"/>
  </p:custData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840">
          <p15:clr>
            <a:srgbClr val="A4A3A4"/>
          </p15:clr>
        </p15:guide>
        <p15:guide id="2" orient="horz" pos="954">
          <p15:clr>
            <a:srgbClr val="A4A3A4"/>
          </p15:clr>
        </p15:guide>
        <p15:guide id="3" orient="horz" pos="536">
          <p15:clr>
            <a:srgbClr val="A4A3A4"/>
          </p15:clr>
        </p15:guide>
        <p15:guide id="4" orient="horz" pos="2896">
          <p15:clr>
            <a:srgbClr val="A4A3A4"/>
          </p15:clr>
        </p15:guide>
        <p15:guide id="5" orient="horz" pos="2958">
          <p15:clr>
            <a:srgbClr val="A4A3A4"/>
          </p15:clr>
        </p15:guide>
        <p15:guide id="6" pos="321">
          <p15:clr>
            <a:srgbClr val="A4A3A4"/>
          </p15:clr>
        </p15:guide>
        <p15:guide id="7" pos="5418">
          <p15:clr>
            <a:srgbClr val="A4A3A4"/>
          </p15:clr>
        </p15:guide>
        <p15:guide id="8" pos="682">
          <p15:clr>
            <a:srgbClr val="A4A3A4"/>
          </p15:clr>
        </p15:guide>
        <p15:guide id="9" pos="2766">
          <p15:clr>
            <a:srgbClr val="A4A3A4"/>
          </p15:clr>
        </p15:guide>
        <p15:guide id="10" pos="2976">
          <p15:clr>
            <a:srgbClr val="A4A3A4"/>
          </p15:clr>
        </p15:guide>
        <p15:guide id="11" pos="26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8" autoAdjust="0"/>
    <p:restoredTop sz="78743" autoAdjust="0"/>
  </p:normalViewPr>
  <p:slideViewPr>
    <p:cSldViewPr snapToGrid="0">
      <p:cViewPr varScale="1">
        <p:scale>
          <a:sx n="125" d="100"/>
          <a:sy n="125" d="100"/>
        </p:scale>
        <p:origin x="96" y="312"/>
      </p:cViewPr>
      <p:guideLst>
        <p:guide orient="horz" pos="840"/>
        <p:guide orient="horz" pos="954"/>
        <p:guide orient="horz" pos="536"/>
        <p:guide orient="horz" pos="2896"/>
        <p:guide orient="horz" pos="2958"/>
        <p:guide pos="321"/>
        <p:guide pos="5418"/>
        <p:guide pos="682"/>
        <p:guide pos="2766"/>
        <p:guide pos="2976"/>
        <p:guide pos="267"/>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6" d="100"/>
          <a:sy n="126" d="100"/>
        </p:scale>
        <p:origin x="-4824" y="-6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rgbClr val="FF9900"/>
                </a:solidFill>
                <a:latin typeface="Arial" panose="020B0604020202020204" pitchFamily="34" charset="0"/>
              </a:defRPr>
            </a:lvl1pPr>
            <a:lvl2pPr marL="742950" indent="-285750">
              <a:defRPr sz="4400">
                <a:solidFill>
                  <a:srgbClr val="FF9900"/>
                </a:solidFill>
                <a:latin typeface="Arial" panose="020B0604020202020204" pitchFamily="34" charset="0"/>
              </a:defRPr>
            </a:lvl2pPr>
            <a:lvl3pPr marL="1143000" indent="-228600">
              <a:defRPr sz="4400">
                <a:solidFill>
                  <a:srgbClr val="FF9900"/>
                </a:solidFill>
                <a:latin typeface="Arial" panose="020B0604020202020204" pitchFamily="34" charset="0"/>
              </a:defRPr>
            </a:lvl3pPr>
            <a:lvl4pPr marL="1600200" indent="-228600">
              <a:defRPr sz="4400">
                <a:solidFill>
                  <a:srgbClr val="FF9900"/>
                </a:solidFill>
                <a:latin typeface="Arial" panose="020B0604020202020204" pitchFamily="34" charset="0"/>
              </a:defRPr>
            </a:lvl4pPr>
            <a:lvl5pPr marL="2057400" indent="-228600">
              <a:defRPr sz="4400">
                <a:solidFill>
                  <a:srgbClr val="FF9900"/>
                </a:solidFill>
                <a:latin typeface="Arial" panose="020B0604020202020204" pitchFamily="34" charset="0"/>
              </a:defRPr>
            </a:lvl5pPr>
            <a:lvl6pPr marL="2514600" indent="-228600" eaLnBrk="0" fontAlgn="base" hangingPunct="0">
              <a:spcBef>
                <a:spcPct val="0"/>
              </a:spcBef>
              <a:spcAft>
                <a:spcPct val="0"/>
              </a:spcAft>
              <a:defRPr sz="4400">
                <a:solidFill>
                  <a:srgbClr val="FF9900"/>
                </a:solidFill>
                <a:latin typeface="Arial" panose="020B0604020202020204" pitchFamily="34" charset="0"/>
              </a:defRPr>
            </a:lvl6pPr>
            <a:lvl7pPr marL="2971800" indent="-228600" eaLnBrk="0" fontAlgn="base" hangingPunct="0">
              <a:spcBef>
                <a:spcPct val="0"/>
              </a:spcBef>
              <a:spcAft>
                <a:spcPct val="0"/>
              </a:spcAft>
              <a:defRPr sz="4400">
                <a:solidFill>
                  <a:srgbClr val="FF9900"/>
                </a:solidFill>
                <a:latin typeface="Arial" panose="020B0604020202020204" pitchFamily="34" charset="0"/>
              </a:defRPr>
            </a:lvl7pPr>
            <a:lvl8pPr marL="3429000" indent="-228600" eaLnBrk="0" fontAlgn="base" hangingPunct="0">
              <a:spcBef>
                <a:spcPct val="0"/>
              </a:spcBef>
              <a:spcAft>
                <a:spcPct val="0"/>
              </a:spcAft>
              <a:defRPr sz="4400">
                <a:solidFill>
                  <a:srgbClr val="FF9900"/>
                </a:solidFill>
                <a:latin typeface="Arial" panose="020B0604020202020204" pitchFamily="34" charset="0"/>
              </a:defRPr>
            </a:lvl8pPr>
            <a:lvl9pPr marL="3886200" indent="-228600" eaLnBrk="0" fontAlgn="base" hangingPunct="0">
              <a:spcBef>
                <a:spcPct val="0"/>
              </a:spcBef>
              <a:spcAft>
                <a:spcPct val="0"/>
              </a:spcAft>
              <a:defRPr sz="4400">
                <a:solidFill>
                  <a:srgbClr val="FF9900"/>
                </a:solidFill>
                <a:latin typeface="Arial" panose="020B0604020202020204" pitchFamily="34" charset="0"/>
              </a:defRPr>
            </a:lvl9pPr>
          </a:lstStyle>
          <a:p>
            <a:fld id="{0A459C57-BD38-4C0D-8978-C1CAD72BAC0E}" type="slidenum">
              <a:rPr lang="cs-CZ" altLang="cs-CZ" sz="1200">
                <a:solidFill>
                  <a:schemeClr val="tx1"/>
                </a:solidFill>
              </a:rPr>
              <a:pPr/>
              <a:t>9</a:t>
            </a:fld>
            <a:endParaRPr lang="cs-CZ" altLang="cs-CZ" sz="1200">
              <a:solidFill>
                <a:schemeClr val="tx1"/>
              </a:solidFill>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2468923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1AA1742-3787-4A6B-B799-62178728435A}" type="slidenum">
              <a:rPr lang="cs-CZ" altLang="cs-CZ" sz="1200">
                <a:latin typeface="Arial" panose="020B0604020202020204" pitchFamily="34" charset="0"/>
              </a:rPr>
              <a:pPr/>
              <a:t>46</a:t>
            </a:fld>
            <a:endParaRPr lang="cs-CZ" altLang="cs-CZ" sz="1200">
              <a:latin typeface="Arial" panose="020B0604020202020204"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GB" altLang="cs-CZ" smtClean="0"/>
          </a:p>
        </p:txBody>
      </p:sp>
    </p:spTree>
    <p:extLst>
      <p:ext uri="{BB962C8B-B14F-4D97-AF65-F5344CB8AC3E}">
        <p14:creationId xmlns:p14="http://schemas.microsoft.com/office/powerpoint/2010/main" val="224280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56031D0-6F34-4C93-9FE5-BD53121EBAD9}" type="slidenum">
              <a:rPr lang="cs-CZ" smtClean="0"/>
              <a:t>55</a:t>
            </a:fld>
            <a:endParaRPr lang="cs-CZ"/>
          </a:p>
        </p:txBody>
      </p:sp>
    </p:spTree>
    <p:extLst>
      <p:ext uri="{BB962C8B-B14F-4D97-AF65-F5344CB8AC3E}">
        <p14:creationId xmlns:p14="http://schemas.microsoft.com/office/powerpoint/2010/main" val="1595992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2E449CE-9B2F-4920-9FCF-ABD69924E7A2}" type="slidenum">
              <a:rPr lang="cs-CZ" altLang="cs-CZ" sz="1200">
                <a:latin typeface="Arial" panose="020B0604020202020204" pitchFamily="34" charset="0"/>
              </a:rPr>
              <a:pPr/>
              <a:t>56</a:t>
            </a:fld>
            <a:endParaRPr lang="cs-CZ" altLang="cs-CZ" sz="1200">
              <a:latin typeface="Arial" panose="020B0604020202020204"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GB" altLang="cs-CZ" smtClean="0"/>
          </a:p>
        </p:txBody>
      </p:sp>
    </p:spTree>
    <p:extLst>
      <p:ext uri="{BB962C8B-B14F-4D97-AF65-F5344CB8AC3E}">
        <p14:creationId xmlns:p14="http://schemas.microsoft.com/office/powerpoint/2010/main" val="1508790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56031D0-6F34-4C93-9FE5-BD53121EBAD9}" type="slidenum">
              <a:rPr lang="cs-CZ" smtClean="0"/>
              <a:t>63</a:t>
            </a:fld>
            <a:endParaRPr lang="cs-CZ"/>
          </a:p>
        </p:txBody>
      </p:sp>
    </p:spTree>
    <p:extLst>
      <p:ext uri="{BB962C8B-B14F-4D97-AF65-F5344CB8AC3E}">
        <p14:creationId xmlns:p14="http://schemas.microsoft.com/office/powerpoint/2010/main" val="1245352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fld id="{F4C9D3E1-F46E-400A-81FF-5B5ECDDBE640}" type="slidenum">
              <a:rPr lang="cs-CZ" b="0" smtClean="0">
                <a:solidFill>
                  <a:srgbClr val="000000"/>
                </a:solidFill>
                <a:latin typeface="Arial" charset="0"/>
              </a:rPr>
              <a:pPr eaLnBrk="1" hangingPunct="1"/>
              <a:t>69</a:t>
            </a:fld>
            <a:endParaRPr lang="cs-CZ" b="0" smtClean="0">
              <a:solidFill>
                <a:srgbClr val="000000"/>
              </a:solidFill>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smtClean="0"/>
          </a:p>
        </p:txBody>
      </p:sp>
    </p:spTree>
    <p:extLst>
      <p:ext uri="{BB962C8B-B14F-4D97-AF65-F5344CB8AC3E}">
        <p14:creationId xmlns:p14="http://schemas.microsoft.com/office/powerpoint/2010/main" val="164518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51AB541-0CB4-4999-8C3E-BC7E9B1C12DE}" type="slidenum">
              <a:rPr lang="cs-CZ" altLang="cs-CZ" sz="1200">
                <a:latin typeface="Arial" panose="020B0604020202020204" pitchFamily="34" charset="0"/>
              </a:rPr>
              <a:pPr/>
              <a:t>70</a:t>
            </a:fld>
            <a:endParaRPr lang="cs-CZ" altLang="cs-CZ" sz="1200">
              <a:latin typeface="Arial" panose="020B0604020202020204"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n-GB" altLang="cs-CZ" smtClean="0"/>
          </a:p>
        </p:txBody>
      </p:sp>
    </p:spTree>
    <p:extLst>
      <p:ext uri="{BB962C8B-B14F-4D97-AF65-F5344CB8AC3E}">
        <p14:creationId xmlns:p14="http://schemas.microsoft.com/office/powerpoint/2010/main" val="196023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1C2DB01-826D-49E1-80A2-C438F904F6D3}" type="slidenum">
              <a:rPr lang="cs-CZ" altLang="cs-CZ" sz="1200">
                <a:latin typeface="Arial" panose="020B0604020202020204" pitchFamily="34" charset="0"/>
              </a:rPr>
              <a:pPr/>
              <a:t>71</a:t>
            </a:fld>
            <a:endParaRPr lang="cs-CZ" altLang="cs-CZ" sz="1200">
              <a:latin typeface="Arial" panose="020B0604020202020204"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GB" altLang="cs-CZ" smtClean="0"/>
          </a:p>
        </p:txBody>
      </p:sp>
    </p:spTree>
    <p:extLst>
      <p:ext uri="{BB962C8B-B14F-4D97-AF65-F5344CB8AC3E}">
        <p14:creationId xmlns:p14="http://schemas.microsoft.com/office/powerpoint/2010/main" val="3859344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16C6894-91B1-44FD-ADCF-3099C8E6552A}" type="slidenum">
              <a:rPr lang="cs-CZ" altLang="cs-CZ" sz="1200">
                <a:latin typeface="Arial" panose="020B0604020202020204" pitchFamily="34" charset="0"/>
              </a:rPr>
              <a:pPr/>
              <a:t>72</a:t>
            </a:fld>
            <a:endParaRPr lang="cs-CZ" altLang="cs-CZ" sz="1200">
              <a:latin typeface="Arial" panose="020B060402020202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GB" altLang="cs-CZ" smtClean="0"/>
          </a:p>
        </p:txBody>
      </p:sp>
    </p:spTree>
    <p:extLst>
      <p:ext uri="{BB962C8B-B14F-4D97-AF65-F5344CB8AC3E}">
        <p14:creationId xmlns:p14="http://schemas.microsoft.com/office/powerpoint/2010/main" val="2935287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2090244-8F85-47A9-A9BA-E0685BBC6A0F}" type="slidenum">
              <a:rPr lang="cs-CZ" altLang="cs-CZ" sz="1200">
                <a:latin typeface="Arial" panose="020B0604020202020204" pitchFamily="34" charset="0"/>
              </a:rPr>
              <a:pPr/>
              <a:t>73</a:t>
            </a:fld>
            <a:endParaRPr lang="cs-CZ" altLang="cs-CZ" sz="1200">
              <a:latin typeface="Arial" panose="020B0604020202020204"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GB" altLang="cs-CZ" smtClean="0"/>
          </a:p>
        </p:txBody>
      </p:sp>
    </p:spTree>
    <p:extLst>
      <p:ext uri="{BB962C8B-B14F-4D97-AF65-F5344CB8AC3E}">
        <p14:creationId xmlns:p14="http://schemas.microsoft.com/office/powerpoint/2010/main" val="3404669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rgbClr val="FF9900"/>
                </a:solidFill>
                <a:latin typeface="Arial" panose="020B0604020202020204" pitchFamily="34" charset="0"/>
              </a:defRPr>
            </a:lvl1pPr>
            <a:lvl2pPr marL="742950" indent="-285750">
              <a:defRPr sz="4400">
                <a:solidFill>
                  <a:srgbClr val="FF9900"/>
                </a:solidFill>
                <a:latin typeface="Arial" panose="020B0604020202020204" pitchFamily="34" charset="0"/>
              </a:defRPr>
            </a:lvl2pPr>
            <a:lvl3pPr marL="1143000" indent="-228600">
              <a:defRPr sz="4400">
                <a:solidFill>
                  <a:srgbClr val="FF9900"/>
                </a:solidFill>
                <a:latin typeface="Arial" panose="020B0604020202020204" pitchFamily="34" charset="0"/>
              </a:defRPr>
            </a:lvl3pPr>
            <a:lvl4pPr marL="1600200" indent="-228600">
              <a:defRPr sz="4400">
                <a:solidFill>
                  <a:srgbClr val="FF9900"/>
                </a:solidFill>
                <a:latin typeface="Arial" panose="020B0604020202020204" pitchFamily="34" charset="0"/>
              </a:defRPr>
            </a:lvl4pPr>
            <a:lvl5pPr marL="2057400" indent="-228600">
              <a:defRPr sz="4400">
                <a:solidFill>
                  <a:srgbClr val="FF9900"/>
                </a:solidFill>
                <a:latin typeface="Arial" panose="020B0604020202020204" pitchFamily="34" charset="0"/>
              </a:defRPr>
            </a:lvl5pPr>
            <a:lvl6pPr marL="2514600" indent="-228600" eaLnBrk="0" fontAlgn="base" hangingPunct="0">
              <a:spcBef>
                <a:spcPct val="0"/>
              </a:spcBef>
              <a:spcAft>
                <a:spcPct val="0"/>
              </a:spcAft>
              <a:defRPr sz="4400">
                <a:solidFill>
                  <a:srgbClr val="FF9900"/>
                </a:solidFill>
                <a:latin typeface="Arial" panose="020B0604020202020204" pitchFamily="34" charset="0"/>
              </a:defRPr>
            </a:lvl6pPr>
            <a:lvl7pPr marL="2971800" indent="-228600" eaLnBrk="0" fontAlgn="base" hangingPunct="0">
              <a:spcBef>
                <a:spcPct val="0"/>
              </a:spcBef>
              <a:spcAft>
                <a:spcPct val="0"/>
              </a:spcAft>
              <a:defRPr sz="4400">
                <a:solidFill>
                  <a:srgbClr val="FF9900"/>
                </a:solidFill>
                <a:latin typeface="Arial" panose="020B0604020202020204" pitchFamily="34" charset="0"/>
              </a:defRPr>
            </a:lvl7pPr>
            <a:lvl8pPr marL="3429000" indent="-228600" eaLnBrk="0" fontAlgn="base" hangingPunct="0">
              <a:spcBef>
                <a:spcPct val="0"/>
              </a:spcBef>
              <a:spcAft>
                <a:spcPct val="0"/>
              </a:spcAft>
              <a:defRPr sz="4400">
                <a:solidFill>
                  <a:srgbClr val="FF9900"/>
                </a:solidFill>
                <a:latin typeface="Arial" panose="020B0604020202020204" pitchFamily="34" charset="0"/>
              </a:defRPr>
            </a:lvl8pPr>
            <a:lvl9pPr marL="3886200" indent="-228600" eaLnBrk="0" fontAlgn="base" hangingPunct="0">
              <a:spcBef>
                <a:spcPct val="0"/>
              </a:spcBef>
              <a:spcAft>
                <a:spcPct val="0"/>
              </a:spcAft>
              <a:defRPr sz="4400">
                <a:solidFill>
                  <a:srgbClr val="FF9900"/>
                </a:solidFill>
                <a:latin typeface="Arial" panose="020B0604020202020204" pitchFamily="34" charset="0"/>
              </a:defRPr>
            </a:lvl9pPr>
          </a:lstStyle>
          <a:p>
            <a:fld id="{E8E6A65C-93BE-406E-94AD-08A7BE9DC8EA}" type="slidenum">
              <a:rPr lang="cs-CZ" altLang="cs-CZ" sz="1200">
                <a:solidFill>
                  <a:schemeClr val="tx1"/>
                </a:solidFill>
              </a:rPr>
              <a:pPr/>
              <a:t>15</a:t>
            </a:fld>
            <a:endParaRPr lang="cs-CZ" altLang="cs-CZ" sz="1200">
              <a:solidFill>
                <a:schemeClr val="tx1"/>
              </a:solidFill>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latin typeface="Arial" panose="020B0604020202020204" pitchFamily="34" charset="0"/>
            </a:endParaRPr>
          </a:p>
        </p:txBody>
      </p:sp>
    </p:spTree>
    <p:extLst>
      <p:ext uri="{BB962C8B-B14F-4D97-AF65-F5344CB8AC3E}">
        <p14:creationId xmlns:p14="http://schemas.microsoft.com/office/powerpoint/2010/main" val="2485677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09822AC-A9DD-4CBE-A827-6626F23F28CA}" type="slidenum">
              <a:rPr lang="cs-CZ" altLang="cs-CZ" sz="1200">
                <a:latin typeface="Arial" panose="020B0604020202020204" pitchFamily="34" charset="0"/>
              </a:rPr>
              <a:pPr/>
              <a:t>34</a:t>
            </a:fld>
            <a:endParaRPr lang="cs-CZ" altLang="cs-CZ" sz="1200">
              <a:latin typeface="Arial" panose="020B0604020202020204"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GB" altLang="cs-CZ" smtClean="0"/>
          </a:p>
        </p:txBody>
      </p:sp>
    </p:spTree>
    <p:extLst>
      <p:ext uri="{BB962C8B-B14F-4D97-AF65-F5344CB8AC3E}">
        <p14:creationId xmlns:p14="http://schemas.microsoft.com/office/powerpoint/2010/main" val="1030025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2C56955-7A7D-4BE5-862F-B4334D08F1BB}" type="slidenum">
              <a:rPr lang="cs-CZ" altLang="cs-CZ" sz="1200">
                <a:latin typeface="Arial" panose="020B0604020202020204" pitchFamily="34" charset="0"/>
              </a:rPr>
              <a:pPr/>
              <a:t>35</a:t>
            </a:fld>
            <a:endParaRPr lang="cs-CZ" altLang="cs-CZ" sz="1200">
              <a:latin typeface="Arial" panose="020B0604020202020204"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GB" altLang="cs-CZ" smtClean="0"/>
          </a:p>
        </p:txBody>
      </p:sp>
    </p:spTree>
    <p:extLst>
      <p:ext uri="{BB962C8B-B14F-4D97-AF65-F5344CB8AC3E}">
        <p14:creationId xmlns:p14="http://schemas.microsoft.com/office/powerpoint/2010/main" val="2345646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39B631E-B04E-402A-BF8F-A8ADA2281063}" type="slidenum">
              <a:rPr lang="cs-CZ" altLang="cs-CZ" sz="1200">
                <a:latin typeface="Arial" panose="020B0604020202020204" pitchFamily="34" charset="0"/>
              </a:rPr>
              <a:pPr/>
              <a:t>36</a:t>
            </a:fld>
            <a:endParaRPr lang="cs-CZ" altLang="cs-CZ" sz="1200">
              <a:latin typeface="Arial" panose="020B0604020202020204"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GB" altLang="cs-CZ" smtClean="0"/>
          </a:p>
        </p:txBody>
      </p:sp>
    </p:spTree>
    <p:extLst>
      <p:ext uri="{BB962C8B-B14F-4D97-AF65-F5344CB8AC3E}">
        <p14:creationId xmlns:p14="http://schemas.microsoft.com/office/powerpoint/2010/main" val="2960153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A7824A6-8822-4189-A695-941C0CE20649}" type="slidenum">
              <a:rPr lang="cs-CZ" altLang="cs-CZ" sz="1200">
                <a:latin typeface="Arial" panose="020B0604020202020204" pitchFamily="34" charset="0"/>
              </a:rPr>
              <a:pPr/>
              <a:t>39</a:t>
            </a:fld>
            <a:endParaRPr lang="cs-CZ" altLang="cs-CZ" sz="1200">
              <a:latin typeface="Arial" panose="020B0604020202020204"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GB" altLang="cs-CZ" smtClean="0"/>
          </a:p>
        </p:txBody>
      </p:sp>
    </p:spTree>
    <p:extLst>
      <p:ext uri="{BB962C8B-B14F-4D97-AF65-F5344CB8AC3E}">
        <p14:creationId xmlns:p14="http://schemas.microsoft.com/office/powerpoint/2010/main" val="1354073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158709E-7CA8-4899-9052-4F5961D2B5DD}" type="slidenum">
              <a:rPr lang="cs-CZ" altLang="cs-CZ" sz="1200">
                <a:latin typeface="Arial" panose="020B0604020202020204" pitchFamily="34" charset="0"/>
              </a:rPr>
              <a:pPr/>
              <a:t>40</a:t>
            </a:fld>
            <a:endParaRPr lang="cs-CZ" altLang="cs-CZ" sz="1200">
              <a:latin typeface="Arial" panose="020B0604020202020204"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GB" altLang="cs-CZ" smtClean="0"/>
          </a:p>
        </p:txBody>
      </p:sp>
    </p:spTree>
    <p:extLst>
      <p:ext uri="{BB962C8B-B14F-4D97-AF65-F5344CB8AC3E}">
        <p14:creationId xmlns:p14="http://schemas.microsoft.com/office/powerpoint/2010/main" val="4078632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ABB8B98-8E0A-42DC-A8D4-6C8B91921FB7}" type="slidenum">
              <a:rPr lang="cs-CZ" altLang="cs-CZ" sz="1200">
                <a:latin typeface="Arial" panose="020B0604020202020204" pitchFamily="34" charset="0"/>
              </a:rPr>
              <a:pPr/>
              <a:t>43</a:t>
            </a:fld>
            <a:endParaRPr lang="cs-CZ" altLang="cs-CZ" sz="1200">
              <a:latin typeface="Arial" panose="020B0604020202020204"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GB" altLang="cs-CZ" smtClean="0"/>
          </a:p>
        </p:txBody>
      </p:sp>
    </p:spTree>
    <p:extLst>
      <p:ext uri="{BB962C8B-B14F-4D97-AF65-F5344CB8AC3E}">
        <p14:creationId xmlns:p14="http://schemas.microsoft.com/office/powerpoint/2010/main" val="488686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79BA149-2D54-4C77-91D4-FA7C759DAB5C}" type="slidenum">
              <a:rPr lang="cs-CZ" altLang="cs-CZ" sz="1200">
                <a:latin typeface="Arial" panose="020B0604020202020204" pitchFamily="34" charset="0"/>
              </a:rPr>
              <a:pPr/>
              <a:t>44</a:t>
            </a:fld>
            <a:endParaRPr lang="cs-CZ" altLang="cs-CZ" sz="1200">
              <a:latin typeface="Arial" panose="020B0604020202020204"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GB" altLang="cs-CZ" smtClean="0"/>
          </a:p>
        </p:txBody>
      </p:sp>
    </p:spTree>
    <p:extLst>
      <p:ext uri="{BB962C8B-B14F-4D97-AF65-F5344CB8AC3E}">
        <p14:creationId xmlns:p14="http://schemas.microsoft.com/office/powerpoint/2010/main" val="1614058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65548" name="Rectangle 12"/>
          <p:cNvSpPr>
            <a:spLocks noGrp="1" noChangeArrowheads="1"/>
          </p:cNvSpPr>
          <p:nvPr>
            <p:ph type="ctrTitle"/>
          </p:nvPr>
        </p:nvSpPr>
        <p:spPr>
          <a:xfrm>
            <a:off x="1082675" y="1924051"/>
            <a:ext cx="7518400" cy="1997869"/>
          </a:xfrm>
        </p:spPr>
        <p:txBody>
          <a:bodyPr tIns="0" bIns="0" anchor="ctr"/>
          <a:lstStyle>
            <a:lvl1pPr>
              <a:defRPr sz="3200"/>
            </a:lvl1pPr>
          </a:lstStyle>
          <a:p>
            <a:pPr lvl="0"/>
            <a:r>
              <a:rPr lang="cs-CZ" altLang="cs-CZ" noProof="0" smtClean="0"/>
              <a:t>Kliknutím lze upravit styl.</a:t>
            </a:r>
            <a:endParaRPr lang="cs-CZ" altLang="cs-CZ" noProof="0" dirty="0" smtClean="0"/>
          </a:p>
        </p:txBody>
      </p:sp>
      <p:sp>
        <p:nvSpPr>
          <p:cNvPr id="7" name="Rectangle 17"/>
          <p:cNvSpPr>
            <a:spLocks noGrp="1" noChangeArrowheads="1"/>
          </p:cNvSpPr>
          <p:nvPr>
            <p:ph type="ftr" sz="quarter" idx="3"/>
          </p:nvPr>
        </p:nvSpPr>
        <p:spPr bwMode="auto">
          <a:xfrm>
            <a:off x="422694" y="4686300"/>
            <a:ext cx="630591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cs-CZ" altLang="cs-CZ" dirty="0"/>
              <a:t>Definujte zápatí - název prezentace / pracoviště</a:t>
            </a:r>
          </a:p>
        </p:txBody>
      </p:sp>
      <p:sp>
        <p:nvSpPr>
          <p:cNvPr id="8" name="Rectangle 18"/>
          <p:cNvSpPr>
            <a:spLocks noGrp="1" noChangeArrowheads="1"/>
          </p:cNvSpPr>
          <p:nvPr>
            <p:ph type="sldNum" sz="quarter" idx="4"/>
          </p:nvPr>
        </p:nvSpPr>
        <p:spPr bwMode="auto">
          <a:xfrm>
            <a:off x="6858000" y="4686300"/>
            <a:ext cx="184174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defRPr>
            </a:lvl1pPr>
          </a:lstStyle>
          <a:p>
            <a:fld id="{0DE708CC-0C3F-4567-9698-B54C0F35BD31}" type="slidenum">
              <a:rPr lang="cs-CZ" altLang="cs-CZ" smtClean="0"/>
              <a:pPr/>
              <a:t>‹#›</a:t>
            </a:fld>
            <a:endParaRPr lang="cs-CZ" altLang="cs-CZ"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9589" y="850901"/>
            <a:ext cx="8091487" cy="482599"/>
          </a:xfrm>
        </p:spPr>
        <p:txBody>
          <a:bodyPr/>
          <a:lstStyle>
            <a:lvl1pPr algn="l">
              <a:defRPr sz="2000" b="1"/>
            </a:lvl1pPr>
          </a:lstStyle>
          <a:p>
            <a:r>
              <a:rPr lang="cs-CZ" smtClean="0"/>
              <a:t>Kliknutím lze upravit styl.</a:t>
            </a:r>
            <a:endParaRPr lang="cs-CZ" dirty="0"/>
          </a:p>
        </p:txBody>
      </p:sp>
      <p:sp>
        <p:nvSpPr>
          <p:cNvPr id="3" name="Zástupný symbol pro obsah 2"/>
          <p:cNvSpPr>
            <a:spLocks noGrp="1"/>
          </p:cNvSpPr>
          <p:nvPr>
            <p:ph idx="1"/>
          </p:nvPr>
        </p:nvSpPr>
        <p:spPr>
          <a:xfrm>
            <a:off x="3575052" y="1514475"/>
            <a:ext cx="5026025" cy="3080148"/>
          </a:xfrm>
        </p:spPr>
        <p:txBody>
          <a:bodyPr/>
          <a:lstStyle>
            <a:lvl1pPr>
              <a:defRPr sz="3200"/>
            </a:lvl1pPr>
            <a:lvl2pPr marL="895350" indent="-358775">
              <a:buSzPct val="100000"/>
              <a:defRPr sz="2800"/>
            </a:lvl2pPr>
            <a:lvl3pPr marL="1254125" indent="-358775">
              <a:buClr>
                <a:srgbClr val="00287D"/>
              </a:buClr>
              <a:buSzPct val="100000"/>
              <a:buFont typeface="Wingdings" panose="05000000000000000000" pitchFamily="2" charset="2"/>
              <a:buChar cha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p:txBody>
      </p:sp>
      <p:sp>
        <p:nvSpPr>
          <p:cNvPr id="4" name="Zástupný symbol pro text 3"/>
          <p:cNvSpPr>
            <a:spLocks noGrp="1"/>
          </p:cNvSpPr>
          <p:nvPr>
            <p:ph type="body" sz="half" idx="2"/>
          </p:nvPr>
        </p:nvSpPr>
        <p:spPr>
          <a:xfrm>
            <a:off x="509588" y="1514475"/>
            <a:ext cx="2746884" cy="30801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a:t>Definujte zápatí - název prezentace / pracoviště</a:t>
            </a:r>
          </a:p>
        </p:txBody>
      </p:sp>
      <p:sp>
        <p:nvSpPr>
          <p:cNvPr id="6" name="Zástupný symbol pro číslo snímku 5"/>
          <p:cNvSpPr>
            <a:spLocks noGrp="1"/>
          </p:cNvSpPr>
          <p:nvPr>
            <p:ph type="sldNum" sz="quarter" idx="11"/>
          </p:nvPr>
        </p:nvSpPr>
        <p:spPr/>
        <p:txBody>
          <a:bodyPr/>
          <a:lstStyle>
            <a:lvl1pPr>
              <a:defRPr/>
            </a:lvl1pPr>
          </a:lstStyle>
          <a:p>
            <a:fld id="{EA562BE3-FB3A-4F01-A26A-8D36CDF01ADA}" type="slidenum">
              <a:rPr lang="cs-CZ" altLang="cs-CZ"/>
              <a:pPr/>
              <a:t>‹#›</a:t>
            </a:fld>
            <a:endParaRPr lang="cs-CZ" altLang="cs-CZ" dirty="0"/>
          </a:p>
        </p:txBody>
      </p:sp>
    </p:spTree>
    <p:extLst>
      <p:ext uri="{BB962C8B-B14F-4D97-AF65-F5344CB8AC3E}">
        <p14:creationId xmlns:p14="http://schemas.microsoft.com/office/powerpoint/2010/main" val="2315454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3815631"/>
            <a:ext cx="5486400" cy="425054"/>
          </a:xfrm>
        </p:spPr>
        <p:txBody>
          <a:bodyPr/>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850900"/>
            <a:ext cx="5486400" cy="29059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cs-CZ" dirty="0"/>
          </a:p>
        </p:txBody>
      </p:sp>
      <p:sp>
        <p:nvSpPr>
          <p:cNvPr id="4" name="Zástupný symbol pro text 3"/>
          <p:cNvSpPr>
            <a:spLocks noGrp="1"/>
          </p:cNvSpPr>
          <p:nvPr>
            <p:ph type="body" sz="half" idx="2"/>
          </p:nvPr>
        </p:nvSpPr>
        <p:spPr>
          <a:xfrm>
            <a:off x="1792288" y="4240685"/>
            <a:ext cx="5486400" cy="3567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a:t>Definujte zápatí - název prezentace / pracoviště</a:t>
            </a:r>
          </a:p>
        </p:txBody>
      </p:sp>
      <p:sp>
        <p:nvSpPr>
          <p:cNvPr id="6" name="Zástupný symbol pro číslo snímku 5"/>
          <p:cNvSpPr>
            <a:spLocks noGrp="1"/>
          </p:cNvSpPr>
          <p:nvPr>
            <p:ph type="sldNum" sz="quarter" idx="11"/>
          </p:nvPr>
        </p:nvSpPr>
        <p:spPr/>
        <p:txBody>
          <a:bodyPr/>
          <a:lstStyle>
            <a:lvl1pPr>
              <a:defRPr/>
            </a:lvl1pPr>
          </a:lstStyle>
          <a:p>
            <a:fld id="{2268BFBB-FD49-4E22-AEFE-2646EB3E88CA}" type="slidenum">
              <a:rPr lang="cs-CZ" altLang="cs-CZ"/>
              <a:pPr/>
              <a:t>‹#›</a:t>
            </a:fld>
            <a:endParaRPr lang="cs-CZ" altLang="cs-CZ" dirty="0"/>
          </a:p>
        </p:txBody>
      </p:sp>
    </p:spTree>
    <p:extLst>
      <p:ext uri="{BB962C8B-B14F-4D97-AF65-F5344CB8AC3E}">
        <p14:creationId xmlns:p14="http://schemas.microsoft.com/office/powerpoint/2010/main" val="69532002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lvl2pPr>
              <a:buSzPct val="100000"/>
              <a:defRPr/>
            </a:lvl2pPr>
          </a:lstStyle>
          <a:p>
            <a:pPr lvl="0"/>
            <a:r>
              <a:rPr lang="cs-CZ" smtClean="0"/>
              <a:t>Kliknutím lze upravit styly předlohy textu.</a:t>
            </a:r>
          </a:p>
          <a:p>
            <a:pPr lvl="1"/>
            <a:r>
              <a:rPr lang="cs-CZ" smtClean="0"/>
              <a:t>Druhá úroveň</a:t>
            </a:r>
          </a:p>
        </p:txBody>
      </p:sp>
      <p:sp>
        <p:nvSpPr>
          <p:cNvPr id="4" name="Zástupný symbol pro zápatí 3"/>
          <p:cNvSpPr>
            <a:spLocks noGrp="1"/>
          </p:cNvSpPr>
          <p:nvPr>
            <p:ph type="ftr" sz="quarter" idx="10"/>
          </p:nvPr>
        </p:nvSpPr>
        <p:spPr/>
        <p:txBody>
          <a:bodyPr/>
          <a:lstStyle>
            <a:lvl1pPr>
              <a:defRPr/>
            </a:lvl1pPr>
          </a:lstStyle>
          <a:p>
            <a:r>
              <a:rPr lang="cs-CZ" altLang="cs-CZ"/>
              <a:t>Definujte zápatí - název prezentace / pracoviště</a:t>
            </a:r>
          </a:p>
        </p:txBody>
      </p:sp>
      <p:sp>
        <p:nvSpPr>
          <p:cNvPr id="5" name="Zástupný symbol pro číslo snímku 4"/>
          <p:cNvSpPr>
            <a:spLocks noGrp="1"/>
          </p:cNvSpPr>
          <p:nvPr>
            <p:ph type="sldNum" sz="quarter" idx="11"/>
          </p:nvPr>
        </p:nvSpPr>
        <p:spPr/>
        <p:txBody>
          <a:bodyPr/>
          <a:lstStyle>
            <a:lvl1pPr>
              <a:defRPr/>
            </a:lvl1pPr>
          </a:lstStyle>
          <a:p>
            <a:fld id="{BFD44865-E482-4274-BA0A-6D969A5DE30D}" type="slidenum">
              <a:rPr lang="cs-CZ" altLang="cs-CZ"/>
              <a:pPr/>
              <a:t>‹#›</a:t>
            </a:fld>
            <a:endParaRPr lang="cs-CZ" altLang="cs-CZ" dirty="0"/>
          </a:p>
        </p:txBody>
      </p:sp>
    </p:spTree>
    <p:extLst>
      <p:ext uri="{BB962C8B-B14F-4D97-AF65-F5344CB8AC3E}">
        <p14:creationId xmlns:p14="http://schemas.microsoft.com/office/powerpoint/2010/main" val="139061668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97690" y="844155"/>
            <a:ext cx="1703387" cy="3755231"/>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509588" y="844155"/>
            <a:ext cx="6037861" cy="3755231"/>
          </a:xfrm>
        </p:spPr>
        <p:txBody>
          <a:bodyPr vert="eaVert"/>
          <a:lstStyle>
            <a:lvl2pPr>
              <a:buSzPct val="100000"/>
              <a:defRPr/>
            </a:lvl2pPr>
          </a:lstStyle>
          <a:p>
            <a:pPr lvl="0"/>
            <a:r>
              <a:rPr lang="cs-CZ" smtClean="0"/>
              <a:t>Kliknutím lze upravit styly předlohy textu.</a:t>
            </a:r>
          </a:p>
          <a:p>
            <a:pPr lvl="1"/>
            <a:r>
              <a:rPr lang="cs-CZ" smtClean="0"/>
              <a:t>Druhá úroveň</a:t>
            </a:r>
          </a:p>
        </p:txBody>
      </p:sp>
      <p:sp>
        <p:nvSpPr>
          <p:cNvPr id="4" name="Zástupný symbol pro zápatí 3"/>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5" name="Zástupný symbol pro číslo snímku 4"/>
          <p:cNvSpPr>
            <a:spLocks noGrp="1"/>
          </p:cNvSpPr>
          <p:nvPr>
            <p:ph type="sldNum" sz="quarter" idx="11"/>
          </p:nvPr>
        </p:nvSpPr>
        <p:spPr/>
        <p:txBody>
          <a:bodyPr/>
          <a:lstStyle>
            <a:lvl1pPr>
              <a:defRPr/>
            </a:lvl1pPr>
          </a:lstStyle>
          <a:p>
            <a:fld id="{67153075-B133-4825-BEAD-9495BA665D34}" type="slidenum">
              <a:rPr lang="cs-CZ" altLang="cs-CZ"/>
              <a:pPr/>
              <a:t>‹#›</a:t>
            </a:fld>
            <a:endParaRPr lang="cs-CZ" altLang="cs-CZ"/>
          </a:p>
        </p:txBody>
      </p:sp>
    </p:spTree>
    <p:extLst>
      <p:ext uri="{BB962C8B-B14F-4D97-AF65-F5344CB8AC3E}">
        <p14:creationId xmlns:p14="http://schemas.microsoft.com/office/powerpoint/2010/main" val="27527274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1_Úvodní snímek">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2524125"/>
            <a:chOff x="0" y="0"/>
            <a:chExt cx="5760" cy="2120"/>
          </a:xfrm>
        </p:grpSpPr>
        <p:pic>
          <p:nvPicPr>
            <p:cNvPr id="5" name="Picture 3" descr="ARTBANNA"/>
            <p:cNvPicPr>
              <a:picLocks noChangeAspect="1" noChangeArrowheads="1"/>
            </p:cNvPicPr>
            <p:nvPr userDrawn="1"/>
          </p:nvPicPr>
          <p:blipFill>
            <a:blip r:embed="rId2">
              <a:extLst>
                <a:ext uri="{28A0092B-C50C-407E-A947-70E740481C1C}">
                  <a14:useLocalDpi xmlns:a14="http://schemas.microsoft.com/office/drawing/2010/main" val="0"/>
                </a:ext>
              </a:extLst>
            </a:blip>
            <a:srcRect l="8125"/>
            <a:stretch>
              <a:fillRect/>
            </a:stretch>
          </p:blipFill>
          <p:spPr bwMode="invGray">
            <a:xfrm>
              <a:off x="0" y="0"/>
              <a:ext cx="57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Arthsep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8" y="2059"/>
              <a:ext cx="2832"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45" name="Rectangle 5"/>
          <p:cNvSpPr>
            <a:spLocks noGrp="1" noChangeArrowheads="1"/>
          </p:cNvSpPr>
          <p:nvPr>
            <p:ph type="ctrTitle"/>
          </p:nvPr>
        </p:nvSpPr>
        <p:spPr>
          <a:xfrm>
            <a:off x="990600" y="1428750"/>
            <a:ext cx="7772400" cy="857250"/>
          </a:xfrm>
        </p:spPr>
        <p:txBody>
          <a:bodyPr/>
          <a:lstStyle>
            <a:lvl1pPr algn="r">
              <a:defRPr/>
            </a:lvl1pPr>
          </a:lstStyle>
          <a:p>
            <a:pPr lvl="0"/>
            <a:r>
              <a:rPr lang="cs-CZ" altLang="cs-CZ" noProof="0" smtClean="0"/>
              <a:t>Klepnutím lze upravit styl předlohy nadpisů.</a:t>
            </a:r>
          </a:p>
        </p:txBody>
      </p:sp>
      <p:sp>
        <p:nvSpPr>
          <p:cNvPr id="61446" name="Rectangle 6"/>
          <p:cNvSpPr>
            <a:spLocks noGrp="1" noChangeArrowheads="1"/>
          </p:cNvSpPr>
          <p:nvPr>
            <p:ph type="subTitle" idx="1"/>
          </p:nvPr>
        </p:nvSpPr>
        <p:spPr>
          <a:xfrm>
            <a:off x="2686050" y="2619375"/>
            <a:ext cx="6102350" cy="1314450"/>
          </a:xfrm>
        </p:spPr>
        <p:txBody>
          <a:bodyPr/>
          <a:lstStyle>
            <a:lvl1pPr marL="0" indent="0" algn="r">
              <a:buFont typeface="Wingdings" panose="05000000000000000000" pitchFamily="2" charset="2"/>
              <a:buNone/>
              <a:defRPr/>
            </a:lvl1pPr>
          </a:lstStyle>
          <a:p>
            <a:pPr lvl="0"/>
            <a:r>
              <a:rPr lang="cs-CZ" altLang="cs-CZ" noProof="0" smtClean="0"/>
              <a:t>Klepnutím lze upravit styl předlohy podnadpisů.</a:t>
            </a:r>
          </a:p>
        </p:txBody>
      </p:sp>
      <p:sp>
        <p:nvSpPr>
          <p:cNvPr id="7" name="Rectangle 7"/>
          <p:cNvSpPr>
            <a:spLocks noGrp="1" noChangeArrowheads="1"/>
          </p:cNvSpPr>
          <p:nvPr>
            <p:ph type="dt" sz="half" idx="10"/>
          </p:nvPr>
        </p:nvSpPr>
        <p:spPr>
          <a:xfrm>
            <a:off x="3359150" y="4757738"/>
            <a:ext cx="1905000" cy="342900"/>
          </a:xfrm>
          <a:prstGeom prst="rect">
            <a:avLst/>
          </a:prstGeom>
        </p:spPr>
        <p:txBody>
          <a:bodyPr/>
          <a:lstStyle>
            <a:lvl1pPr>
              <a:defRPr smtClean="0"/>
            </a:lvl1pPr>
          </a:lstStyle>
          <a:p>
            <a:pPr>
              <a:defRPr/>
            </a:pPr>
            <a:endParaRPr lang="cs-CZ" altLang="cs-CZ"/>
          </a:p>
        </p:txBody>
      </p:sp>
      <p:sp>
        <p:nvSpPr>
          <p:cNvPr id="8" name="Rectangle 8"/>
          <p:cNvSpPr>
            <a:spLocks noGrp="1" noChangeArrowheads="1"/>
          </p:cNvSpPr>
          <p:nvPr>
            <p:ph type="ftr" sz="quarter" idx="11"/>
          </p:nvPr>
        </p:nvSpPr>
        <p:spPr>
          <a:xfrm>
            <a:off x="6019800" y="4757738"/>
            <a:ext cx="2895600" cy="342900"/>
          </a:xfrm>
        </p:spPr>
        <p:txBody>
          <a:bodyPr/>
          <a:lstStyle>
            <a:lvl1pPr>
              <a:defRPr smtClean="0"/>
            </a:lvl1pPr>
          </a:lstStyle>
          <a:p>
            <a:pPr>
              <a:defRPr/>
            </a:pPr>
            <a:endParaRPr lang="cs-CZ" altLang="cs-CZ"/>
          </a:p>
        </p:txBody>
      </p:sp>
      <p:sp>
        <p:nvSpPr>
          <p:cNvPr id="9" name="Rectangle 9"/>
          <p:cNvSpPr>
            <a:spLocks noGrp="1" noChangeArrowheads="1"/>
          </p:cNvSpPr>
          <p:nvPr>
            <p:ph type="sldNum" sz="quarter" idx="12"/>
          </p:nvPr>
        </p:nvSpPr>
        <p:spPr>
          <a:xfrm>
            <a:off x="125413" y="4770835"/>
            <a:ext cx="1905000" cy="342900"/>
          </a:xfrm>
        </p:spPr>
        <p:txBody>
          <a:bodyPr/>
          <a:lstStyle>
            <a:lvl1pPr>
              <a:defRPr smtClean="0"/>
            </a:lvl1pPr>
          </a:lstStyle>
          <a:p>
            <a:pPr>
              <a:defRPr/>
            </a:pPr>
            <a:fld id="{CB879520-56FA-4497-AFD6-AEB2A265C098}" type="slidenum">
              <a:rPr lang="cs-CZ" altLang="cs-CZ"/>
              <a:pPr>
                <a:defRPr/>
              </a:pPr>
              <a:t>‹#›</a:t>
            </a:fld>
            <a:endParaRPr lang="cs-CZ" altLang="cs-CZ"/>
          </a:p>
        </p:txBody>
      </p:sp>
    </p:spTree>
    <p:extLst>
      <p:ext uri="{BB962C8B-B14F-4D97-AF65-F5344CB8AC3E}">
        <p14:creationId xmlns:p14="http://schemas.microsoft.com/office/powerpoint/2010/main" val="278655753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317500" y="541735"/>
            <a:ext cx="8637588" cy="571500"/>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328614" y="1456135"/>
            <a:ext cx="4027487" cy="308610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508501" y="1456135"/>
            <a:ext cx="4029075" cy="308610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7"/>
          <p:cNvSpPr>
            <a:spLocks noGrp="1" noChangeArrowheads="1"/>
          </p:cNvSpPr>
          <p:nvPr>
            <p:ph type="dt" sz="half" idx="10"/>
          </p:nvPr>
        </p:nvSpPr>
        <p:spPr>
          <a:xfrm>
            <a:off x="3433763" y="4757738"/>
            <a:ext cx="1905000" cy="342900"/>
          </a:xfrm>
          <a:prstGeom prst="rect">
            <a:avLst/>
          </a:prstGeom>
          <a:ln/>
        </p:spPr>
        <p:txBody>
          <a:bodyPr/>
          <a:lstStyle>
            <a:lvl1pPr>
              <a:defRPr/>
            </a:lvl1pPr>
          </a:lstStyle>
          <a:p>
            <a:pPr>
              <a:defRPr/>
            </a:pPr>
            <a:endParaRPr lang="cs-CZ" altLang="cs-CZ"/>
          </a:p>
        </p:txBody>
      </p:sp>
      <p:sp>
        <p:nvSpPr>
          <p:cNvPr id="6" name="Rectangle 8"/>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9"/>
          <p:cNvSpPr>
            <a:spLocks noGrp="1" noChangeArrowheads="1"/>
          </p:cNvSpPr>
          <p:nvPr>
            <p:ph type="sldNum" sz="quarter" idx="12"/>
          </p:nvPr>
        </p:nvSpPr>
        <p:spPr>
          <a:ln/>
        </p:spPr>
        <p:txBody>
          <a:bodyPr/>
          <a:lstStyle>
            <a:lvl1pPr>
              <a:defRPr/>
            </a:lvl1pPr>
          </a:lstStyle>
          <a:p>
            <a:pPr>
              <a:defRPr/>
            </a:pPr>
            <a:fld id="{8D005210-8DD7-44CF-8F18-2DB032E5A1E8}" type="slidenum">
              <a:rPr lang="cs-CZ" altLang="cs-CZ"/>
              <a:pPr>
                <a:defRPr/>
              </a:pPr>
              <a:t>‹#›</a:t>
            </a:fld>
            <a:endParaRPr lang="cs-CZ" altLang="cs-CZ"/>
          </a:p>
        </p:txBody>
      </p:sp>
    </p:spTree>
    <p:extLst>
      <p:ext uri="{BB962C8B-B14F-4D97-AF65-F5344CB8AC3E}">
        <p14:creationId xmlns:p14="http://schemas.microsoft.com/office/powerpoint/2010/main" val="177309405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AndTwoObj">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317500" y="541735"/>
            <a:ext cx="8637588" cy="571500"/>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328614" y="1456135"/>
            <a:ext cx="4027487" cy="308610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508501" y="1456135"/>
            <a:ext cx="4029075" cy="148590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508501" y="3056335"/>
            <a:ext cx="4029075" cy="148590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7"/>
          <p:cNvSpPr>
            <a:spLocks noGrp="1" noChangeArrowheads="1"/>
          </p:cNvSpPr>
          <p:nvPr>
            <p:ph type="dt" sz="half" idx="10"/>
          </p:nvPr>
        </p:nvSpPr>
        <p:spPr>
          <a:xfrm>
            <a:off x="3433763" y="4757738"/>
            <a:ext cx="1905000" cy="342900"/>
          </a:xfrm>
          <a:prstGeom prst="rect">
            <a:avLst/>
          </a:prstGeom>
          <a:ln/>
        </p:spPr>
        <p:txBody>
          <a:bodyPr/>
          <a:lstStyle>
            <a:lvl1pPr>
              <a:defRPr/>
            </a:lvl1pPr>
          </a:lstStyle>
          <a:p>
            <a:pPr>
              <a:defRPr/>
            </a:pPr>
            <a:endParaRPr lang="cs-CZ" altLang="cs-CZ"/>
          </a:p>
        </p:txBody>
      </p:sp>
      <p:sp>
        <p:nvSpPr>
          <p:cNvPr id="7" name="Rectangle 8"/>
          <p:cNvSpPr>
            <a:spLocks noGrp="1" noChangeArrowheads="1"/>
          </p:cNvSpPr>
          <p:nvPr>
            <p:ph type="ftr" sz="quarter" idx="11"/>
          </p:nvPr>
        </p:nvSpPr>
        <p:spPr>
          <a:ln/>
        </p:spPr>
        <p:txBody>
          <a:bodyPr/>
          <a:lstStyle>
            <a:lvl1pPr>
              <a:defRPr/>
            </a:lvl1pPr>
          </a:lstStyle>
          <a:p>
            <a:pPr>
              <a:defRPr/>
            </a:pPr>
            <a:endParaRPr lang="cs-CZ" altLang="cs-CZ"/>
          </a:p>
        </p:txBody>
      </p:sp>
      <p:sp>
        <p:nvSpPr>
          <p:cNvPr id="8" name="Rectangle 9"/>
          <p:cNvSpPr>
            <a:spLocks noGrp="1" noChangeArrowheads="1"/>
          </p:cNvSpPr>
          <p:nvPr>
            <p:ph type="sldNum" sz="quarter" idx="12"/>
          </p:nvPr>
        </p:nvSpPr>
        <p:spPr>
          <a:ln/>
        </p:spPr>
        <p:txBody>
          <a:bodyPr/>
          <a:lstStyle>
            <a:lvl1pPr>
              <a:defRPr/>
            </a:lvl1pPr>
          </a:lstStyle>
          <a:p>
            <a:pPr>
              <a:defRPr/>
            </a:pPr>
            <a:fld id="{F99DB70F-F5E4-48AD-925B-F972FEE67DE6}" type="slidenum">
              <a:rPr lang="cs-CZ" altLang="cs-CZ"/>
              <a:pPr>
                <a:defRPr/>
              </a:pPr>
              <a:t>‹#›</a:t>
            </a:fld>
            <a:endParaRPr lang="cs-CZ" altLang="cs-CZ"/>
          </a:p>
        </p:txBody>
      </p:sp>
    </p:spTree>
    <p:extLst>
      <p:ext uri="{BB962C8B-B14F-4D97-AF65-F5344CB8AC3E}">
        <p14:creationId xmlns:p14="http://schemas.microsoft.com/office/powerpoint/2010/main" val="224209756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dirty="0"/>
          </a:p>
        </p:txBody>
      </p:sp>
      <p:sp>
        <p:nvSpPr>
          <p:cNvPr id="3" name="Zástupný symbol pro obsah 2"/>
          <p:cNvSpPr>
            <a:spLocks noGrp="1"/>
          </p:cNvSpPr>
          <p:nvPr>
            <p:ph idx="1"/>
          </p:nvPr>
        </p:nvSpPr>
        <p:spPr>
          <a:xfrm>
            <a:off x="509590" y="1514475"/>
            <a:ext cx="8082321" cy="3082529"/>
          </a:xfrm>
        </p:spPr>
        <p:txBody>
          <a:bodyPr/>
          <a:lstStyle>
            <a:lvl1pPr marL="342900" indent="-342900">
              <a:buClr>
                <a:srgbClr val="00287D"/>
              </a:buClr>
              <a:buSzPct val="100000"/>
              <a:buFont typeface="Wingdings" panose="05000000000000000000" pitchFamily="2" charset="2"/>
              <a:buChar char="§"/>
              <a:defRPr/>
            </a:lvl1pPr>
            <a:lvl2pPr marL="742950" indent="-285750">
              <a:buClr>
                <a:srgbClr val="00287D"/>
              </a:buClr>
              <a:buSzPct val="100000"/>
              <a:buFont typeface="Wingdings" panose="05000000000000000000" pitchFamily="2" charset="2"/>
              <a:buChar char="§"/>
              <a:defRPr/>
            </a:lvl2pPr>
            <a:lvl3pPr marL="1257300" indent="-342900">
              <a:buClr>
                <a:srgbClr val="00287D"/>
              </a:buClr>
              <a:buSzPct val="100000"/>
              <a:buFont typeface="Wingdings" panose="05000000000000000000" pitchFamily="2" charset="2"/>
              <a:buChar char="§"/>
              <a:defRPr/>
            </a:lvl3pPr>
            <a:lvl4pPr marL="1600200" indent="-228600">
              <a:buClr>
                <a:srgbClr val="00287D"/>
              </a:buClr>
              <a:buSzPct val="100000"/>
              <a:buFont typeface="Wingdings" panose="05000000000000000000" pitchFamily="2" charset="2"/>
              <a:buChar char="§"/>
              <a:defRPr/>
            </a:lvl4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p:txBody>
      </p:sp>
      <p:sp>
        <p:nvSpPr>
          <p:cNvPr id="4" name="Zástupný symbol pro zápatí 3"/>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Tree>
    <p:extLst>
      <p:ext uri="{BB962C8B-B14F-4D97-AF65-F5344CB8AC3E}">
        <p14:creationId xmlns:p14="http://schemas.microsoft.com/office/powerpoint/2010/main" val="26860472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509590" y="3305176"/>
            <a:ext cx="8091487" cy="1021556"/>
          </a:xfrm>
        </p:spPr>
        <p:txBody>
          <a:bodyPr anchor="t"/>
          <a:lstStyle>
            <a:lvl1pPr algn="l">
              <a:defRPr sz="4000" b="1" cap="all"/>
            </a:lvl1pPr>
          </a:lstStyle>
          <a:p>
            <a:r>
              <a:rPr lang="cs-CZ" smtClean="0"/>
              <a:t>Kliknutím lze upravit styl.</a:t>
            </a:r>
            <a:endParaRPr lang="cs-CZ" dirty="0"/>
          </a:p>
        </p:txBody>
      </p:sp>
      <p:sp>
        <p:nvSpPr>
          <p:cNvPr id="3" name="Zástupný symbol pro text 2"/>
          <p:cNvSpPr>
            <a:spLocks noGrp="1"/>
          </p:cNvSpPr>
          <p:nvPr>
            <p:ph type="body" idx="1"/>
          </p:nvPr>
        </p:nvSpPr>
        <p:spPr>
          <a:xfrm>
            <a:off x="509590" y="2180035"/>
            <a:ext cx="8091487"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Zástupný symbol pro zápatí 3"/>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5" name="Zástupný symbol pro číslo snímku 4"/>
          <p:cNvSpPr>
            <a:spLocks noGrp="1"/>
          </p:cNvSpPr>
          <p:nvPr>
            <p:ph type="sldNum" sz="quarter" idx="11"/>
          </p:nvPr>
        </p:nvSpPr>
        <p:spPr/>
        <p:txBody>
          <a:bodyPr/>
          <a:lstStyle>
            <a:lvl1pPr>
              <a:defRPr/>
            </a:lvl1pPr>
          </a:lstStyle>
          <a:p>
            <a:fld id="{B7F5D36C-8A95-44A1-B2E3-4B4CEE4AA93A}" type="slidenum">
              <a:rPr lang="cs-CZ" altLang="cs-CZ"/>
              <a:pPr/>
              <a:t>‹#›</a:t>
            </a:fld>
            <a:endParaRPr lang="cs-CZ" altLang="cs-CZ" dirty="0"/>
          </a:p>
        </p:txBody>
      </p:sp>
    </p:spTree>
    <p:extLst>
      <p:ext uri="{BB962C8B-B14F-4D97-AF65-F5344CB8AC3E}">
        <p14:creationId xmlns:p14="http://schemas.microsoft.com/office/powerpoint/2010/main" val="2563645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9590" y="850900"/>
            <a:ext cx="8091487" cy="482600"/>
          </a:xfrm>
        </p:spPr>
        <p:txBody>
          <a:bodyPr/>
          <a:lstStyle>
            <a:lvl1pPr>
              <a:defRPr/>
            </a:lvl1pPr>
          </a:lstStyle>
          <a:p>
            <a:r>
              <a:rPr lang="cs-CZ" smtClean="0"/>
              <a:t>Kliknutím lze upravit styl.</a:t>
            </a:r>
            <a:endParaRPr lang="cs-CZ" dirty="0"/>
          </a:p>
        </p:txBody>
      </p:sp>
      <p:sp>
        <p:nvSpPr>
          <p:cNvPr id="3" name="Zástupný symbol pro text 2"/>
          <p:cNvSpPr>
            <a:spLocks noGrp="1"/>
          </p:cNvSpPr>
          <p:nvPr>
            <p:ph type="body" idx="1"/>
          </p:nvPr>
        </p:nvSpPr>
        <p:spPr>
          <a:xfrm>
            <a:off x="512370" y="1514476"/>
            <a:ext cx="3878657"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509588" y="2186797"/>
            <a:ext cx="3874282" cy="24078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p:txBody>
      </p:sp>
      <p:sp>
        <p:nvSpPr>
          <p:cNvPr id="5" name="Zástupný symbol pro text 4"/>
          <p:cNvSpPr>
            <a:spLocks noGrp="1"/>
          </p:cNvSpPr>
          <p:nvPr>
            <p:ph type="body" sz="quarter" idx="3"/>
          </p:nvPr>
        </p:nvSpPr>
        <p:spPr>
          <a:xfrm>
            <a:off x="4723120" y="1514476"/>
            <a:ext cx="3877957"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722964" y="2204051"/>
            <a:ext cx="3878113" cy="23933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p:txBody>
      </p:sp>
      <p:sp>
        <p:nvSpPr>
          <p:cNvPr id="7" name="Zástupný symbol pro zápatí 6"/>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8" name="Zástupný symbol pro číslo snímku 7"/>
          <p:cNvSpPr>
            <a:spLocks noGrp="1"/>
          </p:cNvSpPr>
          <p:nvPr>
            <p:ph type="sldNum" sz="quarter" idx="11"/>
          </p:nvPr>
        </p:nvSpPr>
        <p:spPr/>
        <p:txBody>
          <a:bodyPr/>
          <a:lstStyle>
            <a:lvl1pPr>
              <a:defRPr/>
            </a:lvl1pPr>
          </a:lstStyle>
          <a:p>
            <a:fld id="{C595CD6F-6F72-494C-9F75-EA7F2E402090}" type="slidenum">
              <a:rPr lang="cs-CZ" altLang="cs-CZ"/>
              <a:pPr/>
              <a:t>‹#›</a:t>
            </a:fld>
            <a:endParaRPr lang="cs-CZ" altLang="cs-CZ" dirty="0"/>
          </a:p>
        </p:txBody>
      </p:sp>
    </p:spTree>
    <p:extLst>
      <p:ext uri="{BB962C8B-B14F-4D97-AF65-F5344CB8AC3E}">
        <p14:creationId xmlns:p14="http://schemas.microsoft.com/office/powerpoint/2010/main" val="35253173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509588" y="1514476"/>
            <a:ext cx="3876944" cy="3082925"/>
          </a:xfrm>
        </p:spPr>
        <p:txBody>
          <a:bodyPr/>
          <a:lstStyle>
            <a:lvl1pPr>
              <a:defRPr sz="2800"/>
            </a:lvl1pPr>
            <a:lvl2pPr marL="742950" indent="-296863">
              <a:buSzPct val="100000"/>
              <a:defRPr sz="2400"/>
            </a:lvl2pPr>
            <a:lvl3pPr>
              <a:defRPr sz="2000"/>
            </a:lvl3pPr>
            <a:lvl4pPr marL="1600200" indent="-228600">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p:txBody>
      </p:sp>
      <p:sp>
        <p:nvSpPr>
          <p:cNvPr id="4" name="Zástupný symbol pro obsah 3"/>
          <p:cNvSpPr>
            <a:spLocks noGrp="1"/>
          </p:cNvSpPr>
          <p:nvPr>
            <p:ph sz="half" idx="2"/>
          </p:nvPr>
        </p:nvSpPr>
        <p:spPr>
          <a:xfrm>
            <a:off x="4724131" y="1514476"/>
            <a:ext cx="3876944" cy="3082925"/>
          </a:xfrm>
        </p:spPr>
        <p:txBody>
          <a:bodyPr/>
          <a:lstStyle>
            <a:lvl1pPr>
              <a:defRPr sz="2800"/>
            </a:lvl1pPr>
            <a:lvl2pPr>
              <a:buSzPct val="100000"/>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p:txBody>
      </p:sp>
      <p:sp>
        <p:nvSpPr>
          <p:cNvPr id="5" name="Zástupný symbol pro zápatí 4"/>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6" name="Zástupný symbol pro číslo snímku 5"/>
          <p:cNvSpPr>
            <a:spLocks noGrp="1"/>
          </p:cNvSpPr>
          <p:nvPr>
            <p:ph type="sldNum" sz="quarter" idx="11"/>
          </p:nvPr>
        </p:nvSpPr>
        <p:spPr/>
        <p:txBody>
          <a:bodyPr/>
          <a:lstStyle>
            <a:lvl1pPr>
              <a:defRPr/>
            </a:lvl1pPr>
          </a:lstStyle>
          <a:p>
            <a:fld id="{91152B74-69A5-4C0F-AF65-094CC50B2C3C}" type="slidenum">
              <a:rPr lang="cs-CZ" altLang="cs-CZ"/>
              <a:pPr/>
              <a:t>‹#›</a:t>
            </a:fld>
            <a:endParaRPr lang="cs-CZ" altLang="cs-CZ" dirty="0"/>
          </a:p>
        </p:txBody>
      </p:sp>
    </p:spTree>
    <p:extLst>
      <p:ext uri="{BB962C8B-B14F-4D97-AF65-F5344CB8AC3E}">
        <p14:creationId xmlns:p14="http://schemas.microsoft.com/office/powerpoint/2010/main" val="22400454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adpis a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dirty="0"/>
          </a:p>
        </p:txBody>
      </p:sp>
      <p:sp>
        <p:nvSpPr>
          <p:cNvPr id="3" name="Zástupný symbol pro zápatí 2"/>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4" name="Zástupný symbol pro číslo snímku 3"/>
          <p:cNvSpPr>
            <a:spLocks noGrp="1"/>
          </p:cNvSpPr>
          <p:nvPr>
            <p:ph type="sldNum" sz="quarter" idx="11"/>
          </p:nvPr>
        </p:nvSpPr>
        <p:spPr/>
        <p:txBody>
          <a:bodyPr/>
          <a:lstStyle>
            <a:lvl1pPr>
              <a:defRPr/>
            </a:lvl1pPr>
          </a:lstStyle>
          <a:p>
            <a:fld id="{927DA5A4-BFC5-452F-9F43-ADC3A6F1509E}" type="slidenum">
              <a:rPr lang="cs-CZ" altLang="cs-CZ"/>
              <a:pPr/>
              <a:t>‹#›</a:t>
            </a:fld>
            <a:endParaRPr lang="cs-CZ" altLang="cs-CZ" dirty="0"/>
          </a:p>
        </p:txBody>
      </p:sp>
      <p:sp>
        <p:nvSpPr>
          <p:cNvPr id="5" name="Zástupný symbol pro text 3"/>
          <p:cNvSpPr>
            <a:spLocks noGrp="1"/>
          </p:cNvSpPr>
          <p:nvPr>
            <p:ph type="body" sz="half" idx="2"/>
          </p:nvPr>
        </p:nvSpPr>
        <p:spPr>
          <a:xfrm>
            <a:off x="509589" y="1514475"/>
            <a:ext cx="8091487" cy="3080148"/>
          </a:xfrm>
        </p:spPr>
        <p:txBody>
          <a:bodyPr/>
          <a:lstStyle>
            <a:lvl1pPr marL="0" indent="0">
              <a:buFont typeface="Arial" panose="020B0604020202020204" pitchFamily="34" charse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37100029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dirty="0"/>
          </a:p>
        </p:txBody>
      </p:sp>
      <p:sp>
        <p:nvSpPr>
          <p:cNvPr id="3" name="Zástupný symbol pro zápatí 2"/>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4" name="Zástupný symbol pro číslo snímku 3"/>
          <p:cNvSpPr>
            <a:spLocks noGrp="1"/>
          </p:cNvSpPr>
          <p:nvPr>
            <p:ph type="sldNum" sz="quarter" idx="11"/>
          </p:nvPr>
        </p:nvSpPr>
        <p:spPr/>
        <p:txBody>
          <a:bodyPr/>
          <a:lstStyle>
            <a:lvl1pPr>
              <a:defRPr/>
            </a:lvl1pPr>
          </a:lstStyle>
          <a:p>
            <a:fld id="{927DA5A4-BFC5-452F-9F43-ADC3A6F1509E}" type="slidenum">
              <a:rPr lang="cs-CZ" altLang="cs-CZ"/>
              <a:pPr/>
              <a:t>‹#›</a:t>
            </a:fld>
            <a:endParaRPr lang="cs-CZ" altLang="cs-CZ" dirty="0"/>
          </a:p>
        </p:txBody>
      </p:sp>
    </p:spTree>
    <p:extLst>
      <p:ext uri="{BB962C8B-B14F-4D97-AF65-F5344CB8AC3E}">
        <p14:creationId xmlns:p14="http://schemas.microsoft.com/office/powerpoint/2010/main" val="6446820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ouze text">
    <p:spTree>
      <p:nvGrpSpPr>
        <p:cNvPr id="1" name=""/>
        <p:cNvGrpSpPr/>
        <p:nvPr/>
      </p:nvGrpSpPr>
      <p:grpSpPr>
        <a:xfrm>
          <a:off x="0" y="0"/>
          <a:ext cx="0" cy="0"/>
          <a:chOff x="0" y="0"/>
          <a:chExt cx="0" cy="0"/>
        </a:xfrm>
      </p:grpSpPr>
      <p:sp>
        <p:nvSpPr>
          <p:cNvPr id="3" name="Zástupný symbol pro zápatí 2"/>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4" name="Zástupný symbol pro číslo snímku 3"/>
          <p:cNvSpPr>
            <a:spLocks noGrp="1"/>
          </p:cNvSpPr>
          <p:nvPr>
            <p:ph type="sldNum" sz="quarter" idx="11"/>
          </p:nvPr>
        </p:nvSpPr>
        <p:spPr/>
        <p:txBody>
          <a:bodyPr/>
          <a:lstStyle>
            <a:lvl1pPr>
              <a:defRPr/>
            </a:lvl1pPr>
          </a:lstStyle>
          <a:p>
            <a:fld id="{927DA5A4-BFC5-452F-9F43-ADC3A6F1509E}" type="slidenum">
              <a:rPr lang="cs-CZ" altLang="cs-CZ"/>
              <a:pPr/>
              <a:t>‹#›</a:t>
            </a:fld>
            <a:endParaRPr lang="cs-CZ" altLang="cs-CZ" dirty="0"/>
          </a:p>
        </p:txBody>
      </p:sp>
      <p:sp>
        <p:nvSpPr>
          <p:cNvPr id="5" name="Zástupný symbol pro text 3"/>
          <p:cNvSpPr>
            <a:spLocks noGrp="1"/>
          </p:cNvSpPr>
          <p:nvPr>
            <p:ph type="body" sz="half" idx="2"/>
          </p:nvPr>
        </p:nvSpPr>
        <p:spPr>
          <a:xfrm>
            <a:off x="509589" y="1514475"/>
            <a:ext cx="8091487" cy="3080148"/>
          </a:xfrm>
        </p:spPr>
        <p:txBody>
          <a:bodyPr/>
          <a:lstStyle>
            <a:lvl1pPr marL="0" indent="0">
              <a:buFont typeface="Arial" panose="020B0604020202020204" pitchFamily="34" charse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22225793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Tree>
    <p:extLst>
      <p:ext uri="{BB962C8B-B14F-4D97-AF65-F5344CB8AC3E}">
        <p14:creationId xmlns:p14="http://schemas.microsoft.com/office/powerpoint/2010/main" val="29540641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64521" name="Rectangle 9"/>
          <p:cNvSpPr>
            <a:spLocks noGrp="1" noChangeArrowheads="1"/>
          </p:cNvSpPr>
          <p:nvPr>
            <p:ph type="title"/>
          </p:nvPr>
        </p:nvSpPr>
        <p:spPr bwMode="auto">
          <a:xfrm>
            <a:off x="509590" y="844154"/>
            <a:ext cx="808663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p>
            <a:pPr lvl="0"/>
            <a:r>
              <a:rPr lang="cs-CZ" altLang="cs-CZ" dirty="0" smtClean="0"/>
              <a:t>Klepnutím lze upravit styl předlohy nadpisů.</a:t>
            </a:r>
          </a:p>
        </p:txBody>
      </p:sp>
      <p:sp>
        <p:nvSpPr>
          <p:cNvPr id="64522" name="Rectangle 10"/>
          <p:cNvSpPr>
            <a:spLocks noGrp="1" noChangeArrowheads="1"/>
          </p:cNvSpPr>
          <p:nvPr>
            <p:ph type="body" idx="1"/>
          </p:nvPr>
        </p:nvSpPr>
        <p:spPr bwMode="auto">
          <a:xfrm>
            <a:off x="509590" y="1513285"/>
            <a:ext cx="8082321"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altLang="cs-CZ" dirty="0" smtClean="0"/>
              <a:t>Klepnutím lze upravit styly předlohy textu.</a:t>
            </a:r>
          </a:p>
          <a:p>
            <a:pPr lvl="1"/>
            <a:r>
              <a:rPr lang="cs-CZ" altLang="cs-CZ" dirty="0" smtClean="0"/>
              <a:t>Druhá úroveň</a:t>
            </a:r>
          </a:p>
        </p:txBody>
      </p:sp>
      <p:sp>
        <p:nvSpPr>
          <p:cNvPr id="64529" name="Rectangle 17"/>
          <p:cNvSpPr>
            <a:spLocks noGrp="1" noChangeArrowheads="1"/>
          </p:cNvSpPr>
          <p:nvPr>
            <p:ph type="ftr" sz="quarter" idx="3"/>
          </p:nvPr>
        </p:nvSpPr>
        <p:spPr bwMode="auto">
          <a:xfrm>
            <a:off x="421200" y="4686300"/>
            <a:ext cx="630591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latin typeface="+mj-lt"/>
              </a:defRPr>
            </a:lvl1pPr>
          </a:lstStyle>
          <a:p>
            <a:r>
              <a:rPr lang="cs-CZ" altLang="cs-CZ" dirty="0" smtClean="0"/>
              <a:t>Definujte zápatí - název prezentace / pracoviště</a:t>
            </a:r>
            <a:endParaRPr lang="cs-CZ" altLang="cs-CZ" dirty="0"/>
          </a:p>
        </p:txBody>
      </p:sp>
      <p:sp>
        <p:nvSpPr>
          <p:cNvPr id="64530" name="Rectangle 18"/>
          <p:cNvSpPr>
            <a:spLocks noGrp="1" noChangeArrowheads="1"/>
          </p:cNvSpPr>
          <p:nvPr>
            <p:ph type="sldNum" sz="quarter" idx="4"/>
          </p:nvPr>
        </p:nvSpPr>
        <p:spPr bwMode="auto">
          <a:xfrm>
            <a:off x="6858000" y="4686300"/>
            <a:ext cx="184174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latin typeface="+mj-lt"/>
              </a:defRPr>
            </a:lvl1pPr>
          </a:lstStyle>
          <a:p>
            <a:fld id="{0DE708CC-0C3F-4567-9698-B54C0F35BD31}" type="slidenum">
              <a:rPr lang="cs-CZ" altLang="cs-CZ" smtClean="0"/>
              <a:pPr/>
              <a:t>‹#›</a:t>
            </a:fld>
            <a:endParaRPr lang="cs-CZ" altLang="cs-CZ" dirty="0"/>
          </a:p>
        </p:txBody>
      </p:sp>
    </p:spTree>
  </p:cSld>
  <p:clrMap bg1="lt1" tx1="dk1" bg2="lt2" tx2="dk2" accent1="accent1" accent2="accent2" accent3="accent3" accent4="accent4" accent5="accent5" accent6="accent6" hlink="hlink" folHlink="folHlink"/>
  <p:sldLayoutIdLst>
    <p:sldLayoutId id="2147483658" r:id="rId1"/>
    <p:sldLayoutId id="2147483661" r:id="rId2"/>
    <p:sldLayoutId id="2147483662" r:id="rId3"/>
    <p:sldLayoutId id="2147483664" r:id="rId4"/>
    <p:sldLayoutId id="2147483663" r:id="rId5"/>
    <p:sldLayoutId id="2147483665" r:id="rId6"/>
    <p:sldLayoutId id="2147483672" r:id="rId7"/>
    <p:sldLayoutId id="2147483671" r:id="rId8"/>
    <p:sldLayoutId id="2147483666" r:id="rId9"/>
    <p:sldLayoutId id="2147483667" r:id="rId10"/>
    <p:sldLayoutId id="2147483668" r:id="rId11"/>
    <p:sldLayoutId id="2147483669" r:id="rId12"/>
    <p:sldLayoutId id="2147483670" r:id="rId13"/>
    <p:sldLayoutId id="2147483673" r:id="rId14"/>
    <p:sldLayoutId id="2147483674" r:id="rId15"/>
    <p:sldLayoutId id="2147483675" r:id="rId16"/>
  </p:sldLayoutIdLst>
  <p:timing>
    <p:tnLst>
      <p:par>
        <p:cTn id="1" dur="indefinite" restart="never" nodeType="tmRoot"/>
      </p:par>
    </p:tnLst>
  </p:timing>
  <p:hf hdr="0" dt="0"/>
  <p:txStyles>
    <p:title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342900" indent="-342900" algn="l" rtl="0" eaLnBrk="1" fontAlgn="base" hangingPunct="1">
        <a:spcBef>
          <a:spcPct val="20000"/>
        </a:spcBef>
        <a:spcAft>
          <a:spcPct val="0"/>
        </a:spcAft>
        <a:buClr>
          <a:srgbClr val="00287D"/>
        </a:buClr>
        <a:buSzPct val="100000"/>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0287D"/>
        </a:buClr>
        <a:buSzPct val="8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9"/>
        </a:buBlip>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9"/>
        </a:buBlip>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8.xml"/><Relationship Id="rId1" Type="http://schemas.openxmlformats.org/officeDocument/2006/relationships/tags" Target="../tags/tag3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9.xml"/><Relationship Id="rId1" Type="http://schemas.openxmlformats.org/officeDocument/2006/relationships/tags" Target="../tags/tag4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wmf"/><Relationship Id="rId2" Type="http://schemas.openxmlformats.org/officeDocument/2006/relationships/tags" Target="../tags/tag50.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4.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9.xml"/><Relationship Id="rId1" Type="http://schemas.openxmlformats.org/officeDocument/2006/relationships/tags" Target="../tags/tag51.xml"/><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hyperlink" Target="http://www.sukl.cz/modules/undesired/report.php" TargetMode="Externa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hyperlink" Target="http://www.sukl.cz/nahlasit-nezadouci-ucinek" TargetMode="Externa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image" Target="../media/image20.jpeg"/><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2.xml"/><Relationship Id="rId5" Type="http://schemas.openxmlformats.org/officeDocument/2006/relationships/image" Target="../media/image23.jpeg"/><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64.xml"/><Relationship Id="rId5" Type="http://schemas.openxmlformats.org/officeDocument/2006/relationships/image" Target="../media/image27.png"/><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0.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7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4.xml"/><Relationship Id="rId1" Type="http://schemas.openxmlformats.org/officeDocument/2006/relationships/tags" Target="../tags/tag74.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75.xml"/><Relationship Id="rId4" Type="http://schemas.openxmlformats.org/officeDocument/2006/relationships/image" Target="../media/image30.jpeg"/></Relationships>
</file>

<file path=ppt/slides/_rels/slide5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slideLayout" Target="../slideLayouts/slideLayout2.xml"/><Relationship Id="rId7" Type="http://schemas.openxmlformats.org/officeDocument/2006/relationships/image" Target="../media/image34.jp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33.jpe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e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38.jpg"/><Relationship Id="rId5" Type="http://schemas.openxmlformats.org/officeDocument/2006/relationships/image" Target="../media/image37.PNG"/><Relationship Id="rId4" Type="http://schemas.openxmlformats.org/officeDocument/2006/relationships/notesSlide" Target="../notesSlides/notesSlide11.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image" Target="../media/image39.jpeg"/><Relationship Id="rId4" Type="http://schemas.openxmlformats.org/officeDocument/2006/relationships/notesSlide" Target="../notesSlides/notesSlide12.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image" Target="../media/image40.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image" Target="../media/image31.jpg"/></Relationships>
</file>

<file path=ppt/slides/_rels/slide5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s>
</file>

<file path=ppt/slides/_rels/slide6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90.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notesSlide" Target="../notesSlides/notesSlide13.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93.xml"/><Relationship Id="rId5" Type="http://schemas.openxmlformats.org/officeDocument/2006/relationships/image" Target="../media/image44.wmf"/><Relationship Id="rId4" Type="http://schemas.openxmlformats.org/officeDocument/2006/relationships/image" Target="../media/image43.jpe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image" Target="../media/image45.jp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image" Target="../media/image46.jpg"/></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image" Target="../media/image48.jpg"/><Relationship Id="rId4" Type="http://schemas.openxmlformats.org/officeDocument/2006/relationships/image" Target="../media/image47.jp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52.jpeg"/><Relationship Id="rId2" Type="http://schemas.openxmlformats.org/officeDocument/2006/relationships/slideLayout" Target="../slideLayouts/slideLayout2.xml"/><Relationship Id="rId1" Type="http://schemas.openxmlformats.org/officeDocument/2006/relationships/tags" Target="../tags/tag101.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0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03.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04.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05.xml"/></Relationships>
</file>

<file path=ppt/slides/_rels/slide7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2.xml"/><Relationship Id="rId1" Type="http://schemas.openxmlformats.org/officeDocument/2006/relationships/tags" Target="../tags/tag106.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7.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8.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9.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0.xml"/></Relationships>
</file>

<file path=ppt/slides/_rels/slide7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tags" Target="../tags/tag11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Nadpis 4"/>
          <p:cNvSpPr>
            <a:spLocks noGrp="1"/>
          </p:cNvSpPr>
          <p:nvPr>
            <p:ph type="ctrTitle"/>
            <p:custDataLst>
              <p:tags r:id="rId2"/>
            </p:custDataLst>
          </p:nvPr>
        </p:nvSpPr>
        <p:spPr>
          <a:xfrm>
            <a:off x="1765299" y="1181101"/>
            <a:ext cx="6835775" cy="2740820"/>
          </a:xfrm>
        </p:spPr>
        <p:txBody>
          <a:bodyPr/>
          <a:lstStyle/>
          <a:p>
            <a:r>
              <a:rPr lang="cs-CZ" altLang="cs-CZ" sz="2800" dirty="0"/>
              <a:t>Faktory ovlivňující účinek </a:t>
            </a:r>
            <a:r>
              <a:rPr lang="cs-CZ" altLang="cs-CZ" sz="2800" dirty="0" smtClean="0"/>
              <a:t>léčiv.</a:t>
            </a:r>
            <a:r>
              <a:rPr lang="cs-CZ" altLang="cs-CZ" sz="2800" dirty="0"/>
              <a:t/>
            </a:r>
            <a:br>
              <a:rPr lang="cs-CZ" altLang="cs-CZ" sz="2800" dirty="0"/>
            </a:br>
            <a:r>
              <a:rPr lang="cs-CZ" altLang="cs-CZ" sz="2800" dirty="0"/>
              <a:t>Nežádoucí účinky </a:t>
            </a:r>
            <a:r>
              <a:rPr lang="cs-CZ" altLang="cs-CZ" sz="2800" dirty="0" smtClean="0"/>
              <a:t>léčiv. </a:t>
            </a:r>
            <a:r>
              <a:rPr lang="cs-CZ" altLang="cs-CZ" sz="2800" dirty="0"/>
              <a:t/>
            </a:r>
            <a:br>
              <a:rPr lang="cs-CZ" altLang="cs-CZ" sz="2800" dirty="0"/>
            </a:br>
            <a:r>
              <a:rPr lang="cs-CZ" altLang="cs-CZ" sz="2800" dirty="0"/>
              <a:t>Interakce </a:t>
            </a:r>
            <a:r>
              <a:rPr lang="cs-CZ" altLang="cs-CZ" sz="2800" dirty="0" smtClean="0"/>
              <a:t>léčiv.</a:t>
            </a:r>
            <a:r>
              <a:rPr lang="cs-CZ" altLang="cs-CZ" sz="2800" dirty="0"/>
              <a:t/>
            </a:r>
            <a:br>
              <a:rPr lang="cs-CZ" altLang="cs-CZ" sz="2800" dirty="0"/>
            </a:br>
            <a:r>
              <a:rPr lang="cs-CZ" altLang="cs-CZ" sz="2800" dirty="0"/>
              <a:t>Výzkum a vývoj nových </a:t>
            </a:r>
            <a:r>
              <a:rPr lang="cs-CZ" altLang="cs-CZ" sz="2800" dirty="0" smtClean="0"/>
              <a:t>léčiv.</a:t>
            </a:r>
            <a:r>
              <a:rPr lang="cs-CZ" altLang="cs-CZ" sz="3600" dirty="0" smtClean="0"/>
              <a:t/>
            </a:r>
            <a:br>
              <a:rPr lang="cs-CZ" altLang="cs-CZ" sz="3600" dirty="0" smtClean="0"/>
            </a:br>
            <a:r>
              <a:rPr lang="cs-CZ" altLang="cs-CZ" sz="3600" dirty="0" smtClean="0"/>
              <a:t> </a:t>
            </a:r>
            <a:br>
              <a:rPr lang="cs-CZ" altLang="cs-CZ" sz="3600" dirty="0" smtClean="0"/>
            </a:br>
            <a:r>
              <a:rPr lang="cs-CZ" altLang="cs-CZ" sz="2800" dirty="0" smtClean="0"/>
              <a:t>Lenka Součková</a:t>
            </a:r>
            <a:endParaRPr lang="cs-CZ" sz="2000" dirty="0">
              <a:latin typeface="Calibri" panose="020F0502020204030204" pitchFamily="34" charset="0"/>
              <a:cs typeface="Calibri" panose="020F0502020204030204" pitchFamily="34" charset="0"/>
            </a:endParaRPr>
          </a:p>
        </p:txBody>
      </p:sp>
      <p:sp>
        <p:nvSpPr>
          <p:cNvPr id="3" name="Rectangle 15"/>
          <p:cNvSpPr>
            <a:spLocks noGrp="1" noChangeArrowheads="1"/>
          </p:cNvSpPr>
          <p:nvPr>
            <p:ph type="ftr" sz="quarter" idx="3"/>
          </p:nvPr>
        </p:nvSpPr>
        <p:spPr/>
        <p:txBody>
          <a:bodyPr/>
          <a:lstStyle/>
          <a:p>
            <a:r>
              <a:rPr lang="cs-CZ" altLang="cs-CZ" sz="1400" dirty="0" smtClean="0">
                <a:latin typeface="Calibri" panose="020F0502020204030204" pitchFamily="34" charset="0"/>
                <a:cs typeface="Calibri" panose="020F0502020204030204" pitchFamily="34" charset="0"/>
              </a:rPr>
              <a:t>Farmakologický ústav</a:t>
            </a:r>
            <a:endParaRPr lang="cs-CZ" altLang="cs-CZ" sz="1400" dirty="0">
              <a:latin typeface="Calibri" panose="020F0502020204030204" pitchFamily="34" charset="0"/>
              <a:cs typeface="Calibri" panose="020F0502020204030204" pitchFamily="34" charset="0"/>
            </a:endParaRPr>
          </a:p>
        </p:txBody>
      </p:sp>
      <p:sp>
        <p:nvSpPr>
          <p:cNvPr id="4" name="Rectangle 16"/>
          <p:cNvSpPr>
            <a:spLocks noGrp="1" noChangeArrowheads="1"/>
          </p:cNvSpPr>
          <p:nvPr>
            <p:ph type="sldNum" sz="quarter" idx="4"/>
          </p:nvPr>
        </p:nvSpPr>
        <p:spPr/>
        <p:txBody>
          <a:bodyPr/>
          <a:lstStyle/>
          <a:p>
            <a:fld id="{EA4ADC9B-C3B1-4CB1-8B0D-14D528DA44A1}" type="slidenum">
              <a:rPr lang="cs-CZ" altLang="cs-CZ"/>
              <a:pPr/>
              <a:t>1</a:t>
            </a:fld>
            <a:endParaRPr lang="cs-CZ" altLang="cs-CZ" dirty="0"/>
          </a:p>
        </p:txBody>
      </p:sp>
    </p:spTree>
    <p:custDataLst>
      <p:tags r:id="rId1"/>
    </p:custData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659" y="195486"/>
            <a:ext cx="6382940" cy="4751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539474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custDataLst>
              <p:tags r:id="rId2"/>
            </p:custDataLst>
          </p:nvPr>
        </p:nvSpPr>
        <p:spPr>
          <a:xfrm>
            <a:off x="709917" y="940113"/>
            <a:ext cx="6478191" cy="892969"/>
          </a:xfrm>
        </p:spPr>
        <p:txBody>
          <a:bodyPr/>
          <a:lstStyle/>
          <a:p>
            <a:pPr eaLnBrk="1" hangingPunct="1"/>
            <a:r>
              <a:rPr lang="cs-CZ" altLang="cs-CZ" sz="2700" dirty="0" smtClean="0"/>
              <a:t>II. Faktory </a:t>
            </a:r>
            <a:r>
              <a:rPr lang="cs-CZ" altLang="cs-CZ" sz="2700" dirty="0"/>
              <a:t>vztahující se k pacientovi</a:t>
            </a:r>
            <a:br>
              <a:rPr lang="cs-CZ" altLang="cs-CZ" sz="2700" dirty="0"/>
            </a:br>
            <a:r>
              <a:rPr lang="cs-CZ" altLang="cs-CZ" sz="2700" dirty="0" smtClean="0"/>
              <a:t>5. </a:t>
            </a:r>
            <a:r>
              <a:rPr lang="cs-CZ" altLang="cs-CZ" sz="2700" dirty="0"/>
              <a:t>cirkadiální rytmy</a:t>
            </a:r>
            <a:endParaRPr lang="en-GB" altLang="cs-CZ" sz="2700" dirty="0"/>
          </a:p>
        </p:txBody>
      </p:sp>
      <p:sp>
        <p:nvSpPr>
          <p:cNvPr id="13315" name="Rectangle 3"/>
          <p:cNvSpPr>
            <a:spLocks noGrp="1" noChangeArrowheads="1"/>
          </p:cNvSpPr>
          <p:nvPr>
            <p:ph type="body" idx="1"/>
          </p:nvPr>
        </p:nvSpPr>
        <p:spPr>
          <a:xfrm>
            <a:off x="470680" y="2458058"/>
            <a:ext cx="8082321" cy="3082529"/>
          </a:xfrm>
        </p:spPr>
        <p:txBody>
          <a:bodyPr/>
          <a:lstStyle/>
          <a:p>
            <a:pPr eaLnBrk="1" hangingPunct="1"/>
            <a:r>
              <a:rPr lang="cs-CZ" altLang="cs-CZ" dirty="0" smtClean="0"/>
              <a:t>biologické rytmy fyziologických </a:t>
            </a:r>
            <a:r>
              <a:rPr lang="cs-CZ" altLang="cs-CZ" dirty="0" err="1" smtClean="0"/>
              <a:t>fcí</a:t>
            </a:r>
            <a:r>
              <a:rPr lang="cs-CZ" altLang="cs-CZ" dirty="0" smtClean="0"/>
              <a:t> během denní, sezónní, roční doby</a:t>
            </a:r>
          </a:p>
          <a:p>
            <a:pPr eaLnBrk="1" hangingPunct="1"/>
            <a:r>
              <a:rPr lang="cs-CZ" altLang="cs-CZ" dirty="0" err="1" smtClean="0"/>
              <a:t>chronofarmakologie</a:t>
            </a:r>
            <a:r>
              <a:rPr lang="cs-CZ" altLang="cs-CZ" dirty="0" smtClean="0"/>
              <a:t>, </a:t>
            </a:r>
            <a:r>
              <a:rPr lang="cs-CZ" altLang="cs-CZ" dirty="0" err="1" smtClean="0"/>
              <a:t>chronoterapie</a:t>
            </a:r>
            <a:endParaRPr lang="en-GB" altLang="cs-CZ" dirty="0" smtClean="0"/>
          </a:p>
        </p:txBody>
      </p:sp>
    </p:spTree>
    <p:custDataLst>
      <p:tags r:id="rId1"/>
    </p:custDataLst>
    <p:extLst>
      <p:ext uri="{BB962C8B-B14F-4D97-AF65-F5344CB8AC3E}">
        <p14:creationId xmlns:p14="http://schemas.microsoft.com/office/powerpoint/2010/main" val="3455995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Nadpis 1"/>
          <p:cNvSpPr>
            <a:spLocks noGrp="1"/>
          </p:cNvSpPr>
          <p:nvPr>
            <p:ph type="title"/>
          </p:nvPr>
        </p:nvSpPr>
        <p:spPr/>
        <p:txBody>
          <a:bodyPr/>
          <a:lstStyle/>
          <a:p>
            <a:r>
              <a:rPr lang="cs-CZ" altLang="cs-CZ" smtClean="0"/>
              <a:t>Cirkadiální rytmy </a:t>
            </a:r>
          </a:p>
        </p:txBody>
      </p:sp>
      <p:sp>
        <p:nvSpPr>
          <p:cNvPr id="3" name="Zástupný symbol pro obsah 2"/>
          <p:cNvSpPr>
            <a:spLocks noGrp="1"/>
          </p:cNvSpPr>
          <p:nvPr>
            <p:ph idx="1"/>
          </p:nvPr>
        </p:nvSpPr>
        <p:spPr/>
        <p:txBody>
          <a:bodyPr/>
          <a:lstStyle/>
          <a:p>
            <a:pPr>
              <a:buFont typeface="Arial" charset="0"/>
              <a:buChar char="•"/>
              <a:defRPr/>
            </a:pPr>
            <a:r>
              <a:rPr lang="cs-CZ" sz="1800" dirty="0"/>
              <a:t>Biorytmy v tělesných funkcích v závislosti na denní, sezónní nebo roční době </a:t>
            </a:r>
            <a:r>
              <a:rPr lang="cs-CZ" sz="1800" dirty="0" smtClean="0"/>
              <a:t>- předmětem </a:t>
            </a:r>
            <a:r>
              <a:rPr lang="cs-CZ" sz="1800" dirty="0"/>
              <a:t>studia </a:t>
            </a:r>
            <a:r>
              <a:rPr lang="cs-CZ" sz="1800" dirty="0" err="1"/>
              <a:t>chronofarmakologie</a:t>
            </a:r>
            <a:r>
              <a:rPr lang="cs-CZ" sz="1800" dirty="0"/>
              <a:t>  a </a:t>
            </a:r>
            <a:r>
              <a:rPr lang="cs-CZ" sz="1800" dirty="0" err="1"/>
              <a:t>chronoterapie</a:t>
            </a:r>
            <a:r>
              <a:rPr lang="cs-CZ" sz="1800" dirty="0"/>
              <a:t>.  </a:t>
            </a:r>
          </a:p>
          <a:p>
            <a:pPr>
              <a:buFont typeface="Arial" charset="0"/>
              <a:buChar char="•"/>
              <a:defRPr/>
            </a:pPr>
            <a:endParaRPr lang="cs-CZ" sz="1800" dirty="0"/>
          </a:p>
          <a:p>
            <a:pPr>
              <a:buFont typeface="Arial" charset="0"/>
              <a:buChar char="•"/>
              <a:defRPr/>
            </a:pPr>
            <a:r>
              <a:rPr lang="cs-CZ" sz="1800" dirty="0"/>
              <a:t>Příklad: incidence astmatických atak je nejvyšší v časných ranních hodinách, kdy je nízký tonus sympatiku a nízká hladina endogenních glukokortikoidů   </a:t>
            </a:r>
          </a:p>
          <a:p>
            <a:pPr>
              <a:buFont typeface="Arial" charset="0"/>
              <a:buChar char="•"/>
              <a:defRPr/>
            </a:pPr>
            <a:endParaRPr lang="cs-CZ" sz="1800" dirty="0"/>
          </a:p>
          <a:p>
            <a:pPr>
              <a:buFont typeface="Arial" charset="0"/>
              <a:buChar char="•"/>
              <a:defRPr/>
            </a:pPr>
            <a:r>
              <a:rPr lang="cs-CZ" sz="1800" dirty="0" err="1"/>
              <a:t>Cisplatina</a:t>
            </a:r>
            <a:r>
              <a:rPr lang="cs-CZ" sz="1800" dirty="0"/>
              <a:t> – nižší toxicita při velkém objemu močového měchýře – cirkadiánní rytmy</a:t>
            </a:r>
          </a:p>
          <a:p>
            <a:pPr marL="0" indent="0">
              <a:buNone/>
              <a:defRPr/>
            </a:pPr>
            <a:r>
              <a:rPr lang="cs-CZ" sz="1800" dirty="0"/>
              <a:t> </a:t>
            </a:r>
          </a:p>
          <a:p>
            <a:pPr>
              <a:buFont typeface="Arial" charset="0"/>
              <a:buChar char="•"/>
              <a:defRPr/>
            </a:pPr>
            <a:r>
              <a:rPr lang="cs-CZ" sz="1800" dirty="0" err="1"/>
              <a:t>Melatonergní</a:t>
            </a:r>
            <a:r>
              <a:rPr lang="cs-CZ" sz="1800" dirty="0"/>
              <a:t> antidepresiva </a:t>
            </a:r>
          </a:p>
        </p:txBody>
      </p:sp>
    </p:spTree>
    <p:custDataLst>
      <p:tags r:id="rId1"/>
    </p:custDataLst>
    <p:extLst>
      <p:ext uri="{BB962C8B-B14F-4D97-AF65-F5344CB8AC3E}">
        <p14:creationId xmlns:p14="http://schemas.microsoft.com/office/powerpoint/2010/main" val="3918135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custDataLst>
              <p:tags r:id="rId2"/>
            </p:custDataLst>
          </p:nvPr>
        </p:nvSpPr>
        <p:spPr>
          <a:xfrm>
            <a:off x="594544" y="879027"/>
            <a:ext cx="6478191" cy="892969"/>
          </a:xfrm>
        </p:spPr>
        <p:txBody>
          <a:bodyPr/>
          <a:lstStyle/>
          <a:p>
            <a:pPr eaLnBrk="1" hangingPunct="1"/>
            <a:r>
              <a:rPr lang="cs-CZ" altLang="cs-CZ" sz="2700" dirty="0" smtClean="0"/>
              <a:t>II. Faktory </a:t>
            </a:r>
            <a:r>
              <a:rPr lang="cs-CZ" altLang="cs-CZ" sz="2700" dirty="0"/>
              <a:t>vztahující se k pacientovi</a:t>
            </a:r>
            <a:br>
              <a:rPr lang="cs-CZ" altLang="cs-CZ" sz="2700" dirty="0"/>
            </a:br>
            <a:r>
              <a:rPr lang="cs-CZ" altLang="cs-CZ" sz="2700" dirty="0" smtClean="0"/>
              <a:t>6. </a:t>
            </a:r>
            <a:r>
              <a:rPr lang="cs-CZ" altLang="cs-CZ" sz="2700" dirty="0"/>
              <a:t>pohlaví</a:t>
            </a:r>
            <a:endParaRPr lang="en-GB" altLang="cs-CZ" sz="2700" dirty="0"/>
          </a:p>
        </p:txBody>
      </p:sp>
      <p:sp>
        <p:nvSpPr>
          <p:cNvPr id="11267" name="Rectangle 3"/>
          <p:cNvSpPr>
            <a:spLocks noGrp="1" noChangeArrowheads="1"/>
          </p:cNvSpPr>
          <p:nvPr>
            <p:ph type="body" idx="1"/>
          </p:nvPr>
        </p:nvSpPr>
        <p:spPr>
          <a:xfrm>
            <a:off x="450596" y="1937263"/>
            <a:ext cx="8082321" cy="3082529"/>
          </a:xfrm>
        </p:spPr>
        <p:txBody>
          <a:bodyPr/>
          <a:lstStyle/>
          <a:p>
            <a:pPr eaLnBrk="1" hangingPunct="1"/>
            <a:r>
              <a:rPr lang="cs-CZ" altLang="cs-CZ" dirty="0" smtClean="0"/>
              <a:t>silnější reakce u žen</a:t>
            </a:r>
          </a:p>
          <a:p>
            <a:pPr eaLnBrk="1" hangingPunct="1"/>
            <a:r>
              <a:rPr lang="cs-CZ" altLang="cs-CZ" dirty="0" smtClean="0">
                <a:sym typeface="Symbol" panose="05050102010706020507" pitchFamily="18" charset="2"/>
              </a:rPr>
              <a:t> citlivost na LP v CNS během menstruace a klimakteria</a:t>
            </a:r>
          </a:p>
          <a:p>
            <a:pPr eaLnBrk="1" hangingPunct="1"/>
            <a:r>
              <a:rPr lang="cs-CZ" altLang="cs-CZ" dirty="0" smtClean="0">
                <a:sym typeface="Symbol" panose="05050102010706020507" pitchFamily="18" charset="2"/>
              </a:rPr>
              <a:t>těhotenství + kojení!</a:t>
            </a:r>
          </a:p>
        </p:txBody>
      </p:sp>
    </p:spTree>
    <p:custDataLst>
      <p:tags r:id="rId1"/>
    </p:custDataLst>
    <p:extLst>
      <p:ext uri="{BB962C8B-B14F-4D97-AF65-F5344CB8AC3E}">
        <p14:creationId xmlns:p14="http://schemas.microsoft.com/office/powerpoint/2010/main" val="1120871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Nadpis 1"/>
          <p:cNvSpPr>
            <a:spLocks noGrp="1"/>
          </p:cNvSpPr>
          <p:nvPr>
            <p:ph type="title"/>
          </p:nvPr>
        </p:nvSpPr>
        <p:spPr/>
        <p:txBody>
          <a:bodyPr/>
          <a:lstStyle/>
          <a:p>
            <a:r>
              <a:rPr lang="cs-CZ" altLang="cs-CZ" smtClean="0"/>
              <a:t>Pohlavní rozdíly v absorpci </a:t>
            </a:r>
          </a:p>
        </p:txBody>
      </p:sp>
      <p:sp>
        <p:nvSpPr>
          <p:cNvPr id="92163" name="Zástupný symbol pro obsah 2"/>
          <p:cNvSpPr>
            <a:spLocks noGrp="1"/>
          </p:cNvSpPr>
          <p:nvPr>
            <p:ph idx="1"/>
          </p:nvPr>
        </p:nvSpPr>
        <p:spPr/>
        <p:txBody>
          <a:bodyPr/>
          <a:lstStyle/>
          <a:p>
            <a:r>
              <a:rPr lang="cs-CZ" altLang="cs-CZ" sz="2000" dirty="0" smtClean="0"/>
              <a:t>Pomalejší vyprazdňování žaludku a tranzitní čas  u žen, přetrvává i po menopauze, rozdíl zvýšen substitucí estrogenů (kontracepce, HRT) </a:t>
            </a:r>
          </a:p>
          <a:p>
            <a:r>
              <a:rPr lang="cs-CZ" altLang="cs-CZ" sz="2000" dirty="0" smtClean="0"/>
              <a:t>Delší čas pro absorpci  </a:t>
            </a:r>
          </a:p>
          <a:p>
            <a:r>
              <a:rPr lang="cs-CZ" altLang="cs-CZ" sz="2000" dirty="0" smtClean="0"/>
              <a:t>Nižší exprese střevního CYP u žen </a:t>
            </a:r>
          </a:p>
          <a:p>
            <a:r>
              <a:rPr lang="cs-CZ" altLang="cs-CZ" sz="2000" dirty="0" smtClean="0"/>
              <a:t>vyšší biologická dostupnost  a plazmatické hladiny některých léčiv u žen </a:t>
            </a:r>
          </a:p>
          <a:p>
            <a:r>
              <a:rPr lang="cs-CZ" altLang="cs-CZ" sz="2000" dirty="0" err="1" smtClean="0"/>
              <a:t>PgP</a:t>
            </a:r>
            <a:r>
              <a:rPr lang="cs-CZ" altLang="cs-CZ" sz="2000" dirty="0" smtClean="0"/>
              <a:t> (MDR1) – vyšší jaterní exprese u mužů </a:t>
            </a:r>
          </a:p>
          <a:p>
            <a:r>
              <a:rPr lang="cs-CZ" altLang="cs-CZ" sz="2000" dirty="0" smtClean="0"/>
              <a:t>Aktivita </a:t>
            </a:r>
            <a:r>
              <a:rPr lang="cs-CZ" altLang="cs-CZ" sz="2000" dirty="0" err="1" smtClean="0"/>
              <a:t>PgP</a:t>
            </a:r>
            <a:r>
              <a:rPr lang="cs-CZ" altLang="cs-CZ" sz="2000" dirty="0" smtClean="0"/>
              <a:t> (fenotyp) shodná – </a:t>
            </a:r>
            <a:r>
              <a:rPr lang="cs-CZ" altLang="cs-CZ" sz="2000" dirty="0" err="1" smtClean="0"/>
              <a:t>PgP</a:t>
            </a:r>
            <a:r>
              <a:rPr lang="cs-CZ" altLang="cs-CZ" sz="2000" dirty="0" smtClean="0"/>
              <a:t> patrně není  ovlivněn pohlavím </a:t>
            </a:r>
          </a:p>
        </p:txBody>
      </p:sp>
    </p:spTree>
    <p:custDataLst>
      <p:tags r:id="rId1"/>
    </p:custDataLst>
    <p:extLst>
      <p:ext uri="{BB962C8B-B14F-4D97-AF65-F5344CB8AC3E}">
        <p14:creationId xmlns:p14="http://schemas.microsoft.com/office/powerpoint/2010/main" val="1861059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cs-CZ" altLang="cs-CZ" b="1" smtClean="0"/>
              <a:t>Těhotenství</a:t>
            </a:r>
          </a:p>
        </p:txBody>
      </p:sp>
      <p:sp>
        <p:nvSpPr>
          <p:cNvPr id="93187" name="Rectangle 3"/>
          <p:cNvSpPr>
            <a:spLocks noGrp="1" noChangeArrowheads="1"/>
          </p:cNvSpPr>
          <p:nvPr>
            <p:ph idx="1"/>
          </p:nvPr>
        </p:nvSpPr>
        <p:spPr/>
        <p:txBody>
          <a:bodyPr/>
          <a:lstStyle/>
          <a:p>
            <a:pPr eaLnBrk="1" hangingPunct="1"/>
            <a:r>
              <a:rPr lang="cs-CZ" altLang="cs-CZ" smtClean="0"/>
              <a:t>zpomalená žaludeční a střevní motilita</a:t>
            </a:r>
          </a:p>
          <a:p>
            <a:pPr eaLnBrk="1" hangingPunct="1"/>
            <a:r>
              <a:rPr lang="cs-CZ" altLang="cs-CZ" smtClean="0"/>
              <a:t>zvýšený objem plazmy, tělesná voda zvýšena až o 8 litrů</a:t>
            </a:r>
          </a:p>
          <a:p>
            <a:pPr eaLnBrk="1" hangingPunct="1"/>
            <a:r>
              <a:rPr lang="cs-CZ" altLang="cs-CZ" smtClean="0"/>
              <a:t>hypoalbuminémie, obsazení plazm. proteinů hormony</a:t>
            </a:r>
          </a:p>
          <a:p>
            <a:pPr eaLnBrk="1" hangingPunct="1"/>
            <a:r>
              <a:rPr lang="cs-CZ" altLang="cs-CZ" smtClean="0"/>
              <a:t>zvýšený průtok ledvinami a vzestup GFR</a:t>
            </a:r>
          </a:p>
          <a:p>
            <a:pPr eaLnBrk="1" hangingPunct="1"/>
            <a:endParaRPr lang="cs-CZ" altLang="cs-CZ" smtClean="0"/>
          </a:p>
          <a:p>
            <a:pPr eaLnBrk="1" hangingPunct="1"/>
            <a:endParaRPr lang="cs-CZ" altLang="cs-CZ" sz="1500"/>
          </a:p>
          <a:p>
            <a:pPr eaLnBrk="1" hangingPunct="1"/>
            <a:r>
              <a:rPr lang="cs-CZ" altLang="cs-CZ" sz="1500"/>
              <a:t>ovlivnění mikrosomálních enzymů </a:t>
            </a:r>
            <a:r>
              <a:rPr lang="cs-CZ" altLang="cs-CZ" sz="1350"/>
              <a:t>(stimulace progesteronem, kompetetivní inhibice progesteronem a estradiolem)</a:t>
            </a:r>
          </a:p>
          <a:p>
            <a:pPr eaLnBrk="1" hangingPunct="1"/>
            <a:endParaRPr lang="en-US" altLang="cs-CZ" smtClean="0"/>
          </a:p>
        </p:txBody>
      </p:sp>
      <p:sp>
        <p:nvSpPr>
          <p:cNvPr id="93188" name="Line 4"/>
          <p:cNvSpPr>
            <a:spLocks noChangeShapeType="1"/>
          </p:cNvSpPr>
          <p:nvPr/>
        </p:nvSpPr>
        <p:spPr bwMode="auto">
          <a:xfrm>
            <a:off x="1439466" y="3975497"/>
            <a:ext cx="6265069" cy="0"/>
          </a:xfrm>
          <a:prstGeom prst="line">
            <a:avLst/>
          </a:prstGeom>
          <a:noFill/>
          <a:ln w="9525">
            <a:solidFill>
              <a:srgbClr val="FFFF66"/>
            </a:solidFill>
            <a:round/>
            <a:headEnd/>
            <a:tailEnd/>
          </a:ln>
          <a:extLst>
            <a:ext uri="{909E8E84-426E-40DD-AFC4-6F175D3DCCD1}">
              <a14:hiddenFill xmlns:a14="http://schemas.microsoft.com/office/drawing/2010/main">
                <a:noFill/>
              </a14:hiddenFill>
            </a:ext>
          </a:extLst>
        </p:spPr>
        <p:txBody>
          <a:bodyPr anchor="ctr"/>
          <a:lstStyle/>
          <a:p>
            <a:endParaRPr lang="en-US" sz="1800"/>
          </a:p>
        </p:txBody>
      </p:sp>
    </p:spTree>
    <p:custDataLst>
      <p:tags r:id="rId1"/>
    </p:custDataLst>
    <p:extLst>
      <p:ext uri="{BB962C8B-B14F-4D97-AF65-F5344CB8AC3E}">
        <p14:creationId xmlns:p14="http://schemas.microsoft.com/office/powerpoint/2010/main" val="998767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2"/>
            </p:custDataLst>
          </p:nvPr>
        </p:nvSpPr>
        <p:spPr>
          <a:xfrm>
            <a:off x="583457" y="962963"/>
            <a:ext cx="7899062" cy="481013"/>
          </a:xfrm>
        </p:spPr>
        <p:txBody>
          <a:bodyPr/>
          <a:lstStyle/>
          <a:p>
            <a:pPr eaLnBrk="1" hangingPunct="1"/>
            <a:r>
              <a:rPr lang="cs-CZ" altLang="cs-CZ" sz="2700" dirty="0" smtClean="0"/>
              <a:t>III. Faktory </a:t>
            </a:r>
            <a:r>
              <a:rPr lang="cs-CZ" altLang="cs-CZ" sz="2700" dirty="0"/>
              <a:t>vztahující se k LP i pacientovi</a:t>
            </a:r>
            <a:endParaRPr lang="en-GB" altLang="cs-CZ" sz="2700" dirty="0"/>
          </a:p>
        </p:txBody>
      </p:sp>
      <p:sp>
        <p:nvSpPr>
          <p:cNvPr id="16387" name="Rectangle 3"/>
          <p:cNvSpPr>
            <a:spLocks noGrp="1" noChangeArrowheads="1"/>
          </p:cNvSpPr>
          <p:nvPr>
            <p:ph type="body" idx="1"/>
          </p:nvPr>
        </p:nvSpPr>
        <p:spPr>
          <a:xfrm>
            <a:off x="669613" y="1697628"/>
            <a:ext cx="6156722" cy="2834879"/>
          </a:xfrm>
        </p:spPr>
        <p:txBody>
          <a:bodyPr/>
          <a:lstStyle/>
          <a:p>
            <a:pPr marL="457200" indent="-457200">
              <a:buSzTx/>
              <a:buFont typeface="Wingdings" panose="05000000000000000000" pitchFamily="2" charset="2"/>
              <a:buAutoNum type="arabicPeriod"/>
            </a:pPr>
            <a:r>
              <a:rPr lang="cs-CZ" altLang="cs-CZ" dirty="0" smtClean="0"/>
              <a:t>dávka</a:t>
            </a:r>
          </a:p>
          <a:p>
            <a:pPr marL="457200" indent="-457200">
              <a:buSzTx/>
              <a:buFont typeface="Wingdings" panose="05000000000000000000" pitchFamily="2" charset="2"/>
              <a:buAutoNum type="arabicPeriod"/>
            </a:pPr>
            <a:r>
              <a:rPr lang="cs-CZ" altLang="cs-CZ" dirty="0" smtClean="0"/>
              <a:t>opakované podávání LP</a:t>
            </a:r>
          </a:p>
          <a:p>
            <a:pPr marL="457200" indent="-457200">
              <a:buSzTx/>
              <a:buFont typeface="Wingdings" panose="05000000000000000000" pitchFamily="2" charset="2"/>
              <a:buAutoNum type="arabicPeriod"/>
            </a:pPr>
            <a:r>
              <a:rPr lang="cs-CZ" altLang="cs-CZ" dirty="0" smtClean="0"/>
              <a:t>kombinace LP</a:t>
            </a:r>
          </a:p>
          <a:p>
            <a:pPr marL="457200" indent="-457200">
              <a:buSzTx/>
              <a:buFont typeface="Wingdings" panose="05000000000000000000" pitchFamily="2" charset="2"/>
              <a:buAutoNum type="arabicPeriod"/>
            </a:pPr>
            <a:r>
              <a:rPr lang="cs-CZ" altLang="cs-CZ" dirty="0" smtClean="0"/>
              <a:t>pozdní účinky</a:t>
            </a:r>
          </a:p>
        </p:txBody>
      </p:sp>
    </p:spTree>
    <p:custDataLst>
      <p:tags r:id="rId1"/>
    </p:custDataLst>
    <p:extLst>
      <p:ext uri="{BB962C8B-B14F-4D97-AF65-F5344CB8AC3E}">
        <p14:creationId xmlns:p14="http://schemas.microsoft.com/office/powerpoint/2010/main" val="3366238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custDataLst>
              <p:tags r:id="rId2"/>
            </p:custDataLst>
          </p:nvPr>
        </p:nvSpPr>
        <p:spPr>
          <a:xfrm>
            <a:off x="456997" y="808940"/>
            <a:ext cx="7675326" cy="892969"/>
          </a:xfrm>
        </p:spPr>
        <p:txBody>
          <a:bodyPr/>
          <a:lstStyle/>
          <a:p>
            <a:pPr eaLnBrk="1" hangingPunct="1"/>
            <a:r>
              <a:rPr lang="cs-CZ" altLang="cs-CZ" sz="2700" dirty="0" smtClean="0"/>
              <a:t>III. Faktory </a:t>
            </a:r>
            <a:r>
              <a:rPr lang="cs-CZ" altLang="cs-CZ" sz="2700" dirty="0"/>
              <a:t>vztahující se k LP i pacientovi</a:t>
            </a:r>
            <a:br>
              <a:rPr lang="cs-CZ" altLang="cs-CZ" sz="2700" dirty="0"/>
            </a:br>
            <a:r>
              <a:rPr lang="cs-CZ" altLang="cs-CZ" sz="2700" dirty="0"/>
              <a:t>1. dávka</a:t>
            </a:r>
            <a:endParaRPr lang="en-GB" altLang="cs-CZ" sz="2700" dirty="0"/>
          </a:p>
        </p:txBody>
      </p:sp>
      <p:sp>
        <p:nvSpPr>
          <p:cNvPr id="17411" name="Rectangle 6"/>
          <p:cNvSpPr>
            <a:spLocks noGrp="1" noChangeArrowheads="1"/>
          </p:cNvSpPr>
          <p:nvPr>
            <p:ph type="body" sz="half" idx="1"/>
          </p:nvPr>
        </p:nvSpPr>
        <p:spPr>
          <a:xfrm>
            <a:off x="568004" y="1701909"/>
            <a:ext cx="3895650" cy="3545681"/>
          </a:xfrm>
        </p:spPr>
        <p:txBody>
          <a:bodyPr/>
          <a:lstStyle/>
          <a:p>
            <a:pPr eaLnBrk="1" hangingPunct="1">
              <a:lnSpc>
                <a:spcPct val="90000"/>
              </a:lnSpc>
            </a:pPr>
            <a:r>
              <a:rPr lang="cs-CZ" altLang="cs-CZ" sz="2100" dirty="0">
                <a:solidFill>
                  <a:schemeClr val="tx2"/>
                </a:solidFill>
              </a:rPr>
              <a:t>dávka</a:t>
            </a:r>
          </a:p>
          <a:p>
            <a:pPr lvl="1" eaLnBrk="1" hangingPunct="1">
              <a:lnSpc>
                <a:spcPct val="90000"/>
              </a:lnSpc>
            </a:pPr>
            <a:r>
              <a:rPr lang="cs-CZ" altLang="cs-CZ" sz="1800" dirty="0"/>
              <a:t>prahová </a:t>
            </a:r>
            <a:r>
              <a:rPr lang="cs-CZ" altLang="cs-CZ" sz="1500" dirty="0"/>
              <a:t>– nejnižší měřitelný</a:t>
            </a:r>
          </a:p>
          <a:p>
            <a:pPr lvl="1" eaLnBrk="1" hangingPunct="1">
              <a:lnSpc>
                <a:spcPct val="90000"/>
              </a:lnSpc>
              <a:buFont typeface="Wingdings" panose="05000000000000000000" pitchFamily="2" charset="2"/>
              <a:buNone/>
            </a:pPr>
            <a:r>
              <a:rPr lang="cs-CZ" altLang="cs-CZ" sz="1500" dirty="0"/>
              <a:t> úč.</a:t>
            </a:r>
          </a:p>
          <a:p>
            <a:pPr lvl="1" eaLnBrk="1" hangingPunct="1">
              <a:lnSpc>
                <a:spcPct val="90000"/>
              </a:lnSpc>
            </a:pPr>
            <a:r>
              <a:rPr lang="cs-CZ" altLang="cs-CZ" sz="1800" dirty="0"/>
              <a:t>ED</a:t>
            </a:r>
            <a:r>
              <a:rPr lang="cs-CZ" altLang="cs-CZ" sz="1800" baseline="-25000" dirty="0"/>
              <a:t>50</a:t>
            </a:r>
            <a:r>
              <a:rPr lang="cs-CZ" altLang="cs-CZ" sz="1800" dirty="0"/>
              <a:t> </a:t>
            </a:r>
            <a:r>
              <a:rPr lang="cs-CZ" altLang="cs-CZ" sz="1500" dirty="0"/>
              <a:t>– středně účinná</a:t>
            </a:r>
          </a:p>
          <a:p>
            <a:pPr lvl="1" eaLnBrk="1" hangingPunct="1">
              <a:lnSpc>
                <a:spcPct val="90000"/>
              </a:lnSpc>
            </a:pPr>
            <a:r>
              <a:rPr lang="cs-CZ" altLang="cs-CZ" sz="1800" dirty="0"/>
              <a:t>maximální</a:t>
            </a:r>
          </a:p>
          <a:p>
            <a:pPr lvl="1" eaLnBrk="1" hangingPunct="1">
              <a:lnSpc>
                <a:spcPct val="90000"/>
              </a:lnSpc>
            </a:pPr>
            <a:r>
              <a:rPr lang="cs-CZ" altLang="cs-CZ" sz="1800" dirty="0"/>
              <a:t>TD</a:t>
            </a:r>
            <a:r>
              <a:rPr lang="cs-CZ" altLang="cs-CZ" sz="1800" baseline="-25000" dirty="0"/>
              <a:t>50</a:t>
            </a:r>
            <a:r>
              <a:rPr lang="cs-CZ" altLang="cs-CZ" sz="1800" dirty="0"/>
              <a:t> </a:t>
            </a:r>
            <a:r>
              <a:rPr lang="cs-CZ" altLang="cs-CZ" sz="1500" dirty="0"/>
              <a:t>- toxická u 50% jedinců</a:t>
            </a:r>
          </a:p>
          <a:p>
            <a:pPr lvl="1" eaLnBrk="1" hangingPunct="1">
              <a:lnSpc>
                <a:spcPct val="90000"/>
              </a:lnSpc>
              <a:spcAft>
                <a:spcPct val="40000"/>
              </a:spcAft>
            </a:pPr>
            <a:r>
              <a:rPr lang="cs-CZ" altLang="cs-CZ" sz="1800" dirty="0"/>
              <a:t>LD</a:t>
            </a:r>
            <a:r>
              <a:rPr lang="cs-CZ" altLang="cs-CZ" sz="1800" baseline="-25000" dirty="0"/>
              <a:t>50</a:t>
            </a:r>
            <a:r>
              <a:rPr lang="cs-CZ" altLang="cs-CZ" sz="1800" dirty="0"/>
              <a:t> </a:t>
            </a:r>
            <a:r>
              <a:rPr lang="cs-CZ" altLang="cs-CZ" sz="1500" dirty="0"/>
              <a:t>– úhyn 50% jedinců</a:t>
            </a:r>
          </a:p>
          <a:p>
            <a:pPr lvl="1" eaLnBrk="1" hangingPunct="1">
              <a:lnSpc>
                <a:spcPct val="90000"/>
              </a:lnSpc>
              <a:spcAft>
                <a:spcPct val="40000"/>
              </a:spcAft>
            </a:pPr>
            <a:endParaRPr lang="cs-CZ" altLang="cs-CZ" sz="1500" dirty="0"/>
          </a:p>
          <a:p>
            <a:pPr eaLnBrk="1" hangingPunct="1">
              <a:lnSpc>
                <a:spcPct val="90000"/>
              </a:lnSpc>
              <a:spcAft>
                <a:spcPct val="40000"/>
              </a:spcAft>
            </a:pPr>
            <a:r>
              <a:rPr lang="cs-CZ" altLang="cs-CZ" sz="2100" dirty="0">
                <a:solidFill>
                  <a:schemeClr val="tx2"/>
                </a:solidFill>
              </a:rPr>
              <a:t>terapeutický index</a:t>
            </a:r>
            <a:r>
              <a:rPr lang="cs-CZ" altLang="cs-CZ" sz="2100" dirty="0"/>
              <a:t>:</a:t>
            </a:r>
          </a:p>
          <a:p>
            <a:pPr eaLnBrk="1" hangingPunct="1">
              <a:lnSpc>
                <a:spcPct val="90000"/>
              </a:lnSpc>
            </a:pPr>
            <a:r>
              <a:rPr lang="cs-CZ" altLang="cs-CZ" sz="2100" dirty="0">
                <a:solidFill>
                  <a:schemeClr val="tx2"/>
                </a:solidFill>
              </a:rPr>
              <a:t>terapeutická šíře</a:t>
            </a:r>
            <a:r>
              <a:rPr lang="cs-CZ" altLang="cs-CZ" sz="2100" dirty="0"/>
              <a:t>: </a:t>
            </a:r>
            <a:r>
              <a:rPr lang="cs-CZ" altLang="cs-CZ" sz="1500" dirty="0"/>
              <a:t>TD</a:t>
            </a:r>
            <a:r>
              <a:rPr lang="cs-CZ" altLang="cs-CZ" sz="1500" baseline="-25000" dirty="0"/>
              <a:t>50</a:t>
            </a:r>
            <a:r>
              <a:rPr lang="cs-CZ" altLang="cs-CZ" sz="1500" dirty="0"/>
              <a:t> - ED</a:t>
            </a:r>
            <a:r>
              <a:rPr lang="cs-CZ" altLang="cs-CZ" sz="1500" baseline="-25000" dirty="0"/>
              <a:t>50</a:t>
            </a:r>
            <a:endParaRPr lang="en-GB" altLang="cs-CZ" sz="1500" baseline="-25000" dirty="0"/>
          </a:p>
        </p:txBody>
      </p:sp>
      <p:sp>
        <p:nvSpPr>
          <p:cNvPr id="17412" name="Rectangle 7"/>
          <p:cNvSpPr>
            <a:spLocks noChangeArrowheads="1"/>
          </p:cNvSpPr>
          <p:nvPr/>
        </p:nvSpPr>
        <p:spPr bwMode="auto">
          <a:xfrm>
            <a:off x="3315055" y="4092078"/>
            <a:ext cx="67518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cs-CZ" sz="1800" dirty="0" smtClean="0">
                <a:latin typeface="Arial" panose="020B0604020202020204" pitchFamily="34" charset="0"/>
              </a:rPr>
              <a:t>TD</a:t>
            </a:r>
            <a:r>
              <a:rPr lang="cs-CZ" altLang="cs-CZ" sz="1800" baseline="-25000" dirty="0" smtClean="0">
                <a:latin typeface="Arial" panose="020B0604020202020204" pitchFamily="34" charset="0"/>
              </a:rPr>
              <a:t>50</a:t>
            </a:r>
            <a:endParaRPr lang="cs-CZ" altLang="cs-CZ" sz="1800" baseline="-25000" dirty="0">
              <a:latin typeface="Arial" panose="020B0604020202020204" pitchFamily="34" charset="0"/>
            </a:endParaRPr>
          </a:p>
          <a:p>
            <a:pPr eaLnBrk="1" hangingPunct="1"/>
            <a:r>
              <a:rPr lang="cs-CZ" altLang="cs-CZ" sz="1800" dirty="0">
                <a:latin typeface="Arial" panose="020B0604020202020204" pitchFamily="34" charset="0"/>
              </a:rPr>
              <a:t>ED</a:t>
            </a:r>
            <a:r>
              <a:rPr lang="cs-CZ" altLang="cs-CZ" sz="1800" baseline="-25000" dirty="0">
                <a:latin typeface="Arial" panose="020B0604020202020204" pitchFamily="34" charset="0"/>
              </a:rPr>
              <a:t>50</a:t>
            </a:r>
            <a:endParaRPr lang="en-GB" altLang="cs-CZ" sz="1800" baseline="-25000" dirty="0">
              <a:latin typeface="Arial" panose="020B0604020202020204" pitchFamily="34" charset="0"/>
            </a:endParaRPr>
          </a:p>
        </p:txBody>
      </p:sp>
      <p:sp>
        <p:nvSpPr>
          <p:cNvPr id="17413" name="Line 8"/>
          <p:cNvSpPr>
            <a:spLocks noChangeShapeType="1"/>
          </p:cNvSpPr>
          <p:nvPr/>
        </p:nvSpPr>
        <p:spPr bwMode="auto">
          <a:xfrm>
            <a:off x="3315055" y="4424540"/>
            <a:ext cx="594122"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800"/>
          </a:p>
        </p:txBody>
      </p:sp>
      <p:pic>
        <p:nvPicPr>
          <p:cNvPr id="17414" name="Picture 10" descr="IES_11-10-06_17-25-32_Farmakologie pro studenty "/>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l="5103" t="6947" r="5103" b="6947"/>
          <a:stretch>
            <a:fillRect/>
          </a:stretch>
        </p:blipFill>
        <p:spPr>
          <a:xfrm>
            <a:off x="5480117" y="2247900"/>
            <a:ext cx="3590925" cy="27539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5" name="Rectangle 12"/>
          <p:cNvSpPr>
            <a:spLocks noChangeArrowheads="1"/>
          </p:cNvSpPr>
          <p:nvPr/>
        </p:nvSpPr>
        <p:spPr bwMode="auto">
          <a:xfrm>
            <a:off x="5577394" y="1823606"/>
            <a:ext cx="3222357"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cs-CZ" sz="1500" b="1" dirty="0">
                <a:solidFill>
                  <a:schemeClr val="tx2"/>
                </a:solidFill>
                <a:latin typeface="Arial" panose="020B0604020202020204" pitchFamily="34" charset="0"/>
              </a:rPr>
              <a:t>Kvantitativní křivka dávka-účinek</a:t>
            </a:r>
            <a:endParaRPr lang="en-GB" altLang="cs-CZ" sz="1500" b="1" dirty="0">
              <a:solidFill>
                <a:schemeClr val="tx2"/>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362523227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5"/>
          <p:cNvSpPr>
            <a:spLocks noGrp="1" noChangeArrowheads="1"/>
          </p:cNvSpPr>
          <p:nvPr>
            <p:ph type="title"/>
            <p:custDataLst>
              <p:tags r:id="rId2"/>
            </p:custDataLst>
          </p:nvPr>
        </p:nvSpPr>
        <p:spPr>
          <a:xfrm>
            <a:off x="616061" y="828955"/>
            <a:ext cx="6478190" cy="526256"/>
          </a:xfrm>
        </p:spPr>
        <p:txBody>
          <a:bodyPr/>
          <a:lstStyle/>
          <a:p>
            <a:pPr eaLnBrk="1" hangingPunct="1"/>
            <a:r>
              <a:rPr lang="cs-CZ" altLang="cs-CZ" sz="3000" dirty="0" err="1"/>
              <a:t>Kvantální</a:t>
            </a:r>
            <a:r>
              <a:rPr lang="cs-CZ" altLang="cs-CZ" sz="3000" dirty="0"/>
              <a:t> křivky dávka-účinek</a:t>
            </a:r>
            <a:endParaRPr lang="en-GB" altLang="cs-CZ" sz="3000" dirty="0"/>
          </a:p>
        </p:txBody>
      </p:sp>
      <p:pic>
        <p:nvPicPr>
          <p:cNvPr id="18435" name="Picture 4" descr="IES_11-10-06_17-18-16_Farmakologie pro studenty "/>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l="15829" t="7539" r="13800" b="15833"/>
          <a:stretch>
            <a:fillRect/>
          </a:stretch>
        </p:blipFill>
        <p:spPr>
          <a:xfrm>
            <a:off x="2141935" y="1594985"/>
            <a:ext cx="4035129" cy="35485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2415642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custDataLst>
              <p:tags r:id="rId2"/>
            </p:custDataLst>
          </p:nvPr>
        </p:nvSpPr>
        <p:spPr>
          <a:xfrm>
            <a:off x="437542" y="823381"/>
            <a:ext cx="7539139" cy="892969"/>
          </a:xfrm>
        </p:spPr>
        <p:txBody>
          <a:bodyPr/>
          <a:lstStyle/>
          <a:p>
            <a:pPr eaLnBrk="1" hangingPunct="1"/>
            <a:r>
              <a:rPr lang="cs-CZ" altLang="cs-CZ" sz="2700" dirty="0" smtClean="0"/>
              <a:t>III. Faktory </a:t>
            </a:r>
            <a:r>
              <a:rPr lang="cs-CZ" altLang="cs-CZ" sz="2700" dirty="0"/>
              <a:t>vztahující se k LP i pacientovi</a:t>
            </a:r>
            <a:br>
              <a:rPr lang="cs-CZ" altLang="cs-CZ" sz="2700" dirty="0"/>
            </a:br>
            <a:r>
              <a:rPr lang="cs-CZ" altLang="cs-CZ" sz="2700" dirty="0"/>
              <a:t>1. dávka</a:t>
            </a:r>
            <a:endParaRPr lang="en-GB" altLang="cs-CZ" sz="2700" dirty="0"/>
          </a:p>
        </p:txBody>
      </p:sp>
      <p:sp>
        <p:nvSpPr>
          <p:cNvPr id="19459" name="Rectangle 3"/>
          <p:cNvSpPr>
            <a:spLocks noGrp="1" noChangeArrowheads="1"/>
          </p:cNvSpPr>
          <p:nvPr>
            <p:ph type="body" idx="1"/>
          </p:nvPr>
        </p:nvSpPr>
        <p:spPr>
          <a:xfrm>
            <a:off x="437542" y="1932765"/>
            <a:ext cx="8082321" cy="3082529"/>
          </a:xfrm>
        </p:spPr>
        <p:txBody>
          <a:bodyPr/>
          <a:lstStyle/>
          <a:p>
            <a:pPr eaLnBrk="1" hangingPunct="1"/>
            <a:r>
              <a:rPr lang="cs-CZ" altLang="cs-CZ" dirty="0" smtClean="0">
                <a:solidFill>
                  <a:schemeClr val="tx2"/>
                </a:solidFill>
              </a:rPr>
              <a:t>dosis </a:t>
            </a:r>
            <a:r>
              <a:rPr lang="cs-CZ" altLang="cs-CZ" dirty="0" err="1" smtClean="0">
                <a:solidFill>
                  <a:schemeClr val="tx2"/>
                </a:solidFill>
              </a:rPr>
              <a:t>singula</a:t>
            </a:r>
            <a:r>
              <a:rPr lang="cs-CZ" altLang="cs-CZ" dirty="0" smtClean="0"/>
              <a:t> (dosis pro dosi)</a:t>
            </a:r>
          </a:p>
          <a:p>
            <a:pPr lvl="1" eaLnBrk="1" hangingPunct="1"/>
            <a:r>
              <a:rPr lang="cs-CZ" altLang="cs-CZ" dirty="0" smtClean="0"/>
              <a:t>DTS - dosis </a:t>
            </a:r>
            <a:r>
              <a:rPr lang="cs-CZ" altLang="cs-CZ" dirty="0" err="1" smtClean="0"/>
              <a:t>therapeutica</a:t>
            </a:r>
            <a:r>
              <a:rPr lang="cs-CZ" altLang="cs-CZ" dirty="0" smtClean="0"/>
              <a:t> </a:t>
            </a:r>
            <a:r>
              <a:rPr lang="cs-CZ" altLang="cs-CZ" dirty="0" err="1" smtClean="0"/>
              <a:t>singula</a:t>
            </a:r>
            <a:endParaRPr lang="cs-CZ" altLang="cs-CZ" dirty="0" smtClean="0"/>
          </a:p>
          <a:p>
            <a:pPr lvl="1" eaLnBrk="1" hangingPunct="1"/>
            <a:r>
              <a:rPr lang="cs-CZ" altLang="cs-CZ" dirty="0" smtClean="0"/>
              <a:t>dosis maxima</a:t>
            </a:r>
          </a:p>
          <a:p>
            <a:pPr eaLnBrk="1" hangingPunct="1"/>
            <a:r>
              <a:rPr lang="cs-CZ" altLang="cs-CZ" dirty="0" smtClean="0">
                <a:solidFill>
                  <a:schemeClr val="tx2"/>
                </a:solidFill>
              </a:rPr>
              <a:t>dosis pro </a:t>
            </a:r>
            <a:r>
              <a:rPr lang="cs-CZ" altLang="cs-CZ" dirty="0" err="1" smtClean="0">
                <a:solidFill>
                  <a:schemeClr val="tx2"/>
                </a:solidFill>
              </a:rPr>
              <a:t>die</a:t>
            </a:r>
            <a:endParaRPr lang="en-GB" altLang="cs-CZ" dirty="0" smtClean="0">
              <a:solidFill>
                <a:schemeClr val="tx2"/>
              </a:solidFill>
            </a:endParaRPr>
          </a:p>
        </p:txBody>
      </p:sp>
    </p:spTree>
    <p:custDataLst>
      <p:tags r:id="rId1"/>
    </p:custDataLst>
    <p:extLst>
      <p:ext uri="{BB962C8B-B14F-4D97-AF65-F5344CB8AC3E}">
        <p14:creationId xmlns:p14="http://schemas.microsoft.com/office/powerpoint/2010/main" val="3247535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4"/>
          <p:cNvSpPr>
            <a:spLocks noGrp="1" noChangeArrowheads="1"/>
          </p:cNvSpPr>
          <p:nvPr>
            <p:ph type="title"/>
            <p:custDataLst>
              <p:tags r:id="rId2"/>
            </p:custDataLst>
          </p:nvPr>
        </p:nvSpPr>
        <p:spPr/>
        <p:txBody>
          <a:bodyPr/>
          <a:lstStyle/>
          <a:p>
            <a:pPr eaLnBrk="1" hangingPunct="1"/>
            <a:r>
              <a:rPr lang="cs-CZ" altLang="cs-CZ" sz="3000" dirty="0"/>
              <a:t>Faktory ovlivňující účinek léčiv</a:t>
            </a:r>
            <a:endParaRPr lang="en-GB" altLang="cs-CZ" sz="3000" dirty="0"/>
          </a:p>
        </p:txBody>
      </p:sp>
      <p:sp>
        <p:nvSpPr>
          <p:cNvPr id="7171" name="Rectangle 5"/>
          <p:cNvSpPr>
            <a:spLocks noGrp="1" noChangeArrowheads="1"/>
          </p:cNvSpPr>
          <p:nvPr>
            <p:ph idx="1"/>
          </p:nvPr>
        </p:nvSpPr>
        <p:spPr/>
        <p:txBody>
          <a:bodyPr/>
          <a:lstStyle/>
          <a:p>
            <a:pPr marL="514350" indent="-514350" eaLnBrk="1" hangingPunct="1">
              <a:buFont typeface="+mj-lt"/>
              <a:buAutoNum type="romanUcPeriod"/>
            </a:pPr>
            <a:r>
              <a:rPr lang="cs-CZ" altLang="cs-CZ" dirty="0" smtClean="0"/>
              <a:t>ve vztahu k LP</a:t>
            </a:r>
          </a:p>
          <a:p>
            <a:pPr marL="514350" indent="-514350" eaLnBrk="1" hangingPunct="1">
              <a:buFont typeface="+mj-lt"/>
              <a:buAutoNum type="romanUcPeriod"/>
            </a:pPr>
            <a:r>
              <a:rPr lang="cs-CZ" altLang="cs-CZ" dirty="0" smtClean="0"/>
              <a:t>ve vztahu k pacientovi</a:t>
            </a:r>
          </a:p>
          <a:p>
            <a:pPr marL="514350" indent="-514350" eaLnBrk="1" hangingPunct="1">
              <a:buFont typeface="+mj-lt"/>
              <a:buAutoNum type="romanUcPeriod"/>
            </a:pPr>
            <a:r>
              <a:rPr lang="cs-CZ" altLang="cs-CZ" dirty="0" smtClean="0"/>
              <a:t>ve vztahu k LP i pacientovi</a:t>
            </a:r>
            <a:endParaRPr lang="en-GB" altLang="cs-CZ" dirty="0" smtClean="0"/>
          </a:p>
        </p:txBody>
      </p:sp>
    </p:spTree>
    <p:custDataLst>
      <p:tags r:id="rId1"/>
    </p:custDataLst>
    <p:extLst>
      <p:ext uri="{BB962C8B-B14F-4D97-AF65-F5344CB8AC3E}">
        <p14:creationId xmlns:p14="http://schemas.microsoft.com/office/powerpoint/2010/main" val="741138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2"/>
            </p:custDataLst>
          </p:nvPr>
        </p:nvSpPr>
        <p:spPr>
          <a:xfrm>
            <a:off x="593185" y="833108"/>
            <a:ext cx="8044977" cy="892969"/>
          </a:xfrm>
        </p:spPr>
        <p:txBody>
          <a:bodyPr/>
          <a:lstStyle/>
          <a:p>
            <a:pPr eaLnBrk="1" hangingPunct="1"/>
            <a:r>
              <a:rPr lang="cs-CZ" altLang="cs-CZ" sz="2700" dirty="0" smtClean="0"/>
              <a:t>III. Faktory </a:t>
            </a:r>
            <a:r>
              <a:rPr lang="cs-CZ" altLang="cs-CZ" sz="2700" dirty="0"/>
              <a:t>vztahující se k LP i pacientovi</a:t>
            </a:r>
            <a:br>
              <a:rPr lang="cs-CZ" altLang="cs-CZ" sz="2700" dirty="0"/>
            </a:br>
            <a:r>
              <a:rPr lang="cs-CZ" altLang="cs-CZ" sz="2700" dirty="0"/>
              <a:t>2. opakované podávání LP</a:t>
            </a:r>
            <a:endParaRPr lang="en-GB" altLang="cs-CZ" sz="2700" dirty="0"/>
          </a:p>
        </p:txBody>
      </p:sp>
      <p:sp>
        <p:nvSpPr>
          <p:cNvPr id="20483" name="Rectangle 3"/>
          <p:cNvSpPr>
            <a:spLocks noGrp="1" noChangeArrowheads="1"/>
          </p:cNvSpPr>
          <p:nvPr>
            <p:ph type="body" sz="half" idx="1"/>
          </p:nvPr>
        </p:nvSpPr>
        <p:spPr>
          <a:xfrm>
            <a:off x="354756" y="2039795"/>
            <a:ext cx="5562600" cy="2574131"/>
          </a:xfrm>
        </p:spPr>
        <p:txBody>
          <a:bodyPr/>
          <a:lstStyle/>
          <a:p>
            <a:pPr eaLnBrk="1" hangingPunct="1"/>
            <a:r>
              <a:rPr lang="cs-CZ" altLang="cs-CZ" sz="2100" dirty="0"/>
              <a:t>zesílení účinku</a:t>
            </a:r>
          </a:p>
          <a:p>
            <a:pPr lvl="1" eaLnBrk="1" hangingPunct="1"/>
            <a:r>
              <a:rPr lang="cs-CZ" altLang="cs-CZ" sz="1800" dirty="0"/>
              <a:t>kumulace</a:t>
            </a:r>
          </a:p>
          <a:p>
            <a:pPr lvl="1" eaLnBrk="1" hangingPunct="1"/>
            <a:r>
              <a:rPr lang="cs-CZ" altLang="cs-CZ" sz="1800" dirty="0" err="1"/>
              <a:t>senzitizace</a:t>
            </a:r>
            <a:r>
              <a:rPr lang="cs-CZ" altLang="cs-CZ" sz="1800" dirty="0"/>
              <a:t> receptorů</a:t>
            </a:r>
          </a:p>
          <a:p>
            <a:pPr eaLnBrk="1" hangingPunct="1"/>
            <a:r>
              <a:rPr lang="cs-CZ" altLang="cs-CZ" sz="2100" dirty="0"/>
              <a:t>zeslabení účinku</a:t>
            </a:r>
          </a:p>
          <a:p>
            <a:pPr lvl="1" eaLnBrk="1" hangingPunct="1"/>
            <a:r>
              <a:rPr lang="cs-CZ" altLang="cs-CZ" sz="1800" dirty="0"/>
              <a:t>tolerance</a:t>
            </a:r>
          </a:p>
          <a:p>
            <a:pPr lvl="1" eaLnBrk="1" hangingPunct="1"/>
            <a:r>
              <a:rPr lang="cs-CZ" altLang="cs-CZ" sz="1800" dirty="0"/>
              <a:t>tachyfylaxe</a:t>
            </a:r>
          </a:p>
          <a:p>
            <a:pPr eaLnBrk="1" hangingPunct="1"/>
            <a:endParaRPr lang="en-GB" altLang="cs-CZ" sz="2100" dirty="0"/>
          </a:p>
        </p:txBody>
      </p:sp>
      <p:pic>
        <p:nvPicPr>
          <p:cNvPr id="20484" name="Picture 4" descr="opakovane1"/>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4615673" y="1955260"/>
            <a:ext cx="3537347" cy="26586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210444579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custDataLst>
              <p:tags r:id="rId2"/>
            </p:custDataLst>
          </p:nvPr>
        </p:nvSpPr>
        <p:spPr>
          <a:xfrm>
            <a:off x="509588" y="1028701"/>
            <a:ext cx="8086635" cy="485775"/>
          </a:xfrm>
        </p:spPr>
        <p:txBody>
          <a:bodyPr/>
          <a:lstStyle/>
          <a:p>
            <a:pPr eaLnBrk="1" hangingPunct="1"/>
            <a:r>
              <a:rPr lang="cs-CZ" altLang="cs-CZ" sz="2700" dirty="0" smtClean="0"/>
              <a:t>III. Faktory </a:t>
            </a:r>
            <a:r>
              <a:rPr lang="cs-CZ" altLang="cs-CZ" sz="2700" dirty="0"/>
              <a:t>vztahující se k LP i pacientovi</a:t>
            </a:r>
            <a:br>
              <a:rPr lang="cs-CZ" altLang="cs-CZ" sz="2700" dirty="0"/>
            </a:br>
            <a:r>
              <a:rPr lang="cs-CZ" altLang="cs-CZ" sz="2700" dirty="0"/>
              <a:t>3. kombinace LP</a:t>
            </a:r>
            <a:endParaRPr lang="en-GB" altLang="cs-CZ" sz="2700" dirty="0"/>
          </a:p>
        </p:txBody>
      </p:sp>
      <p:sp>
        <p:nvSpPr>
          <p:cNvPr id="21507" name="Rectangle 3"/>
          <p:cNvSpPr>
            <a:spLocks noGrp="1" noChangeArrowheads="1"/>
          </p:cNvSpPr>
          <p:nvPr>
            <p:ph sz="half" idx="1"/>
          </p:nvPr>
        </p:nvSpPr>
        <p:spPr/>
        <p:txBody>
          <a:bodyPr/>
          <a:lstStyle/>
          <a:p>
            <a:pPr algn="ctr" fontAlgn="auto">
              <a:spcAft>
                <a:spcPts val="0"/>
              </a:spcAft>
              <a:buNone/>
              <a:defRPr/>
            </a:pPr>
            <a:r>
              <a:rPr lang="cs-CZ" sz="1600" b="1" dirty="0">
                <a:solidFill>
                  <a:srgbClr val="FF0000"/>
                </a:solidFill>
              </a:rPr>
              <a:t>Snížení účinku</a:t>
            </a:r>
          </a:p>
          <a:p>
            <a:pPr fontAlgn="auto">
              <a:lnSpc>
                <a:spcPct val="120000"/>
              </a:lnSpc>
              <a:spcAft>
                <a:spcPts val="0"/>
              </a:spcAft>
              <a:buNone/>
              <a:defRPr/>
            </a:pPr>
            <a:r>
              <a:rPr lang="cs-CZ" sz="1600" b="1" dirty="0" smtClean="0">
                <a:effectLst>
                  <a:outerShdw blurRad="38100" dist="38100" dir="2700000" algn="tl">
                    <a:srgbClr val="C0C0C0"/>
                  </a:outerShdw>
                </a:effectLst>
              </a:rPr>
              <a:t>A </a:t>
            </a:r>
            <a:r>
              <a:rPr lang="cs-CZ" sz="1600" b="1" dirty="0">
                <a:effectLst>
                  <a:outerShdw blurRad="38100" dist="38100" dir="2700000" algn="tl">
                    <a:srgbClr val="C0C0C0"/>
                  </a:outerShdw>
                </a:effectLst>
              </a:rPr>
              <a:t>n t a g o n i z m u s</a:t>
            </a:r>
          </a:p>
          <a:p>
            <a:pPr fontAlgn="auto">
              <a:lnSpc>
                <a:spcPct val="120000"/>
              </a:lnSpc>
              <a:spcAft>
                <a:spcPts val="0"/>
              </a:spcAft>
              <a:defRPr/>
            </a:pPr>
            <a:r>
              <a:rPr lang="cs-CZ" sz="1600" dirty="0"/>
              <a:t>  farmakologický </a:t>
            </a:r>
            <a:r>
              <a:rPr lang="cs-CZ" sz="1400" dirty="0" smtClean="0"/>
              <a:t>(</a:t>
            </a:r>
            <a:r>
              <a:rPr lang="cs-CZ" sz="1400" dirty="0"/>
              <a:t>ACH + atropin)</a:t>
            </a:r>
          </a:p>
          <a:p>
            <a:pPr fontAlgn="auto">
              <a:lnSpc>
                <a:spcPct val="120000"/>
              </a:lnSpc>
              <a:spcAft>
                <a:spcPts val="0"/>
              </a:spcAft>
              <a:defRPr/>
            </a:pPr>
            <a:r>
              <a:rPr lang="cs-CZ" sz="1600" dirty="0"/>
              <a:t>  fyziologický      </a:t>
            </a:r>
            <a:r>
              <a:rPr lang="cs-CZ" sz="1400" dirty="0" smtClean="0"/>
              <a:t>(</a:t>
            </a:r>
            <a:r>
              <a:rPr lang="cs-CZ" sz="1400" dirty="0"/>
              <a:t>ACH +  adrenalin)</a:t>
            </a:r>
          </a:p>
          <a:p>
            <a:pPr fontAlgn="auto">
              <a:lnSpc>
                <a:spcPct val="120000"/>
              </a:lnSpc>
              <a:spcAft>
                <a:spcPts val="0"/>
              </a:spcAft>
              <a:defRPr/>
            </a:pPr>
            <a:r>
              <a:rPr lang="cs-CZ" sz="1600" dirty="0"/>
              <a:t>  chemický      	</a:t>
            </a:r>
            <a:r>
              <a:rPr lang="cs-CZ" sz="1400" dirty="0"/>
              <a:t>(heparin + protamin </a:t>
            </a:r>
            <a:r>
              <a:rPr lang="cs-CZ" sz="1400" dirty="0" smtClean="0"/>
              <a:t>sulfát; kovy </a:t>
            </a:r>
            <a:r>
              <a:rPr lang="cs-CZ" sz="1400" dirty="0"/>
              <a:t>+ </a:t>
            </a:r>
            <a:r>
              <a:rPr lang="cs-CZ" sz="1400" dirty="0" err="1"/>
              <a:t>dimerkaprol</a:t>
            </a:r>
            <a:r>
              <a:rPr lang="cs-CZ" sz="1400" dirty="0"/>
              <a:t>, EDTA)</a:t>
            </a:r>
            <a:endParaRPr lang="en-US" sz="1400" dirty="0"/>
          </a:p>
        </p:txBody>
      </p:sp>
      <p:sp>
        <p:nvSpPr>
          <p:cNvPr id="2" name="Zástupný symbol pro obsah 1"/>
          <p:cNvSpPr>
            <a:spLocks noGrp="1"/>
          </p:cNvSpPr>
          <p:nvPr>
            <p:ph sz="half" idx="2"/>
          </p:nvPr>
        </p:nvSpPr>
        <p:spPr>
          <a:xfrm>
            <a:off x="4312118" y="1514476"/>
            <a:ext cx="4581625" cy="3082925"/>
          </a:xfrm>
        </p:spPr>
        <p:txBody>
          <a:bodyPr/>
          <a:lstStyle/>
          <a:p>
            <a:pPr fontAlgn="auto">
              <a:spcAft>
                <a:spcPts val="0"/>
              </a:spcAft>
              <a:buNone/>
              <a:defRPr/>
            </a:pPr>
            <a:r>
              <a:rPr lang="cs-CZ" sz="1400" b="1" dirty="0">
                <a:solidFill>
                  <a:srgbClr val="FF0000"/>
                </a:solidFill>
                <a:effectLst>
                  <a:outerShdw blurRad="38100" dist="38100" dir="2700000" algn="tl">
                    <a:srgbClr val="C0C0C0"/>
                  </a:outerShdw>
                </a:effectLst>
              </a:rPr>
              <a:t>Zvýšení účinku</a:t>
            </a:r>
          </a:p>
          <a:p>
            <a:pPr fontAlgn="auto">
              <a:spcAft>
                <a:spcPts val="0"/>
              </a:spcAft>
              <a:buNone/>
              <a:defRPr/>
            </a:pPr>
            <a:endParaRPr lang="cs-CZ" sz="1400" b="1" dirty="0">
              <a:effectLst>
                <a:outerShdw blurRad="38100" dist="38100" dir="2700000" algn="tl">
                  <a:srgbClr val="C0C0C0"/>
                </a:outerShdw>
              </a:effectLst>
            </a:endParaRPr>
          </a:p>
          <a:p>
            <a:pPr fontAlgn="auto">
              <a:spcAft>
                <a:spcPts val="0"/>
              </a:spcAft>
              <a:buNone/>
              <a:defRPr/>
            </a:pPr>
            <a:r>
              <a:rPr lang="cs-CZ" sz="1400" b="1" dirty="0">
                <a:effectLst>
                  <a:outerShdw blurRad="38100" dist="38100" dir="2700000" algn="tl">
                    <a:srgbClr val="C0C0C0"/>
                  </a:outerShdw>
                </a:effectLst>
              </a:rPr>
              <a:t>S y n e r g i z m u s</a:t>
            </a:r>
          </a:p>
          <a:p>
            <a:pPr fontAlgn="auto">
              <a:spcAft>
                <a:spcPts val="0"/>
              </a:spcAft>
              <a:defRPr/>
            </a:pPr>
            <a:r>
              <a:rPr lang="cs-CZ" sz="1400" u="sng" dirty="0"/>
              <a:t>Sumace:</a:t>
            </a:r>
            <a:r>
              <a:rPr lang="cs-CZ" sz="1400" dirty="0"/>
              <a:t> </a:t>
            </a:r>
            <a:r>
              <a:rPr lang="cs-CZ" sz="1600" dirty="0"/>
              <a:t>obě léčiva mají stejný (podobný) účinek a při kombinovaném podávání je výsledný účinek </a:t>
            </a:r>
            <a:r>
              <a:rPr lang="cs-CZ" sz="1600" dirty="0">
                <a:effectLst>
                  <a:outerShdw blurRad="38100" dist="38100" dir="2700000" algn="tl">
                    <a:srgbClr val="C0C0C0"/>
                  </a:outerShdw>
                </a:effectLst>
              </a:rPr>
              <a:t>součtem</a:t>
            </a:r>
            <a:r>
              <a:rPr lang="cs-CZ" sz="1600" dirty="0"/>
              <a:t> účinků, které by léčiva měla při podávání v </a:t>
            </a:r>
            <a:r>
              <a:rPr lang="cs-CZ" sz="1600" dirty="0" err="1"/>
              <a:t>monoterapii</a:t>
            </a:r>
            <a:endParaRPr lang="cs-CZ" sz="1400" dirty="0"/>
          </a:p>
          <a:p>
            <a:pPr fontAlgn="auto">
              <a:spcAft>
                <a:spcPts val="0"/>
              </a:spcAft>
              <a:buNone/>
              <a:defRPr/>
            </a:pPr>
            <a:r>
              <a:rPr lang="cs-CZ" sz="1400" dirty="0"/>
              <a:t>      	jednostranná : analgetika </a:t>
            </a:r>
            <a:r>
              <a:rPr lang="cs-CZ" sz="1400" dirty="0" err="1"/>
              <a:t>anodyna</a:t>
            </a:r>
            <a:r>
              <a:rPr lang="cs-CZ" sz="1400" dirty="0"/>
              <a:t> + narkotika</a:t>
            </a:r>
          </a:p>
          <a:p>
            <a:pPr fontAlgn="auto">
              <a:spcAft>
                <a:spcPts val="0"/>
              </a:spcAft>
              <a:buNone/>
              <a:defRPr/>
            </a:pPr>
            <a:r>
              <a:rPr lang="cs-CZ" sz="1400" dirty="0"/>
              <a:t>       	oboustranná  :  kombinace cytostatik </a:t>
            </a:r>
          </a:p>
          <a:p>
            <a:pPr fontAlgn="auto">
              <a:spcAft>
                <a:spcPts val="0"/>
              </a:spcAft>
              <a:defRPr/>
            </a:pPr>
            <a:r>
              <a:rPr lang="cs-CZ" sz="1400" u="sng" dirty="0" err="1"/>
              <a:t>Potenciace</a:t>
            </a:r>
            <a:r>
              <a:rPr lang="cs-CZ" sz="1400" dirty="0"/>
              <a:t> </a:t>
            </a:r>
          </a:p>
          <a:p>
            <a:pPr fontAlgn="auto">
              <a:spcAft>
                <a:spcPts val="0"/>
              </a:spcAft>
              <a:buNone/>
              <a:defRPr/>
            </a:pPr>
            <a:r>
              <a:rPr lang="cs-CZ" sz="1400" dirty="0"/>
              <a:t>       	jednostranná : Ca</a:t>
            </a:r>
            <a:r>
              <a:rPr lang="cs-CZ" sz="1400" baseline="30000" dirty="0"/>
              <a:t>2+</a:t>
            </a:r>
            <a:r>
              <a:rPr lang="cs-CZ" sz="1400" dirty="0"/>
              <a:t> + digoxin</a:t>
            </a:r>
          </a:p>
          <a:p>
            <a:pPr fontAlgn="auto">
              <a:spcAft>
                <a:spcPts val="0"/>
              </a:spcAft>
              <a:buNone/>
              <a:defRPr/>
            </a:pPr>
            <a:r>
              <a:rPr lang="cs-CZ" sz="1400" dirty="0"/>
              <a:t>       	oboustranná  : digoxin + </a:t>
            </a:r>
            <a:r>
              <a:rPr lang="cs-CZ" sz="1400" dirty="0" err="1"/>
              <a:t>thiazidová</a:t>
            </a:r>
            <a:r>
              <a:rPr lang="cs-CZ" sz="1400" dirty="0"/>
              <a:t> diuretika</a:t>
            </a:r>
            <a:endParaRPr lang="en-US" sz="1400" dirty="0"/>
          </a:p>
          <a:p>
            <a:endParaRPr lang="en-US" dirty="0"/>
          </a:p>
        </p:txBody>
      </p:sp>
    </p:spTree>
    <p:custDataLst>
      <p:tags r:id="rId1"/>
    </p:custDataLst>
    <p:extLst>
      <p:ext uri="{BB962C8B-B14F-4D97-AF65-F5344CB8AC3E}">
        <p14:creationId xmlns:p14="http://schemas.microsoft.com/office/powerpoint/2010/main" val="1604065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p:txBody>
          <a:bodyPr/>
          <a:lstStyle/>
          <a:p>
            <a:r>
              <a:rPr lang="cs-CZ" dirty="0" smtClean="0"/>
              <a:t>Opakované podání</a:t>
            </a:r>
            <a:endParaRPr lang="en-US" dirty="0"/>
          </a:p>
        </p:txBody>
      </p:sp>
      <p:sp>
        <p:nvSpPr>
          <p:cNvPr id="7" name="Zástupný symbol pro obsah 6"/>
          <p:cNvSpPr>
            <a:spLocks noGrp="1"/>
          </p:cNvSpPr>
          <p:nvPr>
            <p:ph idx="1"/>
          </p:nvPr>
        </p:nvSpPr>
        <p:spPr/>
        <p:txBody>
          <a:bodyPr/>
          <a:lstStyle/>
          <a:p>
            <a:r>
              <a:rPr lang="cs-CZ" dirty="0" smtClean="0"/>
              <a:t>Zesílení účinku – kumulace – dávka nasycovací, </a:t>
            </a:r>
            <a:r>
              <a:rPr lang="cs-CZ" dirty="0" err="1" smtClean="0"/>
              <a:t>senzitizace</a:t>
            </a:r>
            <a:endParaRPr lang="cs-CZ" dirty="0" smtClean="0"/>
          </a:p>
          <a:p>
            <a:r>
              <a:rPr lang="cs-CZ" dirty="0" smtClean="0"/>
              <a:t>Zeslabení účinku – tolerance, tachyfylaxe</a:t>
            </a:r>
          </a:p>
          <a:p>
            <a:r>
              <a:rPr lang="cs-CZ" dirty="0" smtClean="0"/>
              <a:t>Léková závislost</a:t>
            </a:r>
            <a:endParaRPr lang="en-US" dirty="0"/>
          </a:p>
        </p:txBody>
      </p:sp>
      <p:sp>
        <p:nvSpPr>
          <p:cNvPr id="5" name="Zástupný symbol pro zápatí 4"/>
          <p:cNvSpPr>
            <a:spLocks noGrp="1"/>
          </p:cNvSpPr>
          <p:nvPr>
            <p:ph type="ftr" sz="quarter" idx="10"/>
          </p:nvPr>
        </p:nvSpPr>
        <p:spPr/>
        <p:txBody>
          <a:bodyPr/>
          <a:lstStyle/>
          <a:p>
            <a:r>
              <a:rPr lang="cs-CZ" altLang="cs-CZ" smtClean="0"/>
              <a:t>Definujte zápatí - název prezentace / pracoviště</a:t>
            </a:r>
            <a:endParaRPr lang="cs-CZ" altLang="cs-CZ" dirty="0"/>
          </a:p>
        </p:txBody>
      </p:sp>
      <p:sp>
        <p:nvSpPr>
          <p:cNvPr id="6" name="Zástupný symbol pro číslo snímku 5"/>
          <p:cNvSpPr>
            <a:spLocks noGrp="1"/>
          </p:cNvSpPr>
          <p:nvPr>
            <p:ph type="sldNum" sz="quarter" idx="11"/>
          </p:nvPr>
        </p:nvSpPr>
        <p:spPr/>
        <p:txBody>
          <a:bodyPr/>
          <a:lstStyle/>
          <a:p>
            <a:fld id="{91152B74-69A5-4C0F-AF65-094CC50B2C3C}" type="slidenum">
              <a:rPr lang="cs-CZ" altLang="cs-CZ" smtClean="0"/>
              <a:pPr/>
              <a:t>22</a:t>
            </a:fld>
            <a:endParaRPr lang="cs-CZ" altLang="cs-CZ" dirty="0"/>
          </a:p>
        </p:txBody>
      </p:sp>
    </p:spTree>
    <p:custDataLst>
      <p:tags r:id="rId1"/>
    </p:custDataLst>
    <p:extLst>
      <p:ext uri="{BB962C8B-B14F-4D97-AF65-F5344CB8AC3E}">
        <p14:creationId xmlns:p14="http://schemas.microsoft.com/office/powerpoint/2010/main" val="3899312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Nadpis 1"/>
          <p:cNvSpPr>
            <a:spLocks noGrp="1"/>
          </p:cNvSpPr>
          <p:nvPr>
            <p:ph type="title"/>
          </p:nvPr>
        </p:nvSpPr>
        <p:spPr/>
        <p:txBody>
          <a:bodyPr/>
          <a:lstStyle/>
          <a:p>
            <a:pPr eaLnBrk="1" hangingPunct="1"/>
            <a:r>
              <a:rPr lang="cs-CZ" altLang="cs-CZ" smtClean="0"/>
              <a:t>Tachyfylaxe k podání efedrinu</a:t>
            </a:r>
            <a:endParaRPr lang="en-US" altLang="cs-CZ" smtClean="0"/>
          </a:p>
        </p:txBody>
      </p:sp>
      <p:pic>
        <p:nvPicPr>
          <p:cNvPr id="57347"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33550" y="1369219"/>
            <a:ext cx="5676900" cy="3263504"/>
          </a:xfrm>
        </p:spPr>
      </p:pic>
    </p:spTree>
    <p:custDataLst>
      <p:tags r:id="rId1"/>
    </p:custDataLst>
    <p:extLst>
      <p:ext uri="{BB962C8B-B14F-4D97-AF65-F5344CB8AC3E}">
        <p14:creationId xmlns:p14="http://schemas.microsoft.com/office/powerpoint/2010/main" val="3371300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2" descr="03"/>
          <p:cNvPicPr>
            <a:picLocks noChangeAspect="1" noChangeArrowheads="1"/>
          </p:cNvPicPr>
          <p:nvPr/>
        </p:nvPicPr>
        <p:blipFill>
          <a:blip r:embed="rId3" cstate="print">
            <a:extLst>
              <a:ext uri="{28A0092B-C50C-407E-A947-70E740481C1C}">
                <a14:useLocalDpi xmlns:a14="http://schemas.microsoft.com/office/drawing/2010/main" val="0"/>
              </a:ext>
            </a:extLst>
          </a:blip>
          <a:srcRect b="38626"/>
          <a:stretch>
            <a:fillRect/>
          </a:stretch>
        </p:blipFill>
        <p:spPr bwMode="auto">
          <a:xfrm>
            <a:off x="1026268" y="1589131"/>
            <a:ext cx="6858000" cy="3455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p:cNvSpPr txBox="1">
            <a:spLocks noChangeArrowheads="1"/>
          </p:cNvSpPr>
          <p:nvPr/>
        </p:nvSpPr>
        <p:spPr bwMode="auto">
          <a:xfrm>
            <a:off x="460418" y="753190"/>
            <a:ext cx="680442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2100" b="1" dirty="0">
                <a:solidFill>
                  <a:schemeClr val="tx2"/>
                </a:solidFill>
                <a:latin typeface="Arial" panose="020B0604020202020204" pitchFamily="34" charset="0"/>
              </a:rPr>
              <a:t>Křivka </a:t>
            </a:r>
            <a:r>
              <a:rPr lang="cs-CZ" altLang="cs-CZ" sz="2100" b="1" baseline="-25000" dirty="0">
                <a:solidFill>
                  <a:schemeClr val="tx2"/>
                </a:solidFill>
                <a:latin typeface="Arial" panose="020B0604020202020204" pitchFamily="34" charset="0"/>
              </a:rPr>
              <a:t>dávka - účinek</a:t>
            </a:r>
            <a:r>
              <a:rPr lang="cs-CZ" altLang="cs-CZ" sz="2100" b="1" dirty="0">
                <a:solidFill>
                  <a:schemeClr val="tx2"/>
                </a:solidFill>
                <a:latin typeface="Arial" panose="020B0604020202020204" pitchFamily="34" charset="0"/>
              </a:rPr>
              <a:t> agonisty v přítomnosti kompetitivního a nekompetitivního antagonisty</a:t>
            </a:r>
          </a:p>
        </p:txBody>
      </p:sp>
    </p:spTree>
    <p:custDataLst>
      <p:tags r:id="rId1"/>
    </p:custDataLst>
    <p:extLst>
      <p:ext uri="{BB962C8B-B14F-4D97-AF65-F5344CB8AC3E}">
        <p14:creationId xmlns:p14="http://schemas.microsoft.com/office/powerpoint/2010/main" val="1914958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custDataLst>
              <p:tags r:id="rId2"/>
            </p:custDataLst>
          </p:nvPr>
        </p:nvSpPr>
        <p:spPr>
          <a:xfrm>
            <a:off x="509590" y="774742"/>
            <a:ext cx="7626688" cy="892969"/>
          </a:xfrm>
        </p:spPr>
        <p:txBody>
          <a:bodyPr/>
          <a:lstStyle/>
          <a:p>
            <a:pPr eaLnBrk="1" hangingPunct="1"/>
            <a:r>
              <a:rPr lang="cs-CZ" altLang="cs-CZ" sz="2700" dirty="0" smtClean="0"/>
              <a:t>III. Faktory </a:t>
            </a:r>
            <a:r>
              <a:rPr lang="cs-CZ" altLang="cs-CZ" sz="2700" dirty="0"/>
              <a:t>vztahující se k LP i pacientovi</a:t>
            </a:r>
            <a:br>
              <a:rPr lang="cs-CZ" altLang="cs-CZ" sz="2700" dirty="0"/>
            </a:br>
            <a:r>
              <a:rPr lang="cs-CZ" altLang="cs-CZ" sz="2700" dirty="0"/>
              <a:t>4. pozdní účinky</a:t>
            </a:r>
            <a:endParaRPr lang="en-GB" altLang="cs-CZ" sz="2700" dirty="0"/>
          </a:p>
        </p:txBody>
      </p:sp>
      <p:sp>
        <p:nvSpPr>
          <p:cNvPr id="23555" name="Rectangle 3"/>
          <p:cNvSpPr>
            <a:spLocks noGrp="1" noChangeArrowheads="1"/>
          </p:cNvSpPr>
          <p:nvPr>
            <p:ph type="body" idx="1"/>
          </p:nvPr>
        </p:nvSpPr>
        <p:spPr>
          <a:xfrm>
            <a:off x="509590" y="1835488"/>
            <a:ext cx="8082321" cy="3082529"/>
          </a:xfrm>
        </p:spPr>
        <p:txBody>
          <a:bodyPr/>
          <a:lstStyle/>
          <a:p>
            <a:pPr eaLnBrk="1" hangingPunct="1"/>
            <a:r>
              <a:rPr lang="cs-CZ" altLang="cs-CZ" dirty="0" smtClean="0"/>
              <a:t>dlouhý interval mezi expozicí a účinkem</a:t>
            </a:r>
          </a:p>
          <a:p>
            <a:pPr eaLnBrk="1" hangingPunct="1"/>
            <a:endParaRPr lang="cs-CZ" altLang="cs-CZ" dirty="0" smtClean="0"/>
          </a:p>
          <a:p>
            <a:pPr eaLnBrk="1" hangingPunct="1"/>
            <a:r>
              <a:rPr lang="cs-CZ" altLang="cs-CZ" dirty="0" smtClean="0"/>
              <a:t>teratogenní</a:t>
            </a:r>
          </a:p>
          <a:p>
            <a:pPr eaLnBrk="1" hangingPunct="1"/>
            <a:r>
              <a:rPr lang="cs-CZ" altLang="cs-CZ" dirty="0" smtClean="0"/>
              <a:t>mutagenní</a:t>
            </a:r>
          </a:p>
          <a:p>
            <a:pPr eaLnBrk="1" hangingPunct="1"/>
            <a:r>
              <a:rPr lang="cs-CZ" altLang="cs-CZ" dirty="0" smtClean="0"/>
              <a:t>kancerogenní</a:t>
            </a:r>
            <a:endParaRPr lang="en-GB" altLang="cs-CZ" dirty="0" smtClean="0"/>
          </a:p>
        </p:txBody>
      </p:sp>
    </p:spTree>
    <p:custDataLst>
      <p:tags r:id="rId1"/>
    </p:custDataLst>
    <p:extLst>
      <p:ext uri="{BB962C8B-B14F-4D97-AF65-F5344CB8AC3E}">
        <p14:creationId xmlns:p14="http://schemas.microsoft.com/office/powerpoint/2010/main" val="4176227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4"/>
          <p:cNvSpPr>
            <a:spLocks noGrp="1" noChangeArrowheads="1"/>
          </p:cNvSpPr>
          <p:nvPr>
            <p:ph type="ctrTitle"/>
          </p:nvPr>
        </p:nvSpPr>
        <p:spPr/>
        <p:txBody>
          <a:bodyPr/>
          <a:lstStyle/>
          <a:p>
            <a:pPr eaLnBrk="1" hangingPunct="1"/>
            <a:r>
              <a:rPr lang="cs-CZ" altLang="cs-CZ" b="1" smtClean="0"/>
              <a:t>Nežádoucí účinky léčiv</a:t>
            </a:r>
          </a:p>
        </p:txBody>
      </p:sp>
    </p:spTree>
    <p:custDataLst>
      <p:tags r:id="rId1"/>
    </p:custDataLst>
    <p:extLst>
      <p:ext uri="{BB962C8B-B14F-4D97-AF65-F5344CB8AC3E}">
        <p14:creationId xmlns:p14="http://schemas.microsoft.com/office/powerpoint/2010/main" val="1997746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cs-CZ" altLang="cs-CZ" sz="2700"/>
              <a:t>Nežádoucí účinky léčiv</a:t>
            </a:r>
            <a:endParaRPr lang="cs-CZ" altLang="cs-CZ" sz="1800">
              <a:solidFill>
                <a:schemeClr val="tx1"/>
              </a:solidFill>
            </a:endParaRPr>
          </a:p>
        </p:txBody>
      </p:sp>
      <p:sp>
        <p:nvSpPr>
          <p:cNvPr id="25603" name="Rectangle 3"/>
          <p:cNvSpPr>
            <a:spLocks noGrp="1" noChangeArrowheads="1"/>
          </p:cNvSpPr>
          <p:nvPr>
            <p:ph idx="1"/>
          </p:nvPr>
        </p:nvSpPr>
        <p:spPr/>
        <p:txBody>
          <a:bodyPr/>
          <a:lstStyle/>
          <a:p>
            <a:pPr marL="457200" indent="-457200">
              <a:buClr>
                <a:schemeClr val="tx2"/>
              </a:buClr>
              <a:buSzTx/>
              <a:buNone/>
            </a:pPr>
            <a:r>
              <a:rPr lang="cs-CZ" altLang="cs-CZ" smtClean="0">
                <a:solidFill>
                  <a:schemeClr val="tx2"/>
                </a:solidFill>
              </a:rPr>
              <a:t>= nepříznivá nezamýšlená odpověď na podání jakékoliv dávky LP</a:t>
            </a:r>
          </a:p>
          <a:p>
            <a:pPr lvl="1" indent="-400050">
              <a:buClr>
                <a:schemeClr val="tx2"/>
              </a:buClr>
              <a:buSzTx/>
            </a:pPr>
            <a:r>
              <a:rPr lang="cs-CZ" altLang="cs-CZ" smtClean="0"/>
              <a:t>nadměrně silný hlavní účinek</a:t>
            </a:r>
          </a:p>
          <a:p>
            <a:pPr lvl="1" indent="-400050">
              <a:buClr>
                <a:schemeClr val="tx2"/>
              </a:buClr>
              <a:buSzTx/>
            </a:pPr>
            <a:r>
              <a:rPr lang="cs-CZ" altLang="cs-CZ" smtClean="0">
                <a:cs typeface="Arial" panose="020B0604020202020204" pitchFamily="34" charset="0"/>
              </a:rPr>
              <a:t>NÚ závislý na hlavním účinku</a:t>
            </a:r>
          </a:p>
          <a:p>
            <a:pPr marL="457200" indent="-457200">
              <a:buClr>
                <a:schemeClr val="tx2"/>
              </a:buClr>
              <a:buSzTx/>
            </a:pPr>
            <a:endParaRPr lang="cs-CZ" altLang="cs-CZ" sz="2100"/>
          </a:p>
          <a:p>
            <a:pPr marL="457200" indent="-457200">
              <a:buClr>
                <a:schemeClr val="tx2"/>
              </a:buClr>
              <a:buSzTx/>
            </a:pPr>
            <a:r>
              <a:rPr lang="cs-CZ" altLang="cs-CZ" sz="2100"/>
              <a:t>incidence </a:t>
            </a:r>
            <a:r>
              <a:rPr lang="cs-CZ" altLang="cs-CZ" sz="2100" b="1"/>
              <a:t>1 – 30 %</a:t>
            </a:r>
            <a:r>
              <a:rPr lang="cs-CZ" altLang="cs-CZ" sz="2100"/>
              <a:t> léčených pacientů</a:t>
            </a:r>
          </a:p>
          <a:p>
            <a:pPr marL="1028700" lvl="2">
              <a:buClr>
                <a:schemeClr val="tx2"/>
              </a:buClr>
              <a:buSzTx/>
            </a:pPr>
            <a:r>
              <a:rPr lang="cs-CZ" altLang="cs-CZ" smtClean="0"/>
              <a:t>0,5 – 0,9%  -  letální NÚ</a:t>
            </a:r>
            <a:r>
              <a:rPr lang="cs-CZ" altLang="cs-CZ" smtClean="0">
                <a:solidFill>
                  <a:schemeClr val="bg1"/>
                </a:solidFill>
              </a:rPr>
              <a:t> </a:t>
            </a:r>
            <a:endParaRPr lang="cs-CZ" altLang="cs-CZ" sz="1500"/>
          </a:p>
          <a:p>
            <a:pPr marL="457200" indent="-457200">
              <a:buClr>
                <a:schemeClr val="tx2"/>
              </a:buClr>
              <a:buSzTx/>
              <a:buNone/>
            </a:pPr>
            <a:endParaRPr lang="cs-CZ" altLang="cs-CZ" smtClean="0">
              <a:solidFill>
                <a:schemeClr val="tx2"/>
              </a:solidFill>
            </a:endParaRPr>
          </a:p>
        </p:txBody>
      </p:sp>
    </p:spTree>
    <p:custDataLst>
      <p:tags r:id="rId1"/>
    </p:custDataLst>
    <p:extLst>
      <p:ext uri="{BB962C8B-B14F-4D97-AF65-F5344CB8AC3E}">
        <p14:creationId xmlns:p14="http://schemas.microsoft.com/office/powerpoint/2010/main" val="754125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cs-CZ" altLang="cs-CZ" b="1" smtClean="0"/>
              <a:t>Intenzita NÚ</a:t>
            </a:r>
          </a:p>
        </p:txBody>
      </p:sp>
      <p:sp>
        <p:nvSpPr>
          <p:cNvPr id="26627" name="Rectangle 3"/>
          <p:cNvSpPr>
            <a:spLocks noGrp="1" noChangeArrowheads="1"/>
          </p:cNvSpPr>
          <p:nvPr>
            <p:ph type="body" idx="1"/>
          </p:nvPr>
        </p:nvSpPr>
        <p:spPr/>
        <p:txBody>
          <a:bodyPr/>
          <a:lstStyle/>
          <a:p>
            <a:pPr eaLnBrk="1" hangingPunct="1">
              <a:lnSpc>
                <a:spcPct val="90000"/>
              </a:lnSpc>
            </a:pPr>
            <a:r>
              <a:rPr lang="cs-CZ" altLang="cs-CZ" smtClean="0">
                <a:solidFill>
                  <a:schemeClr val="tx2"/>
                </a:solidFill>
              </a:rPr>
              <a:t>mírné</a:t>
            </a:r>
          </a:p>
          <a:p>
            <a:pPr lvl="1" eaLnBrk="1" hangingPunct="1">
              <a:lnSpc>
                <a:spcPct val="90000"/>
              </a:lnSpc>
            </a:pPr>
            <a:r>
              <a:rPr lang="cs-CZ" altLang="cs-CZ" smtClean="0"/>
              <a:t>nevyžadují přerušení terapie</a:t>
            </a:r>
          </a:p>
          <a:p>
            <a:pPr eaLnBrk="1" hangingPunct="1">
              <a:lnSpc>
                <a:spcPct val="90000"/>
              </a:lnSpc>
            </a:pPr>
            <a:r>
              <a:rPr lang="cs-CZ" altLang="cs-CZ" smtClean="0">
                <a:solidFill>
                  <a:schemeClr val="tx2"/>
                </a:solidFill>
              </a:rPr>
              <a:t>středně závažné</a:t>
            </a:r>
          </a:p>
          <a:p>
            <a:pPr lvl="1" eaLnBrk="1" hangingPunct="1">
              <a:lnSpc>
                <a:spcPct val="90000"/>
              </a:lnSpc>
            </a:pPr>
            <a:r>
              <a:rPr lang="cs-CZ" altLang="cs-CZ" smtClean="0"/>
              <a:t>změna terapie nebo dávkování</a:t>
            </a:r>
          </a:p>
          <a:p>
            <a:pPr eaLnBrk="1" hangingPunct="1">
              <a:lnSpc>
                <a:spcPct val="90000"/>
              </a:lnSpc>
            </a:pPr>
            <a:r>
              <a:rPr lang="cs-CZ" altLang="cs-CZ" smtClean="0">
                <a:solidFill>
                  <a:schemeClr val="tx2"/>
                </a:solidFill>
              </a:rPr>
              <a:t>závažné</a:t>
            </a:r>
          </a:p>
          <a:p>
            <a:pPr lvl="1" eaLnBrk="1" hangingPunct="1">
              <a:lnSpc>
                <a:spcPct val="90000"/>
              </a:lnSpc>
            </a:pPr>
            <a:r>
              <a:rPr lang="cs-CZ" altLang="cs-CZ" smtClean="0"/>
              <a:t>potenciální ohrožení pacienta</a:t>
            </a:r>
          </a:p>
          <a:p>
            <a:pPr lvl="1" eaLnBrk="1" hangingPunct="1">
              <a:lnSpc>
                <a:spcPct val="90000"/>
              </a:lnSpc>
            </a:pPr>
            <a:r>
              <a:rPr lang="cs-CZ" altLang="cs-CZ" smtClean="0"/>
              <a:t>vysazení + léčba příznaků</a:t>
            </a:r>
          </a:p>
          <a:p>
            <a:pPr eaLnBrk="1" hangingPunct="1">
              <a:lnSpc>
                <a:spcPct val="90000"/>
              </a:lnSpc>
            </a:pPr>
            <a:r>
              <a:rPr lang="cs-CZ" altLang="cs-CZ" smtClean="0">
                <a:solidFill>
                  <a:schemeClr val="tx2"/>
                </a:solidFill>
              </a:rPr>
              <a:t>letální</a:t>
            </a:r>
          </a:p>
        </p:txBody>
      </p:sp>
    </p:spTree>
    <p:custDataLst>
      <p:tags r:id="rId1"/>
    </p:custDataLst>
    <p:extLst>
      <p:ext uri="{BB962C8B-B14F-4D97-AF65-F5344CB8AC3E}">
        <p14:creationId xmlns:p14="http://schemas.microsoft.com/office/powerpoint/2010/main" val="2186122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2"/>
            </p:custDataLst>
          </p:nvPr>
        </p:nvSpPr>
        <p:spPr>
          <a:xfrm>
            <a:off x="460951" y="970613"/>
            <a:ext cx="8086635" cy="485775"/>
          </a:xfrm>
        </p:spPr>
        <p:txBody>
          <a:bodyPr/>
          <a:lstStyle/>
          <a:p>
            <a:pPr eaLnBrk="1" hangingPunct="1"/>
            <a:r>
              <a:rPr lang="cs-CZ" altLang="cs-CZ" sz="2700" dirty="0"/>
              <a:t>Legislativní rozdělení NÚ</a:t>
            </a:r>
            <a:r>
              <a:rPr lang="cs-CZ" altLang="cs-CZ" sz="3000" dirty="0"/>
              <a:t> </a:t>
            </a:r>
            <a:r>
              <a:rPr lang="cs-CZ" altLang="cs-CZ" sz="1500" dirty="0"/>
              <a:t/>
            </a:r>
            <a:br>
              <a:rPr lang="cs-CZ" altLang="cs-CZ" sz="1500" dirty="0"/>
            </a:br>
            <a:r>
              <a:rPr lang="cs-CZ" altLang="cs-CZ" sz="1500" dirty="0" smtClean="0"/>
              <a:t>Zákon </a:t>
            </a:r>
            <a:r>
              <a:rPr lang="cs-CZ" altLang="cs-CZ" sz="1500" dirty="0"/>
              <a:t>o léčivech (378/2007 Sb.)</a:t>
            </a:r>
            <a:endParaRPr lang="en-GB" altLang="cs-CZ" sz="1500" dirty="0"/>
          </a:p>
        </p:txBody>
      </p:sp>
      <p:pic>
        <p:nvPicPr>
          <p:cNvPr id="27652"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a:xfrm>
            <a:off x="5593403" y="19117"/>
            <a:ext cx="3142035" cy="5124383"/>
          </a:xfrm>
          <a:noFill/>
        </p:spPr>
      </p:pic>
      <p:sp>
        <p:nvSpPr>
          <p:cNvPr id="27651" name="Rectangle 3"/>
          <p:cNvSpPr>
            <a:spLocks noGrp="1" noChangeArrowheads="1"/>
          </p:cNvSpPr>
          <p:nvPr>
            <p:ph type="body" sz="half" idx="4294967295"/>
          </p:nvPr>
        </p:nvSpPr>
        <p:spPr>
          <a:xfrm>
            <a:off x="324402" y="1651338"/>
            <a:ext cx="5454190" cy="3813175"/>
          </a:xfrm>
        </p:spPr>
        <p:txBody>
          <a:bodyPr/>
          <a:lstStyle/>
          <a:p>
            <a:pPr eaLnBrk="1" hangingPunct="1">
              <a:lnSpc>
                <a:spcPct val="90000"/>
              </a:lnSpc>
            </a:pPr>
            <a:r>
              <a:rPr lang="cs-CZ" altLang="cs-CZ" sz="1800" dirty="0">
                <a:solidFill>
                  <a:schemeClr val="tx2"/>
                </a:solidFill>
              </a:rPr>
              <a:t>závažný</a:t>
            </a:r>
            <a:r>
              <a:rPr lang="cs-CZ" altLang="cs-CZ" sz="1800" dirty="0"/>
              <a:t> </a:t>
            </a:r>
          </a:p>
          <a:p>
            <a:pPr lvl="1" eaLnBrk="1" hangingPunct="1">
              <a:lnSpc>
                <a:spcPct val="90000"/>
              </a:lnSpc>
            </a:pPr>
            <a:r>
              <a:rPr lang="cs-CZ" altLang="cs-CZ" sz="1500" dirty="0"/>
              <a:t>SADR – </a:t>
            </a:r>
            <a:r>
              <a:rPr lang="cs-CZ" altLang="cs-CZ" sz="1500" dirty="0" err="1"/>
              <a:t>serious</a:t>
            </a:r>
            <a:r>
              <a:rPr lang="cs-CZ" altLang="cs-CZ" sz="1500" dirty="0"/>
              <a:t> </a:t>
            </a:r>
            <a:r>
              <a:rPr lang="cs-CZ" altLang="cs-CZ" sz="1500" dirty="0" err="1"/>
              <a:t>adverse</a:t>
            </a:r>
            <a:r>
              <a:rPr lang="cs-CZ" altLang="cs-CZ" sz="1500" dirty="0"/>
              <a:t> </a:t>
            </a:r>
            <a:r>
              <a:rPr lang="cs-CZ" altLang="cs-CZ" sz="1500" dirty="0" err="1"/>
              <a:t>reaction</a:t>
            </a:r>
            <a:endParaRPr lang="cs-CZ" altLang="cs-CZ" sz="1500" dirty="0"/>
          </a:p>
          <a:p>
            <a:pPr eaLnBrk="1" hangingPunct="1">
              <a:lnSpc>
                <a:spcPct val="90000"/>
              </a:lnSpc>
            </a:pPr>
            <a:r>
              <a:rPr lang="cs-CZ" altLang="cs-CZ" sz="1800" dirty="0">
                <a:solidFill>
                  <a:schemeClr val="tx2"/>
                </a:solidFill>
              </a:rPr>
              <a:t>neočekávaný</a:t>
            </a:r>
          </a:p>
          <a:p>
            <a:pPr lvl="1" eaLnBrk="1" hangingPunct="1">
              <a:lnSpc>
                <a:spcPct val="90000"/>
              </a:lnSpc>
            </a:pPr>
            <a:r>
              <a:rPr lang="cs-CZ" altLang="cs-CZ" sz="1500" dirty="0"/>
              <a:t>UADR – </a:t>
            </a:r>
            <a:r>
              <a:rPr lang="cs-CZ" altLang="cs-CZ" sz="1500" dirty="0" err="1"/>
              <a:t>unexpected</a:t>
            </a:r>
            <a:r>
              <a:rPr lang="cs-CZ" altLang="cs-CZ" sz="1500" dirty="0"/>
              <a:t> </a:t>
            </a:r>
            <a:r>
              <a:rPr lang="cs-CZ" altLang="cs-CZ" sz="1500" dirty="0" err="1"/>
              <a:t>adverse</a:t>
            </a:r>
            <a:r>
              <a:rPr lang="cs-CZ" altLang="cs-CZ" sz="1500" dirty="0"/>
              <a:t> drug </a:t>
            </a:r>
            <a:r>
              <a:rPr lang="cs-CZ" altLang="cs-CZ" sz="1500" dirty="0" err="1"/>
              <a:t>reaction</a:t>
            </a:r>
            <a:r>
              <a:rPr lang="cs-CZ" altLang="cs-CZ" sz="1500" dirty="0"/>
              <a:t> </a:t>
            </a:r>
          </a:p>
          <a:p>
            <a:pPr eaLnBrk="1" hangingPunct="1">
              <a:lnSpc>
                <a:spcPct val="90000"/>
              </a:lnSpc>
            </a:pPr>
            <a:r>
              <a:rPr lang="cs-CZ" altLang="cs-CZ" sz="1800" dirty="0">
                <a:solidFill>
                  <a:schemeClr val="tx2"/>
                </a:solidFill>
              </a:rPr>
              <a:t>závažný neočekávaný</a:t>
            </a:r>
          </a:p>
          <a:p>
            <a:pPr lvl="1" eaLnBrk="1" hangingPunct="1">
              <a:lnSpc>
                <a:spcPct val="90000"/>
              </a:lnSpc>
            </a:pPr>
            <a:r>
              <a:rPr lang="cs-CZ" altLang="cs-CZ" sz="1500" dirty="0"/>
              <a:t>USAR – </a:t>
            </a:r>
            <a:r>
              <a:rPr lang="cs-CZ" altLang="cs-CZ" sz="1500" dirty="0" err="1"/>
              <a:t>unexpected</a:t>
            </a:r>
            <a:r>
              <a:rPr lang="cs-CZ" altLang="cs-CZ" sz="1500" dirty="0"/>
              <a:t> </a:t>
            </a:r>
            <a:r>
              <a:rPr lang="cs-CZ" altLang="cs-CZ" sz="1500" dirty="0" err="1"/>
              <a:t>serious</a:t>
            </a:r>
            <a:r>
              <a:rPr lang="cs-CZ" altLang="cs-CZ" sz="1500" dirty="0"/>
              <a:t> </a:t>
            </a:r>
            <a:r>
              <a:rPr lang="cs-CZ" altLang="cs-CZ" sz="1500" dirty="0" err="1"/>
              <a:t>adverse</a:t>
            </a:r>
            <a:r>
              <a:rPr lang="cs-CZ" altLang="cs-CZ" sz="1500" dirty="0"/>
              <a:t> </a:t>
            </a:r>
            <a:r>
              <a:rPr lang="cs-CZ" altLang="cs-CZ" sz="1500" dirty="0" err="1"/>
              <a:t>reaction</a:t>
            </a:r>
            <a:endParaRPr lang="cs-CZ" altLang="cs-CZ" sz="1500" dirty="0"/>
          </a:p>
          <a:p>
            <a:pPr eaLnBrk="1" hangingPunct="1">
              <a:lnSpc>
                <a:spcPct val="90000"/>
              </a:lnSpc>
            </a:pPr>
            <a:r>
              <a:rPr lang="cs-CZ" altLang="cs-CZ" sz="1800" dirty="0">
                <a:solidFill>
                  <a:schemeClr val="tx2"/>
                </a:solidFill>
              </a:rPr>
              <a:t>podezření na závažný neočekávaný</a:t>
            </a:r>
          </a:p>
          <a:p>
            <a:pPr lvl="1" eaLnBrk="1" hangingPunct="1">
              <a:lnSpc>
                <a:spcPct val="90000"/>
              </a:lnSpc>
            </a:pPr>
            <a:r>
              <a:rPr lang="cs-CZ" altLang="cs-CZ" sz="1500" dirty="0"/>
              <a:t>SUSAR - </a:t>
            </a:r>
            <a:r>
              <a:rPr lang="cs-CZ" altLang="cs-CZ" sz="1500" dirty="0" err="1"/>
              <a:t>suspected</a:t>
            </a:r>
            <a:r>
              <a:rPr lang="cs-CZ" altLang="cs-CZ" sz="1500" dirty="0"/>
              <a:t> </a:t>
            </a:r>
            <a:r>
              <a:rPr lang="cs-CZ" altLang="cs-CZ" sz="1500" dirty="0" err="1"/>
              <a:t>unexpected</a:t>
            </a:r>
            <a:r>
              <a:rPr lang="cs-CZ" altLang="cs-CZ" sz="1500" dirty="0"/>
              <a:t> </a:t>
            </a:r>
            <a:r>
              <a:rPr lang="cs-CZ" altLang="cs-CZ" sz="1500" dirty="0" err="1"/>
              <a:t>serious</a:t>
            </a:r>
            <a:r>
              <a:rPr lang="cs-CZ" altLang="cs-CZ" sz="1500" dirty="0"/>
              <a:t> </a:t>
            </a:r>
            <a:r>
              <a:rPr lang="cs-CZ" altLang="cs-CZ" sz="1500" dirty="0" err="1"/>
              <a:t>adverse</a:t>
            </a:r>
            <a:r>
              <a:rPr lang="cs-CZ" altLang="cs-CZ" sz="1500" dirty="0"/>
              <a:t> </a:t>
            </a:r>
            <a:r>
              <a:rPr lang="cs-CZ" altLang="cs-CZ" sz="1500" dirty="0" err="1"/>
              <a:t>reaction</a:t>
            </a:r>
            <a:endParaRPr lang="cs-CZ" altLang="cs-CZ" sz="1500" dirty="0"/>
          </a:p>
          <a:p>
            <a:pPr eaLnBrk="1" hangingPunct="1">
              <a:lnSpc>
                <a:spcPct val="90000"/>
              </a:lnSpc>
            </a:pPr>
            <a:endParaRPr lang="cs-CZ" altLang="cs-CZ" sz="1800" dirty="0"/>
          </a:p>
          <a:p>
            <a:pPr eaLnBrk="1" hangingPunct="1">
              <a:lnSpc>
                <a:spcPct val="90000"/>
              </a:lnSpc>
            </a:pPr>
            <a:r>
              <a:rPr lang="cs-CZ" altLang="cs-CZ" sz="1800" dirty="0"/>
              <a:t>nežádoucí příhoda</a:t>
            </a:r>
            <a:endParaRPr lang="en-GB" altLang="cs-CZ" sz="1800" dirty="0"/>
          </a:p>
        </p:txBody>
      </p:sp>
    </p:spTree>
    <p:custDataLst>
      <p:tags r:id="rId1"/>
    </p:custDataLst>
    <p:extLst>
      <p:ext uri="{BB962C8B-B14F-4D97-AF65-F5344CB8AC3E}">
        <p14:creationId xmlns:p14="http://schemas.microsoft.com/office/powerpoint/2010/main" val="384885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custDataLst>
              <p:tags r:id="rId2"/>
            </p:custDataLst>
          </p:nvPr>
        </p:nvSpPr>
        <p:spPr/>
        <p:txBody>
          <a:bodyPr/>
          <a:lstStyle/>
          <a:p>
            <a:pPr eaLnBrk="1" hangingPunct="1"/>
            <a:r>
              <a:rPr lang="cs-CZ" altLang="cs-CZ" sz="2700" dirty="0" smtClean="0"/>
              <a:t>I. Faktory </a:t>
            </a:r>
            <a:r>
              <a:rPr lang="cs-CZ" altLang="cs-CZ" sz="2700" dirty="0"/>
              <a:t>vztahující se k LP</a:t>
            </a:r>
            <a:endParaRPr lang="en-GB" altLang="cs-CZ" sz="2700" dirty="0"/>
          </a:p>
        </p:txBody>
      </p:sp>
      <p:sp>
        <p:nvSpPr>
          <p:cNvPr id="8195" name="Rectangle 3"/>
          <p:cNvSpPr>
            <a:spLocks noGrp="1" noChangeArrowheads="1"/>
          </p:cNvSpPr>
          <p:nvPr>
            <p:ph idx="1"/>
          </p:nvPr>
        </p:nvSpPr>
        <p:spPr/>
        <p:txBody>
          <a:bodyPr/>
          <a:lstStyle/>
          <a:p>
            <a:pPr eaLnBrk="1" hangingPunct="1">
              <a:lnSpc>
                <a:spcPct val="90000"/>
              </a:lnSpc>
            </a:pPr>
            <a:r>
              <a:rPr lang="cs-CZ" altLang="cs-CZ" sz="1800" dirty="0" err="1">
                <a:solidFill>
                  <a:schemeClr val="tx2"/>
                </a:solidFill>
              </a:rPr>
              <a:t>fyz</a:t>
            </a:r>
            <a:r>
              <a:rPr lang="cs-CZ" altLang="cs-CZ" sz="1800" dirty="0">
                <a:solidFill>
                  <a:schemeClr val="tx2"/>
                </a:solidFill>
              </a:rPr>
              <a:t>.-</a:t>
            </a:r>
            <a:r>
              <a:rPr lang="cs-CZ" altLang="cs-CZ" sz="1800" dirty="0" err="1">
                <a:solidFill>
                  <a:schemeClr val="tx2"/>
                </a:solidFill>
              </a:rPr>
              <a:t>chem.vlastnosti</a:t>
            </a:r>
            <a:r>
              <a:rPr lang="cs-CZ" altLang="cs-CZ" sz="1800" dirty="0">
                <a:solidFill>
                  <a:schemeClr val="tx2"/>
                </a:solidFill>
              </a:rPr>
              <a:t> </a:t>
            </a:r>
            <a:r>
              <a:rPr lang="cs-CZ" altLang="cs-CZ" sz="1800" dirty="0" smtClean="0">
                <a:solidFill>
                  <a:schemeClr val="tx2"/>
                </a:solidFill>
              </a:rPr>
              <a:t>léčiva</a:t>
            </a:r>
            <a:endParaRPr lang="cs-CZ" altLang="cs-CZ" sz="1800" dirty="0">
              <a:solidFill>
                <a:schemeClr val="tx2"/>
              </a:solidFill>
            </a:endParaRPr>
          </a:p>
          <a:p>
            <a:pPr lvl="1" eaLnBrk="1" hangingPunct="1">
              <a:lnSpc>
                <a:spcPct val="90000"/>
              </a:lnSpc>
            </a:pPr>
            <a:r>
              <a:rPr lang="cs-CZ" altLang="cs-CZ" sz="1500" dirty="0"/>
              <a:t>velikost molekuly, chemická konfigurace – optická izomerie</a:t>
            </a:r>
          </a:p>
          <a:p>
            <a:pPr eaLnBrk="1" hangingPunct="1">
              <a:lnSpc>
                <a:spcPct val="90000"/>
              </a:lnSpc>
            </a:pPr>
            <a:r>
              <a:rPr lang="cs-CZ" altLang="cs-CZ" sz="1800" dirty="0">
                <a:solidFill>
                  <a:schemeClr val="tx2"/>
                </a:solidFill>
              </a:rPr>
              <a:t>léková forma</a:t>
            </a:r>
          </a:p>
          <a:p>
            <a:pPr lvl="1" eaLnBrk="1" hangingPunct="1">
              <a:lnSpc>
                <a:spcPct val="90000"/>
              </a:lnSpc>
            </a:pPr>
            <a:r>
              <a:rPr lang="cs-CZ" altLang="cs-CZ" sz="1500" dirty="0"/>
              <a:t>farmaceutická dostupnost – podíl z podané dávky dostupný pro absorpci</a:t>
            </a:r>
          </a:p>
          <a:p>
            <a:pPr eaLnBrk="1" hangingPunct="1">
              <a:lnSpc>
                <a:spcPct val="90000"/>
              </a:lnSpc>
            </a:pPr>
            <a:r>
              <a:rPr lang="cs-CZ" altLang="cs-CZ" sz="1800" dirty="0">
                <a:solidFill>
                  <a:schemeClr val="tx2"/>
                </a:solidFill>
              </a:rPr>
              <a:t>strava</a:t>
            </a:r>
          </a:p>
          <a:p>
            <a:pPr lvl="1" eaLnBrk="1" hangingPunct="1">
              <a:lnSpc>
                <a:spcPct val="90000"/>
              </a:lnSpc>
            </a:pPr>
            <a:r>
              <a:rPr lang="cs-CZ" altLang="cs-CZ" sz="1500" dirty="0"/>
              <a:t>tuky zpomalují absorpci ze střeva díky zpomalení vyprazdňování žaludku</a:t>
            </a:r>
          </a:p>
          <a:p>
            <a:pPr lvl="1" eaLnBrk="1" hangingPunct="1">
              <a:lnSpc>
                <a:spcPct val="90000"/>
              </a:lnSpc>
            </a:pPr>
            <a:r>
              <a:rPr lang="cs-CZ" altLang="cs-CZ" sz="1500" dirty="0"/>
              <a:t>tvorba komplexů s ionty</a:t>
            </a:r>
          </a:p>
          <a:p>
            <a:pPr lvl="1" eaLnBrk="1" hangingPunct="1">
              <a:lnSpc>
                <a:spcPct val="90000"/>
              </a:lnSpc>
            </a:pPr>
            <a:r>
              <a:rPr lang="cs-CZ" altLang="cs-CZ" sz="1500" dirty="0"/>
              <a:t>ovlivnění renální clearance změnou pH</a:t>
            </a:r>
          </a:p>
          <a:p>
            <a:pPr lvl="1" eaLnBrk="1" hangingPunct="1">
              <a:lnSpc>
                <a:spcPct val="90000"/>
              </a:lnSpc>
            </a:pPr>
            <a:r>
              <a:rPr lang="cs-CZ" altLang="cs-CZ" sz="1500" dirty="0"/>
              <a:t>změna FD – agonistický či antagonistický úč.</a:t>
            </a:r>
            <a:endParaRPr lang="en-GB" altLang="cs-CZ" sz="1500" dirty="0"/>
          </a:p>
        </p:txBody>
      </p:sp>
    </p:spTree>
    <p:custDataLst>
      <p:tags r:id="rId1"/>
    </p:custDataLst>
    <p:extLst>
      <p:ext uri="{BB962C8B-B14F-4D97-AF65-F5344CB8AC3E}">
        <p14:creationId xmlns:p14="http://schemas.microsoft.com/office/powerpoint/2010/main" val="2226222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3100" y="2743200"/>
            <a:ext cx="2071688" cy="134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9" name="Group 6"/>
          <p:cNvGrpSpPr>
            <a:grpSpLocks/>
          </p:cNvGrpSpPr>
          <p:nvPr/>
        </p:nvGrpSpPr>
        <p:grpSpPr bwMode="auto">
          <a:xfrm>
            <a:off x="5598115" y="207401"/>
            <a:ext cx="1935956" cy="2649141"/>
            <a:chOff x="2358" y="1344"/>
            <a:chExt cx="1962" cy="2705"/>
          </a:xfrm>
        </p:grpSpPr>
        <p:pic>
          <p:nvPicPr>
            <p:cNvPr id="1034" name="Picture 7"/>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8" y="2688"/>
              <a:ext cx="1872"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8"/>
            <p:cNvGraphicFramePr>
              <a:graphicFrameLocks noChangeAspect="1"/>
            </p:cNvGraphicFramePr>
            <p:nvPr/>
          </p:nvGraphicFramePr>
          <p:xfrm>
            <a:off x="2358" y="1344"/>
            <a:ext cx="618" cy="2431"/>
          </p:xfrm>
          <a:graphic>
            <a:graphicData uri="http://schemas.openxmlformats.org/presentationml/2006/ole">
              <mc:AlternateContent xmlns:mc="http://schemas.openxmlformats.org/markup-compatibility/2006">
                <mc:Choice xmlns:v="urn:schemas-microsoft-com:vml" Requires="v">
                  <p:oleObj spid="_x0000_s1032" name="Clip" r:id="rId6" imgW="517550" imgH="2030882" progId="MS_ClipArt_Gallery.2">
                    <p:embed/>
                  </p:oleObj>
                </mc:Choice>
                <mc:Fallback>
                  <p:oleObj name="Clip" r:id="rId6" imgW="517550" imgH="2030882"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8" y="1344"/>
                          <a:ext cx="618" cy="24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030" name="Text Box 9"/>
          <p:cNvSpPr txBox="1">
            <a:spLocks noChangeArrowheads="1"/>
          </p:cNvSpPr>
          <p:nvPr/>
        </p:nvSpPr>
        <p:spPr bwMode="auto">
          <a:xfrm>
            <a:off x="1946672" y="2357437"/>
            <a:ext cx="70884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accent2"/>
                </a:solidFill>
                <a:latin typeface="Verdana" pitchFamily="34" charset="0"/>
              </a:defRPr>
            </a:lvl1pPr>
            <a:lvl2pPr marL="742950" indent="-285750" eaLnBrk="0" hangingPunct="0">
              <a:defRPr b="1">
                <a:solidFill>
                  <a:schemeClr val="accent2"/>
                </a:solidFill>
                <a:latin typeface="Verdana" pitchFamily="34" charset="0"/>
              </a:defRPr>
            </a:lvl2pPr>
            <a:lvl3pPr marL="1143000" indent="-228600" eaLnBrk="0" hangingPunct="0">
              <a:defRPr b="1">
                <a:solidFill>
                  <a:schemeClr val="accent2"/>
                </a:solidFill>
                <a:latin typeface="Verdana" pitchFamily="34" charset="0"/>
              </a:defRPr>
            </a:lvl3pPr>
            <a:lvl4pPr marL="1600200" indent="-228600" eaLnBrk="0" hangingPunct="0">
              <a:defRPr b="1">
                <a:solidFill>
                  <a:schemeClr val="accent2"/>
                </a:solidFill>
                <a:latin typeface="Verdana" pitchFamily="34" charset="0"/>
              </a:defRPr>
            </a:lvl4pPr>
            <a:lvl5pPr marL="2057400" indent="-228600" eaLnBrk="0" hangingPunct="0">
              <a:defRPr b="1">
                <a:solidFill>
                  <a:schemeClr val="accent2"/>
                </a:solidFill>
                <a:latin typeface="Verdana" pitchFamily="34" charset="0"/>
              </a:defRPr>
            </a:lvl5pPr>
            <a:lvl6pPr marL="2514600" indent="-228600" algn="ctr" eaLnBrk="0" fontAlgn="base" hangingPunct="0">
              <a:spcBef>
                <a:spcPct val="0"/>
              </a:spcBef>
              <a:spcAft>
                <a:spcPct val="0"/>
              </a:spcAft>
              <a:defRPr b="1">
                <a:solidFill>
                  <a:schemeClr val="accent2"/>
                </a:solidFill>
                <a:latin typeface="Verdana" pitchFamily="34" charset="0"/>
              </a:defRPr>
            </a:lvl6pPr>
            <a:lvl7pPr marL="2971800" indent="-228600" algn="ctr" eaLnBrk="0" fontAlgn="base" hangingPunct="0">
              <a:spcBef>
                <a:spcPct val="0"/>
              </a:spcBef>
              <a:spcAft>
                <a:spcPct val="0"/>
              </a:spcAft>
              <a:defRPr b="1">
                <a:solidFill>
                  <a:schemeClr val="accent2"/>
                </a:solidFill>
                <a:latin typeface="Verdana" pitchFamily="34" charset="0"/>
              </a:defRPr>
            </a:lvl7pPr>
            <a:lvl8pPr marL="3429000" indent="-228600" algn="ctr" eaLnBrk="0" fontAlgn="base" hangingPunct="0">
              <a:spcBef>
                <a:spcPct val="0"/>
              </a:spcBef>
              <a:spcAft>
                <a:spcPct val="0"/>
              </a:spcAft>
              <a:defRPr b="1">
                <a:solidFill>
                  <a:schemeClr val="accent2"/>
                </a:solidFill>
                <a:latin typeface="Verdana" pitchFamily="34" charset="0"/>
              </a:defRPr>
            </a:lvl8pPr>
            <a:lvl9pPr marL="3886200" indent="-228600" algn="ctr" eaLnBrk="0" fontAlgn="base" hangingPunct="0">
              <a:spcBef>
                <a:spcPct val="0"/>
              </a:spcBef>
              <a:spcAft>
                <a:spcPct val="0"/>
              </a:spcAft>
              <a:defRPr b="1">
                <a:solidFill>
                  <a:schemeClr val="accent2"/>
                </a:solidFill>
                <a:latin typeface="Verdana" pitchFamily="34" charset="0"/>
              </a:defRPr>
            </a:lvl9pPr>
          </a:lstStyle>
          <a:p>
            <a:pPr algn="l" eaLnBrk="1" hangingPunct="1"/>
            <a:r>
              <a:rPr lang="cs-CZ" altLang="cs-CZ" sz="2100" b="0" dirty="0">
                <a:solidFill>
                  <a:srgbClr val="FF0066"/>
                </a:solidFill>
                <a:latin typeface="Arial" charset="0"/>
              </a:rPr>
              <a:t>smrt</a:t>
            </a:r>
          </a:p>
        </p:txBody>
      </p:sp>
      <p:sp>
        <p:nvSpPr>
          <p:cNvPr id="1031" name="Rectangle 10"/>
          <p:cNvSpPr>
            <a:spLocks noChangeArrowheads="1"/>
          </p:cNvSpPr>
          <p:nvPr/>
        </p:nvSpPr>
        <p:spPr bwMode="auto">
          <a:xfrm>
            <a:off x="4743450" y="3053954"/>
            <a:ext cx="32004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accent2"/>
                </a:solidFill>
                <a:latin typeface="Verdana" pitchFamily="34" charset="0"/>
              </a:defRPr>
            </a:lvl1pPr>
            <a:lvl2pPr marL="742950" indent="-285750" eaLnBrk="0" hangingPunct="0">
              <a:defRPr b="1">
                <a:solidFill>
                  <a:schemeClr val="accent2"/>
                </a:solidFill>
                <a:latin typeface="Verdana" pitchFamily="34" charset="0"/>
              </a:defRPr>
            </a:lvl2pPr>
            <a:lvl3pPr marL="1143000" indent="-228600" eaLnBrk="0" hangingPunct="0">
              <a:defRPr b="1">
                <a:solidFill>
                  <a:schemeClr val="accent2"/>
                </a:solidFill>
                <a:latin typeface="Verdana" pitchFamily="34" charset="0"/>
              </a:defRPr>
            </a:lvl3pPr>
            <a:lvl4pPr marL="1600200" indent="-228600" eaLnBrk="0" hangingPunct="0">
              <a:defRPr b="1">
                <a:solidFill>
                  <a:schemeClr val="accent2"/>
                </a:solidFill>
                <a:latin typeface="Verdana" pitchFamily="34" charset="0"/>
              </a:defRPr>
            </a:lvl4pPr>
            <a:lvl5pPr marL="2057400" indent="-228600" eaLnBrk="0" hangingPunct="0">
              <a:defRPr b="1">
                <a:solidFill>
                  <a:schemeClr val="accent2"/>
                </a:solidFill>
                <a:latin typeface="Verdana" pitchFamily="34" charset="0"/>
              </a:defRPr>
            </a:lvl5pPr>
            <a:lvl6pPr marL="2514600" indent="-228600" algn="ctr" eaLnBrk="0" fontAlgn="base" hangingPunct="0">
              <a:spcBef>
                <a:spcPct val="0"/>
              </a:spcBef>
              <a:spcAft>
                <a:spcPct val="0"/>
              </a:spcAft>
              <a:defRPr b="1">
                <a:solidFill>
                  <a:schemeClr val="accent2"/>
                </a:solidFill>
                <a:latin typeface="Verdana" pitchFamily="34" charset="0"/>
              </a:defRPr>
            </a:lvl6pPr>
            <a:lvl7pPr marL="2971800" indent="-228600" algn="ctr" eaLnBrk="0" fontAlgn="base" hangingPunct="0">
              <a:spcBef>
                <a:spcPct val="0"/>
              </a:spcBef>
              <a:spcAft>
                <a:spcPct val="0"/>
              </a:spcAft>
              <a:defRPr b="1">
                <a:solidFill>
                  <a:schemeClr val="accent2"/>
                </a:solidFill>
                <a:latin typeface="Verdana" pitchFamily="34" charset="0"/>
              </a:defRPr>
            </a:lvl7pPr>
            <a:lvl8pPr marL="3429000" indent="-228600" algn="ctr" eaLnBrk="0" fontAlgn="base" hangingPunct="0">
              <a:spcBef>
                <a:spcPct val="0"/>
              </a:spcBef>
              <a:spcAft>
                <a:spcPct val="0"/>
              </a:spcAft>
              <a:defRPr b="1">
                <a:solidFill>
                  <a:schemeClr val="accent2"/>
                </a:solidFill>
                <a:latin typeface="Verdana" pitchFamily="34" charset="0"/>
              </a:defRPr>
            </a:lvl8pPr>
            <a:lvl9pPr marL="3886200" indent="-228600" algn="ctr" eaLnBrk="0" fontAlgn="base" hangingPunct="0">
              <a:spcBef>
                <a:spcPct val="0"/>
              </a:spcBef>
              <a:spcAft>
                <a:spcPct val="0"/>
              </a:spcAft>
              <a:defRPr b="1">
                <a:solidFill>
                  <a:schemeClr val="accent2"/>
                </a:solidFill>
                <a:latin typeface="Verdana" pitchFamily="34" charset="0"/>
              </a:defRPr>
            </a:lvl9pPr>
          </a:lstStyle>
          <a:p>
            <a:pPr eaLnBrk="1" hangingPunct="1"/>
            <a:r>
              <a:rPr lang="en-US" altLang="cs-CZ" sz="2100" b="0" dirty="0">
                <a:solidFill>
                  <a:srgbClr val="FF0066"/>
                </a:solidFill>
                <a:latin typeface="Arial" charset="0"/>
              </a:rPr>
              <a:t>H</a:t>
            </a:r>
            <a:r>
              <a:rPr lang="cs-CZ" altLang="cs-CZ" sz="2100" b="0" dirty="0" err="1">
                <a:solidFill>
                  <a:srgbClr val="FF0066"/>
                </a:solidFill>
                <a:latin typeface="Arial" charset="0"/>
              </a:rPr>
              <a:t>ospitalizace</a:t>
            </a:r>
            <a:r>
              <a:rPr lang="cs-CZ" altLang="cs-CZ" sz="2100" b="0" dirty="0">
                <a:solidFill>
                  <a:srgbClr val="FF0066"/>
                </a:solidFill>
                <a:latin typeface="Arial" charset="0"/>
              </a:rPr>
              <a:t> </a:t>
            </a:r>
            <a:r>
              <a:rPr lang="en-US" altLang="cs-CZ" sz="2100" b="0" dirty="0">
                <a:solidFill>
                  <a:srgbClr val="FF0066"/>
                </a:solidFill>
                <a:latin typeface="Arial" charset="0"/>
              </a:rPr>
              <a:t>24h </a:t>
            </a:r>
            <a:r>
              <a:rPr lang="cs-CZ" altLang="cs-CZ" sz="2100" b="0" dirty="0">
                <a:solidFill>
                  <a:srgbClr val="FF0066"/>
                </a:solidFill>
                <a:latin typeface="Arial" charset="0"/>
              </a:rPr>
              <a:t>a víc nebo </a:t>
            </a:r>
            <a:r>
              <a:rPr lang="en-US" altLang="cs-CZ" sz="2100" b="0" dirty="0">
                <a:solidFill>
                  <a:srgbClr val="FF0066"/>
                </a:solidFill>
                <a:latin typeface="Arial" charset="0"/>
              </a:rPr>
              <a:t> pro</a:t>
            </a:r>
            <a:r>
              <a:rPr lang="cs-CZ" altLang="cs-CZ" sz="2100" b="0" dirty="0">
                <a:solidFill>
                  <a:srgbClr val="FF0066"/>
                </a:solidFill>
                <a:latin typeface="Arial" charset="0"/>
              </a:rPr>
              <a:t>dloužení</a:t>
            </a:r>
            <a:r>
              <a:rPr lang="en-US" altLang="cs-CZ" sz="2100" b="0" dirty="0">
                <a:solidFill>
                  <a:srgbClr val="FF0066"/>
                </a:solidFill>
                <a:latin typeface="Arial" charset="0"/>
              </a:rPr>
              <a:t> </a:t>
            </a:r>
            <a:r>
              <a:rPr lang="cs-CZ" altLang="cs-CZ" sz="2100" b="0" dirty="0">
                <a:solidFill>
                  <a:srgbClr val="FF0066"/>
                </a:solidFill>
                <a:latin typeface="Arial" charset="0"/>
              </a:rPr>
              <a:t>aktuální ho</a:t>
            </a:r>
            <a:r>
              <a:rPr lang="en-US" altLang="cs-CZ" sz="2100" b="0" dirty="0" err="1">
                <a:solidFill>
                  <a:srgbClr val="FF0066"/>
                </a:solidFill>
                <a:latin typeface="Arial" charset="0"/>
              </a:rPr>
              <a:t>spitaliza</a:t>
            </a:r>
            <a:r>
              <a:rPr lang="cs-CZ" altLang="cs-CZ" sz="2100" b="0" dirty="0" err="1">
                <a:solidFill>
                  <a:srgbClr val="FF0066"/>
                </a:solidFill>
                <a:latin typeface="Arial" charset="0"/>
              </a:rPr>
              <a:t>ce</a:t>
            </a:r>
            <a:endParaRPr lang="cs-CZ" altLang="cs-CZ" sz="2100" b="0" dirty="0">
              <a:solidFill>
                <a:srgbClr val="FF0066"/>
              </a:solidFill>
              <a:latin typeface="Arial" charset="0"/>
            </a:endParaRPr>
          </a:p>
        </p:txBody>
      </p:sp>
      <p:sp>
        <p:nvSpPr>
          <p:cNvPr id="1032" name="TextovéPole 8"/>
          <p:cNvSpPr txBox="1">
            <a:spLocks noChangeArrowheads="1"/>
          </p:cNvSpPr>
          <p:nvPr/>
        </p:nvSpPr>
        <p:spPr bwMode="auto">
          <a:xfrm>
            <a:off x="1547664" y="249493"/>
            <a:ext cx="4470946"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accent2"/>
                </a:solidFill>
                <a:latin typeface="Verdana" pitchFamily="34" charset="0"/>
              </a:defRPr>
            </a:lvl1pPr>
            <a:lvl2pPr marL="742950" indent="-285750" eaLnBrk="0" hangingPunct="0">
              <a:defRPr b="1">
                <a:solidFill>
                  <a:schemeClr val="accent2"/>
                </a:solidFill>
                <a:latin typeface="Verdana" pitchFamily="34" charset="0"/>
              </a:defRPr>
            </a:lvl2pPr>
            <a:lvl3pPr marL="1143000" indent="-228600" eaLnBrk="0" hangingPunct="0">
              <a:defRPr b="1">
                <a:solidFill>
                  <a:schemeClr val="accent2"/>
                </a:solidFill>
                <a:latin typeface="Verdana" pitchFamily="34" charset="0"/>
              </a:defRPr>
            </a:lvl3pPr>
            <a:lvl4pPr marL="1600200" indent="-228600" eaLnBrk="0" hangingPunct="0">
              <a:defRPr b="1">
                <a:solidFill>
                  <a:schemeClr val="accent2"/>
                </a:solidFill>
                <a:latin typeface="Verdana" pitchFamily="34" charset="0"/>
              </a:defRPr>
            </a:lvl4pPr>
            <a:lvl5pPr marL="2057400" indent="-228600" eaLnBrk="0" hangingPunct="0">
              <a:defRPr b="1">
                <a:solidFill>
                  <a:schemeClr val="accent2"/>
                </a:solidFill>
                <a:latin typeface="Verdana" pitchFamily="34" charset="0"/>
              </a:defRPr>
            </a:lvl5pPr>
            <a:lvl6pPr marL="2514600" indent="-228600" algn="ctr" eaLnBrk="0" fontAlgn="base" hangingPunct="0">
              <a:spcBef>
                <a:spcPct val="0"/>
              </a:spcBef>
              <a:spcAft>
                <a:spcPct val="0"/>
              </a:spcAft>
              <a:defRPr b="1">
                <a:solidFill>
                  <a:schemeClr val="accent2"/>
                </a:solidFill>
                <a:latin typeface="Verdana" pitchFamily="34" charset="0"/>
              </a:defRPr>
            </a:lvl6pPr>
            <a:lvl7pPr marL="2971800" indent="-228600" algn="ctr" eaLnBrk="0" fontAlgn="base" hangingPunct="0">
              <a:spcBef>
                <a:spcPct val="0"/>
              </a:spcBef>
              <a:spcAft>
                <a:spcPct val="0"/>
              </a:spcAft>
              <a:defRPr b="1">
                <a:solidFill>
                  <a:schemeClr val="accent2"/>
                </a:solidFill>
                <a:latin typeface="Verdana" pitchFamily="34" charset="0"/>
              </a:defRPr>
            </a:lvl7pPr>
            <a:lvl8pPr marL="3429000" indent="-228600" algn="ctr" eaLnBrk="0" fontAlgn="base" hangingPunct="0">
              <a:spcBef>
                <a:spcPct val="0"/>
              </a:spcBef>
              <a:spcAft>
                <a:spcPct val="0"/>
              </a:spcAft>
              <a:defRPr b="1">
                <a:solidFill>
                  <a:schemeClr val="accent2"/>
                </a:solidFill>
                <a:latin typeface="Verdana" pitchFamily="34" charset="0"/>
              </a:defRPr>
            </a:lvl8pPr>
            <a:lvl9pPr marL="3886200" indent="-228600" algn="ctr" eaLnBrk="0" fontAlgn="base" hangingPunct="0">
              <a:spcBef>
                <a:spcPct val="0"/>
              </a:spcBef>
              <a:spcAft>
                <a:spcPct val="0"/>
              </a:spcAft>
              <a:defRPr b="1">
                <a:solidFill>
                  <a:schemeClr val="accent2"/>
                </a:solidFill>
                <a:latin typeface="Verdana" pitchFamily="34" charset="0"/>
              </a:defRPr>
            </a:lvl9pPr>
          </a:lstStyle>
          <a:p>
            <a:pPr algn="l" eaLnBrk="1" hangingPunct="1"/>
            <a:r>
              <a:rPr lang="cs-CZ" altLang="cs-CZ" sz="2100" b="0" dirty="0">
                <a:solidFill>
                  <a:srgbClr val="00287D"/>
                </a:solidFill>
              </a:rPr>
              <a:t>Je NÚ závažný? </a:t>
            </a:r>
          </a:p>
          <a:p>
            <a:pPr algn="l" eaLnBrk="1" hangingPunct="1"/>
            <a:r>
              <a:rPr lang="cs-CZ" altLang="cs-CZ" sz="2100" b="0" dirty="0">
                <a:solidFill>
                  <a:srgbClr val="0070C0"/>
                </a:solidFill>
              </a:rPr>
              <a:t/>
            </a:r>
            <a:br>
              <a:rPr lang="cs-CZ" altLang="cs-CZ" sz="2100" b="0" dirty="0">
                <a:solidFill>
                  <a:srgbClr val="0070C0"/>
                </a:solidFill>
              </a:rPr>
            </a:br>
            <a:r>
              <a:rPr lang="cs-CZ" altLang="cs-CZ" sz="1500" b="0" dirty="0">
                <a:solidFill>
                  <a:schemeClr val="tx1"/>
                </a:solidFill>
              </a:rPr>
              <a:t>Závažnost se posuzuje podle </a:t>
            </a:r>
            <a:br>
              <a:rPr lang="cs-CZ" altLang="cs-CZ" sz="1500" b="0" dirty="0">
                <a:solidFill>
                  <a:schemeClr val="tx1"/>
                </a:solidFill>
              </a:rPr>
            </a:br>
            <a:r>
              <a:rPr lang="cs-CZ" altLang="cs-CZ" sz="1500" b="0" dirty="0">
                <a:solidFill>
                  <a:schemeClr val="tx1"/>
                </a:solidFill>
              </a:rPr>
              <a:t>následku NÚ pro pacienta</a:t>
            </a:r>
            <a:r>
              <a:rPr lang="cs-CZ" altLang="cs-CZ" sz="1800" b="0" dirty="0">
                <a:solidFill>
                  <a:schemeClr val="tx1"/>
                </a:solidFill>
              </a:rPr>
              <a:t>. </a:t>
            </a:r>
          </a:p>
        </p:txBody>
      </p:sp>
    </p:spTree>
    <p:custDataLst>
      <p:tags r:id="rId2"/>
    </p:custDataLst>
    <p:extLst>
      <p:ext uri="{BB962C8B-B14F-4D97-AF65-F5344CB8AC3E}">
        <p14:creationId xmlns:p14="http://schemas.microsoft.com/office/powerpoint/2010/main" val="35807719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71450"/>
            <a:ext cx="1400175" cy="1696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0079" y="267892"/>
            <a:ext cx="1485900" cy="1650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5"/>
          <p:cNvSpPr txBox="1">
            <a:spLocks noChangeArrowheads="1"/>
          </p:cNvSpPr>
          <p:nvPr/>
        </p:nvSpPr>
        <p:spPr bwMode="auto">
          <a:xfrm>
            <a:off x="1732360" y="1868091"/>
            <a:ext cx="3345656"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accent2"/>
                </a:solidFill>
                <a:latin typeface="Verdana" pitchFamily="34" charset="0"/>
              </a:defRPr>
            </a:lvl1pPr>
            <a:lvl2pPr marL="742950" indent="-285750" eaLnBrk="0" hangingPunct="0">
              <a:defRPr b="1">
                <a:solidFill>
                  <a:schemeClr val="accent2"/>
                </a:solidFill>
                <a:latin typeface="Verdana" pitchFamily="34" charset="0"/>
              </a:defRPr>
            </a:lvl2pPr>
            <a:lvl3pPr marL="1143000" indent="-228600" eaLnBrk="0" hangingPunct="0">
              <a:defRPr b="1">
                <a:solidFill>
                  <a:schemeClr val="accent2"/>
                </a:solidFill>
                <a:latin typeface="Verdana" pitchFamily="34" charset="0"/>
              </a:defRPr>
            </a:lvl3pPr>
            <a:lvl4pPr marL="1600200" indent="-228600" eaLnBrk="0" hangingPunct="0">
              <a:defRPr b="1">
                <a:solidFill>
                  <a:schemeClr val="accent2"/>
                </a:solidFill>
                <a:latin typeface="Verdana" pitchFamily="34" charset="0"/>
              </a:defRPr>
            </a:lvl4pPr>
            <a:lvl5pPr marL="2057400" indent="-228600" eaLnBrk="0" hangingPunct="0">
              <a:defRPr b="1">
                <a:solidFill>
                  <a:schemeClr val="accent2"/>
                </a:solidFill>
                <a:latin typeface="Verdana" pitchFamily="34" charset="0"/>
              </a:defRPr>
            </a:lvl5pPr>
            <a:lvl6pPr marL="2514600" indent="-228600" algn="ctr" eaLnBrk="0" fontAlgn="base" hangingPunct="0">
              <a:spcBef>
                <a:spcPct val="0"/>
              </a:spcBef>
              <a:spcAft>
                <a:spcPct val="0"/>
              </a:spcAft>
              <a:defRPr b="1">
                <a:solidFill>
                  <a:schemeClr val="accent2"/>
                </a:solidFill>
                <a:latin typeface="Verdana" pitchFamily="34" charset="0"/>
              </a:defRPr>
            </a:lvl6pPr>
            <a:lvl7pPr marL="2971800" indent="-228600" algn="ctr" eaLnBrk="0" fontAlgn="base" hangingPunct="0">
              <a:spcBef>
                <a:spcPct val="0"/>
              </a:spcBef>
              <a:spcAft>
                <a:spcPct val="0"/>
              </a:spcAft>
              <a:defRPr b="1">
                <a:solidFill>
                  <a:schemeClr val="accent2"/>
                </a:solidFill>
                <a:latin typeface="Verdana" pitchFamily="34" charset="0"/>
              </a:defRPr>
            </a:lvl7pPr>
            <a:lvl8pPr marL="3429000" indent="-228600" algn="ctr" eaLnBrk="0" fontAlgn="base" hangingPunct="0">
              <a:spcBef>
                <a:spcPct val="0"/>
              </a:spcBef>
              <a:spcAft>
                <a:spcPct val="0"/>
              </a:spcAft>
              <a:defRPr b="1">
                <a:solidFill>
                  <a:schemeClr val="accent2"/>
                </a:solidFill>
                <a:latin typeface="Verdana" pitchFamily="34" charset="0"/>
              </a:defRPr>
            </a:lvl8pPr>
            <a:lvl9pPr marL="3886200" indent="-228600" algn="ctr" eaLnBrk="0" fontAlgn="base" hangingPunct="0">
              <a:spcBef>
                <a:spcPct val="0"/>
              </a:spcBef>
              <a:spcAft>
                <a:spcPct val="0"/>
              </a:spcAft>
              <a:defRPr b="1">
                <a:solidFill>
                  <a:schemeClr val="accent2"/>
                </a:solidFill>
                <a:latin typeface="Verdana" pitchFamily="34" charset="0"/>
              </a:defRPr>
            </a:lvl9pPr>
          </a:lstStyle>
          <a:p>
            <a:pPr eaLnBrk="1" hangingPunct="1"/>
            <a:r>
              <a:rPr lang="cs-CZ" sz="2100" b="0" dirty="0">
                <a:solidFill>
                  <a:srgbClr val="FF0066"/>
                </a:solidFill>
                <a:latin typeface="Arial" charset="0"/>
              </a:rPr>
              <a:t>trvalé či významné poškození zdraví nebo omezení schopností</a:t>
            </a:r>
            <a:endParaRPr lang="cs-CZ" altLang="cs-CZ" sz="2100" b="0" dirty="0">
              <a:solidFill>
                <a:srgbClr val="FF0066"/>
              </a:solidFill>
              <a:latin typeface="Arial" charset="0"/>
            </a:endParaRPr>
          </a:p>
        </p:txBody>
      </p:sp>
      <p:sp>
        <p:nvSpPr>
          <p:cNvPr id="14341" name="Rectangle 8"/>
          <p:cNvSpPr>
            <a:spLocks noChangeArrowheads="1"/>
          </p:cNvSpPr>
          <p:nvPr/>
        </p:nvSpPr>
        <p:spPr bwMode="auto">
          <a:xfrm>
            <a:off x="4625579" y="589360"/>
            <a:ext cx="205740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accent2"/>
                </a:solidFill>
                <a:latin typeface="Verdana" pitchFamily="34" charset="0"/>
              </a:defRPr>
            </a:lvl1pPr>
            <a:lvl2pPr marL="742950" indent="-285750" eaLnBrk="0" hangingPunct="0">
              <a:defRPr b="1">
                <a:solidFill>
                  <a:schemeClr val="accent2"/>
                </a:solidFill>
                <a:latin typeface="Verdana" pitchFamily="34" charset="0"/>
              </a:defRPr>
            </a:lvl2pPr>
            <a:lvl3pPr marL="1143000" indent="-228600" eaLnBrk="0" hangingPunct="0">
              <a:defRPr b="1">
                <a:solidFill>
                  <a:schemeClr val="accent2"/>
                </a:solidFill>
                <a:latin typeface="Verdana" pitchFamily="34" charset="0"/>
              </a:defRPr>
            </a:lvl3pPr>
            <a:lvl4pPr marL="1600200" indent="-228600" eaLnBrk="0" hangingPunct="0">
              <a:defRPr b="1">
                <a:solidFill>
                  <a:schemeClr val="accent2"/>
                </a:solidFill>
                <a:latin typeface="Verdana" pitchFamily="34" charset="0"/>
              </a:defRPr>
            </a:lvl4pPr>
            <a:lvl5pPr marL="2057400" indent="-228600" eaLnBrk="0" hangingPunct="0">
              <a:defRPr b="1">
                <a:solidFill>
                  <a:schemeClr val="accent2"/>
                </a:solidFill>
                <a:latin typeface="Verdana" pitchFamily="34" charset="0"/>
              </a:defRPr>
            </a:lvl5pPr>
            <a:lvl6pPr marL="2514600" indent="-228600" algn="ctr" eaLnBrk="0" fontAlgn="base" hangingPunct="0">
              <a:spcBef>
                <a:spcPct val="0"/>
              </a:spcBef>
              <a:spcAft>
                <a:spcPct val="0"/>
              </a:spcAft>
              <a:defRPr b="1">
                <a:solidFill>
                  <a:schemeClr val="accent2"/>
                </a:solidFill>
                <a:latin typeface="Verdana" pitchFamily="34" charset="0"/>
              </a:defRPr>
            </a:lvl6pPr>
            <a:lvl7pPr marL="2971800" indent="-228600" algn="ctr" eaLnBrk="0" fontAlgn="base" hangingPunct="0">
              <a:spcBef>
                <a:spcPct val="0"/>
              </a:spcBef>
              <a:spcAft>
                <a:spcPct val="0"/>
              </a:spcAft>
              <a:defRPr b="1">
                <a:solidFill>
                  <a:schemeClr val="accent2"/>
                </a:solidFill>
                <a:latin typeface="Verdana" pitchFamily="34" charset="0"/>
              </a:defRPr>
            </a:lvl7pPr>
            <a:lvl8pPr marL="3429000" indent="-228600" algn="ctr" eaLnBrk="0" fontAlgn="base" hangingPunct="0">
              <a:spcBef>
                <a:spcPct val="0"/>
              </a:spcBef>
              <a:spcAft>
                <a:spcPct val="0"/>
              </a:spcAft>
              <a:defRPr b="1">
                <a:solidFill>
                  <a:schemeClr val="accent2"/>
                </a:solidFill>
                <a:latin typeface="Verdana" pitchFamily="34" charset="0"/>
              </a:defRPr>
            </a:lvl8pPr>
            <a:lvl9pPr marL="3886200" indent="-228600" algn="ctr" eaLnBrk="0" fontAlgn="base" hangingPunct="0">
              <a:spcBef>
                <a:spcPct val="0"/>
              </a:spcBef>
              <a:spcAft>
                <a:spcPct val="0"/>
              </a:spcAft>
              <a:defRPr b="1">
                <a:solidFill>
                  <a:schemeClr val="accent2"/>
                </a:solidFill>
                <a:latin typeface="Verdana" pitchFamily="34" charset="0"/>
              </a:defRPr>
            </a:lvl9pPr>
          </a:lstStyle>
          <a:p>
            <a:pPr eaLnBrk="1" hangingPunct="1">
              <a:spcBef>
                <a:spcPct val="50000"/>
              </a:spcBef>
            </a:pPr>
            <a:r>
              <a:rPr lang="cs-CZ" altLang="cs-CZ" sz="2100" b="0" dirty="0">
                <a:solidFill>
                  <a:srgbClr val="FF0066"/>
                </a:solidFill>
                <a:latin typeface="Arial" charset="0"/>
              </a:rPr>
              <a:t>Vrozené anomálie a vady</a:t>
            </a:r>
          </a:p>
        </p:txBody>
      </p:sp>
      <p:pic>
        <p:nvPicPr>
          <p:cNvPr id="14342" name="Pictur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2188" y="2357438"/>
            <a:ext cx="1697831" cy="209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10"/>
          <p:cNvSpPr txBox="1">
            <a:spLocks noChangeArrowheads="1"/>
          </p:cNvSpPr>
          <p:nvPr/>
        </p:nvSpPr>
        <p:spPr bwMode="auto">
          <a:xfrm>
            <a:off x="3707904" y="3057804"/>
            <a:ext cx="257175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accent2"/>
                </a:solidFill>
                <a:latin typeface="Verdana" pitchFamily="34" charset="0"/>
              </a:defRPr>
            </a:lvl1pPr>
            <a:lvl2pPr marL="742950" indent="-285750" eaLnBrk="0" hangingPunct="0">
              <a:defRPr b="1">
                <a:solidFill>
                  <a:schemeClr val="accent2"/>
                </a:solidFill>
                <a:latin typeface="Verdana" pitchFamily="34" charset="0"/>
              </a:defRPr>
            </a:lvl2pPr>
            <a:lvl3pPr marL="1143000" indent="-228600" eaLnBrk="0" hangingPunct="0">
              <a:defRPr b="1">
                <a:solidFill>
                  <a:schemeClr val="accent2"/>
                </a:solidFill>
                <a:latin typeface="Verdana" pitchFamily="34" charset="0"/>
              </a:defRPr>
            </a:lvl3pPr>
            <a:lvl4pPr marL="1600200" indent="-228600" eaLnBrk="0" hangingPunct="0">
              <a:defRPr b="1">
                <a:solidFill>
                  <a:schemeClr val="accent2"/>
                </a:solidFill>
                <a:latin typeface="Verdana" pitchFamily="34" charset="0"/>
              </a:defRPr>
            </a:lvl4pPr>
            <a:lvl5pPr marL="2057400" indent="-228600" eaLnBrk="0" hangingPunct="0">
              <a:defRPr b="1">
                <a:solidFill>
                  <a:schemeClr val="accent2"/>
                </a:solidFill>
                <a:latin typeface="Verdana" pitchFamily="34" charset="0"/>
              </a:defRPr>
            </a:lvl5pPr>
            <a:lvl6pPr marL="2514600" indent="-228600" algn="ctr" eaLnBrk="0" fontAlgn="base" hangingPunct="0">
              <a:spcBef>
                <a:spcPct val="0"/>
              </a:spcBef>
              <a:spcAft>
                <a:spcPct val="0"/>
              </a:spcAft>
              <a:defRPr b="1">
                <a:solidFill>
                  <a:schemeClr val="accent2"/>
                </a:solidFill>
                <a:latin typeface="Verdana" pitchFamily="34" charset="0"/>
              </a:defRPr>
            </a:lvl6pPr>
            <a:lvl7pPr marL="2971800" indent="-228600" algn="ctr" eaLnBrk="0" fontAlgn="base" hangingPunct="0">
              <a:spcBef>
                <a:spcPct val="0"/>
              </a:spcBef>
              <a:spcAft>
                <a:spcPct val="0"/>
              </a:spcAft>
              <a:defRPr b="1">
                <a:solidFill>
                  <a:schemeClr val="accent2"/>
                </a:solidFill>
                <a:latin typeface="Verdana" pitchFamily="34" charset="0"/>
              </a:defRPr>
            </a:lvl7pPr>
            <a:lvl8pPr marL="3429000" indent="-228600" algn="ctr" eaLnBrk="0" fontAlgn="base" hangingPunct="0">
              <a:spcBef>
                <a:spcPct val="0"/>
              </a:spcBef>
              <a:spcAft>
                <a:spcPct val="0"/>
              </a:spcAft>
              <a:defRPr b="1">
                <a:solidFill>
                  <a:schemeClr val="accent2"/>
                </a:solidFill>
                <a:latin typeface="Verdana" pitchFamily="34" charset="0"/>
              </a:defRPr>
            </a:lvl8pPr>
            <a:lvl9pPr marL="3886200" indent="-228600" algn="ctr" eaLnBrk="0" fontAlgn="base" hangingPunct="0">
              <a:spcBef>
                <a:spcPct val="0"/>
              </a:spcBef>
              <a:spcAft>
                <a:spcPct val="0"/>
              </a:spcAft>
              <a:defRPr b="1">
                <a:solidFill>
                  <a:schemeClr val="accent2"/>
                </a:solidFill>
                <a:latin typeface="Verdana" pitchFamily="34" charset="0"/>
              </a:defRPr>
            </a:lvl9pPr>
          </a:lstStyle>
          <a:p>
            <a:pPr eaLnBrk="1" hangingPunct="1"/>
            <a:r>
              <a:rPr lang="cs-CZ" altLang="cs-CZ" sz="2100" b="0" dirty="0">
                <a:solidFill>
                  <a:srgbClr val="FF0066"/>
                </a:solidFill>
                <a:latin typeface="Arial" charset="0"/>
              </a:rPr>
              <a:t>Nebo pokud je NÚ život ohrožující nebo považován za medicínsky významný</a:t>
            </a:r>
          </a:p>
        </p:txBody>
      </p:sp>
    </p:spTree>
    <p:custDataLst>
      <p:tags r:id="rId1"/>
    </p:custDataLst>
    <p:extLst>
      <p:ext uri="{BB962C8B-B14F-4D97-AF65-F5344CB8AC3E}">
        <p14:creationId xmlns:p14="http://schemas.microsoft.com/office/powerpoint/2010/main" val="24305702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solidFill>
                  <a:srgbClr val="0070C0"/>
                </a:solidFill>
              </a:rPr>
              <a:t>Co musíme </a:t>
            </a:r>
            <a:r>
              <a:rPr lang="cs-CZ" dirty="0" err="1" smtClean="0">
                <a:solidFill>
                  <a:srgbClr val="0070C0"/>
                </a:solidFill>
              </a:rPr>
              <a:t>SÚKLu</a:t>
            </a:r>
            <a:r>
              <a:rPr lang="cs-CZ" dirty="0" smtClean="0">
                <a:solidFill>
                  <a:srgbClr val="0070C0"/>
                </a:solidFill>
              </a:rPr>
              <a:t> hlásit a jak?</a:t>
            </a:r>
            <a:endParaRPr lang="cs-CZ" dirty="0">
              <a:solidFill>
                <a:srgbClr val="0070C0"/>
              </a:solidFill>
            </a:endParaRPr>
          </a:p>
        </p:txBody>
      </p:sp>
      <p:sp>
        <p:nvSpPr>
          <p:cNvPr id="5" name="Zástupný symbol pro obsah 4"/>
          <p:cNvSpPr>
            <a:spLocks noGrp="1"/>
          </p:cNvSpPr>
          <p:nvPr>
            <p:ph idx="1"/>
          </p:nvPr>
        </p:nvSpPr>
        <p:spPr/>
        <p:txBody>
          <a:bodyPr>
            <a:normAutofit fontScale="77500" lnSpcReduction="20000"/>
          </a:bodyPr>
          <a:lstStyle/>
          <a:p>
            <a:r>
              <a:rPr lang="cs-CZ" sz="2475" dirty="0" err="1"/>
              <a:t>Jakéholiv</a:t>
            </a:r>
            <a:r>
              <a:rPr lang="cs-CZ" sz="2475" dirty="0"/>
              <a:t> podezření na </a:t>
            </a:r>
            <a:r>
              <a:rPr lang="cs-CZ" sz="2475" dirty="0">
                <a:solidFill>
                  <a:srgbClr val="FF0066"/>
                </a:solidFill>
              </a:rPr>
              <a:t>závažný </a:t>
            </a:r>
            <a:r>
              <a:rPr lang="cs-CZ" sz="2475" dirty="0"/>
              <a:t>nebo </a:t>
            </a:r>
            <a:r>
              <a:rPr lang="cs-CZ" sz="2475" dirty="0">
                <a:solidFill>
                  <a:srgbClr val="FF0066"/>
                </a:solidFill>
              </a:rPr>
              <a:t>neočekávaný</a:t>
            </a:r>
            <a:r>
              <a:rPr lang="cs-CZ" sz="2475" dirty="0"/>
              <a:t> </a:t>
            </a:r>
            <a:r>
              <a:rPr lang="cs-CZ" sz="2475" dirty="0">
                <a:solidFill>
                  <a:srgbClr val="FF0066"/>
                </a:solidFill>
              </a:rPr>
              <a:t>nežádoucí účinek </a:t>
            </a:r>
            <a:r>
              <a:rPr lang="cs-CZ" sz="2475" dirty="0"/>
              <a:t>LP.</a:t>
            </a:r>
            <a:br>
              <a:rPr lang="cs-CZ" sz="2475" dirty="0"/>
            </a:br>
            <a:r>
              <a:rPr lang="cs-CZ" sz="2475" dirty="0"/>
              <a:t>+ SÚKL prosí hlásit i zneužití nebo nesprávné použití LP, předávkování, podezření na lékovou interakci, teratogenní efekt nebo neúčinnost přípravku. </a:t>
            </a:r>
          </a:p>
          <a:p>
            <a:pPr marL="0" indent="0">
              <a:buNone/>
            </a:pPr>
            <a:endParaRPr lang="cs-CZ" sz="2475" dirty="0"/>
          </a:p>
          <a:p>
            <a:r>
              <a:rPr lang="cs-CZ" sz="2475" dirty="0"/>
              <a:t>Formulář je na webu SÚKL k dispozici v </a:t>
            </a:r>
            <a:r>
              <a:rPr lang="cs-CZ" sz="2475" dirty="0" err="1"/>
              <a:t>pdf</a:t>
            </a:r>
            <a:r>
              <a:rPr lang="cs-CZ" sz="2475" dirty="0"/>
              <a:t> </a:t>
            </a:r>
            <a:br>
              <a:rPr lang="cs-CZ" sz="2475" dirty="0"/>
            </a:br>
            <a:r>
              <a:rPr lang="cs-CZ" sz="2475" dirty="0"/>
              <a:t>i elektronický</a:t>
            </a:r>
            <a:br>
              <a:rPr lang="cs-CZ" sz="2475" dirty="0"/>
            </a:br>
            <a:r>
              <a:rPr lang="cs-CZ" sz="2475" dirty="0">
                <a:hlinkClick r:id="rId3"/>
              </a:rPr>
              <a:t>http://www.sukl.cz/modules/undesired/report.php</a:t>
            </a:r>
            <a:endParaRPr lang="cs-CZ" sz="2475" dirty="0"/>
          </a:p>
          <a:p>
            <a:pPr marL="0" indent="0">
              <a:buNone/>
            </a:pPr>
            <a:endParaRPr lang="cs-CZ" sz="2475" dirty="0"/>
          </a:p>
          <a:p>
            <a:r>
              <a:rPr lang="cs-CZ" sz="2475" dirty="0"/>
              <a:t>Více </a:t>
            </a:r>
            <a:r>
              <a:rPr lang="cs-CZ" sz="2475" dirty="0" err="1"/>
              <a:t>info</a:t>
            </a:r>
            <a:r>
              <a:rPr lang="cs-CZ" sz="2475" dirty="0"/>
              <a:t> o NÚ:</a:t>
            </a:r>
            <a:br>
              <a:rPr lang="cs-CZ" sz="2475" dirty="0"/>
            </a:br>
            <a:r>
              <a:rPr lang="cs-CZ" sz="2475" dirty="0">
                <a:hlinkClick r:id="rId4"/>
              </a:rPr>
              <a:t>http://www.sukl.cz/nahlasit-nezadouci-ucinek</a:t>
            </a:r>
            <a:endParaRPr lang="cs-CZ" sz="2475" dirty="0"/>
          </a:p>
          <a:p>
            <a:endParaRPr lang="cs-CZ" dirty="0"/>
          </a:p>
        </p:txBody>
      </p:sp>
      <p:sp>
        <p:nvSpPr>
          <p:cNvPr id="3" name="Zástupný symbol pro číslo snímku 2"/>
          <p:cNvSpPr>
            <a:spLocks noGrp="1"/>
          </p:cNvSpPr>
          <p:nvPr>
            <p:ph type="sldNum" sz="quarter" idx="11"/>
          </p:nvPr>
        </p:nvSpPr>
        <p:spPr>
          <a:prstGeom prst="rect">
            <a:avLst/>
          </a:prstGeom>
        </p:spPr>
        <p:txBody>
          <a:bodyPr/>
          <a:lstStyle/>
          <a:p>
            <a:fld id="{F07836AA-CF95-4932-B713-7DA10A6CEFA2}" type="slidenum">
              <a:rPr lang="cs-CZ" smtClean="0"/>
              <a:t>32</a:t>
            </a:fld>
            <a:endParaRPr lang="cs-CZ"/>
          </a:p>
        </p:txBody>
      </p:sp>
    </p:spTree>
    <p:custDataLst>
      <p:tags r:id="rId1"/>
    </p:custDataLst>
    <p:extLst>
      <p:ext uri="{BB962C8B-B14F-4D97-AF65-F5344CB8AC3E}">
        <p14:creationId xmlns:p14="http://schemas.microsoft.com/office/powerpoint/2010/main" val="22878342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a:xfrm>
            <a:off x="1331640" y="195486"/>
            <a:ext cx="2256235" cy="871538"/>
          </a:xfrm>
        </p:spPr>
        <p:txBody>
          <a:bodyPr>
            <a:normAutofit/>
          </a:bodyPr>
          <a:lstStyle/>
          <a:p>
            <a:pPr algn="ctr"/>
            <a:r>
              <a:rPr lang="cs-CZ" sz="2400" dirty="0"/>
              <a:t>Formulář </a:t>
            </a:r>
            <a:br>
              <a:rPr lang="cs-CZ" sz="2400" dirty="0"/>
            </a:br>
            <a:r>
              <a:rPr lang="cs-CZ" sz="2400" dirty="0"/>
              <a:t>pro hlášení NÚ</a:t>
            </a:r>
          </a:p>
        </p:txBody>
      </p:sp>
      <p:sp>
        <p:nvSpPr>
          <p:cNvPr id="7" name="Zástupný symbol pro text 6"/>
          <p:cNvSpPr>
            <a:spLocks noGrp="1"/>
          </p:cNvSpPr>
          <p:nvPr>
            <p:ph type="body" sz="half" idx="2"/>
          </p:nvPr>
        </p:nvSpPr>
        <p:spPr>
          <a:xfrm>
            <a:off x="0" y="1076325"/>
            <a:ext cx="3707905" cy="3817683"/>
          </a:xfrm>
        </p:spPr>
        <p:txBody>
          <a:bodyPr>
            <a:normAutofit/>
          </a:bodyPr>
          <a:lstStyle/>
          <a:p>
            <a:endParaRPr lang="cs-CZ" sz="1500" dirty="0"/>
          </a:p>
          <a:p>
            <a:pPr marL="257175" indent="-257175">
              <a:buFont typeface="Arial" panose="020B0604020202020204" pitchFamily="34" charset="0"/>
              <a:buChar char="•"/>
            </a:pPr>
            <a:r>
              <a:rPr lang="cs-CZ" sz="1650" dirty="0"/>
              <a:t>U pacienta v zájmu ochrany osobních dat nevyplňujeme celé jméno, ale pouze iniciály např.</a:t>
            </a:r>
            <a:br>
              <a:rPr lang="cs-CZ" sz="1650" dirty="0"/>
            </a:br>
            <a:r>
              <a:rPr lang="cs-CZ" sz="1650" dirty="0"/>
              <a:t/>
            </a:r>
            <a:br>
              <a:rPr lang="cs-CZ" sz="1650" dirty="0"/>
            </a:br>
            <a:r>
              <a:rPr lang="cs-CZ" sz="1650" dirty="0"/>
              <a:t>Dorota Plchová </a:t>
            </a:r>
            <a:br>
              <a:rPr lang="cs-CZ" sz="1650" dirty="0"/>
            </a:br>
            <a:r>
              <a:rPr lang="cs-CZ" sz="1650" dirty="0"/>
              <a:t>– vyplníme pouze „DP“</a:t>
            </a:r>
            <a:r>
              <a:rPr lang="cs-CZ" sz="1500" dirty="0"/>
              <a:t/>
            </a:r>
            <a:br>
              <a:rPr lang="cs-CZ" sz="1500" dirty="0"/>
            </a:br>
            <a:endParaRPr lang="cs-CZ" sz="1500" dirty="0"/>
          </a:p>
          <a:p>
            <a:endParaRPr lang="cs-CZ" dirty="0"/>
          </a:p>
          <a:p>
            <a:pPr marL="257175" indent="-257175">
              <a:buFont typeface="Arial" panose="020B0604020202020204" pitchFamily="34" charset="0"/>
              <a:buChar char="•"/>
            </a:pPr>
            <a:endParaRPr lang="cs-CZ" dirty="0" smtClean="0"/>
          </a:p>
          <a:p>
            <a:pPr marL="257175" indent="-257175">
              <a:buFont typeface="Arial" panose="020B0604020202020204" pitchFamily="34" charset="0"/>
              <a:buChar char="•"/>
            </a:pPr>
            <a:endParaRPr lang="cs-CZ" sz="1500" dirty="0"/>
          </a:p>
        </p:txBody>
      </p:sp>
      <p:pic>
        <p:nvPicPr>
          <p:cNvPr id="5" name="Picture 7"/>
          <p:cNvPicPr>
            <a:picLocks noChangeAspect="1" noChangeArrowheads="1"/>
          </p:cNvPicPr>
          <p:nvPr/>
        </p:nvPicPr>
        <p:blipFill>
          <a:blip r:embed="rId4" cstate="print"/>
          <a:srcRect/>
          <a:stretch>
            <a:fillRect/>
          </a:stretch>
        </p:blipFill>
        <p:spPr bwMode="auto">
          <a:xfrm>
            <a:off x="4444649" y="195486"/>
            <a:ext cx="4156428" cy="4808276"/>
          </a:xfrm>
          <a:prstGeom prst="rect">
            <a:avLst/>
          </a:prstGeom>
          <a:noFill/>
        </p:spPr>
      </p:pic>
    </p:spTree>
    <p:custDataLst>
      <p:tags r:id="rId1"/>
    </p:custDataLst>
    <p:extLst>
      <p:ext uri="{BB962C8B-B14F-4D97-AF65-F5344CB8AC3E}">
        <p14:creationId xmlns:p14="http://schemas.microsoft.com/office/powerpoint/2010/main" val="30289184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cs-CZ" altLang="cs-CZ" sz="3075"/>
              <a:t>Nežádoucí účinky</a:t>
            </a:r>
          </a:p>
        </p:txBody>
      </p:sp>
      <p:sp>
        <p:nvSpPr>
          <p:cNvPr id="28675" name="Rectangle 3"/>
          <p:cNvSpPr>
            <a:spLocks noGrp="1" noChangeArrowheads="1"/>
          </p:cNvSpPr>
          <p:nvPr>
            <p:ph idx="1"/>
          </p:nvPr>
        </p:nvSpPr>
        <p:spPr/>
        <p:txBody>
          <a:bodyPr/>
          <a:lstStyle/>
          <a:p>
            <a:pPr marL="0" indent="0">
              <a:spcBef>
                <a:spcPct val="35000"/>
              </a:spcBef>
              <a:buClrTx/>
              <a:buSzTx/>
              <a:buNone/>
            </a:pPr>
            <a:r>
              <a:rPr lang="cs-CZ" altLang="cs-CZ" sz="2100" dirty="0"/>
              <a:t>Typ A (</a:t>
            </a:r>
            <a:r>
              <a:rPr lang="cs-CZ" altLang="cs-CZ" sz="2100" b="1" dirty="0" err="1">
                <a:solidFill>
                  <a:schemeClr val="tx2"/>
                </a:solidFill>
              </a:rPr>
              <a:t>A</a:t>
            </a:r>
            <a:r>
              <a:rPr lang="cs-CZ" altLang="cs-CZ" sz="2100" dirty="0" err="1"/>
              <a:t>dverse</a:t>
            </a:r>
            <a:r>
              <a:rPr lang="cs-CZ" altLang="cs-CZ" sz="2100" dirty="0"/>
              <a:t>) – 95% - </a:t>
            </a:r>
            <a:r>
              <a:rPr lang="cs-CZ" altLang="cs-CZ" sz="2100" u="sng" dirty="0"/>
              <a:t>závislé na dávce</a:t>
            </a:r>
          </a:p>
          <a:p>
            <a:pPr marL="342900" lvl="1" indent="0">
              <a:spcBef>
                <a:spcPct val="35000"/>
              </a:spcBef>
              <a:buClrTx/>
              <a:buSzTx/>
              <a:buNone/>
            </a:pPr>
            <a:r>
              <a:rPr lang="cs-CZ" altLang="cs-CZ" sz="1800" dirty="0" smtClean="0"/>
              <a:t>- farmaceutické</a:t>
            </a:r>
            <a:r>
              <a:rPr lang="cs-CZ" altLang="cs-CZ" sz="1800" dirty="0"/>
              <a:t>, farmakokinetické</a:t>
            </a:r>
          </a:p>
          <a:p>
            <a:pPr marL="0" indent="0">
              <a:spcBef>
                <a:spcPct val="35000"/>
              </a:spcBef>
              <a:buClr>
                <a:srgbClr val="CCFF66"/>
              </a:buClr>
              <a:buSzTx/>
              <a:buNone/>
            </a:pPr>
            <a:r>
              <a:rPr lang="cs-CZ" altLang="cs-CZ" sz="2100" dirty="0"/>
              <a:t>Typ B (</a:t>
            </a:r>
            <a:r>
              <a:rPr lang="cs-CZ" altLang="cs-CZ" sz="2100" b="1" dirty="0" err="1">
                <a:solidFill>
                  <a:schemeClr val="tx2"/>
                </a:solidFill>
              </a:rPr>
              <a:t>B</a:t>
            </a:r>
            <a:r>
              <a:rPr lang="cs-CZ" altLang="cs-CZ" sz="2100" dirty="0" err="1"/>
              <a:t>izzare</a:t>
            </a:r>
            <a:r>
              <a:rPr lang="cs-CZ" altLang="cs-CZ" sz="2100" dirty="0"/>
              <a:t>) – 5% - na dávce </a:t>
            </a:r>
            <a:r>
              <a:rPr lang="cs-CZ" altLang="cs-CZ" sz="2100" dirty="0" smtClean="0"/>
              <a:t>nezávislé</a:t>
            </a:r>
          </a:p>
          <a:p>
            <a:pPr marL="400050" lvl="1" indent="0">
              <a:spcBef>
                <a:spcPct val="35000"/>
              </a:spcBef>
              <a:buClr>
                <a:srgbClr val="CCFF66"/>
              </a:buClr>
              <a:buSzTx/>
              <a:buNone/>
            </a:pPr>
            <a:r>
              <a:rPr lang="cs-CZ" altLang="cs-CZ" sz="2000" dirty="0" smtClean="0"/>
              <a:t>- </a:t>
            </a:r>
            <a:r>
              <a:rPr lang="cs-CZ" altLang="cs-CZ" sz="1800" dirty="0" smtClean="0"/>
              <a:t>idiosynkrazie</a:t>
            </a:r>
            <a:r>
              <a:rPr lang="cs-CZ" altLang="cs-CZ" sz="1800" dirty="0"/>
              <a:t>, alergie, pyrogenní reakce</a:t>
            </a:r>
            <a:endParaRPr lang="cs-CZ" altLang="cs-CZ" sz="2000" u="sng" dirty="0"/>
          </a:p>
          <a:p>
            <a:pPr marL="0" indent="0">
              <a:spcBef>
                <a:spcPct val="35000"/>
              </a:spcBef>
              <a:buClr>
                <a:srgbClr val="CCFF66"/>
              </a:buClr>
              <a:buSzTx/>
              <a:buNone/>
            </a:pPr>
            <a:r>
              <a:rPr lang="cs-CZ" altLang="cs-CZ" sz="2100" dirty="0" smtClean="0"/>
              <a:t> Typ </a:t>
            </a:r>
            <a:r>
              <a:rPr lang="cs-CZ" altLang="cs-CZ" sz="2100" dirty="0"/>
              <a:t>C (</a:t>
            </a:r>
            <a:r>
              <a:rPr lang="cs-CZ" altLang="cs-CZ" sz="2100" b="1" dirty="0" err="1">
                <a:solidFill>
                  <a:schemeClr val="tx2"/>
                </a:solidFill>
              </a:rPr>
              <a:t>C</a:t>
            </a:r>
            <a:r>
              <a:rPr lang="cs-CZ" altLang="cs-CZ" sz="2100" dirty="0" err="1"/>
              <a:t>ontinous</a:t>
            </a:r>
            <a:r>
              <a:rPr lang="cs-CZ" altLang="cs-CZ" sz="2100" dirty="0"/>
              <a:t>) - při </a:t>
            </a:r>
            <a:r>
              <a:rPr lang="en-US" altLang="cs-CZ" sz="2100" dirty="0"/>
              <a:t>del</a:t>
            </a:r>
            <a:r>
              <a:rPr lang="cs-CZ" altLang="cs-CZ" sz="2100" dirty="0" err="1"/>
              <a:t>ším</a:t>
            </a:r>
            <a:r>
              <a:rPr lang="cs-CZ" altLang="cs-CZ" sz="2100" dirty="0"/>
              <a:t> podávání </a:t>
            </a:r>
          </a:p>
          <a:p>
            <a:pPr marL="0" indent="0">
              <a:spcBef>
                <a:spcPct val="35000"/>
              </a:spcBef>
              <a:buClr>
                <a:srgbClr val="CCFF66"/>
              </a:buClr>
              <a:buSzTx/>
              <a:buNone/>
            </a:pPr>
            <a:r>
              <a:rPr lang="cs-CZ" altLang="cs-CZ" sz="2100" dirty="0"/>
              <a:t>Typ D (</a:t>
            </a:r>
            <a:r>
              <a:rPr lang="cs-CZ" altLang="cs-CZ" sz="2100" b="1" dirty="0" err="1">
                <a:solidFill>
                  <a:schemeClr val="tx2"/>
                </a:solidFill>
              </a:rPr>
              <a:t>D</a:t>
            </a:r>
            <a:r>
              <a:rPr lang="cs-CZ" altLang="cs-CZ" sz="2100" dirty="0" err="1"/>
              <a:t>elayed</a:t>
            </a:r>
            <a:r>
              <a:rPr lang="cs-CZ" altLang="cs-CZ" sz="2100" dirty="0"/>
              <a:t>) - opožděné reakce</a:t>
            </a:r>
          </a:p>
          <a:p>
            <a:pPr marL="0" indent="0">
              <a:spcBef>
                <a:spcPct val="35000"/>
              </a:spcBef>
              <a:buClr>
                <a:srgbClr val="CCFF66"/>
              </a:buClr>
              <a:buSzTx/>
              <a:buNone/>
            </a:pPr>
            <a:r>
              <a:rPr lang="cs-CZ" altLang="cs-CZ" sz="2100" dirty="0"/>
              <a:t>Typ E (</a:t>
            </a:r>
            <a:r>
              <a:rPr lang="cs-CZ" altLang="cs-CZ" sz="2100" b="1" dirty="0">
                <a:solidFill>
                  <a:schemeClr val="tx2"/>
                </a:solidFill>
              </a:rPr>
              <a:t>E</a:t>
            </a:r>
            <a:r>
              <a:rPr lang="cs-CZ" altLang="cs-CZ" sz="2100" dirty="0"/>
              <a:t>nd of use) - po vysazení </a:t>
            </a:r>
          </a:p>
        </p:txBody>
      </p:sp>
    </p:spTree>
    <p:custDataLst>
      <p:tags r:id="rId1"/>
    </p:custDataLst>
    <p:extLst>
      <p:ext uri="{BB962C8B-B14F-4D97-AF65-F5344CB8AC3E}">
        <p14:creationId xmlns:p14="http://schemas.microsoft.com/office/powerpoint/2010/main" val="1514151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cs-CZ" altLang="cs-CZ" sz="3000"/>
              <a:t>Nežádoucí účinky – typ A</a:t>
            </a:r>
          </a:p>
        </p:txBody>
      </p:sp>
      <p:sp>
        <p:nvSpPr>
          <p:cNvPr id="30723" name="Rectangle 3"/>
          <p:cNvSpPr>
            <a:spLocks noGrp="1" noChangeArrowheads="1"/>
          </p:cNvSpPr>
          <p:nvPr>
            <p:ph idx="1"/>
          </p:nvPr>
        </p:nvSpPr>
        <p:spPr/>
        <p:txBody>
          <a:bodyPr/>
          <a:lstStyle/>
          <a:p>
            <a:pPr eaLnBrk="1" hangingPunct="1">
              <a:lnSpc>
                <a:spcPct val="90000"/>
              </a:lnSpc>
            </a:pPr>
            <a:r>
              <a:rPr lang="cs-CZ" altLang="cs-CZ" sz="1800"/>
              <a:t>stejný mechanismus jako hlavní účinek</a:t>
            </a:r>
            <a:r>
              <a:rPr lang="cs-CZ" altLang="cs-CZ" sz="1800" b="1"/>
              <a:t> –) </a:t>
            </a:r>
            <a:r>
              <a:rPr lang="cs-CZ" altLang="cs-CZ" sz="1800" b="1">
                <a:solidFill>
                  <a:schemeClr val="tx2"/>
                </a:solidFill>
              </a:rPr>
              <a:t>předvídatelný a závislý na dávce</a:t>
            </a:r>
          </a:p>
          <a:p>
            <a:pPr lvl="1" eaLnBrk="1" hangingPunct="1">
              <a:lnSpc>
                <a:spcPct val="90000"/>
              </a:lnSpc>
              <a:buClr>
                <a:schemeClr val="tx2"/>
              </a:buClr>
              <a:buSzTx/>
              <a:buFont typeface="Wingdings" panose="05000000000000000000" pitchFamily="2" charset="2"/>
              <a:buChar char="§"/>
            </a:pPr>
            <a:r>
              <a:rPr lang="cs-CZ" altLang="cs-CZ" sz="1500"/>
              <a:t>předávkování antidiabetiky </a:t>
            </a:r>
            <a:r>
              <a:rPr lang="cs-CZ" altLang="cs-CZ" sz="1500">
                <a:cs typeface="Arial" panose="020B0604020202020204" pitchFamily="34" charset="0"/>
              </a:rPr>
              <a:t>→ hypoglykémie</a:t>
            </a:r>
          </a:p>
          <a:p>
            <a:pPr eaLnBrk="1" hangingPunct="1">
              <a:lnSpc>
                <a:spcPct val="90000"/>
              </a:lnSpc>
            </a:pPr>
            <a:endParaRPr lang="cs-CZ" altLang="cs-CZ" sz="1800" b="1"/>
          </a:p>
          <a:p>
            <a:pPr eaLnBrk="1" hangingPunct="1">
              <a:lnSpc>
                <a:spcPct val="90000"/>
              </a:lnSpc>
            </a:pPr>
            <a:r>
              <a:rPr lang="cs-CZ" altLang="cs-CZ" sz="1800" b="1">
                <a:solidFill>
                  <a:schemeClr val="tx2"/>
                </a:solidFill>
              </a:rPr>
              <a:t>farmaceutická varianta</a:t>
            </a:r>
            <a:endParaRPr lang="cs-CZ" altLang="cs-CZ" sz="1800" b="1"/>
          </a:p>
          <a:p>
            <a:pPr lvl="1" eaLnBrk="1" hangingPunct="1">
              <a:lnSpc>
                <a:spcPct val="90000"/>
              </a:lnSpc>
            </a:pPr>
            <a:r>
              <a:rPr lang="cs-CZ" altLang="cs-CZ" sz="1500"/>
              <a:t>nedostatečně čisté přípravky – příměsi pyrogenů, bakterií apod.</a:t>
            </a:r>
          </a:p>
          <a:p>
            <a:pPr lvl="1" eaLnBrk="1" hangingPunct="1">
              <a:lnSpc>
                <a:spcPct val="90000"/>
              </a:lnSpc>
            </a:pPr>
            <a:r>
              <a:rPr lang="cs-CZ" altLang="cs-CZ" sz="1500"/>
              <a:t>exspirované LP</a:t>
            </a:r>
          </a:p>
          <a:p>
            <a:pPr eaLnBrk="1" hangingPunct="1">
              <a:lnSpc>
                <a:spcPct val="90000"/>
              </a:lnSpc>
            </a:pPr>
            <a:r>
              <a:rPr lang="cs-CZ" altLang="cs-CZ" sz="1800" b="1">
                <a:solidFill>
                  <a:schemeClr val="tx2"/>
                </a:solidFill>
              </a:rPr>
              <a:t>farmakokinetická varianta</a:t>
            </a:r>
          </a:p>
          <a:p>
            <a:pPr lvl="1" eaLnBrk="1" hangingPunct="1">
              <a:lnSpc>
                <a:spcPct val="90000"/>
              </a:lnSpc>
            </a:pPr>
            <a:r>
              <a:rPr lang="cs-CZ" altLang="cs-CZ" sz="1500"/>
              <a:t>choroby jater nebo ledvin </a:t>
            </a:r>
          </a:p>
          <a:p>
            <a:pPr lvl="1" eaLnBrk="1" hangingPunct="1">
              <a:lnSpc>
                <a:spcPct val="90000"/>
              </a:lnSpc>
            </a:pPr>
            <a:r>
              <a:rPr lang="cs-CZ" altLang="cs-CZ" sz="1500"/>
              <a:t>choroby srdeční (</a:t>
            </a:r>
            <a:r>
              <a:rPr lang="cs-CZ" altLang="cs-CZ" sz="1500">
                <a:sym typeface="Symbol" panose="05050102010706020507" pitchFamily="18" charset="2"/>
              </a:rPr>
              <a:t></a:t>
            </a:r>
            <a:r>
              <a:rPr lang="cs-CZ" altLang="cs-CZ" sz="1500"/>
              <a:t> prokrvení jater a ledvin, zhoršená absorpce z GIT pro </a:t>
            </a:r>
            <a:r>
              <a:rPr lang="cs-CZ" altLang="cs-CZ" sz="1500">
                <a:sym typeface="Symbol" panose="05050102010706020507" pitchFamily="18" charset="2"/>
              </a:rPr>
              <a:t></a:t>
            </a:r>
            <a:r>
              <a:rPr lang="cs-CZ" altLang="cs-CZ" sz="1500"/>
              <a:t> prokrvení a edém střevní sliznice)</a:t>
            </a:r>
          </a:p>
          <a:p>
            <a:pPr lvl="1" eaLnBrk="1" hangingPunct="1">
              <a:lnSpc>
                <a:spcPct val="90000"/>
              </a:lnSpc>
            </a:pPr>
            <a:r>
              <a:rPr lang="cs-CZ" altLang="cs-CZ" sz="1500">
                <a:sym typeface="Symbol" panose="05050102010706020507" pitchFamily="18" charset="2"/>
              </a:rPr>
              <a:t></a:t>
            </a:r>
            <a:r>
              <a:rPr lang="cs-CZ" altLang="cs-CZ" sz="1500"/>
              <a:t> nebo </a:t>
            </a:r>
            <a:r>
              <a:rPr lang="cs-CZ" altLang="cs-CZ" sz="1500">
                <a:sym typeface="Symbol" panose="05050102010706020507" pitchFamily="18" charset="2"/>
              </a:rPr>
              <a:t></a:t>
            </a:r>
            <a:r>
              <a:rPr lang="cs-CZ" altLang="cs-CZ" sz="1500"/>
              <a:t> mtb. při hypertyreóze nebo hypotyreóze                    </a:t>
            </a:r>
          </a:p>
          <a:p>
            <a:pPr eaLnBrk="1" hangingPunct="1">
              <a:lnSpc>
                <a:spcPct val="90000"/>
              </a:lnSpc>
            </a:pPr>
            <a:r>
              <a:rPr lang="cs-CZ" altLang="cs-CZ" sz="1800">
                <a:solidFill>
                  <a:schemeClr val="tx2"/>
                </a:solidFill>
              </a:rPr>
              <a:t>interakce léčiv</a:t>
            </a:r>
          </a:p>
        </p:txBody>
      </p:sp>
    </p:spTree>
    <p:custDataLst>
      <p:tags r:id="rId1"/>
    </p:custDataLst>
    <p:extLst>
      <p:ext uri="{BB962C8B-B14F-4D97-AF65-F5344CB8AC3E}">
        <p14:creationId xmlns:p14="http://schemas.microsoft.com/office/powerpoint/2010/main" val="2130560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cs-CZ" altLang="cs-CZ" sz="3000"/>
              <a:t>Nežádoucí účinky – typ B</a:t>
            </a:r>
          </a:p>
        </p:txBody>
      </p:sp>
      <p:sp>
        <p:nvSpPr>
          <p:cNvPr id="34819" name="Rectangle 3"/>
          <p:cNvSpPr>
            <a:spLocks noGrp="1" noChangeArrowheads="1"/>
          </p:cNvSpPr>
          <p:nvPr>
            <p:ph idx="1"/>
          </p:nvPr>
        </p:nvSpPr>
        <p:spPr/>
        <p:txBody>
          <a:bodyPr/>
          <a:lstStyle/>
          <a:p>
            <a:pPr eaLnBrk="1" hangingPunct="1">
              <a:lnSpc>
                <a:spcPct val="80000"/>
              </a:lnSpc>
              <a:buFont typeface="Wingdings" panose="05000000000000000000" pitchFamily="2" charset="2"/>
              <a:buNone/>
            </a:pPr>
            <a:endParaRPr lang="cs-CZ" altLang="cs-CZ" sz="2100"/>
          </a:p>
          <a:p>
            <a:pPr eaLnBrk="1" hangingPunct="1">
              <a:lnSpc>
                <a:spcPct val="80000"/>
              </a:lnSpc>
            </a:pPr>
            <a:endParaRPr lang="cs-CZ" altLang="cs-CZ" sz="1650"/>
          </a:p>
        </p:txBody>
      </p:sp>
      <p:sp>
        <p:nvSpPr>
          <p:cNvPr id="34820" name="Rectangle 4"/>
          <p:cNvSpPr>
            <a:spLocks noGrp="1" noChangeArrowheads="1"/>
          </p:cNvSpPr>
          <p:nvPr>
            <p:ph type="body" sz="half" idx="4294967295"/>
          </p:nvPr>
        </p:nvSpPr>
        <p:spPr>
          <a:xfrm>
            <a:off x="583660" y="1510904"/>
            <a:ext cx="8210144" cy="3086100"/>
          </a:xfrm>
        </p:spPr>
        <p:txBody>
          <a:bodyPr/>
          <a:lstStyle/>
          <a:p>
            <a:pPr eaLnBrk="1" hangingPunct="1">
              <a:lnSpc>
                <a:spcPct val="90000"/>
              </a:lnSpc>
            </a:pPr>
            <a:r>
              <a:rPr lang="cs-CZ" altLang="cs-CZ" sz="2100" dirty="0"/>
              <a:t>genetické polymorfismy (idiosynkrazie) nebo alergie</a:t>
            </a:r>
          </a:p>
          <a:p>
            <a:pPr eaLnBrk="1" hangingPunct="1">
              <a:lnSpc>
                <a:spcPct val="90000"/>
              </a:lnSpc>
            </a:pPr>
            <a:r>
              <a:rPr lang="cs-CZ" altLang="cs-CZ" sz="2100" dirty="0"/>
              <a:t>pyrogenní rekce</a:t>
            </a:r>
          </a:p>
          <a:p>
            <a:pPr eaLnBrk="1" hangingPunct="1">
              <a:lnSpc>
                <a:spcPct val="90000"/>
              </a:lnSpc>
            </a:pPr>
            <a:endParaRPr lang="cs-CZ" altLang="cs-CZ" sz="2100" dirty="0"/>
          </a:p>
          <a:p>
            <a:pPr eaLnBrk="1" hangingPunct="1">
              <a:lnSpc>
                <a:spcPct val="90000"/>
              </a:lnSpc>
            </a:pPr>
            <a:r>
              <a:rPr lang="cs-CZ" altLang="cs-CZ" sz="2100" dirty="0" err="1"/>
              <a:t>pseudoalergické</a:t>
            </a:r>
            <a:r>
              <a:rPr lang="cs-CZ" altLang="cs-CZ" sz="2100" dirty="0"/>
              <a:t> reakce</a:t>
            </a:r>
          </a:p>
          <a:p>
            <a:pPr lvl="1" eaLnBrk="1" hangingPunct="1">
              <a:lnSpc>
                <a:spcPct val="90000"/>
              </a:lnSpc>
            </a:pPr>
            <a:r>
              <a:rPr lang="cs-CZ" altLang="cs-CZ" sz="1800" dirty="0"/>
              <a:t>klinické projevy jako u hypersenzitivit, ale imunologicky nelze nic prokázat</a:t>
            </a:r>
          </a:p>
          <a:p>
            <a:pPr lvl="1" eaLnBrk="1" hangingPunct="1">
              <a:lnSpc>
                <a:spcPct val="90000"/>
              </a:lnSpc>
            </a:pPr>
            <a:r>
              <a:rPr lang="cs-CZ" altLang="cs-CZ" sz="1800" dirty="0"/>
              <a:t>při příští aplikaci se reakce na stejné léčivo nemusí opakovat </a:t>
            </a:r>
          </a:p>
          <a:p>
            <a:pPr lvl="1" eaLnBrk="1" hangingPunct="1">
              <a:lnSpc>
                <a:spcPct val="90000"/>
              </a:lnSpc>
            </a:pPr>
            <a:endParaRPr lang="cs-CZ" altLang="cs-CZ" sz="1800" dirty="0"/>
          </a:p>
        </p:txBody>
      </p:sp>
    </p:spTree>
    <p:custDataLst>
      <p:tags r:id="rId1"/>
    </p:custDataLst>
    <p:extLst>
      <p:ext uri="{BB962C8B-B14F-4D97-AF65-F5344CB8AC3E}">
        <p14:creationId xmlns:p14="http://schemas.microsoft.com/office/powerpoint/2010/main" val="3368146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cs-CZ" altLang="cs-CZ" sz="3000"/>
              <a:t>B - Alergické reakce</a:t>
            </a:r>
          </a:p>
        </p:txBody>
      </p:sp>
      <p:sp>
        <p:nvSpPr>
          <p:cNvPr id="36867" name="Rectangle 3"/>
          <p:cNvSpPr>
            <a:spLocks noGrp="1" noChangeArrowheads="1"/>
          </p:cNvSpPr>
          <p:nvPr>
            <p:ph idx="1"/>
          </p:nvPr>
        </p:nvSpPr>
        <p:spPr/>
        <p:txBody>
          <a:bodyPr/>
          <a:lstStyle/>
          <a:p>
            <a:pPr eaLnBrk="1" hangingPunct="1">
              <a:lnSpc>
                <a:spcPct val="90000"/>
              </a:lnSpc>
              <a:buClr>
                <a:schemeClr val="tx2"/>
              </a:buClr>
              <a:buSzTx/>
              <a:buFont typeface="Wingdings" panose="05000000000000000000" pitchFamily="2" charset="2"/>
              <a:buChar char="§"/>
            </a:pPr>
            <a:r>
              <a:rPr lang="cs-CZ" altLang="cs-CZ" sz="2100"/>
              <a:t>nežádoucí reakce organismu na opakované podání léku - senzibilizace</a:t>
            </a:r>
          </a:p>
          <a:p>
            <a:pPr lvl="1" eaLnBrk="1" hangingPunct="1">
              <a:lnSpc>
                <a:spcPct val="90000"/>
              </a:lnSpc>
              <a:buClr>
                <a:schemeClr val="tx2"/>
              </a:buClr>
              <a:buSzTx/>
              <a:buFont typeface="Wingdings" panose="05000000000000000000" pitchFamily="2" charset="2"/>
              <a:buChar char="§"/>
            </a:pPr>
            <a:r>
              <a:rPr lang="cs-CZ" altLang="cs-CZ" sz="1800"/>
              <a:t>předchozí expozice cca 7-14dnů</a:t>
            </a:r>
          </a:p>
          <a:p>
            <a:pPr lvl="1" eaLnBrk="1" hangingPunct="1">
              <a:lnSpc>
                <a:spcPct val="90000"/>
              </a:lnSpc>
              <a:buClr>
                <a:schemeClr val="tx2"/>
              </a:buClr>
              <a:buSzTx/>
              <a:buFont typeface="Wingdings" panose="05000000000000000000" pitchFamily="2" charset="2"/>
              <a:buChar char="§"/>
            </a:pPr>
            <a:r>
              <a:rPr lang="cs-CZ" altLang="cs-CZ" sz="1800"/>
              <a:t>interakce antigen-protilátka</a:t>
            </a:r>
          </a:p>
          <a:p>
            <a:pPr lvl="1" eaLnBrk="1" hangingPunct="1">
              <a:lnSpc>
                <a:spcPct val="90000"/>
              </a:lnSpc>
              <a:buClr>
                <a:schemeClr val="tx2"/>
              </a:buClr>
              <a:buSzTx/>
              <a:buFont typeface="Wingdings" panose="05000000000000000000" pitchFamily="2" charset="2"/>
              <a:buChar char="§"/>
            </a:pPr>
            <a:r>
              <a:rPr lang="cs-CZ" altLang="cs-CZ" sz="1800"/>
              <a:t>přítomnost protilátek v plazmě</a:t>
            </a:r>
          </a:p>
        </p:txBody>
      </p:sp>
    </p:spTree>
    <p:custDataLst>
      <p:tags r:id="rId1"/>
    </p:custDataLst>
    <p:extLst>
      <p:ext uri="{BB962C8B-B14F-4D97-AF65-F5344CB8AC3E}">
        <p14:creationId xmlns:p14="http://schemas.microsoft.com/office/powerpoint/2010/main" val="3034708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custDataLst>
              <p:tags r:id="rId2"/>
            </p:custDataLst>
          </p:nvPr>
        </p:nvSpPr>
        <p:spPr/>
        <p:txBody>
          <a:bodyPr/>
          <a:lstStyle/>
          <a:p>
            <a:pPr eaLnBrk="1" hangingPunct="1"/>
            <a:r>
              <a:rPr lang="cs-CZ" altLang="cs-CZ" sz="3000" dirty="0"/>
              <a:t>Typy alergických reakcí</a:t>
            </a:r>
          </a:p>
        </p:txBody>
      </p:sp>
      <p:sp>
        <p:nvSpPr>
          <p:cNvPr id="37891" name="Rectangle 3"/>
          <p:cNvSpPr>
            <a:spLocks noGrp="1" noChangeArrowheads="1"/>
          </p:cNvSpPr>
          <p:nvPr>
            <p:ph idx="1"/>
          </p:nvPr>
        </p:nvSpPr>
        <p:spPr/>
        <p:txBody>
          <a:bodyPr/>
          <a:lstStyle/>
          <a:p>
            <a:pPr marL="609600" indent="-609600">
              <a:lnSpc>
                <a:spcPct val="90000"/>
              </a:lnSpc>
              <a:buClr>
                <a:schemeClr val="tx2"/>
              </a:buClr>
              <a:buSzPct val="110000"/>
              <a:buFont typeface="Wingdings" panose="05000000000000000000" pitchFamily="2" charset="2"/>
              <a:buAutoNum type="romanUcPeriod"/>
            </a:pPr>
            <a:r>
              <a:rPr lang="cs-CZ" altLang="cs-CZ" sz="2100" b="1" dirty="0">
                <a:solidFill>
                  <a:schemeClr val="tx2"/>
                </a:solidFill>
              </a:rPr>
              <a:t>časná (anafylaktická) reakce</a:t>
            </a:r>
          </a:p>
          <a:p>
            <a:pPr marL="876300" lvl="1" indent="-533400">
              <a:lnSpc>
                <a:spcPct val="90000"/>
              </a:lnSpc>
              <a:buClr>
                <a:schemeClr val="tx2"/>
              </a:buClr>
              <a:buSzTx/>
            </a:pPr>
            <a:r>
              <a:rPr lang="cs-CZ" altLang="cs-CZ" sz="1800" dirty="0" err="1"/>
              <a:t>IgE</a:t>
            </a:r>
            <a:r>
              <a:rPr lang="cs-CZ" altLang="cs-CZ" sz="1800" dirty="0"/>
              <a:t>: </a:t>
            </a:r>
            <a:r>
              <a:rPr lang="cs-CZ" altLang="cs-CZ" sz="1800" dirty="0" err="1"/>
              <a:t>rce</a:t>
            </a:r>
            <a:r>
              <a:rPr lang="cs-CZ" altLang="cs-CZ" sz="1800" dirty="0"/>
              <a:t> antigen-protilátka</a:t>
            </a:r>
          </a:p>
          <a:p>
            <a:pPr marL="609600" indent="-609600">
              <a:lnSpc>
                <a:spcPct val="90000"/>
              </a:lnSpc>
              <a:buClr>
                <a:schemeClr val="tx2"/>
              </a:buClr>
              <a:buSzPct val="110000"/>
              <a:buFont typeface="Wingdings" panose="05000000000000000000" pitchFamily="2" charset="2"/>
              <a:buAutoNum type="romanUcPeriod"/>
            </a:pPr>
            <a:r>
              <a:rPr lang="cs-CZ" altLang="cs-CZ" sz="2100" b="1" dirty="0">
                <a:solidFill>
                  <a:schemeClr val="tx2"/>
                </a:solidFill>
              </a:rPr>
              <a:t>cytotoxický typ</a:t>
            </a:r>
          </a:p>
          <a:p>
            <a:pPr marL="876300" lvl="1" indent="-533400">
              <a:lnSpc>
                <a:spcPct val="90000"/>
              </a:lnSpc>
              <a:buClr>
                <a:schemeClr val="tx2"/>
              </a:buClr>
              <a:buSzTx/>
            </a:pPr>
            <a:r>
              <a:rPr lang="cs-CZ" altLang="cs-CZ" sz="1800" dirty="0" err="1"/>
              <a:t>IgE</a:t>
            </a:r>
            <a:r>
              <a:rPr lang="cs-CZ" altLang="cs-CZ" sz="1800" dirty="0"/>
              <a:t> a </a:t>
            </a:r>
            <a:r>
              <a:rPr lang="cs-CZ" altLang="cs-CZ" sz="1800" dirty="0" err="1"/>
              <a:t>IgM</a:t>
            </a:r>
            <a:r>
              <a:rPr lang="cs-CZ" altLang="cs-CZ" sz="1800" dirty="0"/>
              <a:t> – vyvolají </a:t>
            </a:r>
            <a:r>
              <a:rPr lang="cs-CZ" altLang="cs-CZ" sz="1800" dirty="0" err="1"/>
              <a:t>lýzu</a:t>
            </a:r>
            <a:r>
              <a:rPr lang="cs-CZ" altLang="cs-CZ" sz="1800" dirty="0"/>
              <a:t> </a:t>
            </a:r>
            <a:r>
              <a:rPr lang="cs-CZ" altLang="cs-CZ" sz="1800" dirty="0" err="1"/>
              <a:t>bb</a:t>
            </a:r>
            <a:r>
              <a:rPr lang="cs-CZ" altLang="cs-CZ" sz="1800" dirty="0"/>
              <a:t> (anémie, trombocytopenie, leukopenie)</a:t>
            </a:r>
          </a:p>
          <a:p>
            <a:pPr marL="609600" indent="-609600">
              <a:lnSpc>
                <a:spcPct val="90000"/>
              </a:lnSpc>
              <a:buClr>
                <a:schemeClr val="tx2"/>
              </a:buClr>
              <a:buSzPct val="110000"/>
              <a:buFont typeface="Wingdings" panose="05000000000000000000" pitchFamily="2" charset="2"/>
              <a:buAutoNum type="romanUcPeriod"/>
            </a:pPr>
            <a:r>
              <a:rPr lang="cs-CZ" altLang="cs-CZ" sz="2100" b="1" dirty="0">
                <a:solidFill>
                  <a:schemeClr val="tx2"/>
                </a:solidFill>
              </a:rPr>
              <a:t>podmíněná </a:t>
            </a:r>
            <a:r>
              <a:rPr lang="cs-CZ" altLang="cs-CZ" sz="2100" b="1" dirty="0" err="1">
                <a:solidFill>
                  <a:schemeClr val="tx2"/>
                </a:solidFill>
              </a:rPr>
              <a:t>imunokomplexy</a:t>
            </a:r>
            <a:endParaRPr lang="cs-CZ" altLang="cs-CZ" sz="2100" b="1" dirty="0">
              <a:solidFill>
                <a:schemeClr val="tx2"/>
              </a:solidFill>
            </a:endParaRPr>
          </a:p>
          <a:p>
            <a:pPr marL="876300" lvl="1" indent="-533400">
              <a:lnSpc>
                <a:spcPct val="90000"/>
              </a:lnSpc>
              <a:buClr>
                <a:schemeClr val="tx2"/>
              </a:buClr>
              <a:buSzTx/>
            </a:pPr>
            <a:r>
              <a:rPr lang="cs-CZ" altLang="cs-CZ" sz="1800" dirty="0" err="1"/>
              <a:t>rce</a:t>
            </a:r>
            <a:r>
              <a:rPr lang="cs-CZ" altLang="cs-CZ" sz="1800" dirty="0"/>
              <a:t> antigen-protilátka a tvorba </a:t>
            </a:r>
            <a:r>
              <a:rPr lang="cs-CZ" altLang="cs-CZ" sz="1800" dirty="0" err="1"/>
              <a:t>imunokomplexů</a:t>
            </a:r>
            <a:r>
              <a:rPr lang="cs-CZ" altLang="cs-CZ" sz="1800" dirty="0"/>
              <a:t> (</a:t>
            </a:r>
            <a:r>
              <a:rPr lang="cs-CZ" altLang="cs-CZ" sz="1800" dirty="0" smtClean="0"/>
              <a:t>sérová </a:t>
            </a:r>
            <a:r>
              <a:rPr lang="cs-CZ" altLang="cs-CZ" sz="1800" dirty="0"/>
              <a:t>nemoc, glomerulonefritida)</a:t>
            </a:r>
          </a:p>
          <a:p>
            <a:pPr marL="609600" indent="-609600">
              <a:lnSpc>
                <a:spcPct val="90000"/>
              </a:lnSpc>
              <a:buClr>
                <a:schemeClr val="tx2"/>
              </a:buClr>
              <a:buSzPct val="110000"/>
              <a:buFont typeface="Wingdings" panose="05000000000000000000" pitchFamily="2" charset="2"/>
              <a:buAutoNum type="romanUcPeriod"/>
            </a:pPr>
            <a:r>
              <a:rPr lang="cs-CZ" altLang="cs-CZ" sz="2100" b="1" dirty="0">
                <a:solidFill>
                  <a:schemeClr val="tx2"/>
                </a:solidFill>
              </a:rPr>
              <a:t>reakce pozdní přecitlivělosti</a:t>
            </a:r>
          </a:p>
          <a:p>
            <a:pPr marL="876300" lvl="1" indent="-533400">
              <a:lnSpc>
                <a:spcPct val="90000"/>
              </a:lnSpc>
              <a:buClr>
                <a:schemeClr val="tx2"/>
              </a:buClr>
              <a:buSzTx/>
            </a:pPr>
            <a:r>
              <a:rPr lang="cs-CZ" altLang="cs-CZ" sz="1800" dirty="0"/>
              <a:t>senzibilizované T-lymf, </a:t>
            </a:r>
            <a:r>
              <a:rPr lang="cs-CZ" altLang="cs-CZ" sz="1800" dirty="0">
                <a:cs typeface="Arial" panose="020B0604020202020204" pitchFamily="34" charset="0"/>
              </a:rPr>
              <a:t>zánět →</a:t>
            </a:r>
            <a:r>
              <a:rPr lang="cs-CZ" altLang="cs-CZ" sz="1800" dirty="0"/>
              <a:t> po opakovaném podání: kožní </a:t>
            </a:r>
            <a:r>
              <a:rPr lang="cs-CZ" altLang="cs-CZ" sz="1800" dirty="0" err="1"/>
              <a:t>rash</a:t>
            </a:r>
            <a:r>
              <a:rPr lang="cs-CZ" altLang="cs-CZ" sz="1800" dirty="0"/>
              <a:t>, </a:t>
            </a:r>
            <a:r>
              <a:rPr lang="cs-CZ" altLang="cs-CZ" sz="1800" dirty="0">
                <a:cs typeface="Arial" panose="020B0604020202020204" pitchFamily="34" charset="0"/>
              </a:rPr>
              <a:t>kontaktní dermatitida</a:t>
            </a:r>
            <a:r>
              <a:rPr lang="cs-CZ" altLang="cs-CZ" sz="1800" dirty="0"/>
              <a:t> </a:t>
            </a:r>
          </a:p>
        </p:txBody>
      </p:sp>
      <p:pic>
        <p:nvPicPr>
          <p:cNvPr id="4" name="Obrázek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05361" y="140952"/>
            <a:ext cx="2064528" cy="1406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ovéPole 4"/>
          <p:cNvSpPr txBox="1">
            <a:spLocks noChangeArrowheads="1"/>
          </p:cNvSpPr>
          <p:nvPr/>
        </p:nvSpPr>
        <p:spPr bwMode="auto">
          <a:xfrm>
            <a:off x="3803650" y="4781550"/>
            <a:ext cx="53403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rgbClr val="FF9900"/>
                </a:solidFill>
                <a:latin typeface="Arial" panose="020B0604020202020204" pitchFamily="34" charset="0"/>
              </a:defRPr>
            </a:lvl1pPr>
            <a:lvl2pPr marL="742950" indent="-285750">
              <a:defRPr sz="4400">
                <a:solidFill>
                  <a:srgbClr val="FF9900"/>
                </a:solidFill>
                <a:latin typeface="Arial" panose="020B0604020202020204" pitchFamily="34" charset="0"/>
              </a:defRPr>
            </a:lvl2pPr>
            <a:lvl3pPr marL="1143000" indent="-228600">
              <a:defRPr sz="4400">
                <a:solidFill>
                  <a:srgbClr val="FF9900"/>
                </a:solidFill>
                <a:latin typeface="Arial" panose="020B0604020202020204" pitchFamily="34" charset="0"/>
              </a:defRPr>
            </a:lvl3pPr>
            <a:lvl4pPr marL="1600200" indent="-228600">
              <a:defRPr sz="4400">
                <a:solidFill>
                  <a:srgbClr val="FF9900"/>
                </a:solidFill>
                <a:latin typeface="Arial" panose="020B0604020202020204" pitchFamily="34" charset="0"/>
              </a:defRPr>
            </a:lvl4pPr>
            <a:lvl5pPr marL="2057400" indent="-228600">
              <a:defRPr sz="4400">
                <a:solidFill>
                  <a:srgbClr val="FF9900"/>
                </a:solidFill>
                <a:latin typeface="Arial" panose="020B0604020202020204" pitchFamily="34" charset="0"/>
              </a:defRPr>
            </a:lvl5pPr>
            <a:lvl6pPr marL="2514600" indent="-228600" eaLnBrk="0" fontAlgn="base" hangingPunct="0">
              <a:spcBef>
                <a:spcPct val="0"/>
              </a:spcBef>
              <a:spcAft>
                <a:spcPct val="0"/>
              </a:spcAft>
              <a:defRPr sz="4400">
                <a:solidFill>
                  <a:srgbClr val="FF9900"/>
                </a:solidFill>
                <a:latin typeface="Arial" panose="020B0604020202020204" pitchFamily="34" charset="0"/>
              </a:defRPr>
            </a:lvl6pPr>
            <a:lvl7pPr marL="2971800" indent="-228600" eaLnBrk="0" fontAlgn="base" hangingPunct="0">
              <a:spcBef>
                <a:spcPct val="0"/>
              </a:spcBef>
              <a:spcAft>
                <a:spcPct val="0"/>
              </a:spcAft>
              <a:defRPr sz="4400">
                <a:solidFill>
                  <a:srgbClr val="FF9900"/>
                </a:solidFill>
                <a:latin typeface="Arial" panose="020B0604020202020204" pitchFamily="34" charset="0"/>
              </a:defRPr>
            </a:lvl7pPr>
            <a:lvl8pPr marL="3429000" indent="-228600" eaLnBrk="0" fontAlgn="base" hangingPunct="0">
              <a:spcBef>
                <a:spcPct val="0"/>
              </a:spcBef>
              <a:spcAft>
                <a:spcPct val="0"/>
              </a:spcAft>
              <a:defRPr sz="4400">
                <a:solidFill>
                  <a:srgbClr val="FF9900"/>
                </a:solidFill>
                <a:latin typeface="Arial" panose="020B0604020202020204" pitchFamily="34" charset="0"/>
              </a:defRPr>
            </a:lvl8pPr>
            <a:lvl9pPr marL="3886200" indent="-228600" eaLnBrk="0" fontAlgn="base" hangingPunct="0">
              <a:spcBef>
                <a:spcPct val="0"/>
              </a:spcBef>
              <a:spcAft>
                <a:spcPct val="0"/>
              </a:spcAft>
              <a:defRPr sz="4400">
                <a:solidFill>
                  <a:srgbClr val="FF9900"/>
                </a:solidFill>
                <a:latin typeface="Arial" panose="020B0604020202020204" pitchFamily="34" charset="0"/>
              </a:defRPr>
            </a:lvl9pPr>
          </a:lstStyle>
          <a:p>
            <a:r>
              <a:rPr lang="cs-CZ" altLang="cs-CZ" sz="1100">
                <a:solidFill>
                  <a:schemeClr val="tx1"/>
                </a:solidFill>
              </a:rPr>
              <a:t>http://zdravi.e15.cz/clanek/priloha-lekarske-listy/beta-laktamova-antibiotika-142697</a:t>
            </a:r>
          </a:p>
        </p:txBody>
      </p:sp>
      <p:pic>
        <p:nvPicPr>
          <p:cNvPr id="6" name="Obrázek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13241" y="177387"/>
            <a:ext cx="2030759" cy="1333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ovéPole 4"/>
          <p:cNvSpPr txBox="1">
            <a:spLocks noChangeArrowheads="1"/>
          </p:cNvSpPr>
          <p:nvPr/>
        </p:nvSpPr>
        <p:spPr bwMode="auto">
          <a:xfrm>
            <a:off x="3813275" y="4595348"/>
            <a:ext cx="349005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rgbClr val="FF9900"/>
                </a:solidFill>
                <a:latin typeface="Arial" panose="020B0604020202020204" pitchFamily="34" charset="0"/>
              </a:defRPr>
            </a:lvl1pPr>
            <a:lvl2pPr marL="742950" indent="-285750">
              <a:defRPr sz="4400">
                <a:solidFill>
                  <a:srgbClr val="FF9900"/>
                </a:solidFill>
                <a:latin typeface="Arial" panose="020B0604020202020204" pitchFamily="34" charset="0"/>
              </a:defRPr>
            </a:lvl2pPr>
            <a:lvl3pPr marL="1143000" indent="-228600">
              <a:defRPr sz="4400">
                <a:solidFill>
                  <a:srgbClr val="FF9900"/>
                </a:solidFill>
                <a:latin typeface="Arial" panose="020B0604020202020204" pitchFamily="34" charset="0"/>
              </a:defRPr>
            </a:lvl3pPr>
            <a:lvl4pPr marL="1600200" indent="-228600">
              <a:defRPr sz="4400">
                <a:solidFill>
                  <a:srgbClr val="FF9900"/>
                </a:solidFill>
                <a:latin typeface="Arial" panose="020B0604020202020204" pitchFamily="34" charset="0"/>
              </a:defRPr>
            </a:lvl4pPr>
            <a:lvl5pPr marL="2057400" indent="-228600">
              <a:defRPr sz="4400">
                <a:solidFill>
                  <a:srgbClr val="FF9900"/>
                </a:solidFill>
                <a:latin typeface="Arial" panose="020B0604020202020204" pitchFamily="34" charset="0"/>
              </a:defRPr>
            </a:lvl5pPr>
            <a:lvl6pPr marL="2514600" indent="-228600" eaLnBrk="0" fontAlgn="base" hangingPunct="0">
              <a:spcBef>
                <a:spcPct val="0"/>
              </a:spcBef>
              <a:spcAft>
                <a:spcPct val="0"/>
              </a:spcAft>
              <a:defRPr sz="4400">
                <a:solidFill>
                  <a:srgbClr val="FF9900"/>
                </a:solidFill>
                <a:latin typeface="Arial" panose="020B0604020202020204" pitchFamily="34" charset="0"/>
              </a:defRPr>
            </a:lvl6pPr>
            <a:lvl7pPr marL="2971800" indent="-228600" eaLnBrk="0" fontAlgn="base" hangingPunct="0">
              <a:spcBef>
                <a:spcPct val="0"/>
              </a:spcBef>
              <a:spcAft>
                <a:spcPct val="0"/>
              </a:spcAft>
              <a:defRPr sz="4400">
                <a:solidFill>
                  <a:srgbClr val="FF9900"/>
                </a:solidFill>
                <a:latin typeface="Arial" panose="020B0604020202020204" pitchFamily="34" charset="0"/>
              </a:defRPr>
            </a:lvl7pPr>
            <a:lvl8pPr marL="3429000" indent="-228600" eaLnBrk="0" fontAlgn="base" hangingPunct="0">
              <a:spcBef>
                <a:spcPct val="0"/>
              </a:spcBef>
              <a:spcAft>
                <a:spcPct val="0"/>
              </a:spcAft>
              <a:defRPr sz="4400">
                <a:solidFill>
                  <a:srgbClr val="FF9900"/>
                </a:solidFill>
                <a:latin typeface="Arial" panose="020B0604020202020204" pitchFamily="34" charset="0"/>
              </a:defRPr>
            </a:lvl8pPr>
            <a:lvl9pPr marL="3886200" indent="-228600" eaLnBrk="0" fontAlgn="base" hangingPunct="0">
              <a:spcBef>
                <a:spcPct val="0"/>
              </a:spcBef>
              <a:spcAft>
                <a:spcPct val="0"/>
              </a:spcAft>
              <a:defRPr sz="4400">
                <a:solidFill>
                  <a:srgbClr val="FF9900"/>
                </a:solidFill>
                <a:latin typeface="Arial" panose="020B0604020202020204" pitchFamily="34" charset="0"/>
              </a:defRPr>
            </a:lvl9pPr>
          </a:lstStyle>
          <a:p>
            <a:r>
              <a:rPr lang="cs-CZ" altLang="cs-CZ" sz="1100" dirty="0">
                <a:solidFill>
                  <a:schemeClr val="tx1"/>
                </a:solidFill>
              </a:rPr>
              <a:t>http://www.angisrevue.cz/revue/archiv/cislo/detail/35/</a:t>
            </a:r>
          </a:p>
        </p:txBody>
      </p:sp>
    </p:spTree>
    <p:custDataLst>
      <p:tags r:id="rId1"/>
    </p:custDataLst>
    <p:extLst>
      <p:ext uri="{BB962C8B-B14F-4D97-AF65-F5344CB8AC3E}">
        <p14:creationId xmlns:p14="http://schemas.microsoft.com/office/powerpoint/2010/main" val="2054948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cs-CZ" altLang="cs-CZ" sz="3000"/>
              <a:t>Nežádoucí účinky – typ C</a:t>
            </a:r>
          </a:p>
        </p:txBody>
      </p:sp>
      <p:sp>
        <p:nvSpPr>
          <p:cNvPr id="40963" name="Rectangle 3"/>
          <p:cNvSpPr>
            <a:spLocks noGrp="1" noChangeArrowheads="1"/>
          </p:cNvSpPr>
          <p:nvPr>
            <p:ph idx="1"/>
          </p:nvPr>
        </p:nvSpPr>
        <p:spPr/>
        <p:txBody>
          <a:bodyPr/>
          <a:lstStyle/>
          <a:p>
            <a:pPr eaLnBrk="1" hangingPunct="1"/>
            <a:r>
              <a:rPr lang="cs-CZ" altLang="cs-CZ" smtClean="0"/>
              <a:t>tolerance</a:t>
            </a:r>
          </a:p>
          <a:p>
            <a:pPr eaLnBrk="1" hangingPunct="1"/>
            <a:r>
              <a:rPr lang="cs-CZ" altLang="cs-CZ" smtClean="0"/>
              <a:t>závislost</a:t>
            </a:r>
          </a:p>
          <a:p>
            <a:pPr eaLnBrk="1" hangingPunct="1"/>
            <a:endParaRPr lang="cs-CZ" altLang="cs-CZ" smtClean="0"/>
          </a:p>
          <a:p>
            <a:pPr lvl="1" eaLnBrk="1" hangingPunct="1"/>
            <a:r>
              <a:rPr lang="cs-CZ" altLang="cs-CZ" smtClean="0"/>
              <a:t>specifické pro různé látky</a:t>
            </a:r>
          </a:p>
          <a:p>
            <a:pPr lvl="2" eaLnBrk="1" hangingPunct="1"/>
            <a:r>
              <a:rPr lang="cs-CZ" altLang="cs-CZ" i="1" smtClean="0"/>
              <a:t>kortikosteroidy</a:t>
            </a:r>
            <a:r>
              <a:rPr lang="cs-CZ" altLang="cs-CZ" smtClean="0"/>
              <a:t> – atrofie kůry nadledvin</a:t>
            </a:r>
          </a:p>
          <a:p>
            <a:pPr lvl="2" eaLnBrk="1" hangingPunct="1"/>
            <a:r>
              <a:rPr lang="cs-CZ" altLang="cs-CZ" i="1" smtClean="0"/>
              <a:t>fenacetin</a:t>
            </a:r>
            <a:r>
              <a:rPr lang="cs-CZ" altLang="cs-CZ" smtClean="0"/>
              <a:t> – zánět ledvin</a:t>
            </a:r>
          </a:p>
          <a:p>
            <a:pPr eaLnBrk="1" hangingPunct="1">
              <a:buFont typeface="Wingdings" panose="05000000000000000000" pitchFamily="2" charset="2"/>
              <a:buNone/>
            </a:pPr>
            <a:r>
              <a:rPr lang="cs-CZ" altLang="cs-CZ" smtClean="0"/>
              <a:t>	</a:t>
            </a:r>
          </a:p>
        </p:txBody>
      </p:sp>
      <p:pic>
        <p:nvPicPr>
          <p:cNvPr id="4" name="Obrázek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81370" y="218877"/>
            <a:ext cx="3060700"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ovéPole 4"/>
          <p:cNvSpPr txBox="1">
            <a:spLocks noChangeArrowheads="1"/>
          </p:cNvSpPr>
          <p:nvPr/>
        </p:nvSpPr>
        <p:spPr bwMode="auto">
          <a:xfrm>
            <a:off x="5775007" y="4867275"/>
            <a:ext cx="3273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rgbClr val="FF9900"/>
                </a:solidFill>
                <a:latin typeface="Arial" panose="020B0604020202020204" pitchFamily="34" charset="0"/>
              </a:defRPr>
            </a:lvl1pPr>
            <a:lvl2pPr marL="742950" indent="-285750">
              <a:defRPr sz="4400">
                <a:solidFill>
                  <a:srgbClr val="FF9900"/>
                </a:solidFill>
                <a:latin typeface="Arial" panose="020B0604020202020204" pitchFamily="34" charset="0"/>
              </a:defRPr>
            </a:lvl2pPr>
            <a:lvl3pPr marL="1143000" indent="-228600">
              <a:defRPr sz="4400">
                <a:solidFill>
                  <a:srgbClr val="FF9900"/>
                </a:solidFill>
                <a:latin typeface="Arial" panose="020B0604020202020204" pitchFamily="34" charset="0"/>
              </a:defRPr>
            </a:lvl3pPr>
            <a:lvl4pPr marL="1600200" indent="-228600">
              <a:defRPr sz="4400">
                <a:solidFill>
                  <a:srgbClr val="FF9900"/>
                </a:solidFill>
                <a:latin typeface="Arial" panose="020B0604020202020204" pitchFamily="34" charset="0"/>
              </a:defRPr>
            </a:lvl4pPr>
            <a:lvl5pPr marL="2057400" indent="-228600">
              <a:defRPr sz="4400">
                <a:solidFill>
                  <a:srgbClr val="FF9900"/>
                </a:solidFill>
                <a:latin typeface="Arial" panose="020B0604020202020204" pitchFamily="34" charset="0"/>
              </a:defRPr>
            </a:lvl5pPr>
            <a:lvl6pPr marL="2514600" indent="-228600" eaLnBrk="0" fontAlgn="base" hangingPunct="0">
              <a:spcBef>
                <a:spcPct val="0"/>
              </a:spcBef>
              <a:spcAft>
                <a:spcPct val="0"/>
              </a:spcAft>
              <a:defRPr sz="4400">
                <a:solidFill>
                  <a:srgbClr val="FF9900"/>
                </a:solidFill>
                <a:latin typeface="Arial" panose="020B0604020202020204" pitchFamily="34" charset="0"/>
              </a:defRPr>
            </a:lvl6pPr>
            <a:lvl7pPr marL="2971800" indent="-228600" eaLnBrk="0" fontAlgn="base" hangingPunct="0">
              <a:spcBef>
                <a:spcPct val="0"/>
              </a:spcBef>
              <a:spcAft>
                <a:spcPct val="0"/>
              </a:spcAft>
              <a:defRPr sz="4400">
                <a:solidFill>
                  <a:srgbClr val="FF9900"/>
                </a:solidFill>
                <a:latin typeface="Arial" panose="020B0604020202020204" pitchFamily="34" charset="0"/>
              </a:defRPr>
            </a:lvl7pPr>
            <a:lvl8pPr marL="3429000" indent="-228600" eaLnBrk="0" fontAlgn="base" hangingPunct="0">
              <a:spcBef>
                <a:spcPct val="0"/>
              </a:spcBef>
              <a:spcAft>
                <a:spcPct val="0"/>
              </a:spcAft>
              <a:defRPr sz="4400">
                <a:solidFill>
                  <a:srgbClr val="FF9900"/>
                </a:solidFill>
                <a:latin typeface="Arial" panose="020B0604020202020204" pitchFamily="34" charset="0"/>
              </a:defRPr>
            </a:lvl8pPr>
            <a:lvl9pPr marL="3886200" indent="-228600" eaLnBrk="0" fontAlgn="base" hangingPunct="0">
              <a:spcBef>
                <a:spcPct val="0"/>
              </a:spcBef>
              <a:spcAft>
                <a:spcPct val="0"/>
              </a:spcAft>
              <a:defRPr sz="4400">
                <a:solidFill>
                  <a:srgbClr val="FF9900"/>
                </a:solidFill>
                <a:latin typeface="Arial" panose="020B0604020202020204" pitchFamily="34" charset="0"/>
              </a:defRPr>
            </a:lvl9pPr>
          </a:lstStyle>
          <a:p>
            <a:r>
              <a:rPr lang="cs-CZ" altLang="cs-CZ" sz="1200" dirty="0">
                <a:solidFill>
                  <a:schemeClr val="tx1"/>
                </a:solidFill>
              </a:rPr>
              <a:t>http://medlibes.com/entry/cushings-syndrome</a:t>
            </a:r>
          </a:p>
        </p:txBody>
      </p:sp>
    </p:spTree>
    <p:custDataLst>
      <p:tags r:id="rId1"/>
    </p:custDataLst>
    <p:extLst>
      <p:ext uri="{BB962C8B-B14F-4D97-AF65-F5344CB8AC3E}">
        <p14:creationId xmlns:p14="http://schemas.microsoft.com/office/powerpoint/2010/main" val="2064338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custDataLst>
              <p:tags r:id="rId2"/>
            </p:custDataLst>
          </p:nvPr>
        </p:nvSpPr>
        <p:spPr>
          <a:xfrm>
            <a:off x="509590" y="885141"/>
            <a:ext cx="6478191" cy="481013"/>
          </a:xfrm>
        </p:spPr>
        <p:txBody>
          <a:bodyPr/>
          <a:lstStyle/>
          <a:p>
            <a:pPr eaLnBrk="1" hangingPunct="1"/>
            <a:r>
              <a:rPr lang="cs-CZ" altLang="cs-CZ" sz="2700" dirty="0" smtClean="0"/>
              <a:t>II. Faktory </a:t>
            </a:r>
            <a:r>
              <a:rPr lang="cs-CZ" altLang="cs-CZ" sz="2700" dirty="0"/>
              <a:t>vztahující se k pacientovi</a:t>
            </a:r>
            <a:endParaRPr lang="en-GB" altLang="cs-CZ" sz="2700" dirty="0"/>
          </a:p>
        </p:txBody>
      </p:sp>
      <p:sp>
        <p:nvSpPr>
          <p:cNvPr id="9219" name="Rectangle 3"/>
          <p:cNvSpPr>
            <a:spLocks noGrp="1" noChangeArrowheads="1"/>
          </p:cNvSpPr>
          <p:nvPr>
            <p:ph type="body" idx="1"/>
          </p:nvPr>
        </p:nvSpPr>
        <p:spPr/>
        <p:txBody>
          <a:bodyPr/>
          <a:lstStyle/>
          <a:p>
            <a:pPr marL="457200" indent="-457200">
              <a:buFont typeface="Wingdings" panose="05000000000000000000" pitchFamily="2" charset="2"/>
              <a:buAutoNum type="arabicPeriod"/>
            </a:pPr>
            <a:r>
              <a:rPr lang="cs-CZ" altLang="cs-CZ" dirty="0" smtClean="0"/>
              <a:t>věk</a:t>
            </a:r>
          </a:p>
          <a:p>
            <a:pPr marL="457200" indent="-457200">
              <a:buFont typeface="Wingdings" panose="05000000000000000000" pitchFamily="2" charset="2"/>
              <a:buAutoNum type="arabicPeriod"/>
            </a:pPr>
            <a:r>
              <a:rPr lang="cs-CZ" altLang="cs-CZ" dirty="0" smtClean="0"/>
              <a:t>tělesná hmotnost</a:t>
            </a:r>
          </a:p>
          <a:p>
            <a:pPr marL="457200" indent="-457200">
              <a:buFont typeface="Wingdings" panose="05000000000000000000" pitchFamily="2" charset="2"/>
              <a:buAutoNum type="arabicPeriod"/>
            </a:pPr>
            <a:r>
              <a:rPr lang="cs-CZ" altLang="cs-CZ" dirty="0" smtClean="0"/>
              <a:t>patologický stav</a:t>
            </a:r>
          </a:p>
          <a:p>
            <a:pPr marL="457200" indent="-457200">
              <a:buFont typeface="Wingdings" panose="05000000000000000000" pitchFamily="2" charset="2"/>
              <a:buAutoNum type="arabicPeriod"/>
            </a:pPr>
            <a:r>
              <a:rPr lang="cs-CZ" altLang="cs-CZ" dirty="0" smtClean="0"/>
              <a:t>genetické faktory</a:t>
            </a:r>
          </a:p>
          <a:p>
            <a:pPr marL="457200" indent="-457200">
              <a:buFont typeface="Wingdings" panose="05000000000000000000" pitchFamily="2" charset="2"/>
              <a:buAutoNum type="arabicPeriod"/>
            </a:pPr>
            <a:r>
              <a:rPr lang="cs-CZ" altLang="cs-CZ" dirty="0"/>
              <a:t>cirkadiální rytmy</a:t>
            </a:r>
          </a:p>
          <a:p>
            <a:pPr marL="457200" indent="-457200">
              <a:buFont typeface="Wingdings" panose="05000000000000000000" pitchFamily="2" charset="2"/>
              <a:buAutoNum type="arabicPeriod"/>
            </a:pPr>
            <a:r>
              <a:rPr lang="cs-CZ" altLang="cs-CZ" dirty="0" smtClean="0"/>
              <a:t>pohlaví</a:t>
            </a:r>
            <a:endParaRPr lang="cs-CZ" altLang="cs-CZ" dirty="0"/>
          </a:p>
          <a:p>
            <a:pPr marL="457200" indent="-457200">
              <a:buFont typeface="Wingdings" panose="05000000000000000000" pitchFamily="2" charset="2"/>
              <a:buAutoNum type="arabicPeriod"/>
            </a:pPr>
            <a:endParaRPr lang="en-GB" altLang="cs-CZ" dirty="0" smtClean="0"/>
          </a:p>
        </p:txBody>
      </p:sp>
    </p:spTree>
    <p:custDataLst>
      <p:tags r:id="rId1"/>
    </p:custDataLst>
    <p:extLst>
      <p:ext uri="{BB962C8B-B14F-4D97-AF65-F5344CB8AC3E}">
        <p14:creationId xmlns:p14="http://schemas.microsoft.com/office/powerpoint/2010/main" val="357367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cs-CZ" altLang="cs-CZ" sz="3000"/>
              <a:t>Nežádoucí účinky – typ D</a:t>
            </a:r>
          </a:p>
        </p:txBody>
      </p:sp>
      <p:sp>
        <p:nvSpPr>
          <p:cNvPr id="45059" name="Rectangle 3"/>
          <p:cNvSpPr>
            <a:spLocks noGrp="1" noChangeArrowheads="1"/>
          </p:cNvSpPr>
          <p:nvPr>
            <p:ph idx="1"/>
          </p:nvPr>
        </p:nvSpPr>
        <p:spPr/>
        <p:txBody>
          <a:bodyPr/>
          <a:lstStyle/>
          <a:p>
            <a:pPr eaLnBrk="1" hangingPunct="1"/>
            <a:r>
              <a:rPr lang="cs-CZ" altLang="cs-CZ" sz="1800"/>
              <a:t>teratogeneze, mutageneze, kancerogenita</a:t>
            </a:r>
          </a:p>
          <a:p>
            <a:pPr lvl="1" eaLnBrk="1" hangingPunct="1"/>
            <a:r>
              <a:rPr lang="cs-CZ" altLang="cs-CZ" sz="1800"/>
              <a:t>hormonální zásahy v graviditě</a:t>
            </a:r>
          </a:p>
          <a:p>
            <a:pPr lvl="2" eaLnBrk="1" hangingPunct="1"/>
            <a:r>
              <a:rPr lang="cs-CZ" altLang="cs-CZ" sz="1500"/>
              <a:t>snížení fertility </a:t>
            </a:r>
          </a:p>
          <a:p>
            <a:pPr lvl="2" eaLnBrk="1" hangingPunct="1"/>
            <a:r>
              <a:rPr lang="cs-CZ" altLang="cs-CZ" sz="1500"/>
              <a:t>výojová toxicita = teratogenní účinky </a:t>
            </a:r>
          </a:p>
          <a:p>
            <a:pPr lvl="2" eaLnBrk="1" hangingPunct="1"/>
            <a:r>
              <a:rPr lang="cs-CZ" altLang="cs-CZ" sz="1500"/>
              <a:t>kumulace léčiv v mléce kojící matky </a:t>
            </a:r>
          </a:p>
          <a:p>
            <a:pPr eaLnBrk="1" hangingPunct="1"/>
            <a:r>
              <a:rPr lang="cs-CZ" altLang="cs-CZ" sz="1800"/>
              <a:t>imunosuprese</a:t>
            </a:r>
          </a:p>
          <a:p>
            <a:pPr lvl="1" eaLnBrk="1" hangingPunct="1"/>
            <a:r>
              <a:rPr lang="cs-CZ" altLang="cs-CZ" sz="1800" i="1"/>
              <a:t>imunosupresiva</a:t>
            </a:r>
            <a:r>
              <a:rPr lang="cs-CZ" altLang="cs-CZ" sz="1800"/>
              <a:t> </a:t>
            </a:r>
            <a:r>
              <a:rPr lang="cs-CZ" altLang="cs-CZ" sz="1800">
                <a:cs typeface="Arial" panose="020B0604020202020204" pitchFamily="34" charset="0"/>
              </a:rPr>
              <a:t>→ ca jater, žlučových cest</a:t>
            </a:r>
            <a:endParaRPr lang="cs-CZ" altLang="cs-CZ" sz="1800"/>
          </a:p>
          <a:p>
            <a:pPr eaLnBrk="1" hangingPunct="1"/>
            <a:r>
              <a:rPr lang="cs-CZ" altLang="cs-CZ" sz="1800"/>
              <a:t>genová toxicita (vazba na DNA) </a:t>
            </a:r>
          </a:p>
        </p:txBody>
      </p:sp>
      <p:pic>
        <p:nvPicPr>
          <p:cNvPr id="4" name="Obrázek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334" y="2683610"/>
            <a:ext cx="2486025"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Obrázek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36096" y="523875"/>
            <a:ext cx="17145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16640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485" y="411957"/>
            <a:ext cx="6863953" cy="4280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269" name="TextovéPole 4"/>
          <p:cNvSpPr txBox="1">
            <a:spLocks noChangeArrowheads="1"/>
          </p:cNvSpPr>
          <p:nvPr/>
        </p:nvSpPr>
        <p:spPr bwMode="auto">
          <a:xfrm>
            <a:off x="5834063" y="4936331"/>
            <a:ext cx="430758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a:solidFill>
                  <a:srgbClr val="FF9900"/>
                </a:solidFill>
                <a:latin typeface="Arial" panose="020B0604020202020204" pitchFamily="34" charset="0"/>
              </a:defRPr>
            </a:lvl1pPr>
            <a:lvl2pPr marL="742950" indent="-285750">
              <a:defRPr sz="4400">
                <a:solidFill>
                  <a:srgbClr val="FF9900"/>
                </a:solidFill>
                <a:latin typeface="Arial" panose="020B0604020202020204" pitchFamily="34" charset="0"/>
              </a:defRPr>
            </a:lvl2pPr>
            <a:lvl3pPr marL="1143000" indent="-228600">
              <a:defRPr sz="4400">
                <a:solidFill>
                  <a:srgbClr val="FF9900"/>
                </a:solidFill>
                <a:latin typeface="Arial" panose="020B0604020202020204" pitchFamily="34" charset="0"/>
              </a:defRPr>
            </a:lvl3pPr>
            <a:lvl4pPr marL="1600200" indent="-228600">
              <a:defRPr sz="4400">
                <a:solidFill>
                  <a:srgbClr val="FF9900"/>
                </a:solidFill>
                <a:latin typeface="Arial" panose="020B0604020202020204" pitchFamily="34" charset="0"/>
              </a:defRPr>
            </a:lvl4pPr>
            <a:lvl5pPr marL="2057400" indent="-228600">
              <a:defRPr sz="4400">
                <a:solidFill>
                  <a:srgbClr val="FF9900"/>
                </a:solidFill>
                <a:latin typeface="Arial" panose="020B0604020202020204" pitchFamily="34" charset="0"/>
              </a:defRPr>
            </a:lvl5pPr>
            <a:lvl6pPr marL="2514600" indent="-228600" eaLnBrk="0" fontAlgn="base" hangingPunct="0">
              <a:spcBef>
                <a:spcPct val="0"/>
              </a:spcBef>
              <a:spcAft>
                <a:spcPct val="0"/>
              </a:spcAft>
              <a:defRPr sz="4400">
                <a:solidFill>
                  <a:srgbClr val="FF9900"/>
                </a:solidFill>
                <a:latin typeface="Arial" panose="020B0604020202020204" pitchFamily="34" charset="0"/>
              </a:defRPr>
            </a:lvl6pPr>
            <a:lvl7pPr marL="2971800" indent="-228600" eaLnBrk="0" fontAlgn="base" hangingPunct="0">
              <a:spcBef>
                <a:spcPct val="0"/>
              </a:spcBef>
              <a:spcAft>
                <a:spcPct val="0"/>
              </a:spcAft>
              <a:defRPr sz="4400">
                <a:solidFill>
                  <a:srgbClr val="FF9900"/>
                </a:solidFill>
                <a:latin typeface="Arial" panose="020B0604020202020204" pitchFamily="34" charset="0"/>
              </a:defRPr>
            </a:lvl7pPr>
            <a:lvl8pPr marL="3429000" indent="-228600" eaLnBrk="0" fontAlgn="base" hangingPunct="0">
              <a:spcBef>
                <a:spcPct val="0"/>
              </a:spcBef>
              <a:spcAft>
                <a:spcPct val="0"/>
              </a:spcAft>
              <a:defRPr sz="4400">
                <a:solidFill>
                  <a:srgbClr val="FF9900"/>
                </a:solidFill>
                <a:latin typeface="Arial" panose="020B0604020202020204" pitchFamily="34" charset="0"/>
              </a:defRPr>
            </a:lvl8pPr>
            <a:lvl9pPr marL="3886200" indent="-228600" eaLnBrk="0" fontAlgn="base" hangingPunct="0">
              <a:spcBef>
                <a:spcPct val="0"/>
              </a:spcBef>
              <a:spcAft>
                <a:spcPct val="0"/>
              </a:spcAft>
              <a:defRPr sz="4400">
                <a:solidFill>
                  <a:srgbClr val="FF9900"/>
                </a:solidFill>
                <a:latin typeface="Arial" panose="020B0604020202020204" pitchFamily="34" charset="0"/>
              </a:defRPr>
            </a:lvl9pPr>
          </a:lstStyle>
          <a:p>
            <a:r>
              <a:rPr lang="cs-CZ" altLang="cs-CZ" sz="900"/>
              <a:t>http://www.olecich.cz/uploads/infoLISTY/02323_SUKL_Infolisty_2012_09_02.pdf</a:t>
            </a:r>
          </a:p>
        </p:txBody>
      </p:sp>
    </p:spTree>
    <p:custDataLst>
      <p:tags r:id="rId1"/>
    </p:custDataLst>
    <p:extLst>
      <p:ext uri="{BB962C8B-B14F-4D97-AF65-F5344CB8AC3E}">
        <p14:creationId xmlns:p14="http://schemas.microsoft.com/office/powerpoint/2010/main" val="41658571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Nadpis 1"/>
          <p:cNvSpPr>
            <a:spLocks noGrp="1"/>
          </p:cNvSpPr>
          <p:nvPr>
            <p:ph type="title"/>
          </p:nvPr>
        </p:nvSpPr>
        <p:spPr/>
        <p:txBody>
          <a:bodyPr/>
          <a:lstStyle/>
          <a:p>
            <a:r>
              <a:rPr lang="cs-CZ" altLang="cs-CZ" smtClean="0"/>
              <a:t>Teratogeny</a:t>
            </a:r>
          </a:p>
        </p:txBody>
      </p:sp>
      <p:sp>
        <p:nvSpPr>
          <p:cNvPr id="140292" name="Obdélník 3"/>
          <p:cNvSpPr>
            <a:spLocks noChangeArrowheads="1"/>
          </p:cNvSpPr>
          <p:nvPr/>
        </p:nvSpPr>
        <p:spPr bwMode="auto">
          <a:xfrm>
            <a:off x="2427089" y="1859184"/>
            <a:ext cx="3429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rgbClr val="FF9900"/>
                </a:solidFill>
                <a:latin typeface="Arial" panose="020B0604020202020204" pitchFamily="34" charset="0"/>
              </a:defRPr>
            </a:lvl1pPr>
            <a:lvl2pPr marL="742950" indent="-285750">
              <a:defRPr sz="4400">
                <a:solidFill>
                  <a:srgbClr val="FF9900"/>
                </a:solidFill>
                <a:latin typeface="Arial" panose="020B0604020202020204" pitchFamily="34" charset="0"/>
              </a:defRPr>
            </a:lvl2pPr>
            <a:lvl3pPr marL="1143000" indent="-228600">
              <a:defRPr sz="4400">
                <a:solidFill>
                  <a:srgbClr val="FF9900"/>
                </a:solidFill>
                <a:latin typeface="Arial" panose="020B0604020202020204" pitchFamily="34" charset="0"/>
              </a:defRPr>
            </a:lvl3pPr>
            <a:lvl4pPr marL="1600200" indent="-228600">
              <a:defRPr sz="4400">
                <a:solidFill>
                  <a:srgbClr val="FF9900"/>
                </a:solidFill>
                <a:latin typeface="Arial" panose="020B0604020202020204" pitchFamily="34" charset="0"/>
              </a:defRPr>
            </a:lvl4pPr>
            <a:lvl5pPr marL="2057400" indent="-228600">
              <a:defRPr sz="4400">
                <a:solidFill>
                  <a:srgbClr val="FF9900"/>
                </a:solidFill>
                <a:latin typeface="Arial" panose="020B0604020202020204" pitchFamily="34" charset="0"/>
              </a:defRPr>
            </a:lvl5pPr>
            <a:lvl6pPr marL="2514600" indent="-228600" eaLnBrk="0" fontAlgn="base" hangingPunct="0">
              <a:spcBef>
                <a:spcPct val="0"/>
              </a:spcBef>
              <a:spcAft>
                <a:spcPct val="0"/>
              </a:spcAft>
              <a:defRPr sz="4400">
                <a:solidFill>
                  <a:srgbClr val="FF9900"/>
                </a:solidFill>
                <a:latin typeface="Arial" panose="020B0604020202020204" pitchFamily="34" charset="0"/>
              </a:defRPr>
            </a:lvl6pPr>
            <a:lvl7pPr marL="2971800" indent="-228600" eaLnBrk="0" fontAlgn="base" hangingPunct="0">
              <a:spcBef>
                <a:spcPct val="0"/>
              </a:spcBef>
              <a:spcAft>
                <a:spcPct val="0"/>
              </a:spcAft>
              <a:defRPr sz="4400">
                <a:solidFill>
                  <a:srgbClr val="FF9900"/>
                </a:solidFill>
                <a:latin typeface="Arial" panose="020B0604020202020204" pitchFamily="34" charset="0"/>
              </a:defRPr>
            </a:lvl7pPr>
            <a:lvl8pPr marL="3429000" indent="-228600" eaLnBrk="0" fontAlgn="base" hangingPunct="0">
              <a:spcBef>
                <a:spcPct val="0"/>
              </a:spcBef>
              <a:spcAft>
                <a:spcPct val="0"/>
              </a:spcAft>
              <a:defRPr sz="4400">
                <a:solidFill>
                  <a:srgbClr val="FF9900"/>
                </a:solidFill>
                <a:latin typeface="Arial" panose="020B0604020202020204" pitchFamily="34" charset="0"/>
              </a:defRPr>
            </a:lvl8pPr>
            <a:lvl9pPr marL="3886200" indent="-228600" eaLnBrk="0" fontAlgn="base" hangingPunct="0">
              <a:spcBef>
                <a:spcPct val="0"/>
              </a:spcBef>
              <a:spcAft>
                <a:spcPct val="0"/>
              </a:spcAft>
              <a:defRPr sz="4400">
                <a:solidFill>
                  <a:srgbClr val="FF9900"/>
                </a:solidFill>
                <a:latin typeface="Arial" panose="020B0604020202020204" pitchFamily="34" charset="0"/>
              </a:defRPr>
            </a:lvl9pPr>
          </a:lstStyle>
          <a:p>
            <a:r>
              <a:rPr lang="cs-CZ" altLang="cs-CZ" sz="1800" b="1" dirty="0">
                <a:solidFill>
                  <a:schemeClr val="tx1"/>
                </a:solidFill>
              </a:rPr>
              <a:t>Spina </a:t>
            </a:r>
            <a:r>
              <a:rPr lang="cs-CZ" altLang="cs-CZ" sz="1800" b="1" dirty="0" err="1">
                <a:solidFill>
                  <a:schemeClr val="tx1"/>
                </a:solidFill>
              </a:rPr>
              <a:t>bifida</a:t>
            </a:r>
            <a:r>
              <a:rPr lang="cs-CZ" altLang="cs-CZ" sz="1800" b="1" dirty="0">
                <a:solidFill>
                  <a:schemeClr val="tx1"/>
                </a:solidFill>
              </a:rPr>
              <a:t> (k. </a:t>
            </a:r>
            <a:r>
              <a:rPr lang="cs-CZ" altLang="cs-CZ" sz="1800" b="1" dirty="0" err="1">
                <a:solidFill>
                  <a:schemeClr val="tx1"/>
                </a:solidFill>
              </a:rPr>
              <a:t>valproová</a:t>
            </a:r>
            <a:r>
              <a:rPr lang="cs-CZ" altLang="cs-CZ" sz="1800" b="1" dirty="0">
                <a:solidFill>
                  <a:schemeClr val="tx1"/>
                </a:solidFill>
              </a:rPr>
              <a:t>)</a:t>
            </a:r>
          </a:p>
          <a:p>
            <a:r>
              <a:rPr lang="cs-CZ" altLang="cs-CZ" sz="600" dirty="0">
                <a:solidFill>
                  <a:schemeClr val="tx1"/>
                </a:solidFill>
              </a:rPr>
              <a:t>http://ec.cotot.com/spina-bifida</a:t>
            </a:r>
          </a:p>
        </p:txBody>
      </p:sp>
      <p:sp>
        <p:nvSpPr>
          <p:cNvPr id="7" name="TextovéPole 6"/>
          <p:cNvSpPr txBox="1"/>
          <p:nvPr/>
        </p:nvSpPr>
        <p:spPr>
          <a:xfrm>
            <a:off x="3531394" y="2553891"/>
            <a:ext cx="8045054" cy="773289"/>
          </a:xfrm>
          <a:prstGeom prst="rect">
            <a:avLst/>
          </a:prstGeom>
          <a:noFill/>
        </p:spPr>
        <p:txBody>
          <a:bodyPr>
            <a:spAutoFit/>
          </a:bodyPr>
          <a:lstStyle/>
          <a:p>
            <a:pPr>
              <a:defRPr/>
            </a:pPr>
            <a:r>
              <a:rPr lang="cs-CZ" sz="1800" b="1" dirty="0">
                <a:latin typeface="+mj-lt"/>
              </a:rPr>
              <a:t>			</a:t>
            </a:r>
            <a:r>
              <a:rPr lang="cs-CZ" sz="1500" b="1" dirty="0">
                <a:latin typeface="+mj-lt"/>
              </a:rPr>
              <a:t>        </a:t>
            </a:r>
            <a:r>
              <a:rPr lang="cs-CZ" sz="1500" b="1" dirty="0" err="1">
                <a:latin typeface="+mj-lt"/>
              </a:rPr>
              <a:t>Fokomélie</a:t>
            </a:r>
            <a:r>
              <a:rPr lang="cs-CZ" sz="1500" b="1" dirty="0">
                <a:latin typeface="+mj-lt"/>
              </a:rPr>
              <a:t> (thalidomid)</a:t>
            </a:r>
          </a:p>
          <a:p>
            <a:pPr>
              <a:defRPr/>
            </a:pPr>
            <a:r>
              <a:rPr lang="cs-CZ" sz="825" dirty="0">
                <a:latin typeface="+mj-lt"/>
              </a:rPr>
              <a:t>http://magazin.atlas.sk/spektrum/nezvratny-osud-katastrofy-za-ktore-si-mozeme-sami/727881.html</a:t>
            </a:r>
          </a:p>
          <a:p>
            <a:pPr>
              <a:defRPr/>
            </a:pPr>
            <a:endParaRPr lang="cs-CZ" sz="1800" dirty="0">
              <a:latin typeface="Arial" charset="0"/>
            </a:endParaRPr>
          </a:p>
        </p:txBody>
      </p:sp>
      <p:sp>
        <p:nvSpPr>
          <p:cNvPr id="140294" name="AutoShape 2" descr="data:image/jpeg;base64,/9j/4AAQSkZJRgABAQAAAQABAAD/2wCEAAkGBxQTEhQUEhMVFhUXGR4XGBgYFRgfHxocIBoeGB4cJCQeHiggHRsnHBoiITEhJik3Li4vHR81OD8sOCgtLisBCgoKDg0OGhAQGi0kHyYvLCw0LCwsLCwsLCwsLCwsLCwsLCwsLCwsLCwsLCwsLCwsLCwsLCwsLCwsLCsrNzcrN//AABEIAFwAjQMBIgACEQEDEQH/xAAbAAADAQEBAQEAAAAAAAAAAAAEBQYDAgcBAP/EADcQAAIBAgUCBAQEBgIDAQAAAAECEQMhAAQSMUEFUQYiYXETMoGRByOhsRRCUuHw8cHRYoKiFf/EABkBAAMBAQEAAAAAAAAAAAAAAAECAwAEBf/EACIRAAICAgICAgMAAAAAAAAAAAABAhEDIRJBMVEEEyIy8P/aAAwDAQACEQMRAD8AMy/ShVcV6juBUdVqAkqtVIhE0Bgs3MGTzYSQUWe8FU6lUxTCkyfLIUWkAAmFJiIYkk7aYxcNny5IWwWVpmdjB81gQTMWGwBmbYxztQqFb4gXTBBgSGmI8xsbkxIIgyTJ0oQPLf8A8zN5GoTTplhMPTRtR9CVBLqt4DEb+8G38NeIUqAfmSOVMyOL/wCcY76tVFR9IdmgBTrVATJkbkHSP6iYvvc4IyfSApLFEIsdbA3HAB0iSY7mL74Ru2Xxtob5nKUaiMZvcwOTFsJ8xlaa0/hIgZ4kkjbZVWRfXttcd8A9UFVSQWimATAtKwTF+8bxyDhh4W81HUCoapLLKwFuQIk2tHOw9cBP0WlP0d9KyJIZSLKIKyJLWufN9IkbYZ5Xpaw0ZeJEESYI3JsW8035974YZVEB0gyB6WLcseCeRA7YOpVGYkTA9Of8GDx0GDAum9NC6ZbUFkiRGkffbm/rgbNZZUBYSIEeXeAbe/1w/qoPljeZvxz64FzNIBZTfaTsIkzf7YPHVDcyazuU+Kq6dRUkEiJNrX53+gx96f0yKbB4hRB50yIP1IwTmyUpXJsbEmB5oJBj13PF8AdUzJGWfSSWi4kHVbYECducBpXZOVtUQ3Wh8dlpU5h3hB67Se+KV8gqpSylH5EguRH5jAgsf/UHEhUzr66NRBphW0tHIEffFr0ikJUOwKhJDbalYgknsQ1oxlqNezm43O2OMjUdG8hVli4B29Z2M9sUmRzYMDk7YSZKgFALNJYsZWIA4/aZx+oZsLW8uxABHZpMEehAJwdo74z5KmVgYjcfbHxmBxjTqSQJgjHw1SDth/AqRAdNzp0mowBL1YVZAsbBiSIHykBR2g8YGzTqSXGnUGhCwlRpPMm7apAX0bfiK6T4ohBTaaYUQpYiBEBSBYCCTJ2gbEkxtnOvKQvwXJRVAUAXB1/MdQmIkkeoEiwxmrOCipqn80LrXzGV7AgFSxgzJnTAO4AudvvwSiryIjSsHRNz3kjduNrDfEj03qTrR1XLLT0yJGyjSDcbao72EERBf1et6AtMR8stFhLAG3rJIjiNucJxZWEWzPrNf88zqYhR5LbapK+xIA2mYw5yWbYkU6cBAA+kbWUNp3mJCkn1OJvrnUfiOStK4W5g7LBiQRIsSSZ425Z9J6hTNVa7EUwIlQRcgamEcCNuI3wnF2UeOSd0V2VPw5W8uxJYxIBA29rW5NsNctW867x5jbY2NvvH2xJP4gpOxaCBBaDwACd/eI9SMP8ApFfWtOobuN+11k/tH/WKRXRqlQ4WuFkNYgAmeJJ/T/o4U9Q6kEV5YAKYvH+QRJ9sLOs5llAVgZd5J1HzKCWBtte0TeMZHpr1GYtpgtJhtx6TMkfXBbd0i0MLrZt4kzinLjSZJcaV2Mc6Z33t3+uFFSk5p6QNIE32P2YQffDPNdBqlFBqwFuNFMe1y2r9AMAp4bVlipVrMBMecqv/AMRg/W2y8MCa8nnBzz0KpV1Hw58y6pJI/nBP830A4jF74OqpWCaHFQKxI+4Okj+XvfeMK/EvgOlp10WKnlXaZPucTnhzqD5Cq7/0gAy0rcwbWJYiVAnknZTAcemSz4lVo9f6ZXFVCCRAkTxIPHf198ZJQ+ZgdRMn2i/2BBH1wP0fNBkLBXQNpIWBZpOofrH/AKmcFCrMKpsLEx/KJnbkmDhWtbJKToeZJiyhu4t7C+DqLC/OFfTqp0IDuFH98G5SCJ73++GXgqtrZ4P+JHhY0ClVBNNgFJE2sIO/OOPw98ONmNbG4mBzfmP027Y9K6q6ZzKshgpp3R1lRczcxPuZn0wg/D2uMpry9Q3BlSVIJBM7Xg379jzjRao5q3Z307oA/hKpqbkl2973t/rbFCvRqa5MqQDC7sJkx+l4GEOa6wtJgrBvhljDEWZAYm28cj/eGebNf4ARVlHKqjgg6QzQpb2/4GNyivJ0K15PvT/DFABabqCxXck34P74Yp4HoqdQAhYO/IPvxa3v3wRW6JVGh9Woi0QB9ffB/RUqmfjMbEgLpg273wqnDsf7deSPz3Q1Wo4A8ukaYBsA06b72H7Yoek5KSSjEie/oP8AWKPqFGQHQCV4sJH+f84Q9KU0zUUtBLSFtaR+t5wYOLHjk5RD81lksGAgDeJgYCq5ZaYLIRHbvg3O5hAomWY+Ve8ngD6/pjJ/D7fBcszSQSqDYW/XDzkoq0UjkUVUnRhRrE3Gx2x1/EK8gRbthPQ6nA0k24GD+nuILGBO2GUi04pKwfM9LD+pNxJOIvxh0j4IpkKunWGM+mwuY5+knF6MwVLECwttyeftiN8R0v4utTphyQHHxTwEF/S5O31xPJNWl2zlytsfdPpzlfLpGoWCiBpm7XvJuJPM4M6bqZtAPkHzNHFzH7D2nGVGrq8qCE0qbC4WJG+1vN9Rzhll1hypICm0C8gWufbjA7ONbNVqTUABi5vHF8apXKkggD68cYxdgtWnsOP+caZ4SQSQCZF/Q4BdaJLpvUFU6SsM3zgKQDbc2ge8/bEt436c1LS2XEBG1IV2UEAFbkkgxJExtpAvNN1tAjITPmB45242ucdU9Neh5zJU6Hvf0O2398LGVOiMIqXkh+leL0q1KaV6YCwwcnYyJn02+/0xQZb8RaFKiaLrUZkgBlWx0sL+Yhrgdt4xH9S8KVfiVNADQZgdjecJ6OVNWFRfOJZpPa8xxA3wXGLdmljflnqyfi1l6etor1CSCtM00XTuCNQYyNuP3wHlfxkprOvLVSxJNnSIJkfpjyvMIxhSJ02/t+/3w/6R4Nq1NJc6VJv3i3+8PwixIxbdF31D8ZFagy0cvUSqSBLFSoXk2NzEiPWcFUfxZyNS9bLVlYbRpP6qwMYmj4ARj5XIHPvGGGR/D+iEfWxYlIDTGhpIta5iPqfTG+r0jpXx2ldlP4N8c5GvmKoGmixKij8SxcQBv8urUflmY+uKDr3XjlVrV65HwtMUVVpLzGywJaeT8o9JOPHR+HznTFVYMTKn9u/pOLjw10VKFPQztUb+abjiw1GIG315nGUPRn8dvbYv6J40y9aqGqBabtwRYEAASSApkzG59sWPTaBrAMD5CJkc77ek4GXpNEkzRpybyUXt6jvgPJ5Opk5XK1dNKdXwqiFgt5IQyCszyY+84zxUZxcX+LC+smoPyqQG4gT3m59PXCrqJWi1OlTeSbtCyXYiBfaOIJ2nFFk8uy02qVXLVHJjiBsAABYRHrzfE/1BEly5liQCFAjiEnf5dwBwYucSd2I262Msh5RCBmkAmDJY+XTfbSADfaBHOCMoSXYlhqJ23gYxywNNFCACVnb2UWnYHj0HJGOFqlSQL6vmPrcQPsRHvg2kxMfsIpiagbcJI+ux/XBmaCmNUcx98YKVpKEBAgSfU7k/rjP+G+ILsRBOxwyLWSOYzSg/mGSDqDDaPmXbiJHPG+54y+d+FmwGUilWUD2PBJGx2G+EHSs/8V0JMrUOoA+Ypclrm8TeLzM3OHXjPJhsoHWZokfYAc/rbCNUzlxvsZ58FGLqLpuP6h298Lsx0ChmfzaP5b91AHuDjvJdSFRKVUm7rDgf1C374+9NHw8wQPkqTHYML4pKN7PTq4qS7IbrHTv4fMpTLAgjVtF+Bi26TmAVUAzwbRa/+Xwm8ddFZ6usMBpQG/Nzhx4Z8L1WoBzVXT80jvHGxt3nA5JCRSg9jk1RaZ2sO0WMb9/8nG7udDksACII3gHyxwIGr1Pvz9pdBqgAtUUSQsssySYmzGNzgjO9LqUaNWrUZAigu0SZAA9AABEzeDhlmRb7IVRhSgAXMC3b1PqR6/XBy1NvXt/135/wDG2R6CdIltQbzTJG99oI29ftgfNZR01kugQGASTewGwBiDb6YdZExHlgc1syEgHVe83Ow9OLbe0SbYL6ZlfiNradA44t9B/gGFvTMuazzugIiAYJ35Gww9zVYIAlMxNgP1k/ecacqQkwTr3VANSoPMQQD2gWMe9sTGXybU6f5jsryWkQWJbe/JBtvFtjOHVeiBqsNUhmLbGLA+44wu6xWqVIVIGpgFYEze5nsOB7A8453s55qkY0syzMVDCAYIIAAgbAiNVyd7dt5xtkcwbuflB0qo4sb355njVhNmgtGo1MpJALaidzoHe31PONenOz1As6Vgxq3JJW9rA2nCbESoo0p3BZhLk3PAkx9Tb7Y0z2e+FpAK3n+YgWt33746rVAo0i5RdUjgg3G+/OEuez1Si7abqxtIkiO5JJmCMPdGk30eZ5KqEYCVGozaxsRH2MiZ2J3xbtmUqhkYC9K5K/LIMSJkEdycec5d/zVPoT++KHwyT5F1GC1734tPbFJI40wbwxnhTNSg25Pl7Ai37ev8u2K+gA6g6iL/UEGxHqN8QniuiKeYZktD2+kYvPDt6RJv5QY42xSO0ev8LJcXFibxvnvKuo+ciIA3vEzwOcWngfMTl2QiASCnsQJ+zT+mEnVcmlTLCqyjVTIK9rwDPf+ww28BCaYkkwkD2xLjdDZYflRT0waqoht3/b++D3VXT4bgEMIYEC4i4/XAGQEyTvqI/XBKnz+2CsS/vRBoJykU6QXZUECTwNhf6YnMxW+OzAEilIn/zIA2HaRzvvjrxJnHFRaQMIw83rg7p9AAhRYAW+2GhiUbkNCK/YIyuV0iJuRG3HbAObOlwzA2MTAJHl/W+/phmdsAdTN/f/AKxKcrdhTsBzfmXyiLwT/SL3ncW4HfA3TSKi64IVPKCeSSBz7cRJ9L4MroICiwIMwY/m0/thV03MkpUSFAVGIgchdd5mbjC9kcjEviGDVuR5vLHdgCI9wxI++GWVpFUBqDzEAMIEmCP3F+dsKWpyy1DJZni9wJkmO2KzL0g6pqHzXPvBP/GESJtnFZwKYQEA6RckbtftvY/bEpnqvxTqVoA8sgbhQFB3tttx74beIPN8LcSUW3ZgAR/9HADxTZwAD5tImbBVUAWI4w/knKR//9k="/>
          <p:cNvSpPr>
            <a:spLocks noChangeAspect="1" noChangeArrowheads="1"/>
          </p:cNvSpPr>
          <p:nvPr/>
        </p:nvSpPr>
        <p:spPr bwMode="auto">
          <a:xfrm>
            <a:off x="3284935" y="2325291"/>
            <a:ext cx="171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rgbClr val="FF9900"/>
                </a:solidFill>
                <a:latin typeface="Arial" panose="020B0604020202020204" pitchFamily="34" charset="0"/>
              </a:defRPr>
            </a:lvl1pPr>
            <a:lvl2pPr marL="742950" indent="-285750">
              <a:defRPr sz="4400">
                <a:solidFill>
                  <a:srgbClr val="FF9900"/>
                </a:solidFill>
                <a:latin typeface="Arial" panose="020B0604020202020204" pitchFamily="34" charset="0"/>
              </a:defRPr>
            </a:lvl2pPr>
            <a:lvl3pPr marL="1143000" indent="-228600">
              <a:defRPr sz="4400">
                <a:solidFill>
                  <a:srgbClr val="FF9900"/>
                </a:solidFill>
                <a:latin typeface="Arial" panose="020B0604020202020204" pitchFamily="34" charset="0"/>
              </a:defRPr>
            </a:lvl3pPr>
            <a:lvl4pPr marL="1600200" indent="-228600">
              <a:defRPr sz="4400">
                <a:solidFill>
                  <a:srgbClr val="FF9900"/>
                </a:solidFill>
                <a:latin typeface="Arial" panose="020B0604020202020204" pitchFamily="34" charset="0"/>
              </a:defRPr>
            </a:lvl4pPr>
            <a:lvl5pPr marL="2057400" indent="-228600">
              <a:defRPr sz="4400">
                <a:solidFill>
                  <a:srgbClr val="FF9900"/>
                </a:solidFill>
                <a:latin typeface="Arial" panose="020B0604020202020204" pitchFamily="34" charset="0"/>
              </a:defRPr>
            </a:lvl5pPr>
            <a:lvl6pPr marL="2514600" indent="-228600" eaLnBrk="0" fontAlgn="base" hangingPunct="0">
              <a:spcBef>
                <a:spcPct val="0"/>
              </a:spcBef>
              <a:spcAft>
                <a:spcPct val="0"/>
              </a:spcAft>
              <a:defRPr sz="4400">
                <a:solidFill>
                  <a:srgbClr val="FF9900"/>
                </a:solidFill>
                <a:latin typeface="Arial" panose="020B0604020202020204" pitchFamily="34" charset="0"/>
              </a:defRPr>
            </a:lvl6pPr>
            <a:lvl7pPr marL="2971800" indent="-228600" eaLnBrk="0" fontAlgn="base" hangingPunct="0">
              <a:spcBef>
                <a:spcPct val="0"/>
              </a:spcBef>
              <a:spcAft>
                <a:spcPct val="0"/>
              </a:spcAft>
              <a:defRPr sz="4400">
                <a:solidFill>
                  <a:srgbClr val="FF9900"/>
                </a:solidFill>
                <a:latin typeface="Arial" panose="020B0604020202020204" pitchFamily="34" charset="0"/>
              </a:defRPr>
            </a:lvl7pPr>
            <a:lvl8pPr marL="3429000" indent="-228600" eaLnBrk="0" fontAlgn="base" hangingPunct="0">
              <a:spcBef>
                <a:spcPct val="0"/>
              </a:spcBef>
              <a:spcAft>
                <a:spcPct val="0"/>
              </a:spcAft>
              <a:defRPr sz="4400">
                <a:solidFill>
                  <a:srgbClr val="FF9900"/>
                </a:solidFill>
                <a:latin typeface="Arial" panose="020B0604020202020204" pitchFamily="34" charset="0"/>
              </a:defRPr>
            </a:lvl8pPr>
            <a:lvl9pPr marL="3886200" indent="-228600" eaLnBrk="0" fontAlgn="base" hangingPunct="0">
              <a:spcBef>
                <a:spcPct val="0"/>
              </a:spcBef>
              <a:spcAft>
                <a:spcPct val="0"/>
              </a:spcAft>
              <a:defRPr sz="4400">
                <a:solidFill>
                  <a:srgbClr val="FF9900"/>
                </a:solidFill>
                <a:latin typeface="Arial" panose="020B0604020202020204" pitchFamily="34" charset="0"/>
              </a:defRPr>
            </a:lvl9pPr>
          </a:lstStyle>
          <a:p>
            <a:endParaRPr lang="cs-CZ" altLang="cs-CZ" sz="3300"/>
          </a:p>
        </p:txBody>
      </p:sp>
      <p:sp>
        <p:nvSpPr>
          <p:cNvPr id="11" name="TextovéPole 10"/>
          <p:cNvSpPr txBox="1"/>
          <p:nvPr/>
        </p:nvSpPr>
        <p:spPr>
          <a:xfrm>
            <a:off x="3559969" y="4169569"/>
            <a:ext cx="4286751" cy="565539"/>
          </a:xfrm>
          <a:prstGeom prst="rect">
            <a:avLst/>
          </a:prstGeom>
          <a:noFill/>
        </p:spPr>
        <p:txBody>
          <a:bodyPr wrap="none">
            <a:spAutoFit/>
          </a:bodyPr>
          <a:lstStyle/>
          <a:p>
            <a:pPr>
              <a:defRPr/>
            </a:pPr>
            <a:r>
              <a:rPr lang="cs-CZ" b="1" dirty="0">
                <a:latin typeface="+mj-lt"/>
              </a:rPr>
              <a:t>Hyperplazie dásní (</a:t>
            </a:r>
            <a:r>
              <a:rPr lang="cs-CZ" b="1" dirty="0" err="1">
                <a:latin typeface="+mj-lt"/>
              </a:rPr>
              <a:t>fenytoin</a:t>
            </a:r>
            <a:r>
              <a:rPr lang="cs-CZ" b="1" dirty="0">
                <a:latin typeface="+mj-lt"/>
              </a:rPr>
              <a:t>)</a:t>
            </a:r>
          </a:p>
          <a:p>
            <a:pPr>
              <a:defRPr/>
            </a:pPr>
            <a:r>
              <a:rPr lang="cs-CZ" sz="675" dirty="0">
                <a:latin typeface="+mj-lt"/>
              </a:rPr>
              <a:t>http://www.otszonline.hu/haziorvoslas/cikk/szisztemas_betegsegek_szajuregi_tunetei</a:t>
            </a:r>
          </a:p>
        </p:txBody>
      </p:sp>
      <p:pic>
        <p:nvPicPr>
          <p:cNvPr id="140296" name="Picture 2"/>
          <p:cNvPicPr>
            <a:picLocks noChangeAspect="1" noChangeArrowheads="1"/>
          </p:cNvPicPr>
          <p:nvPr/>
        </p:nvPicPr>
        <p:blipFill>
          <a:blip r:embed="rId3">
            <a:extLst>
              <a:ext uri="{28A0092B-C50C-407E-A947-70E740481C1C}">
                <a14:useLocalDpi xmlns:a14="http://schemas.microsoft.com/office/drawing/2010/main" val="0"/>
              </a:ext>
            </a:extLst>
          </a:blip>
          <a:srcRect r="51781"/>
          <a:stretch>
            <a:fillRect/>
          </a:stretch>
        </p:blipFill>
        <p:spPr bwMode="auto">
          <a:xfrm>
            <a:off x="668536" y="1322041"/>
            <a:ext cx="171926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29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4969" y="1446610"/>
            <a:ext cx="1785938" cy="118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29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2828" y="3805516"/>
            <a:ext cx="1887141" cy="117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8816261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cs-CZ" altLang="cs-CZ" sz="3000"/>
              <a:t>Nežádoucí účinky – typ E</a:t>
            </a:r>
          </a:p>
        </p:txBody>
      </p:sp>
      <p:sp>
        <p:nvSpPr>
          <p:cNvPr id="49155" name="Rectangle 3"/>
          <p:cNvSpPr>
            <a:spLocks noGrp="1" noChangeArrowheads="1"/>
          </p:cNvSpPr>
          <p:nvPr>
            <p:ph idx="1"/>
          </p:nvPr>
        </p:nvSpPr>
        <p:spPr/>
        <p:txBody>
          <a:bodyPr/>
          <a:lstStyle/>
          <a:p>
            <a:pPr eaLnBrk="1" hangingPunct="1">
              <a:lnSpc>
                <a:spcPct val="90000"/>
              </a:lnSpc>
            </a:pPr>
            <a:r>
              <a:rPr lang="cs-CZ" altLang="cs-CZ" smtClean="0"/>
              <a:t>„rebound“ fenomén</a:t>
            </a:r>
          </a:p>
          <a:p>
            <a:pPr lvl="1" eaLnBrk="1" hangingPunct="1">
              <a:lnSpc>
                <a:spcPct val="90000"/>
              </a:lnSpc>
            </a:pPr>
            <a:r>
              <a:rPr lang="cs-CZ" altLang="cs-CZ" smtClean="0"/>
              <a:t>po ukončení aplikace dojde k zhoršení původních obtíží</a:t>
            </a:r>
          </a:p>
          <a:p>
            <a:pPr lvl="2" eaLnBrk="1" hangingPunct="1">
              <a:lnSpc>
                <a:spcPct val="90000"/>
              </a:lnSpc>
            </a:pPr>
            <a:r>
              <a:rPr lang="cs-CZ" altLang="cs-CZ" i="1" smtClean="0"/>
              <a:t>anxiolytika</a:t>
            </a:r>
            <a:r>
              <a:rPr lang="cs-CZ" altLang="cs-CZ" smtClean="0"/>
              <a:t> </a:t>
            </a:r>
            <a:r>
              <a:rPr lang="cs-CZ" altLang="cs-CZ" smtClean="0">
                <a:cs typeface="Arial" panose="020B0604020202020204" pitchFamily="34" charset="0"/>
              </a:rPr>
              <a:t>→ úzkost</a:t>
            </a:r>
          </a:p>
          <a:p>
            <a:pPr lvl="2" eaLnBrk="1" hangingPunct="1">
              <a:lnSpc>
                <a:spcPct val="90000"/>
              </a:lnSpc>
            </a:pPr>
            <a:r>
              <a:rPr lang="cs-CZ" altLang="cs-CZ" i="1" smtClean="0">
                <a:cs typeface="Arial" panose="020B0604020202020204" pitchFamily="34" charset="0"/>
              </a:rPr>
              <a:t>antihypertenziva</a:t>
            </a:r>
            <a:r>
              <a:rPr lang="cs-CZ" altLang="cs-CZ" smtClean="0">
                <a:cs typeface="Arial" panose="020B0604020202020204" pitchFamily="34" charset="0"/>
              </a:rPr>
              <a:t> → hypertenze</a:t>
            </a:r>
          </a:p>
          <a:p>
            <a:pPr eaLnBrk="1" hangingPunct="1">
              <a:lnSpc>
                <a:spcPct val="90000"/>
              </a:lnSpc>
              <a:buFont typeface="Wingdings" panose="05000000000000000000" pitchFamily="2" charset="2"/>
              <a:buNone/>
            </a:pPr>
            <a:endParaRPr lang="cs-CZ" altLang="cs-CZ" smtClean="0">
              <a:cs typeface="Arial" panose="020B0604020202020204" pitchFamily="34" charset="0"/>
            </a:endParaRPr>
          </a:p>
          <a:p>
            <a:pPr eaLnBrk="1" hangingPunct="1">
              <a:lnSpc>
                <a:spcPct val="90000"/>
              </a:lnSpc>
            </a:pPr>
            <a:r>
              <a:rPr lang="cs-CZ" altLang="cs-CZ" smtClean="0"/>
              <a:t>abstinenční syndrom u látek vyvolávajících závislost	</a:t>
            </a:r>
          </a:p>
          <a:p>
            <a:pPr eaLnBrk="1" hangingPunct="1">
              <a:lnSpc>
                <a:spcPct val="90000"/>
              </a:lnSpc>
              <a:spcBef>
                <a:spcPct val="0"/>
              </a:spcBef>
              <a:buClr>
                <a:srgbClr val="99FF99"/>
              </a:buClr>
              <a:buFont typeface="Wingdings" panose="05000000000000000000" pitchFamily="2" charset="2"/>
              <a:buNone/>
            </a:pPr>
            <a:r>
              <a:rPr lang="cs-CZ" altLang="cs-CZ" smtClean="0"/>
              <a:t>		</a:t>
            </a:r>
          </a:p>
        </p:txBody>
      </p:sp>
    </p:spTree>
    <p:custDataLst>
      <p:tags r:id="rId1"/>
    </p:custDataLst>
    <p:extLst>
      <p:ext uri="{BB962C8B-B14F-4D97-AF65-F5344CB8AC3E}">
        <p14:creationId xmlns:p14="http://schemas.microsoft.com/office/powerpoint/2010/main" val="2608086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cs-CZ" altLang="cs-CZ" sz="3000"/>
              <a:t>Toxické účinky léčiv</a:t>
            </a:r>
          </a:p>
        </p:txBody>
      </p:sp>
      <p:sp>
        <p:nvSpPr>
          <p:cNvPr id="51203" name="Rectangle 3"/>
          <p:cNvSpPr>
            <a:spLocks noGrp="1" noChangeArrowheads="1"/>
          </p:cNvSpPr>
          <p:nvPr>
            <p:ph idx="1"/>
          </p:nvPr>
        </p:nvSpPr>
        <p:spPr/>
        <p:txBody>
          <a:bodyPr/>
          <a:lstStyle/>
          <a:p>
            <a:pPr marL="533400" indent="-533400">
              <a:lnSpc>
                <a:spcPct val="90000"/>
              </a:lnSpc>
              <a:buNone/>
            </a:pPr>
            <a:r>
              <a:rPr lang="cs-CZ" altLang="cs-CZ" sz="1875" dirty="0">
                <a:cs typeface="Arial" panose="020B0604020202020204" pitchFamily="34" charset="0"/>
              </a:rPr>
              <a:t>—&gt;</a:t>
            </a:r>
            <a:r>
              <a:rPr lang="cs-CZ" altLang="cs-CZ" sz="1875" dirty="0"/>
              <a:t> </a:t>
            </a:r>
            <a:r>
              <a:rPr lang="cs-CZ" altLang="cs-CZ" sz="1800" dirty="0"/>
              <a:t>po podání nepřiměřeně vysoké dávky</a:t>
            </a:r>
          </a:p>
          <a:p>
            <a:pPr marL="533400" indent="-533400">
              <a:lnSpc>
                <a:spcPct val="90000"/>
              </a:lnSpc>
            </a:pPr>
            <a:r>
              <a:rPr lang="cs-CZ" altLang="cs-CZ" sz="1800" dirty="0"/>
              <a:t>zvýšená kvantita účinku – </a:t>
            </a:r>
            <a:r>
              <a:rPr lang="cs-CZ" altLang="cs-CZ" sz="1800" i="1" dirty="0"/>
              <a:t>heparin</a:t>
            </a:r>
            <a:r>
              <a:rPr lang="cs-CZ" altLang="cs-CZ" sz="1800" dirty="0"/>
              <a:t> – krvácivost</a:t>
            </a:r>
          </a:p>
          <a:p>
            <a:pPr marL="533400" indent="-533400">
              <a:lnSpc>
                <a:spcPct val="90000"/>
              </a:lnSpc>
            </a:pPr>
            <a:r>
              <a:rPr lang="cs-CZ" altLang="cs-CZ" sz="1800" dirty="0"/>
              <a:t>změněná kvalita účinku – </a:t>
            </a:r>
            <a:r>
              <a:rPr lang="cs-CZ" altLang="cs-CZ" sz="1800" i="1" dirty="0"/>
              <a:t>fenacetin</a:t>
            </a:r>
            <a:r>
              <a:rPr lang="cs-CZ" altLang="cs-CZ" sz="1800" dirty="0"/>
              <a:t> - nefropatie</a:t>
            </a:r>
          </a:p>
          <a:p>
            <a:pPr marL="533400" indent="-533400">
              <a:lnSpc>
                <a:spcPct val="90000"/>
              </a:lnSpc>
              <a:buClr>
                <a:schemeClr val="tx2"/>
              </a:buClr>
              <a:buNone/>
            </a:pPr>
            <a:r>
              <a:rPr lang="cs-CZ" altLang="cs-CZ" sz="1800" b="1" dirty="0">
                <a:solidFill>
                  <a:schemeClr val="tx2"/>
                </a:solidFill>
              </a:rPr>
              <a:t>Toxické reakce:</a:t>
            </a:r>
          </a:p>
          <a:p>
            <a:pPr marL="533400" indent="-533400">
              <a:lnSpc>
                <a:spcPct val="90000"/>
              </a:lnSpc>
              <a:buClr>
                <a:schemeClr val="tx2"/>
              </a:buClr>
              <a:buFont typeface="Wingdings" panose="05000000000000000000" pitchFamily="2" charset="2"/>
              <a:buAutoNum type="romanUcPeriod"/>
            </a:pPr>
            <a:r>
              <a:rPr lang="cs-CZ" altLang="cs-CZ" sz="1800" dirty="0">
                <a:solidFill>
                  <a:schemeClr val="tx2"/>
                </a:solidFill>
              </a:rPr>
              <a:t>farmakologické</a:t>
            </a:r>
          </a:p>
          <a:p>
            <a:pPr marL="800100" lvl="1" indent="-457200">
              <a:lnSpc>
                <a:spcPct val="90000"/>
              </a:lnSpc>
              <a:buClr>
                <a:schemeClr val="tx2"/>
              </a:buClr>
              <a:buNone/>
            </a:pPr>
            <a:r>
              <a:rPr lang="cs-CZ" altLang="cs-CZ" sz="1800" dirty="0"/>
              <a:t>	- zmírní se po poklesu plazmatických hladin (hypnotika)</a:t>
            </a:r>
          </a:p>
          <a:p>
            <a:pPr marL="533400" indent="-533400">
              <a:lnSpc>
                <a:spcPct val="90000"/>
              </a:lnSpc>
              <a:buClr>
                <a:schemeClr val="tx2"/>
              </a:buClr>
              <a:buFont typeface="Wingdings" panose="05000000000000000000" pitchFamily="2" charset="2"/>
              <a:buAutoNum type="romanUcPeriod"/>
            </a:pPr>
            <a:r>
              <a:rPr lang="cs-CZ" altLang="cs-CZ" sz="1800" dirty="0">
                <a:solidFill>
                  <a:schemeClr val="tx2"/>
                </a:solidFill>
              </a:rPr>
              <a:t>patologické</a:t>
            </a:r>
          </a:p>
          <a:p>
            <a:pPr marL="533400" indent="-533400">
              <a:lnSpc>
                <a:spcPct val="90000"/>
              </a:lnSpc>
              <a:buClr>
                <a:schemeClr val="tx2"/>
              </a:buClr>
              <a:buNone/>
            </a:pPr>
            <a:r>
              <a:rPr lang="cs-CZ" altLang="cs-CZ" sz="1800" dirty="0"/>
              <a:t>		- vedou k poškození tkání</a:t>
            </a:r>
          </a:p>
          <a:p>
            <a:pPr marL="533400" indent="-533400">
              <a:lnSpc>
                <a:spcPct val="90000"/>
              </a:lnSpc>
              <a:buClr>
                <a:schemeClr val="tx2"/>
              </a:buClr>
              <a:buFont typeface="Wingdings" panose="05000000000000000000" pitchFamily="2" charset="2"/>
              <a:buAutoNum type="romanUcPeriod"/>
            </a:pPr>
            <a:r>
              <a:rPr lang="cs-CZ" altLang="cs-CZ" sz="1800" dirty="0">
                <a:solidFill>
                  <a:schemeClr val="tx2"/>
                </a:solidFill>
              </a:rPr>
              <a:t>genotoxické</a:t>
            </a:r>
          </a:p>
          <a:p>
            <a:pPr marL="800100" lvl="1" indent="-457200">
              <a:lnSpc>
                <a:spcPct val="90000"/>
              </a:lnSpc>
              <a:buClr>
                <a:schemeClr val="tx2"/>
              </a:buClr>
              <a:buNone/>
            </a:pPr>
            <a:r>
              <a:rPr lang="cs-CZ" altLang="cs-CZ" sz="1800" dirty="0"/>
              <a:t>	- poškození DNA</a:t>
            </a:r>
          </a:p>
        </p:txBody>
      </p:sp>
    </p:spTree>
    <p:custDataLst>
      <p:tags r:id="rId1"/>
    </p:custDataLst>
    <p:extLst>
      <p:ext uri="{BB962C8B-B14F-4D97-AF65-F5344CB8AC3E}">
        <p14:creationId xmlns:p14="http://schemas.microsoft.com/office/powerpoint/2010/main" val="1519077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cs-CZ" altLang="cs-CZ" sz="3000"/>
              <a:t>Toxické účinky látek</a:t>
            </a:r>
          </a:p>
        </p:txBody>
      </p:sp>
      <p:sp>
        <p:nvSpPr>
          <p:cNvPr id="53251" name="Rectangle 3"/>
          <p:cNvSpPr>
            <a:spLocks noGrp="1" noChangeArrowheads="1"/>
          </p:cNvSpPr>
          <p:nvPr>
            <p:ph idx="1"/>
          </p:nvPr>
        </p:nvSpPr>
        <p:spPr/>
        <p:txBody>
          <a:bodyPr/>
          <a:lstStyle/>
          <a:p>
            <a:pPr marL="533400" indent="-533400">
              <a:lnSpc>
                <a:spcPct val="90000"/>
              </a:lnSpc>
              <a:buNone/>
            </a:pPr>
            <a:r>
              <a:rPr lang="cs-CZ" altLang="cs-CZ" sz="1800"/>
              <a:t>Příznaky toxicity mohou vznikat jako:</a:t>
            </a:r>
          </a:p>
          <a:p>
            <a:pPr marL="533400" indent="-533400">
              <a:lnSpc>
                <a:spcPct val="90000"/>
              </a:lnSpc>
            </a:pPr>
            <a:r>
              <a:rPr lang="cs-CZ" altLang="cs-CZ" sz="1800"/>
              <a:t>časné – akutní toxicita</a:t>
            </a:r>
          </a:p>
          <a:p>
            <a:pPr marL="533400" indent="-533400">
              <a:lnSpc>
                <a:spcPct val="90000"/>
              </a:lnSpc>
            </a:pPr>
            <a:r>
              <a:rPr lang="cs-CZ" altLang="cs-CZ" sz="1800"/>
              <a:t>během opakované aplikace – subakutní toxicita</a:t>
            </a:r>
          </a:p>
          <a:p>
            <a:pPr marL="533400" indent="-533400">
              <a:lnSpc>
                <a:spcPct val="90000"/>
              </a:lnSpc>
            </a:pPr>
            <a:r>
              <a:rPr lang="cs-CZ" altLang="cs-CZ" sz="1800"/>
              <a:t>pozdní – chronická toxicita</a:t>
            </a:r>
          </a:p>
          <a:p>
            <a:pPr marL="533400" indent="-533400">
              <a:lnSpc>
                <a:spcPct val="90000"/>
              </a:lnSpc>
              <a:buClr>
                <a:schemeClr val="tx2"/>
              </a:buClr>
            </a:pPr>
            <a:endParaRPr lang="cs-CZ" altLang="cs-CZ" sz="1800">
              <a:solidFill>
                <a:schemeClr val="tx2"/>
              </a:solidFill>
            </a:endParaRPr>
          </a:p>
          <a:p>
            <a:pPr marL="533400" indent="-533400">
              <a:lnSpc>
                <a:spcPct val="90000"/>
              </a:lnSpc>
              <a:buClr>
                <a:schemeClr val="tx2"/>
              </a:buClr>
              <a:buNone/>
            </a:pPr>
            <a:r>
              <a:rPr lang="cs-CZ" altLang="cs-CZ" sz="1800" b="1">
                <a:solidFill>
                  <a:schemeClr val="tx2"/>
                </a:solidFill>
              </a:rPr>
              <a:t>toxicita:</a:t>
            </a:r>
            <a:r>
              <a:rPr lang="cs-CZ" altLang="cs-CZ" sz="1800">
                <a:solidFill>
                  <a:schemeClr val="tx2"/>
                </a:solidFill>
              </a:rPr>
              <a:t>	</a:t>
            </a:r>
            <a:r>
              <a:rPr lang="cs-CZ" altLang="cs-CZ" sz="1800"/>
              <a:t>místní x systémová</a:t>
            </a:r>
          </a:p>
          <a:p>
            <a:pPr marL="533400" indent="-533400">
              <a:lnSpc>
                <a:spcPct val="90000"/>
              </a:lnSpc>
              <a:buClr>
                <a:schemeClr val="tx2"/>
              </a:buClr>
              <a:buNone/>
            </a:pPr>
            <a:r>
              <a:rPr lang="cs-CZ" altLang="cs-CZ" sz="1800"/>
              <a:t>			akutní x chronická</a:t>
            </a:r>
          </a:p>
          <a:p>
            <a:pPr marL="533400" indent="-533400">
              <a:lnSpc>
                <a:spcPct val="90000"/>
              </a:lnSpc>
            </a:pPr>
            <a:r>
              <a:rPr lang="cs-CZ" altLang="cs-CZ" sz="1875"/>
              <a:t>místní (poleptání)</a:t>
            </a:r>
          </a:p>
          <a:p>
            <a:pPr marL="533400" indent="-533400">
              <a:lnSpc>
                <a:spcPct val="90000"/>
              </a:lnSpc>
            </a:pPr>
            <a:r>
              <a:rPr lang="cs-CZ" altLang="cs-CZ" sz="1875"/>
              <a:t>systémové</a:t>
            </a:r>
          </a:p>
          <a:p>
            <a:pPr marL="1066800" lvl="2" indent="-381000">
              <a:lnSpc>
                <a:spcPct val="90000"/>
              </a:lnSpc>
            </a:pPr>
            <a:r>
              <a:rPr lang="cs-CZ" altLang="cs-CZ" sz="1575"/>
              <a:t>nespecifické – toxické vůči kterékoliv buňce</a:t>
            </a:r>
          </a:p>
          <a:p>
            <a:pPr marL="1066800" lvl="2" indent="-381000">
              <a:lnSpc>
                <a:spcPct val="90000"/>
              </a:lnSpc>
            </a:pPr>
            <a:r>
              <a:rPr lang="cs-CZ" altLang="cs-CZ" sz="1575"/>
              <a:t>specifické – selektivní toxicita v urč. tkáních nebo orgánech</a:t>
            </a:r>
            <a:endParaRPr lang="cs-CZ" altLang="cs-CZ" sz="1350" b="1">
              <a:solidFill>
                <a:schemeClr val="tx2"/>
              </a:solidFill>
            </a:endParaRPr>
          </a:p>
          <a:p>
            <a:pPr marL="533400" indent="-533400">
              <a:lnSpc>
                <a:spcPct val="90000"/>
              </a:lnSpc>
              <a:buClr>
                <a:schemeClr val="tx2"/>
              </a:buClr>
              <a:buNone/>
            </a:pPr>
            <a:endParaRPr lang="cs-CZ" altLang="cs-CZ" sz="1800"/>
          </a:p>
        </p:txBody>
      </p:sp>
    </p:spTree>
    <p:custDataLst>
      <p:tags r:id="rId1"/>
    </p:custDataLst>
    <p:extLst>
      <p:ext uri="{BB962C8B-B14F-4D97-AF65-F5344CB8AC3E}">
        <p14:creationId xmlns:p14="http://schemas.microsoft.com/office/powerpoint/2010/main" val="1812696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cs-CZ" altLang="cs-CZ" sz="3000"/>
              <a:t>Toxické účinky léčiv</a:t>
            </a:r>
          </a:p>
        </p:txBody>
      </p:sp>
      <p:sp>
        <p:nvSpPr>
          <p:cNvPr id="54275" name="Rectangle 3"/>
          <p:cNvSpPr>
            <a:spLocks noGrp="1" noChangeArrowheads="1"/>
          </p:cNvSpPr>
          <p:nvPr>
            <p:ph idx="1"/>
          </p:nvPr>
        </p:nvSpPr>
        <p:spPr/>
        <p:txBody>
          <a:bodyPr/>
          <a:lstStyle/>
          <a:p>
            <a:pPr eaLnBrk="1" hangingPunct="1"/>
            <a:r>
              <a:rPr lang="cs-CZ" altLang="cs-CZ" smtClean="0"/>
              <a:t>nejčastěji se vyskytují po látkách s nízkým terapeutickým indexem</a:t>
            </a:r>
          </a:p>
          <a:p>
            <a:pPr lvl="1" eaLnBrk="1" hangingPunct="1"/>
            <a:r>
              <a:rPr lang="cs-CZ" altLang="cs-CZ" smtClean="0"/>
              <a:t>Antihypertenziva</a:t>
            </a:r>
          </a:p>
          <a:p>
            <a:pPr lvl="1" eaLnBrk="1" hangingPunct="1"/>
            <a:r>
              <a:rPr lang="cs-CZ" altLang="cs-CZ" smtClean="0"/>
              <a:t>Srdeční glykosidy</a:t>
            </a:r>
          </a:p>
          <a:p>
            <a:pPr lvl="1" eaLnBrk="1" hangingPunct="1"/>
            <a:r>
              <a:rPr lang="cs-CZ" altLang="cs-CZ" smtClean="0"/>
              <a:t>Antiarytmika</a:t>
            </a:r>
          </a:p>
          <a:p>
            <a:pPr lvl="1" eaLnBrk="1" hangingPunct="1"/>
            <a:r>
              <a:rPr lang="cs-CZ" altLang="cs-CZ" smtClean="0"/>
              <a:t>Antikoagulancia</a:t>
            </a:r>
          </a:p>
          <a:p>
            <a:pPr lvl="1" eaLnBrk="1" hangingPunct="1"/>
            <a:r>
              <a:rPr lang="cs-CZ" altLang="cs-CZ" smtClean="0"/>
              <a:t>Cytostatika, imunosupresiva</a:t>
            </a:r>
          </a:p>
          <a:p>
            <a:pPr lvl="1" eaLnBrk="1" hangingPunct="1"/>
            <a:r>
              <a:rPr lang="cs-CZ" altLang="cs-CZ" smtClean="0"/>
              <a:t>Aminoglykosidová antibiotika</a:t>
            </a:r>
          </a:p>
        </p:txBody>
      </p:sp>
    </p:spTree>
    <p:custDataLst>
      <p:tags r:id="rId1"/>
    </p:custDataLst>
    <p:extLst>
      <p:ext uri="{BB962C8B-B14F-4D97-AF65-F5344CB8AC3E}">
        <p14:creationId xmlns:p14="http://schemas.microsoft.com/office/powerpoint/2010/main" val="2465927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cs-CZ" altLang="cs-CZ" sz="2700"/>
              <a:t>Ostatní nežádoucí účinky</a:t>
            </a:r>
          </a:p>
        </p:txBody>
      </p:sp>
      <p:sp>
        <p:nvSpPr>
          <p:cNvPr id="56323" name="Rectangle 3"/>
          <p:cNvSpPr>
            <a:spLocks noGrp="1" noChangeArrowheads="1"/>
          </p:cNvSpPr>
          <p:nvPr>
            <p:ph idx="1"/>
          </p:nvPr>
        </p:nvSpPr>
        <p:spPr/>
        <p:txBody>
          <a:bodyPr/>
          <a:lstStyle/>
          <a:p>
            <a:pPr eaLnBrk="1" hangingPunct="1">
              <a:lnSpc>
                <a:spcPct val="90000"/>
              </a:lnSpc>
            </a:pPr>
            <a:r>
              <a:rPr lang="cs-CZ" altLang="cs-CZ" sz="2100" b="1">
                <a:solidFill>
                  <a:schemeClr val="tx2"/>
                </a:solidFill>
              </a:rPr>
              <a:t>CNS</a:t>
            </a:r>
          </a:p>
          <a:p>
            <a:pPr lvl="1" eaLnBrk="1" hangingPunct="1">
              <a:lnSpc>
                <a:spcPct val="90000"/>
              </a:lnSpc>
            </a:pPr>
            <a:r>
              <a:rPr lang="cs-CZ" altLang="cs-CZ" sz="1800"/>
              <a:t>ospalost, závratě, bolesti hlavy, deprese</a:t>
            </a:r>
          </a:p>
          <a:p>
            <a:pPr eaLnBrk="1" hangingPunct="1">
              <a:lnSpc>
                <a:spcPct val="90000"/>
              </a:lnSpc>
            </a:pPr>
            <a:r>
              <a:rPr lang="cs-CZ" altLang="cs-CZ" sz="2100" b="1">
                <a:solidFill>
                  <a:schemeClr val="tx2"/>
                </a:solidFill>
              </a:rPr>
              <a:t>GIT</a:t>
            </a:r>
          </a:p>
          <a:p>
            <a:pPr lvl="1" eaLnBrk="1" hangingPunct="1">
              <a:lnSpc>
                <a:spcPct val="90000"/>
              </a:lnSpc>
            </a:pPr>
            <a:r>
              <a:rPr lang="cs-CZ" altLang="cs-CZ" sz="1800"/>
              <a:t>dyspepsie, plynatost, peptidické vředy, průjem, zácpa, zvracení, anorexie</a:t>
            </a:r>
          </a:p>
          <a:p>
            <a:pPr eaLnBrk="1" hangingPunct="1">
              <a:lnSpc>
                <a:spcPct val="90000"/>
              </a:lnSpc>
            </a:pPr>
            <a:r>
              <a:rPr lang="cs-CZ" altLang="cs-CZ" sz="2100" b="1">
                <a:solidFill>
                  <a:schemeClr val="tx2"/>
                </a:solidFill>
              </a:rPr>
              <a:t>UGT</a:t>
            </a:r>
          </a:p>
          <a:p>
            <a:pPr lvl="1" eaLnBrk="1" hangingPunct="1">
              <a:lnSpc>
                <a:spcPct val="90000"/>
              </a:lnSpc>
            </a:pPr>
            <a:r>
              <a:rPr lang="cs-CZ" altLang="cs-CZ" sz="1800"/>
              <a:t>poruchy erekce, změny poševní sekrece	</a:t>
            </a:r>
          </a:p>
          <a:p>
            <a:pPr eaLnBrk="1" hangingPunct="1">
              <a:lnSpc>
                <a:spcPct val="90000"/>
              </a:lnSpc>
            </a:pPr>
            <a:r>
              <a:rPr lang="cs-CZ" altLang="cs-CZ" sz="2100" b="1">
                <a:solidFill>
                  <a:schemeClr val="tx2"/>
                </a:solidFill>
              </a:rPr>
              <a:t>RT</a:t>
            </a:r>
          </a:p>
          <a:p>
            <a:pPr lvl="1" eaLnBrk="1" hangingPunct="1">
              <a:lnSpc>
                <a:spcPct val="90000"/>
              </a:lnSpc>
            </a:pPr>
            <a:r>
              <a:rPr lang="cs-CZ" altLang="cs-CZ" sz="1800"/>
              <a:t>dyspnoe, bronchokonstrikce</a:t>
            </a:r>
          </a:p>
          <a:p>
            <a:pPr eaLnBrk="1" hangingPunct="1">
              <a:lnSpc>
                <a:spcPct val="90000"/>
              </a:lnSpc>
            </a:pPr>
            <a:r>
              <a:rPr lang="cs-CZ" altLang="cs-CZ" sz="2100" b="1">
                <a:solidFill>
                  <a:schemeClr val="tx2"/>
                </a:solidFill>
              </a:rPr>
              <a:t>KVS</a:t>
            </a:r>
          </a:p>
          <a:p>
            <a:pPr lvl="1" eaLnBrk="1" hangingPunct="1">
              <a:lnSpc>
                <a:spcPct val="90000"/>
              </a:lnSpc>
            </a:pPr>
            <a:r>
              <a:rPr lang="cs-CZ" altLang="cs-CZ" sz="1800"/>
              <a:t>arytmie, hypotenze, hypertenze, palpitace</a:t>
            </a:r>
          </a:p>
        </p:txBody>
      </p:sp>
    </p:spTree>
    <p:custDataLst>
      <p:tags r:id="rId1"/>
    </p:custDataLst>
    <p:extLst>
      <p:ext uri="{BB962C8B-B14F-4D97-AF65-F5344CB8AC3E}">
        <p14:creationId xmlns:p14="http://schemas.microsoft.com/office/powerpoint/2010/main" val="3911297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Rectangle 4"/>
          <p:cNvSpPr>
            <a:spLocks noGrp="1" noChangeArrowheads="1"/>
          </p:cNvSpPr>
          <p:nvPr>
            <p:ph type="ctrTitle"/>
          </p:nvPr>
        </p:nvSpPr>
        <p:spPr/>
        <p:txBody>
          <a:bodyPr/>
          <a:lstStyle/>
          <a:p>
            <a:pPr eaLnBrk="1" hangingPunct="1"/>
            <a:r>
              <a:rPr lang="cs-CZ" altLang="cs-CZ" b="1" smtClean="0"/>
              <a:t>Interakce léčiv</a:t>
            </a:r>
          </a:p>
        </p:txBody>
      </p:sp>
    </p:spTree>
    <p:custDataLst>
      <p:tags r:id="rId1"/>
    </p:custDataLst>
    <p:extLst>
      <p:ext uri="{BB962C8B-B14F-4D97-AF65-F5344CB8AC3E}">
        <p14:creationId xmlns:p14="http://schemas.microsoft.com/office/powerpoint/2010/main" val="3072369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cs-CZ" altLang="cs-CZ" b="1" smtClean="0"/>
              <a:t>Interakce mezi látkami</a:t>
            </a:r>
          </a:p>
        </p:txBody>
      </p:sp>
      <p:sp>
        <p:nvSpPr>
          <p:cNvPr id="58371" name="Rectangle 3"/>
          <p:cNvSpPr>
            <a:spLocks noGrp="1" noChangeArrowheads="1"/>
          </p:cNvSpPr>
          <p:nvPr>
            <p:ph idx="1"/>
          </p:nvPr>
        </p:nvSpPr>
        <p:spPr/>
        <p:txBody>
          <a:bodyPr/>
          <a:lstStyle/>
          <a:p>
            <a:pPr eaLnBrk="1" hangingPunct="1"/>
            <a:r>
              <a:rPr lang="cs-CZ" altLang="cs-CZ" sz="2100"/>
              <a:t>změny v síle trvání účinku léčiva vlivem jiné látky</a:t>
            </a:r>
          </a:p>
          <a:p>
            <a:pPr lvl="1" eaLnBrk="1" hangingPunct="1"/>
            <a:r>
              <a:rPr lang="cs-CZ" altLang="cs-CZ" sz="1800"/>
              <a:t>vzájemné ovlivnění při současném působení více látek v organismu</a:t>
            </a:r>
          </a:p>
          <a:p>
            <a:pPr lvl="1" eaLnBrk="1" hangingPunct="1"/>
            <a:r>
              <a:rPr lang="cs-CZ" altLang="cs-CZ" sz="1800" b="1"/>
              <a:t>žádoucí x nežádoucí</a:t>
            </a:r>
          </a:p>
        </p:txBody>
      </p:sp>
      <p:sp>
        <p:nvSpPr>
          <p:cNvPr id="58372" name="Rectangle 4"/>
          <p:cNvSpPr>
            <a:spLocks noChangeArrowheads="1"/>
          </p:cNvSpPr>
          <p:nvPr/>
        </p:nvSpPr>
        <p:spPr bwMode="auto">
          <a:xfrm>
            <a:off x="3383757" y="3634979"/>
            <a:ext cx="2069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cs-CZ" sz="1800" b="1">
                <a:solidFill>
                  <a:schemeClr val="tx2"/>
                </a:solidFill>
                <a:latin typeface="Arial" panose="020B0604020202020204" pitchFamily="34" charset="0"/>
              </a:rPr>
              <a:t>farmakokinetické</a:t>
            </a:r>
          </a:p>
        </p:txBody>
      </p:sp>
      <p:sp>
        <p:nvSpPr>
          <p:cNvPr id="58373" name="Rectangle 5"/>
          <p:cNvSpPr>
            <a:spLocks noChangeArrowheads="1"/>
          </p:cNvSpPr>
          <p:nvPr/>
        </p:nvSpPr>
        <p:spPr bwMode="auto">
          <a:xfrm>
            <a:off x="5651897" y="3489722"/>
            <a:ext cx="22749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cs-CZ" sz="1800" b="1">
                <a:solidFill>
                  <a:schemeClr val="tx2"/>
                </a:solidFill>
                <a:latin typeface="Arial" panose="020B0604020202020204" pitchFamily="34" charset="0"/>
              </a:rPr>
              <a:t>farmakodynamické</a:t>
            </a:r>
          </a:p>
        </p:txBody>
      </p:sp>
      <p:sp>
        <p:nvSpPr>
          <p:cNvPr id="58374" name="Rectangle 7"/>
          <p:cNvSpPr>
            <a:spLocks noChangeArrowheads="1"/>
          </p:cNvSpPr>
          <p:nvPr/>
        </p:nvSpPr>
        <p:spPr bwMode="auto">
          <a:xfrm>
            <a:off x="5975747" y="3759994"/>
            <a:ext cx="141737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cs-CZ" sz="1500">
                <a:latin typeface="Arial" panose="020B0604020202020204" pitchFamily="34" charset="0"/>
              </a:rPr>
              <a:t>receptorové</a:t>
            </a:r>
          </a:p>
          <a:p>
            <a:pPr eaLnBrk="1" hangingPunct="1"/>
            <a:r>
              <a:rPr lang="cs-CZ" altLang="cs-CZ" sz="1500">
                <a:latin typeface="Arial" panose="020B0604020202020204" pitchFamily="34" charset="0"/>
              </a:rPr>
              <a:t>nereceptorové</a:t>
            </a:r>
          </a:p>
        </p:txBody>
      </p:sp>
      <p:sp>
        <p:nvSpPr>
          <p:cNvPr id="58375" name="Line 8"/>
          <p:cNvSpPr>
            <a:spLocks noChangeShapeType="1"/>
          </p:cNvSpPr>
          <p:nvPr/>
        </p:nvSpPr>
        <p:spPr bwMode="auto">
          <a:xfrm flipH="1">
            <a:off x="4572000" y="3057526"/>
            <a:ext cx="0" cy="594122"/>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800"/>
          </a:p>
        </p:txBody>
      </p:sp>
      <p:sp>
        <p:nvSpPr>
          <p:cNvPr id="58376" name="Line 9"/>
          <p:cNvSpPr>
            <a:spLocks noChangeShapeType="1"/>
          </p:cNvSpPr>
          <p:nvPr/>
        </p:nvSpPr>
        <p:spPr bwMode="auto">
          <a:xfrm>
            <a:off x="4572001" y="3057525"/>
            <a:ext cx="1241822" cy="323850"/>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800"/>
          </a:p>
        </p:txBody>
      </p:sp>
      <p:sp>
        <p:nvSpPr>
          <p:cNvPr id="58377" name="Rectangle 10"/>
          <p:cNvSpPr>
            <a:spLocks noChangeArrowheads="1"/>
          </p:cNvSpPr>
          <p:nvPr/>
        </p:nvSpPr>
        <p:spPr bwMode="auto">
          <a:xfrm>
            <a:off x="3113485" y="2680097"/>
            <a:ext cx="2980303"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cs-CZ" sz="2100" b="1">
                <a:solidFill>
                  <a:schemeClr val="tx2"/>
                </a:solidFill>
                <a:latin typeface="Arial" panose="020B0604020202020204" pitchFamily="34" charset="0"/>
              </a:rPr>
              <a:t>Mechanismy interakcí</a:t>
            </a:r>
          </a:p>
        </p:txBody>
      </p:sp>
      <p:sp>
        <p:nvSpPr>
          <p:cNvPr id="58378" name="Rectangle 11"/>
          <p:cNvSpPr>
            <a:spLocks noChangeArrowheads="1"/>
          </p:cNvSpPr>
          <p:nvPr/>
        </p:nvSpPr>
        <p:spPr bwMode="auto">
          <a:xfrm>
            <a:off x="1331119" y="3365897"/>
            <a:ext cx="17363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cs-CZ" sz="1800" b="1">
                <a:solidFill>
                  <a:schemeClr val="tx2"/>
                </a:solidFill>
                <a:latin typeface="Arial" panose="020B0604020202020204" pitchFamily="34" charset="0"/>
              </a:rPr>
              <a:t>farmaceutické</a:t>
            </a:r>
            <a:endParaRPr lang="en-GB" altLang="cs-CZ" sz="1800" b="1">
              <a:solidFill>
                <a:schemeClr val="tx2"/>
              </a:solidFill>
              <a:latin typeface="Arial" panose="020B0604020202020204" pitchFamily="34" charset="0"/>
            </a:endParaRPr>
          </a:p>
        </p:txBody>
      </p:sp>
      <p:sp>
        <p:nvSpPr>
          <p:cNvPr id="58379" name="Line 12"/>
          <p:cNvSpPr>
            <a:spLocks noChangeShapeType="1"/>
          </p:cNvSpPr>
          <p:nvPr/>
        </p:nvSpPr>
        <p:spPr bwMode="auto">
          <a:xfrm flipH="1">
            <a:off x="3275410" y="3057525"/>
            <a:ext cx="1296590" cy="323850"/>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800"/>
          </a:p>
        </p:txBody>
      </p:sp>
      <p:sp>
        <p:nvSpPr>
          <p:cNvPr id="58380" name="Rectangle 13"/>
          <p:cNvSpPr>
            <a:spLocks noChangeArrowheads="1"/>
          </p:cNvSpPr>
          <p:nvPr/>
        </p:nvSpPr>
        <p:spPr bwMode="auto">
          <a:xfrm>
            <a:off x="3654028" y="3921919"/>
            <a:ext cx="156645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cs-CZ" altLang="cs-CZ" sz="1500">
                <a:latin typeface="Arial" panose="020B0604020202020204" pitchFamily="34" charset="0"/>
              </a:rPr>
              <a:t>absorpce</a:t>
            </a:r>
          </a:p>
          <a:p>
            <a:pPr eaLnBrk="1" hangingPunct="1"/>
            <a:r>
              <a:rPr lang="cs-CZ" altLang="cs-CZ" sz="1500">
                <a:latin typeface="Arial" panose="020B0604020202020204" pitchFamily="34" charset="0"/>
              </a:rPr>
              <a:t>distribuce</a:t>
            </a:r>
          </a:p>
          <a:p>
            <a:pPr eaLnBrk="1" hangingPunct="1"/>
            <a:r>
              <a:rPr lang="cs-CZ" altLang="cs-CZ" sz="1500">
                <a:latin typeface="Arial" panose="020B0604020202020204" pitchFamily="34" charset="0"/>
              </a:rPr>
              <a:t>biotransformace</a:t>
            </a:r>
          </a:p>
          <a:p>
            <a:pPr eaLnBrk="1" hangingPunct="1"/>
            <a:r>
              <a:rPr lang="cs-CZ" altLang="cs-CZ" sz="1500">
                <a:latin typeface="Arial" panose="020B0604020202020204" pitchFamily="34" charset="0"/>
              </a:rPr>
              <a:t>exkrece</a:t>
            </a:r>
          </a:p>
        </p:txBody>
      </p:sp>
    </p:spTree>
    <p:custDataLst>
      <p:tags r:id="rId1"/>
    </p:custDataLst>
    <p:extLst>
      <p:ext uri="{BB962C8B-B14F-4D97-AF65-F5344CB8AC3E}">
        <p14:creationId xmlns:p14="http://schemas.microsoft.com/office/powerpoint/2010/main" val="3794347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custDataLst>
              <p:tags r:id="rId2"/>
            </p:custDataLst>
          </p:nvPr>
        </p:nvSpPr>
        <p:spPr>
          <a:xfrm>
            <a:off x="529255" y="1227612"/>
            <a:ext cx="8790053" cy="485775"/>
          </a:xfrm>
        </p:spPr>
        <p:txBody>
          <a:bodyPr/>
          <a:lstStyle/>
          <a:p>
            <a:pPr eaLnBrk="1" hangingPunct="1"/>
            <a:r>
              <a:rPr lang="cs-CZ" altLang="cs-CZ" sz="2700" dirty="0" smtClean="0"/>
              <a:t>II. Faktory </a:t>
            </a:r>
            <a:r>
              <a:rPr lang="cs-CZ" altLang="cs-CZ" sz="2700" dirty="0"/>
              <a:t>vztahující se k pacientovi</a:t>
            </a:r>
            <a:br>
              <a:rPr lang="cs-CZ" altLang="cs-CZ" sz="2700" dirty="0"/>
            </a:br>
            <a:r>
              <a:rPr lang="cs-CZ" altLang="cs-CZ" sz="2700" dirty="0"/>
              <a:t>1. věk</a:t>
            </a:r>
            <a:endParaRPr lang="en-GB" altLang="cs-CZ" sz="2700" dirty="0"/>
          </a:p>
        </p:txBody>
      </p:sp>
      <p:sp>
        <p:nvSpPr>
          <p:cNvPr id="10243" name="Rectangle 3"/>
          <p:cNvSpPr>
            <a:spLocks noGrp="1" noChangeArrowheads="1"/>
          </p:cNvSpPr>
          <p:nvPr>
            <p:ph idx="1"/>
          </p:nvPr>
        </p:nvSpPr>
        <p:spPr>
          <a:xfrm>
            <a:off x="362107" y="1986423"/>
            <a:ext cx="8082321" cy="3082529"/>
          </a:xfrm>
        </p:spPr>
        <p:txBody>
          <a:bodyPr/>
          <a:lstStyle/>
          <a:p>
            <a:pPr eaLnBrk="1" hangingPunct="1">
              <a:lnSpc>
                <a:spcPct val="90000"/>
              </a:lnSpc>
            </a:pPr>
            <a:r>
              <a:rPr lang="cs-CZ" altLang="cs-CZ" sz="2100" dirty="0">
                <a:solidFill>
                  <a:schemeClr val="tx2"/>
                </a:solidFill>
              </a:rPr>
              <a:t>děti </a:t>
            </a:r>
          </a:p>
          <a:p>
            <a:pPr lvl="1" eaLnBrk="1" hangingPunct="1">
              <a:lnSpc>
                <a:spcPct val="90000"/>
              </a:lnSpc>
            </a:pPr>
            <a:r>
              <a:rPr lang="cs-CZ" altLang="cs-CZ" sz="1800" dirty="0"/>
              <a:t>korelace dle hmotnosti/povrchu těla</a:t>
            </a:r>
          </a:p>
          <a:p>
            <a:pPr lvl="1" eaLnBrk="1" hangingPunct="1">
              <a:lnSpc>
                <a:spcPct val="90000"/>
              </a:lnSpc>
            </a:pPr>
            <a:r>
              <a:rPr lang="cs-CZ" altLang="cs-CZ" sz="1800" dirty="0"/>
              <a:t>novorozenci – nezralost </a:t>
            </a:r>
            <a:r>
              <a:rPr lang="cs-CZ" altLang="cs-CZ" sz="1800" dirty="0" err="1"/>
              <a:t>fce</a:t>
            </a:r>
            <a:r>
              <a:rPr lang="cs-CZ" altLang="cs-CZ" sz="1800" dirty="0"/>
              <a:t> ledvin a </a:t>
            </a:r>
            <a:r>
              <a:rPr lang="cs-CZ" altLang="cs-CZ" sz="1800" dirty="0" smtClean="0"/>
              <a:t>jaterního metabolismu, </a:t>
            </a:r>
            <a:endParaRPr lang="cs-CZ" altLang="cs-CZ" sz="1800" dirty="0"/>
          </a:p>
          <a:p>
            <a:pPr lvl="1" eaLnBrk="1" hangingPunct="1">
              <a:lnSpc>
                <a:spcPct val="90000"/>
              </a:lnSpc>
              <a:buFont typeface="Wingdings" panose="05000000000000000000" pitchFamily="2" charset="2"/>
              <a:buNone/>
            </a:pPr>
            <a:r>
              <a:rPr lang="cs-CZ" altLang="cs-CZ" sz="1800" dirty="0">
                <a:sym typeface="Symbol" panose="05050102010706020507" pitchFamily="18" charset="2"/>
              </a:rPr>
              <a:t> prostup HEB</a:t>
            </a:r>
          </a:p>
          <a:p>
            <a:pPr eaLnBrk="1" hangingPunct="1">
              <a:lnSpc>
                <a:spcPct val="90000"/>
              </a:lnSpc>
            </a:pPr>
            <a:r>
              <a:rPr lang="cs-CZ" altLang="cs-CZ" sz="2100" dirty="0">
                <a:solidFill>
                  <a:schemeClr val="tx2"/>
                </a:solidFill>
              </a:rPr>
              <a:t>vyšší věk</a:t>
            </a:r>
          </a:p>
          <a:p>
            <a:pPr lvl="1" eaLnBrk="1" hangingPunct="1">
              <a:lnSpc>
                <a:spcPct val="90000"/>
              </a:lnSpc>
            </a:pPr>
            <a:r>
              <a:rPr lang="cs-CZ" altLang="cs-CZ" sz="1800" dirty="0" err="1"/>
              <a:t>polymorbidita</a:t>
            </a:r>
            <a:r>
              <a:rPr lang="cs-CZ" altLang="cs-CZ" sz="1800" dirty="0"/>
              <a:t>, polypragmazie</a:t>
            </a:r>
          </a:p>
          <a:p>
            <a:pPr lvl="1" eaLnBrk="1" hangingPunct="1">
              <a:lnSpc>
                <a:spcPct val="90000"/>
              </a:lnSpc>
            </a:pPr>
            <a:r>
              <a:rPr lang="cs-CZ" altLang="cs-CZ" sz="1800" dirty="0">
                <a:sym typeface="Symbol" panose="05050102010706020507" pitchFamily="18" charset="2"/>
              </a:rPr>
              <a:t> T</a:t>
            </a:r>
            <a:r>
              <a:rPr lang="cs-CZ" altLang="cs-CZ" sz="1800" baseline="-25000" dirty="0">
                <a:sym typeface="Symbol" panose="05050102010706020507" pitchFamily="18" charset="2"/>
              </a:rPr>
              <a:t>1/2</a:t>
            </a:r>
            <a:r>
              <a:rPr lang="cs-CZ" altLang="cs-CZ" sz="1800" dirty="0">
                <a:sym typeface="Symbol" panose="05050102010706020507" pitchFamily="18" charset="2"/>
              </a:rPr>
              <a:t> eliminace</a:t>
            </a:r>
          </a:p>
          <a:p>
            <a:pPr lvl="1" eaLnBrk="1" hangingPunct="1">
              <a:lnSpc>
                <a:spcPct val="90000"/>
              </a:lnSpc>
            </a:pPr>
            <a:r>
              <a:rPr lang="cs-CZ" altLang="cs-CZ" sz="1800" dirty="0">
                <a:sym typeface="Symbol" panose="05050102010706020507" pitchFamily="18" charset="2"/>
              </a:rPr>
              <a:t>FD – změna citlivosti cílových struktur – paradoxní a </a:t>
            </a:r>
            <a:r>
              <a:rPr lang="cs-CZ" altLang="cs-CZ" sz="1800" dirty="0" err="1">
                <a:sym typeface="Symbol" panose="05050102010706020507" pitchFamily="18" charset="2"/>
              </a:rPr>
              <a:t>hyperergní</a:t>
            </a:r>
            <a:r>
              <a:rPr lang="cs-CZ" altLang="cs-CZ" sz="1800" dirty="0">
                <a:sym typeface="Symbol" panose="05050102010706020507" pitchFamily="18" charset="2"/>
              </a:rPr>
              <a:t> reakce</a:t>
            </a:r>
          </a:p>
          <a:p>
            <a:pPr lvl="1" eaLnBrk="1" hangingPunct="1">
              <a:lnSpc>
                <a:spcPct val="90000"/>
              </a:lnSpc>
              <a:buClr>
                <a:schemeClr val="tx2"/>
              </a:buClr>
              <a:buSzTx/>
              <a:buFont typeface="Symbol" panose="05050102010706020507" pitchFamily="18" charset="2"/>
              <a:buChar char="Þ"/>
            </a:pPr>
            <a:r>
              <a:rPr lang="cs-CZ" altLang="cs-CZ" sz="1800" dirty="0">
                <a:sym typeface="Symbol" panose="05050102010706020507" pitchFamily="18" charset="2"/>
              </a:rPr>
              <a:t>  dávek o 1/4 - 1/3 </a:t>
            </a:r>
          </a:p>
        </p:txBody>
      </p:sp>
    </p:spTree>
    <p:custDataLst>
      <p:tags r:id="rId1"/>
    </p:custDataLst>
    <p:extLst>
      <p:ext uri="{BB962C8B-B14F-4D97-AF65-F5344CB8AC3E}">
        <p14:creationId xmlns:p14="http://schemas.microsoft.com/office/powerpoint/2010/main" val="4054384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6"/>
          <p:cNvSpPr>
            <a:spLocks noGrp="1" noChangeArrowheads="1"/>
          </p:cNvSpPr>
          <p:nvPr>
            <p:ph type="body" sz="half" idx="1"/>
          </p:nvPr>
        </p:nvSpPr>
        <p:spPr>
          <a:xfrm>
            <a:off x="1389460" y="1329929"/>
            <a:ext cx="3020615" cy="3212306"/>
          </a:xfrm>
        </p:spPr>
        <p:txBody>
          <a:bodyPr/>
          <a:lstStyle/>
          <a:p>
            <a:pPr eaLnBrk="1" hangingPunct="1">
              <a:buFont typeface="Wingdings" panose="05000000000000000000" pitchFamily="2" charset="2"/>
              <a:buNone/>
            </a:pPr>
            <a:r>
              <a:rPr lang="cs-CZ" altLang="cs-CZ" sz="2100" b="1">
                <a:solidFill>
                  <a:schemeClr val="tx2"/>
                </a:solidFill>
              </a:rPr>
              <a:t>INDUKTORY CYP 450</a:t>
            </a:r>
          </a:p>
          <a:p>
            <a:pPr eaLnBrk="1" hangingPunct="1">
              <a:buClr>
                <a:schemeClr val="tx1"/>
              </a:buClr>
            </a:pPr>
            <a:r>
              <a:rPr lang="cs-CZ" altLang="cs-CZ" sz="1800"/>
              <a:t>dexametazon</a:t>
            </a:r>
          </a:p>
          <a:p>
            <a:pPr eaLnBrk="1" hangingPunct="1">
              <a:buClr>
                <a:schemeClr val="tx1"/>
              </a:buClr>
            </a:pPr>
            <a:r>
              <a:rPr lang="cs-CZ" altLang="cs-CZ" sz="1800"/>
              <a:t>fenobarbital</a:t>
            </a:r>
          </a:p>
          <a:p>
            <a:pPr eaLnBrk="1" hangingPunct="1">
              <a:buClr>
                <a:schemeClr val="tx1"/>
              </a:buClr>
            </a:pPr>
            <a:r>
              <a:rPr lang="cs-CZ" altLang="cs-CZ" sz="1800"/>
              <a:t>rifampicin</a:t>
            </a:r>
          </a:p>
          <a:p>
            <a:pPr eaLnBrk="1" hangingPunct="1">
              <a:buClr>
                <a:schemeClr val="tx1"/>
              </a:buClr>
            </a:pPr>
            <a:r>
              <a:rPr lang="cs-CZ" altLang="cs-CZ" sz="1800"/>
              <a:t>fenytoin</a:t>
            </a:r>
          </a:p>
          <a:p>
            <a:pPr eaLnBrk="1" hangingPunct="1">
              <a:buClr>
                <a:schemeClr val="tx1"/>
              </a:buClr>
            </a:pPr>
            <a:r>
              <a:rPr lang="cs-CZ" altLang="cs-CZ" sz="1800"/>
              <a:t>třezalka tečkovaná</a:t>
            </a:r>
            <a:r>
              <a:rPr lang="cs-CZ" altLang="cs-CZ" sz="1800" i="1"/>
              <a:t> (Hypericum perforatum)</a:t>
            </a:r>
          </a:p>
          <a:p>
            <a:pPr eaLnBrk="1" hangingPunct="1">
              <a:buClr>
                <a:schemeClr val="tx1"/>
              </a:buClr>
            </a:pPr>
            <a:r>
              <a:rPr lang="cs-CZ" altLang="cs-CZ" sz="1800"/>
              <a:t>jinan dvoulaločný</a:t>
            </a:r>
            <a:r>
              <a:rPr lang="cs-CZ" altLang="cs-CZ" sz="1800" i="1"/>
              <a:t> (Ginkgo biloba)</a:t>
            </a:r>
            <a:endParaRPr lang="en-GB" altLang="cs-CZ" sz="1800">
              <a:solidFill>
                <a:srgbClr val="F51D27"/>
              </a:solidFill>
            </a:endParaRPr>
          </a:p>
        </p:txBody>
      </p:sp>
      <p:sp>
        <p:nvSpPr>
          <p:cNvPr id="59395" name="Rectangle 7"/>
          <p:cNvSpPr>
            <a:spLocks noGrp="1" noChangeArrowheads="1"/>
          </p:cNvSpPr>
          <p:nvPr>
            <p:ph type="body" sz="half" idx="2"/>
          </p:nvPr>
        </p:nvSpPr>
        <p:spPr>
          <a:xfrm>
            <a:off x="4979194" y="1329929"/>
            <a:ext cx="3021806" cy="3212306"/>
          </a:xfrm>
        </p:spPr>
        <p:txBody>
          <a:bodyPr/>
          <a:lstStyle/>
          <a:p>
            <a:pPr eaLnBrk="1" hangingPunct="1">
              <a:buFont typeface="Wingdings" panose="05000000000000000000" pitchFamily="2" charset="2"/>
              <a:buNone/>
            </a:pPr>
            <a:r>
              <a:rPr lang="cs-CZ" altLang="cs-CZ" sz="2100" b="1">
                <a:solidFill>
                  <a:schemeClr val="tx2"/>
                </a:solidFill>
              </a:rPr>
              <a:t>INHIBITORY CYP 450</a:t>
            </a:r>
          </a:p>
          <a:p>
            <a:pPr eaLnBrk="1" hangingPunct="1">
              <a:buClr>
                <a:schemeClr val="tx1"/>
              </a:buClr>
            </a:pPr>
            <a:r>
              <a:rPr lang="cs-CZ" altLang="cs-CZ" sz="1800"/>
              <a:t>antidepresiva (fluoxetin, fluvoxamin, paroxetin)</a:t>
            </a:r>
          </a:p>
          <a:p>
            <a:pPr eaLnBrk="1" hangingPunct="1">
              <a:buClr>
                <a:schemeClr val="tx1"/>
              </a:buClr>
            </a:pPr>
            <a:r>
              <a:rPr lang="cs-CZ" altLang="cs-CZ" sz="1800"/>
              <a:t>chinin, chinidin</a:t>
            </a:r>
          </a:p>
          <a:p>
            <a:pPr eaLnBrk="1" hangingPunct="1">
              <a:buClr>
                <a:schemeClr val="tx1"/>
              </a:buClr>
            </a:pPr>
            <a:r>
              <a:rPr lang="cs-CZ" altLang="cs-CZ" sz="1800"/>
              <a:t>chloramfenikol, erytromycin</a:t>
            </a:r>
          </a:p>
          <a:p>
            <a:pPr eaLnBrk="1" hangingPunct="1">
              <a:buClr>
                <a:schemeClr val="tx1"/>
              </a:buClr>
            </a:pPr>
            <a:r>
              <a:rPr lang="cs-CZ" altLang="cs-CZ" sz="1800"/>
              <a:t>ketokonazol, itrakonazol</a:t>
            </a:r>
          </a:p>
          <a:p>
            <a:pPr eaLnBrk="1" hangingPunct="1">
              <a:buClr>
                <a:schemeClr val="tx1"/>
              </a:buClr>
            </a:pPr>
            <a:r>
              <a:rPr lang="cs-CZ" altLang="cs-CZ" sz="1800"/>
              <a:t>grapefruitová šťáva</a:t>
            </a:r>
          </a:p>
          <a:p>
            <a:pPr eaLnBrk="1" hangingPunct="1"/>
            <a:endParaRPr lang="cs-CZ" altLang="cs-CZ" sz="1800"/>
          </a:p>
          <a:p>
            <a:pPr eaLnBrk="1" hangingPunct="1"/>
            <a:endParaRPr lang="en-GB" altLang="cs-CZ" sz="1500">
              <a:solidFill>
                <a:srgbClr val="F51D27"/>
              </a:solidFill>
            </a:endParaRPr>
          </a:p>
        </p:txBody>
      </p:sp>
      <p:sp>
        <p:nvSpPr>
          <p:cNvPr id="59396" name="Rectangle 8"/>
          <p:cNvSpPr>
            <a:spLocks noGrp="1" noChangeArrowheads="1"/>
          </p:cNvSpPr>
          <p:nvPr>
            <p:ph type="title"/>
          </p:nvPr>
        </p:nvSpPr>
        <p:spPr>
          <a:xfrm>
            <a:off x="1381125" y="586979"/>
            <a:ext cx="6478191" cy="526256"/>
          </a:xfrm>
        </p:spPr>
        <p:txBody>
          <a:bodyPr/>
          <a:lstStyle/>
          <a:p>
            <a:pPr eaLnBrk="1" hangingPunct="1"/>
            <a:r>
              <a:rPr lang="cs-CZ" altLang="cs-CZ" sz="3000"/>
              <a:t>Interakce CYP</a:t>
            </a:r>
            <a:endParaRPr lang="en-GB" altLang="cs-CZ" sz="3000"/>
          </a:p>
        </p:txBody>
      </p:sp>
    </p:spTree>
    <p:custDataLst>
      <p:tags r:id="rId1"/>
    </p:custDataLst>
    <p:extLst>
      <p:ext uri="{BB962C8B-B14F-4D97-AF65-F5344CB8AC3E}">
        <p14:creationId xmlns:p14="http://schemas.microsoft.com/office/powerpoint/2010/main" val="136805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cs-CZ" altLang="cs-CZ" b="1" smtClean="0"/>
              <a:t>Interakce léčiv</a:t>
            </a:r>
          </a:p>
        </p:txBody>
      </p:sp>
      <p:sp>
        <p:nvSpPr>
          <p:cNvPr id="60419" name="Rectangle 3"/>
          <p:cNvSpPr>
            <a:spLocks noGrp="1" noChangeArrowheads="1"/>
          </p:cNvSpPr>
          <p:nvPr>
            <p:ph type="body" idx="1"/>
          </p:nvPr>
        </p:nvSpPr>
        <p:spPr/>
        <p:txBody>
          <a:bodyPr/>
          <a:lstStyle/>
          <a:p>
            <a:pPr eaLnBrk="1" hangingPunct="1">
              <a:buClr>
                <a:schemeClr val="tx2"/>
              </a:buClr>
              <a:buFont typeface="Wingdings" panose="05000000000000000000" pitchFamily="2" charset="2"/>
              <a:buChar char="§"/>
            </a:pPr>
            <a:r>
              <a:rPr lang="cs-CZ" altLang="cs-CZ" smtClean="0">
                <a:solidFill>
                  <a:schemeClr val="tx2"/>
                </a:solidFill>
              </a:rPr>
              <a:t>aditivní</a:t>
            </a:r>
            <a:r>
              <a:rPr lang="cs-CZ" altLang="cs-CZ" smtClean="0"/>
              <a:t> - součet</a:t>
            </a:r>
          </a:p>
          <a:p>
            <a:pPr eaLnBrk="1" hangingPunct="1">
              <a:buClr>
                <a:schemeClr val="tx2"/>
              </a:buClr>
              <a:buFont typeface="Wingdings" panose="05000000000000000000" pitchFamily="2" charset="2"/>
              <a:buChar char="§"/>
            </a:pPr>
            <a:r>
              <a:rPr lang="cs-CZ" altLang="cs-CZ" smtClean="0">
                <a:solidFill>
                  <a:schemeClr val="tx2"/>
                </a:solidFill>
              </a:rPr>
              <a:t>synergické</a:t>
            </a:r>
            <a:r>
              <a:rPr lang="cs-CZ" altLang="cs-CZ" smtClean="0"/>
              <a:t> - </a:t>
            </a:r>
            <a:r>
              <a:rPr lang="cs-CZ" altLang="cs-CZ" smtClean="0">
                <a:sym typeface="Symbol" panose="05050102010706020507" pitchFamily="18" charset="2"/>
              </a:rPr>
              <a:t> než součet</a:t>
            </a:r>
          </a:p>
          <a:p>
            <a:pPr eaLnBrk="1" hangingPunct="1">
              <a:buClr>
                <a:schemeClr val="tx2"/>
              </a:buClr>
              <a:buFont typeface="Wingdings" panose="05000000000000000000" pitchFamily="2" charset="2"/>
              <a:buChar char="§"/>
            </a:pPr>
            <a:r>
              <a:rPr lang="cs-CZ" altLang="cs-CZ" smtClean="0">
                <a:solidFill>
                  <a:schemeClr val="tx2"/>
                </a:solidFill>
              </a:rPr>
              <a:t>potenciační</a:t>
            </a:r>
            <a:r>
              <a:rPr lang="cs-CZ" altLang="cs-CZ" smtClean="0"/>
              <a:t> – zesílení jedné látky druhou</a:t>
            </a:r>
          </a:p>
          <a:p>
            <a:pPr eaLnBrk="1" hangingPunct="1">
              <a:buClr>
                <a:schemeClr val="tx2"/>
              </a:buClr>
              <a:buFont typeface="Wingdings" panose="05000000000000000000" pitchFamily="2" charset="2"/>
              <a:buChar char="§"/>
            </a:pPr>
            <a:r>
              <a:rPr lang="cs-CZ" altLang="cs-CZ" smtClean="0">
                <a:solidFill>
                  <a:schemeClr val="tx2"/>
                </a:solidFill>
              </a:rPr>
              <a:t>antagonistické</a:t>
            </a:r>
          </a:p>
          <a:p>
            <a:pPr lvl="1" eaLnBrk="1" hangingPunct="1"/>
            <a:r>
              <a:rPr lang="cs-CZ" altLang="cs-CZ" smtClean="0"/>
              <a:t>fyziologický, funkční (H a A v bronších)</a:t>
            </a:r>
          </a:p>
          <a:p>
            <a:pPr lvl="1" eaLnBrk="1" hangingPunct="1"/>
            <a:r>
              <a:rPr lang="cs-CZ" altLang="cs-CZ" smtClean="0"/>
              <a:t>kompetitivní (</a:t>
            </a:r>
            <a:r>
              <a:rPr lang="cs-CZ" altLang="cs-CZ" smtClean="0">
                <a:sym typeface="Symbol" panose="05050102010706020507" pitchFamily="18" charset="2"/>
              </a:rPr>
              <a:t>-mimetika a -blokátory)</a:t>
            </a:r>
          </a:p>
          <a:p>
            <a:pPr lvl="1" eaLnBrk="1" hangingPunct="1"/>
            <a:r>
              <a:rPr lang="cs-CZ" altLang="cs-CZ" smtClean="0">
                <a:sym typeface="Symbol" panose="05050102010706020507" pitchFamily="18" charset="2"/>
              </a:rPr>
              <a:t>nekompetitivní</a:t>
            </a:r>
          </a:p>
        </p:txBody>
      </p:sp>
    </p:spTree>
    <p:custDataLst>
      <p:tags r:id="rId1"/>
    </p:custDataLst>
    <p:extLst>
      <p:ext uri="{BB962C8B-B14F-4D97-AF65-F5344CB8AC3E}">
        <p14:creationId xmlns:p14="http://schemas.microsoft.com/office/powerpoint/2010/main" val="1047173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4086225" y="1168004"/>
            <a:ext cx="3833813" cy="1133475"/>
          </a:xfrm>
        </p:spPr>
        <p:txBody>
          <a:bodyPr/>
          <a:lstStyle/>
          <a:p>
            <a:pPr eaLnBrk="1" hangingPunct="1"/>
            <a:r>
              <a:rPr lang="cs-CZ" altLang="cs-CZ" sz="3000"/>
              <a:t>Výzkum a vývoj nových léčiv</a:t>
            </a:r>
          </a:p>
        </p:txBody>
      </p:sp>
      <p:pic>
        <p:nvPicPr>
          <p:cNvPr id="61443" name="Picture 3" descr="photo_newdrugs"/>
          <p:cNvPicPr>
            <a:picLocks noChangeAspect="1" noChangeArrowheads="1"/>
          </p:cNvPicPr>
          <p:nvPr/>
        </p:nvPicPr>
        <p:blipFill>
          <a:blip r:embed="rId3">
            <a:extLst>
              <a:ext uri="{28A0092B-C50C-407E-A947-70E740481C1C}">
                <a14:useLocalDpi xmlns:a14="http://schemas.microsoft.com/office/drawing/2010/main" val="0"/>
              </a:ext>
            </a:extLst>
          </a:blip>
          <a:srcRect l="4361" t="3589" b="3589"/>
          <a:stretch>
            <a:fillRect/>
          </a:stretch>
        </p:blipFill>
        <p:spPr bwMode="auto">
          <a:xfrm>
            <a:off x="1331119" y="1059656"/>
            <a:ext cx="2677716"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Rectangle 4"/>
          <p:cNvSpPr>
            <a:spLocks noChangeArrowheads="1"/>
          </p:cNvSpPr>
          <p:nvPr/>
        </p:nvSpPr>
        <p:spPr bwMode="auto">
          <a:xfrm>
            <a:off x="1871663" y="4786313"/>
            <a:ext cx="527900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cs-CZ" sz="1050">
                <a:latin typeface="Tahoma" panose="020B0604030504040204" pitchFamily="34" charset="0"/>
              </a:rPr>
              <a:t>http://portal.med.muni.cz/clanek-367-vyzkum-novych-leciv-od-zrodu-k-registraci.html</a:t>
            </a:r>
          </a:p>
        </p:txBody>
      </p:sp>
    </p:spTree>
    <p:custDataLst>
      <p:tags r:id="rId1"/>
    </p:custDataLst>
    <p:extLst>
      <p:ext uri="{BB962C8B-B14F-4D97-AF65-F5344CB8AC3E}">
        <p14:creationId xmlns:p14="http://schemas.microsoft.com/office/powerpoint/2010/main" val="3835019987"/>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cs-CZ" altLang="cs-CZ" sz="3000"/>
              <a:t>VÝVOJ NOVÉHO LÉČIVA</a:t>
            </a:r>
          </a:p>
        </p:txBody>
      </p:sp>
      <p:pic>
        <p:nvPicPr>
          <p:cNvPr id="62468" name="Picture 4" descr="roehrchen_contergan2_400q"/>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7140062" y="1510455"/>
            <a:ext cx="1747421" cy="13105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467" name="Rectangle 3"/>
          <p:cNvSpPr>
            <a:spLocks noGrp="1" noChangeArrowheads="1"/>
          </p:cNvSpPr>
          <p:nvPr>
            <p:ph type="body" sz="half" idx="4294967295"/>
          </p:nvPr>
        </p:nvSpPr>
        <p:spPr>
          <a:xfrm>
            <a:off x="509590" y="1330325"/>
            <a:ext cx="5862635" cy="2536825"/>
          </a:xfrm>
        </p:spPr>
        <p:txBody>
          <a:bodyPr/>
          <a:lstStyle/>
          <a:p>
            <a:pPr eaLnBrk="1" hangingPunct="1"/>
            <a:r>
              <a:rPr lang="cs-CZ" altLang="cs-CZ" sz="2100" dirty="0"/>
              <a:t>výzkum i vývoj </a:t>
            </a:r>
            <a:r>
              <a:rPr lang="cs-CZ" altLang="cs-CZ" sz="2100" dirty="0">
                <a:cs typeface="Arial" panose="020B0604020202020204" pitchFamily="34" charset="0"/>
              </a:rPr>
              <a:t>finančně náročné (800 milionů dolarů</a:t>
            </a:r>
            <a:r>
              <a:rPr lang="cs-CZ" altLang="cs-CZ" sz="2100" dirty="0"/>
              <a:t>/1 lék</a:t>
            </a:r>
            <a:r>
              <a:rPr lang="cs-CZ" altLang="cs-CZ" sz="2100" dirty="0">
                <a:cs typeface="Arial" panose="020B0604020202020204" pitchFamily="34" charset="0"/>
              </a:rPr>
              <a:t>)</a:t>
            </a:r>
            <a:endParaRPr lang="cs-CZ" altLang="cs-CZ" sz="2100" dirty="0"/>
          </a:p>
          <a:p>
            <a:pPr eaLnBrk="1" hangingPunct="1"/>
            <a:r>
              <a:rPr lang="cs-CZ" altLang="cs-CZ" sz="2100" dirty="0"/>
              <a:t>z 10 000 syntetizovaných látek jen 1 na trh</a:t>
            </a:r>
          </a:p>
          <a:p>
            <a:pPr lvl="1" eaLnBrk="1" hangingPunct="1"/>
            <a:r>
              <a:rPr lang="cs-CZ" altLang="cs-CZ" sz="1800" dirty="0"/>
              <a:t>vývoj cca 10 let</a:t>
            </a:r>
          </a:p>
          <a:p>
            <a:pPr eaLnBrk="1" hangingPunct="1"/>
            <a:r>
              <a:rPr lang="cs-CZ" altLang="cs-CZ" sz="2100" dirty="0">
                <a:cs typeface="Arial" panose="020B0604020202020204" pitchFamily="34" charset="0"/>
              </a:rPr>
              <a:t>nutná přísné </a:t>
            </a:r>
            <a:r>
              <a:rPr lang="cs-CZ" altLang="cs-CZ" sz="2100" dirty="0"/>
              <a:t>normy a vodítka pro </a:t>
            </a:r>
            <a:r>
              <a:rPr lang="cs-CZ" altLang="cs-CZ" sz="2100" dirty="0">
                <a:cs typeface="Arial" panose="020B0604020202020204" pitchFamily="34" charset="0"/>
              </a:rPr>
              <a:t>kontrol</a:t>
            </a:r>
            <a:r>
              <a:rPr lang="cs-CZ" altLang="cs-CZ" sz="2100" dirty="0"/>
              <a:t>u</a:t>
            </a:r>
            <a:r>
              <a:rPr lang="cs-CZ" altLang="cs-CZ" sz="2100" dirty="0">
                <a:cs typeface="Arial" panose="020B0604020202020204" pitchFamily="34" charset="0"/>
              </a:rPr>
              <a:t> nových léčiv – výstrahou je </a:t>
            </a:r>
            <a:r>
              <a:rPr lang="cs-CZ" altLang="cs-CZ" sz="2100" dirty="0" err="1">
                <a:cs typeface="Arial" panose="020B0604020202020204" pitchFamily="34" charset="0"/>
              </a:rPr>
              <a:t>thalidomidová</a:t>
            </a:r>
            <a:r>
              <a:rPr lang="cs-CZ" altLang="cs-CZ" sz="2100" dirty="0">
                <a:cs typeface="Arial" panose="020B0604020202020204" pitchFamily="34" charset="0"/>
              </a:rPr>
              <a:t> aféra</a:t>
            </a:r>
          </a:p>
        </p:txBody>
      </p:sp>
      <p:pic>
        <p:nvPicPr>
          <p:cNvPr id="62469" name="Picture 5" descr="missbild-bild5g"/>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rot="5400000">
            <a:off x="7193034" y="3386010"/>
            <a:ext cx="1641475" cy="1250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940854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ovéPole 1"/>
          <p:cNvSpPr txBox="1"/>
          <p:nvPr/>
        </p:nvSpPr>
        <p:spPr>
          <a:xfrm>
            <a:off x="1428749" y="2293144"/>
            <a:ext cx="1200151" cy="553998"/>
          </a:xfrm>
          <a:prstGeom prst="rect">
            <a:avLst/>
          </a:prstGeom>
          <a:solidFill>
            <a:schemeClr val="accent5">
              <a:lumMod val="20000"/>
              <a:lumOff val="80000"/>
            </a:schemeClr>
          </a:solidFill>
          <a:ln>
            <a:solidFill>
              <a:schemeClr val="accent1"/>
            </a:solid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cs-CZ" sz="1500" dirty="0"/>
              <a:t>Laboratorní výzkum</a:t>
            </a:r>
          </a:p>
        </p:txBody>
      </p:sp>
      <p:sp>
        <p:nvSpPr>
          <p:cNvPr id="24" name="TextovéPole 2"/>
          <p:cNvSpPr txBox="1"/>
          <p:nvPr/>
        </p:nvSpPr>
        <p:spPr>
          <a:xfrm>
            <a:off x="2850356" y="2307431"/>
            <a:ext cx="1157288" cy="553998"/>
          </a:xfrm>
          <a:prstGeom prst="rect">
            <a:avLst/>
          </a:prstGeom>
          <a:solidFill>
            <a:schemeClr val="accent5">
              <a:lumMod val="20000"/>
              <a:lumOff val="80000"/>
            </a:schemeClr>
          </a:solidFill>
          <a:ln>
            <a:solidFill>
              <a:schemeClr val="accent1"/>
            </a:solidFill>
          </a:ln>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cs-CZ" sz="1500"/>
              <a:t>Preklinické hodnocení</a:t>
            </a:r>
          </a:p>
        </p:txBody>
      </p:sp>
      <p:sp>
        <p:nvSpPr>
          <p:cNvPr id="25" name="TextovéPole 3"/>
          <p:cNvSpPr txBox="1"/>
          <p:nvPr/>
        </p:nvSpPr>
        <p:spPr>
          <a:xfrm>
            <a:off x="4221956" y="2307432"/>
            <a:ext cx="1114425" cy="535781"/>
          </a:xfrm>
          <a:prstGeom prst="rect">
            <a:avLst/>
          </a:prstGeom>
          <a:solidFill>
            <a:schemeClr val="accent5">
              <a:lumMod val="20000"/>
              <a:lumOff val="80000"/>
            </a:schemeClr>
          </a:solidFill>
          <a:ln>
            <a:solidFill>
              <a:schemeClr val="accent1"/>
            </a:solidFill>
          </a:ln>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cs-CZ" sz="1500"/>
              <a:t>Klinické hodnocení</a:t>
            </a:r>
          </a:p>
        </p:txBody>
      </p:sp>
      <p:sp>
        <p:nvSpPr>
          <p:cNvPr id="26" name="TextovéPole 4"/>
          <p:cNvSpPr txBox="1"/>
          <p:nvPr/>
        </p:nvSpPr>
        <p:spPr>
          <a:xfrm>
            <a:off x="5600700" y="2286000"/>
            <a:ext cx="1101811" cy="526799"/>
          </a:xfrm>
          <a:prstGeom prst="rect">
            <a:avLst/>
          </a:prstGeom>
          <a:solidFill>
            <a:schemeClr val="accent5">
              <a:lumMod val="20000"/>
              <a:lumOff val="80000"/>
            </a:schemeClr>
          </a:solidFill>
          <a:ln>
            <a:solidFill>
              <a:schemeClr val="accent1"/>
            </a:solidFill>
          </a:ln>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cs-CZ" sz="1500" dirty="0"/>
              <a:t>Registrace</a:t>
            </a:r>
          </a:p>
        </p:txBody>
      </p:sp>
      <p:sp>
        <p:nvSpPr>
          <p:cNvPr id="27" name="TextovéPole 9"/>
          <p:cNvSpPr txBox="1"/>
          <p:nvPr/>
        </p:nvSpPr>
        <p:spPr>
          <a:xfrm>
            <a:off x="4264819" y="3097755"/>
            <a:ext cx="3607594" cy="323165"/>
          </a:xfrm>
          <a:prstGeom prst="rect">
            <a:avLst/>
          </a:prstGeom>
          <a:solidFill>
            <a:schemeClr val="accent5">
              <a:lumMod val="20000"/>
              <a:lumOff val="80000"/>
            </a:schemeClr>
          </a:solidFill>
          <a:ln>
            <a:solidFill>
              <a:schemeClr val="accent1"/>
            </a:solidFill>
          </a:ln>
        </p:spPr>
        <p:style>
          <a:lnRef idx="0">
            <a:scrgbClr r="0" g="0" b="0"/>
          </a:lnRef>
          <a:fillRef idx="0">
            <a:scrgbClr r="0" g="0" b="0"/>
          </a:fillRef>
          <a:effectRef idx="0">
            <a:scrgbClr r="0" g="0" b="0"/>
          </a:effectRef>
          <a:fontRef idx="minor">
            <a:schemeClr val="tx1"/>
          </a:fontRef>
        </p:style>
        <p:txBody>
          <a:bodyPr wrap="square" rtlCol="0" anchor="ct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cs-CZ" sz="1500"/>
              <a:t>Farmakovigilance</a:t>
            </a:r>
          </a:p>
        </p:txBody>
      </p:sp>
      <p:sp>
        <p:nvSpPr>
          <p:cNvPr id="28" name="TextovéPole 10"/>
          <p:cNvSpPr txBox="1"/>
          <p:nvPr/>
        </p:nvSpPr>
        <p:spPr>
          <a:xfrm>
            <a:off x="6872287" y="2286000"/>
            <a:ext cx="1435893" cy="526799"/>
          </a:xfrm>
          <a:prstGeom prst="rect">
            <a:avLst/>
          </a:prstGeom>
          <a:solidFill>
            <a:schemeClr val="accent5">
              <a:lumMod val="20000"/>
              <a:lumOff val="80000"/>
            </a:schemeClr>
          </a:solidFill>
          <a:ln>
            <a:solidFill>
              <a:schemeClr val="accent1"/>
            </a:solidFill>
          </a:ln>
        </p:spPr>
        <p:style>
          <a:lnRef idx="0">
            <a:scrgbClr r="0" g="0" b="0"/>
          </a:lnRef>
          <a:fillRef idx="0">
            <a:scrgbClr r="0" g="0" b="0"/>
          </a:fillRef>
          <a:effectRef idx="0">
            <a:scrgbClr r="0" g="0" b="0"/>
          </a:effectRef>
          <a:fontRef idx="minor">
            <a:schemeClr val="tx1"/>
          </a:fontRef>
        </p:style>
        <p:txBody>
          <a:bodyPr wrap="square" rtlCol="0" anchor="ctr">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cs-CZ" sz="1500" dirty="0"/>
              <a:t>Propagace</a:t>
            </a:r>
          </a:p>
        </p:txBody>
      </p:sp>
      <p:cxnSp>
        <p:nvCxnSpPr>
          <p:cNvPr id="29" name="Přímá spojnice se šipkou 28"/>
          <p:cNvCxnSpPr/>
          <p:nvPr/>
        </p:nvCxnSpPr>
        <p:spPr>
          <a:xfrm>
            <a:off x="2636044" y="2553891"/>
            <a:ext cx="221456" cy="15478"/>
          </a:xfrm>
          <a:prstGeom prst="straightConnector1">
            <a:avLst/>
          </a:prstGeom>
          <a:ln w="34925">
            <a:solidFill>
              <a:srgbClr val="E71F4F"/>
            </a:solidFill>
            <a:tailEnd type="arrow"/>
          </a:ln>
        </p:spPr>
        <p:style>
          <a:lnRef idx="1">
            <a:schemeClr val="accent1"/>
          </a:lnRef>
          <a:fillRef idx="0">
            <a:schemeClr val="accent1"/>
          </a:fillRef>
          <a:effectRef idx="0">
            <a:schemeClr val="accent1"/>
          </a:effectRef>
          <a:fontRef idx="minor">
            <a:schemeClr val="tx1"/>
          </a:fontRef>
        </p:style>
      </p:cxnSp>
      <p:cxnSp>
        <p:nvCxnSpPr>
          <p:cNvPr id="30" name="Přímá spojnice se šipkou 29"/>
          <p:cNvCxnSpPr/>
          <p:nvPr/>
        </p:nvCxnSpPr>
        <p:spPr>
          <a:xfrm>
            <a:off x="4014788" y="2550319"/>
            <a:ext cx="221456" cy="15479"/>
          </a:xfrm>
          <a:prstGeom prst="straightConnector1">
            <a:avLst/>
          </a:prstGeom>
          <a:ln w="34925">
            <a:solidFill>
              <a:srgbClr val="E71F4F"/>
            </a:solidFill>
            <a:tailEnd type="arrow"/>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p:nvPr/>
        </p:nvCxnSpPr>
        <p:spPr>
          <a:xfrm>
            <a:off x="5364957" y="2550319"/>
            <a:ext cx="221456" cy="15479"/>
          </a:xfrm>
          <a:prstGeom prst="straightConnector1">
            <a:avLst/>
          </a:prstGeom>
          <a:ln w="34925">
            <a:solidFill>
              <a:srgbClr val="E71F4F"/>
            </a:solidFill>
            <a:tailEnd type="arrow"/>
          </a:ln>
        </p:spPr>
        <p:style>
          <a:lnRef idx="1">
            <a:schemeClr val="accent1"/>
          </a:lnRef>
          <a:fillRef idx="0">
            <a:schemeClr val="accent1"/>
          </a:fillRef>
          <a:effectRef idx="0">
            <a:schemeClr val="accent1"/>
          </a:effectRef>
          <a:fontRef idx="minor">
            <a:schemeClr val="tx1"/>
          </a:fontRef>
        </p:style>
      </p:cxnSp>
      <p:cxnSp>
        <p:nvCxnSpPr>
          <p:cNvPr id="32" name="Přímá spojnice se šipkou 31"/>
          <p:cNvCxnSpPr/>
          <p:nvPr/>
        </p:nvCxnSpPr>
        <p:spPr>
          <a:xfrm>
            <a:off x="6657976" y="2557462"/>
            <a:ext cx="221456" cy="15479"/>
          </a:xfrm>
          <a:prstGeom prst="straightConnector1">
            <a:avLst/>
          </a:prstGeom>
          <a:ln w="34925">
            <a:solidFill>
              <a:srgbClr val="E71F4F"/>
            </a:solidFill>
            <a:tailEnd type="arrow"/>
          </a:ln>
        </p:spPr>
        <p:style>
          <a:lnRef idx="1">
            <a:schemeClr val="accent1"/>
          </a:lnRef>
          <a:fillRef idx="0">
            <a:schemeClr val="accent1"/>
          </a:fillRef>
          <a:effectRef idx="0">
            <a:schemeClr val="accent1"/>
          </a:effectRef>
          <a:fontRef idx="minor">
            <a:schemeClr val="tx1"/>
          </a:fontRef>
        </p:style>
      </p:cxnSp>
      <p:sp>
        <p:nvSpPr>
          <p:cNvPr id="33" name="Zástupný symbol pro obsah 32"/>
          <p:cNvSpPr>
            <a:spLocks noGrp="1"/>
          </p:cNvSpPr>
          <p:nvPr>
            <p:ph idx="1"/>
          </p:nvPr>
        </p:nvSpPr>
        <p:spPr>
          <a:xfrm>
            <a:off x="1485900" y="357504"/>
            <a:ext cx="6002424" cy="4428492"/>
          </a:xfrm>
        </p:spPr>
        <p:txBody>
          <a:bodyPr/>
          <a:lstStyle/>
          <a:p>
            <a:pPr marL="0" indent="0" algn="ctr">
              <a:buNone/>
            </a:pPr>
            <a:endParaRPr lang="cs-CZ" sz="3600" dirty="0">
              <a:latin typeface="+mj-lt"/>
              <a:ea typeface="+mj-ea"/>
              <a:cs typeface="+mj-cs"/>
            </a:endParaRPr>
          </a:p>
          <a:p>
            <a:pPr marL="0" indent="0" algn="ctr">
              <a:buNone/>
            </a:pPr>
            <a:r>
              <a:rPr lang="cs-CZ" sz="3600" dirty="0">
                <a:latin typeface="+mj-lt"/>
                <a:ea typeface="+mj-ea"/>
                <a:cs typeface="+mj-cs"/>
              </a:rPr>
              <a:t/>
            </a:r>
            <a:br>
              <a:rPr lang="cs-CZ" sz="3600" dirty="0">
                <a:latin typeface="+mj-lt"/>
                <a:ea typeface="+mj-ea"/>
                <a:cs typeface="+mj-cs"/>
              </a:rPr>
            </a:br>
            <a:endParaRPr lang="cs-CZ" sz="3600" dirty="0">
              <a:latin typeface="+mj-lt"/>
              <a:ea typeface="+mj-ea"/>
              <a:cs typeface="+mj-cs"/>
            </a:endParaRPr>
          </a:p>
          <a:p>
            <a:pPr marL="0" indent="0" algn="ctr">
              <a:buNone/>
            </a:pPr>
            <a:endParaRPr lang="cs-CZ" sz="3600" dirty="0">
              <a:latin typeface="+mj-lt"/>
              <a:ea typeface="+mj-ea"/>
              <a:cs typeface="+mj-cs"/>
            </a:endParaRPr>
          </a:p>
        </p:txBody>
      </p:sp>
      <p:pic>
        <p:nvPicPr>
          <p:cNvPr id="34" name="Obrázek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8885" y="916664"/>
            <a:ext cx="1020888" cy="1288693"/>
          </a:xfrm>
          <a:prstGeom prst="rect">
            <a:avLst/>
          </a:prstGeom>
        </p:spPr>
      </p:pic>
      <p:pic>
        <p:nvPicPr>
          <p:cNvPr id="35" name="Obrázek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501" y="1491631"/>
            <a:ext cx="1110176" cy="689477"/>
          </a:xfrm>
          <a:prstGeom prst="rect">
            <a:avLst/>
          </a:prstGeom>
        </p:spPr>
      </p:pic>
      <p:pic>
        <p:nvPicPr>
          <p:cNvPr id="36" name="Obrázek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8824" y="1290253"/>
            <a:ext cx="1107557" cy="919135"/>
          </a:xfrm>
          <a:prstGeom prst="rect">
            <a:avLst/>
          </a:prstGeom>
        </p:spPr>
      </p:pic>
      <p:pic>
        <p:nvPicPr>
          <p:cNvPr id="37" name="Obrázek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00700" y="1365110"/>
            <a:ext cx="1008296" cy="840246"/>
          </a:xfrm>
          <a:prstGeom prst="rect">
            <a:avLst/>
          </a:prstGeom>
        </p:spPr>
      </p:pic>
      <p:pic>
        <p:nvPicPr>
          <p:cNvPr id="39" name="Obrázek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02333" y="1522533"/>
            <a:ext cx="941505" cy="627670"/>
          </a:xfrm>
          <a:prstGeom prst="rect">
            <a:avLst/>
          </a:prstGeom>
        </p:spPr>
      </p:pic>
      <p:pic>
        <p:nvPicPr>
          <p:cNvPr id="40" name="Zástupný symbol pro obsah 3" descr="majak.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a:off x="5485351" y="3705876"/>
            <a:ext cx="1393355" cy="1114563"/>
          </a:xfrm>
          <a:prstGeom prst="rect">
            <a:avLst/>
          </a:prstGeom>
        </p:spPr>
      </p:pic>
      <p:sp>
        <p:nvSpPr>
          <p:cNvPr id="21" name="Rectangle 2"/>
          <p:cNvSpPr>
            <a:spLocks noGrp="1" noChangeArrowheads="1"/>
          </p:cNvSpPr>
          <p:nvPr>
            <p:ph type="title"/>
            <p:custDataLst>
              <p:tags r:id="rId2"/>
            </p:custDataLst>
          </p:nvPr>
        </p:nvSpPr>
        <p:spPr>
          <a:xfrm>
            <a:off x="2857500" y="260194"/>
            <a:ext cx="3509963" cy="526256"/>
          </a:xfrm>
        </p:spPr>
        <p:txBody>
          <a:bodyPr/>
          <a:lstStyle/>
          <a:p>
            <a:pPr eaLnBrk="1" hangingPunct="1"/>
            <a:r>
              <a:rPr lang="sk-SK" altLang="cs-CZ" sz="3000" dirty="0"/>
              <a:t>Vývoj nového </a:t>
            </a:r>
            <a:r>
              <a:rPr lang="sk-SK" altLang="cs-CZ" sz="3000" dirty="0" err="1"/>
              <a:t>léku</a:t>
            </a:r>
            <a:endParaRPr lang="sk-SK" altLang="cs-CZ" sz="3000" dirty="0"/>
          </a:p>
        </p:txBody>
      </p:sp>
    </p:spTree>
    <p:custDataLst>
      <p:tags r:id="rId1"/>
    </p:custDataLst>
    <p:extLst>
      <p:ext uri="{BB962C8B-B14F-4D97-AF65-F5344CB8AC3E}">
        <p14:creationId xmlns:p14="http://schemas.microsoft.com/office/powerpoint/2010/main" val="4851292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a:xfrm>
            <a:off x="1331640" y="357504"/>
            <a:ext cx="6426714" cy="857250"/>
          </a:xfrm>
        </p:spPr>
        <p:txBody>
          <a:bodyPr>
            <a:noAutofit/>
          </a:bodyPr>
          <a:lstStyle/>
          <a:p>
            <a:r>
              <a:rPr lang="cs-CZ" sz="2800" dirty="0">
                <a:latin typeface="+mn-lt"/>
                <a:ea typeface="+mn-ea"/>
                <a:cs typeface="+mn-cs"/>
              </a:rPr>
              <a:t>Životní cyklus léčivého přípravku</a:t>
            </a:r>
          </a:p>
        </p:txBody>
      </p:sp>
      <p:sp>
        <p:nvSpPr>
          <p:cNvPr id="4" name="Zástupný symbol pro obsah 3"/>
          <p:cNvSpPr>
            <a:spLocks noGrp="1"/>
          </p:cNvSpPr>
          <p:nvPr>
            <p:ph idx="1"/>
          </p:nvPr>
        </p:nvSpPr>
        <p:spPr>
          <a:xfrm>
            <a:off x="685800" y="1429717"/>
            <a:ext cx="6172200" cy="3102992"/>
          </a:xfrm>
        </p:spPr>
        <p:txBody>
          <a:bodyPr>
            <a:normAutofit fontScale="92500"/>
          </a:bodyPr>
          <a:lstStyle/>
          <a:p>
            <a:pPr marL="0" indent="0">
              <a:lnSpc>
                <a:spcPct val="150000"/>
              </a:lnSpc>
              <a:buNone/>
            </a:pPr>
            <a:r>
              <a:rPr lang="cs-CZ" dirty="0" smtClean="0"/>
              <a:t>1. Laboratorní výzkum</a:t>
            </a:r>
          </a:p>
          <a:p>
            <a:pPr marL="0" indent="0">
              <a:lnSpc>
                <a:spcPct val="150000"/>
              </a:lnSpc>
              <a:buNone/>
            </a:pPr>
            <a:r>
              <a:rPr lang="cs-CZ" dirty="0" smtClean="0"/>
              <a:t>    2. Preklinické hodnocení</a:t>
            </a:r>
            <a:br>
              <a:rPr lang="cs-CZ" dirty="0" smtClean="0"/>
            </a:br>
            <a:r>
              <a:rPr lang="cs-CZ" dirty="0" smtClean="0"/>
              <a:t>         3. Klinické hodnocení</a:t>
            </a:r>
            <a:br>
              <a:rPr lang="cs-CZ" dirty="0" smtClean="0"/>
            </a:br>
            <a:r>
              <a:rPr lang="cs-CZ" dirty="0" smtClean="0"/>
              <a:t>             4. Registrace</a:t>
            </a:r>
            <a:br>
              <a:rPr lang="cs-CZ" dirty="0" smtClean="0"/>
            </a:br>
            <a:r>
              <a:rPr lang="cs-CZ" dirty="0" smtClean="0"/>
              <a:t>                 5. </a:t>
            </a:r>
            <a:r>
              <a:rPr lang="cs-CZ" dirty="0" err="1" smtClean="0"/>
              <a:t>Farmakovigilance</a:t>
            </a:r>
            <a:r>
              <a:rPr lang="cs-CZ" dirty="0" smtClean="0"/>
              <a:t/>
            </a:r>
            <a:br>
              <a:rPr lang="cs-CZ" dirty="0" smtClean="0"/>
            </a:br>
            <a:r>
              <a:rPr lang="cs-CZ" dirty="0" smtClean="0"/>
              <a:t>                       6. Propagace léčiv</a:t>
            </a:r>
            <a:endParaRPr lang="cs-CZ" dirty="0"/>
          </a:p>
        </p:txBody>
      </p:sp>
      <p:pic>
        <p:nvPicPr>
          <p:cNvPr id="9" name="Obráze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3675" y="1513136"/>
            <a:ext cx="1571625" cy="1400175"/>
          </a:xfrm>
          <a:prstGeom prst="rect">
            <a:avLst/>
          </a:prstGeom>
        </p:spPr>
      </p:pic>
      <p:pic>
        <p:nvPicPr>
          <p:cNvPr id="10" name="Obrázek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3675" y="3225403"/>
            <a:ext cx="1971675" cy="1307306"/>
          </a:xfrm>
          <a:prstGeom prst="rect">
            <a:avLst/>
          </a:prstGeom>
        </p:spPr>
      </p:pic>
      <p:sp>
        <p:nvSpPr>
          <p:cNvPr id="11" name="Šipka doprava 10"/>
          <p:cNvSpPr/>
          <p:nvPr/>
        </p:nvSpPr>
        <p:spPr>
          <a:xfrm rot="5400000">
            <a:off x="6408690" y="2985024"/>
            <a:ext cx="756084" cy="145561"/>
          </a:xfrm>
          <a:prstGeom prst="rightArrow">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spTree>
    <p:custDataLst>
      <p:tags r:id="rId1"/>
    </p:custDataLst>
    <p:extLst>
      <p:ext uri="{BB962C8B-B14F-4D97-AF65-F5344CB8AC3E}">
        <p14:creationId xmlns:p14="http://schemas.microsoft.com/office/powerpoint/2010/main" val="14733134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custDataLst>
              <p:tags r:id="rId2"/>
            </p:custDataLst>
          </p:nvPr>
        </p:nvSpPr>
        <p:spPr/>
        <p:txBody>
          <a:bodyPr/>
          <a:lstStyle/>
          <a:p>
            <a:pPr eaLnBrk="1" hangingPunct="1"/>
            <a:r>
              <a:rPr lang="sk-SK" altLang="cs-CZ" sz="3000" dirty="0"/>
              <a:t>1. </a:t>
            </a:r>
            <a:r>
              <a:rPr lang="sk-SK" altLang="cs-CZ" sz="3000" dirty="0" err="1" smtClean="0"/>
              <a:t>Laboratorní</a:t>
            </a:r>
            <a:r>
              <a:rPr lang="sk-SK" altLang="cs-CZ" sz="3000" dirty="0" smtClean="0"/>
              <a:t> </a:t>
            </a:r>
            <a:r>
              <a:rPr lang="sk-SK" altLang="cs-CZ" sz="3000" dirty="0" err="1" smtClean="0"/>
              <a:t>výzkum</a:t>
            </a:r>
            <a:endParaRPr lang="sk-SK" altLang="cs-CZ" sz="3000" dirty="0"/>
          </a:p>
        </p:txBody>
      </p:sp>
      <p:pic>
        <p:nvPicPr>
          <p:cNvPr id="65540" name="Picture 4" descr="image"/>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a:xfrm>
            <a:off x="7363838" y="1"/>
            <a:ext cx="1780162" cy="17062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539" name="Rectangle 3"/>
          <p:cNvSpPr>
            <a:spLocks noGrp="1" noChangeArrowheads="1"/>
          </p:cNvSpPr>
          <p:nvPr>
            <p:ph type="body" sz="half" idx="4294967295"/>
          </p:nvPr>
        </p:nvSpPr>
        <p:spPr>
          <a:xfrm>
            <a:off x="509590" y="1329929"/>
            <a:ext cx="6481762" cy="3671888"/>
          </a:xfrm>
        </p:spPr>
        <p:txBody>
          <a:bodyPr/>
          <a:lstStyle/>
          <a:p>
            <a:pPr marL="457200" indent="-457200">
              <a:spcBef>
                <a:spcPct val="40000"/>
              </a:spcBef>
            </a:pPr>
            <a:r>
              <a:rPr lang="cs-CZ" altLang="cs-CZ" sz="2100" dirty="0"/>
              <a:t>modifikace chemické struktury už známého léčiva</a:t>
            </a:r>
          </a:p>
          <a:p>
            <a:pPr marL="457200" indent="-457200">
              <a:spcBef>
                <a:spcPct val="40000"/>
              </a:spcBef>
            </a:pPr>
            <a:r>
              <a:rPr lang="cs-CZ" altLang="cs-CZ" sz="2100" dirty="0"/>
              <a:t>vyhledávání přírodních látek</a:t>
            </a:r>
          </a:p>
          <a:p>
            <a:pPr lvl="1" indent="-400050">
              <a:spcBef>
                <a:spcPct val="40000"/>
              </a:spcBef>
            </a:pPr>
            <a:r>
              <a:rPr lang="cs-CZ" altLang="cs-CZ" sz="1800" dirty="0"/>
              <a:t>rostliny (srdeční glykosidy)</a:t>
            </a:r>
          </a:p>
          <a:p>
            <a:pPr lvl="1" indent="-400050">
              <a:spcBef>
                <a:spcPct val="40000"/>
              </a:spcBef>
            </a:pPr>
            <a:r>
              <a:rPr lang="cs-CZ" altLang="cs-CZ" sz="1800" dirty="0"/>
              <a:t>živočišné tkáně (heparin)</a:t>
            </a:r>
          </a:p>
          <a:p>
            <a:pPr lvl="1" indent="-400050">
              <a:spcBef>
                <a:spcPct val="40000"/>
              </a:spcBef>
            </a:pPr>
            <a:r>
              <a:rPr lang="cs-CZ" altLang="cs-CZ" sz="1800" dirty="0"/>
              <a:t>mikroorganizmy (penicilin)</a:t>
            </a:r>
          </a:p>
          <a:p>
            <a:pPr lvl="1" indent="-400050">
              <a:spcBef>
                <a:spcPct val="40000"/>
              </a:spcBef>
            </a:pPr>
            <a:r>
              <a:rPr lang="cs-CZ" altLang="cs-CZ" sz="1800" dirty="0"/>
              <a:t>lidské buňky</a:t>
            </a:r>
          </a:p>
          <a:p>
            <a:pPr lvl="1" indent="-400050">
              <a:spcBef>
                <a:spcPct val="40000"/>
              </a:spcBef>
            </a:pPr>
            <a:r>
              <a:rPr lang="cs-CZ" altLang="cs-CZ" sz="1800" dirty="0"/>
              <a:t>biotechnologie (inzulín)</a:t>
            </a:r>
            <a:endParaRPr lang="sk-SK" altLang="cs-CZ" sz="1800" dirty="0"/>
          </a:p>
          <a:p>
            <a:pPr marL="457200" indent="-457200">
              <a:spcBef>
                <a:spcPct val="40000"/>
              </a:spcBef>
            </a:pPr>
            <a:r>
              <a:rPr lang="cs-CZ" altLang="cs-CZ" sz="2100" dirty="0">
                <a:solidFill>
                  <a:schemeClr val="tx2"/>
                </a:solidFill>
              </a:rPr>
              <a:t>lékový design </a:t>
            </a:r>
            <a:r>
              <a:rPr lang="cs-CZ" altLang="cs-CZ" sz="2100" dirty="0"/>
              <a:t>= cílená syntéza látek se strukturou navrženou počítačovým modelováním</a:t>
            </a:r>
          </a:p>
        </p:txBody>
      </p:sp>
    </p:spTree>
    <p:custDataLst>
      <p:tags r:id="rId1"/>
    </p:custDataLst>
    <p:extLst>
      <p:ext uri="{BB962C8B-B14F-4D97-AF65-F5344CB8AC3E}">
        <p14:creationId xmlns:p14="http://schemas.microsoft.com/office/powerpoint/2010/main" val="3534924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a:xfrm>
            <a:off x="474676" y="934972"/>
            <a:ext cx="8086635" cy="485775"/>
          </a:xfrm>
        </p:spPr>
        <p:txBody>
          <a:bodyPr>
            <a:noAutofit/>
          </a:bodyPr>
          <a:lstStyle/>
          <a:p>
            <a:r>
              <a:rPr lang="cs-CZ" sz="2000" dirty="0"/>
              <a:t>Obměny struktury známých léčiv</a:t>
            </a:r>
            <a:br>
              <a:rPr lang="cs-CZ" sz="2000" dirty="0"/>
            </a:br>
            <a:r>
              <a:rPr lang="cs-CZ" sz="2000" dirty="0"/>
              <a:t>např. betablokátory (</a:t>
            </a:r>
            <a:r>
              <a:rPr lang="el-GR" sz="2000" dirty="0"/>
              <a:t>β</a:t>
            </a:r>
            <a:r>
              <a:rPr lang="cs-CZ" sz="2000" dirty="0"/>
              <a:t>1)- antihypertenziva, </a:t>
            </a:r>
            <a:r>
              <a:rPr lang="cs-CZ" sz="2000" dirty="0" err="1"/>
              <a:t>antiarytmika</a:t>
            </a:r>
            <a:endParaRPr lang="cs-CZ" sz="2000" dirty="0"/>
          </a:p>
        </p:txBody>
      </p:sp>
      <p:pic>
        <p:nvPicPr>
          <p:cNvPr id="7" name="Zástupný symbol pro obsah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189856" y="1617044"/>
            <a:ext cx="4886325" cy="3426594"/>
          </a:xfrm>
        </p:spPr>
      </p:pic>
      <p:sp>
        <p:nvSpPr>
          <p:cNvPr id="8" name="Ovál 7"/>
          <p:cNvSpPr/>
          <p:nvPr/>
        </p:nvSpPr>
        <p:spPr>
          <a:xfrm flipV="1">
            <a:off x="3647496" y="1617044"/>
            <a:ext cx="1188132" cy="5400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spTree>
    <p:custDataLst>
      <p:tags r:id="rId1"/>
    </p:custDataLst>
    <p:extLst>
      <p:ext uri="{BB962C8B-B14F-4D97-AF65-F5344CB8AC3E}">
        <p14:creationId xmlns:p14="http://schemas.microsoft.com/office/powerpoint/2010/main" val="12830203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p:txBody>
          <a:bodyPr>
            <a:noAutofit/>
          </a:bodyPr>
          <a:lstStyle/>
          <a:p>
            <a:r>
              <a:rPr lang="cs-CZ" sz="2800" dirty="0" smtClean="0"/>
              <a:t>Farmaceutický </a:t>
            </a:r>
            <a:r>
              <a:rPr lang="cs-CZ" sz="2800" dirty="0"/>
              <a:t>výzkum a vývoj nových léčiv</a:t>
            </a:r>
          </a:p>
        </p:txBody>
      </p:sp>
      <p:sp>
        <p:nvSpPr>
          <p:cNvPr id="3" name="Zástupný symbol pro obsah 2"/>
          <p:cNvSpPr>
            <a:spLocks noGrp="1"/>
          </p:cNvSpPr>
          <p:nvPr>
            <p:ph idx="1"/>
          </p:nvPr>
        </p:nvSpPr>
        <p:spPr/>
        <p:txBody>
          <a:bodyPr>
            <a:normAutofit fontScale="70000" lnSpcReduction="20000"/>
          </a:bodyPr>
          <a:lstStyle/>
          <a:p>
            <a:r>
              <a:rPr lang="cs-CZ" dirty="0" smtClean="0"/>
              <a:t>Na počátku je nutno vybrat </a:t>
            </a:r>
            <a:r>
              <a:rPr lang="cs-CZ" dirty="0" smtClean="0">
                <a:solidFill>
                  <a:srgbClr val="FF0066"/>
                </a:solidFill>
              </a:rPr>
              <a:t>vhodnou látku </a:t>
            </a:r>
            <a:r>
              <a:rPr lang="cs-CZ" dirty="0" smtClean="0"/>
              <a:t>a připravit </a:t>
            </a:r>
            <a:r>
              <a:rPr lang="cs-CZ" dirty="0" smtClean="0">
                <a:solidFill>
                  <a:srgbClr val="FF0066"/>
                </a:solidFill>
              </a:rPr>
              <a:t>vhodnou lékovou formu</a:t>
            </a:r>
            <a:r>
              <a:rPr lang="cs-CZ" dirty="0" smtClean="0"/>
              <a:t>.</a:t>
            </a:r>
          </a:p>
          <a:p>
            <a:pPr marL="0" indent="0">
              <a:buNone/>
            </a:pPr>
            <a:endParaRPr lang="cs-CZ" dirty="0" smtClean="0"/>
          </a:p>
          <a:p>
            <a:r>
              <a:rPr lang="cs-CZ" dirty="0" smtClean="0"/>
              <a:t>Klíčové je odhadnout </a:t>
            </a:r>
            <a:r>
              <a:rPr lang="cs-CZ" dirty="0" smtClean="0">
                <a:solidFill>
                  <a:srgbClr val="FF0066"/>
                </a:solidFill>
              </a:rPr>
              <a:t>účinky</a:t>
            </a:r>
            <a:r>
              <a:rPr lang="cs-CZ" dirty="0" smtClean="0"/>
              <a:t> dané látky a její případnou </a:t>
            </a:r>
            <a:r>
              <a:rPr lang="cs-CZ" dirty="0" smtClean="0">
                <a:solidFill>
                  <a:srgbClr val="FF0066"/>
                </a:solidFill>
              </a:rPr>
              <a:t>toxicitu</a:t>
            </a:r>
          </a:p>
          <a:p>
            <a:endParaRPr lang="cs-CZ" dirty="0" smtClean="0"/>
          </a:p>
          <a:p>
            <a:r>
              <a:rPr lang="cs-CZ" dirty="0" smtClean="0"/>
              <a:t>K tomu používáme odborné databáze, literaturu, „in </a:t>
            </a:r>
            <a:r>
              <a:rPr lang="cs-CZ" dirty="0" err="1" smtClean="0"/>
              <a:t>silico</a:t>
            </a:r>
            <a:r>
              <a:rPr lang="cs-CZ" dirty="0" smtClean="0"/>
              <a:t>“ testování´- testování v PC, kdy počítač je např. schopen testovat interakce různých molekul</a:t>
            </a:r>
          </a:p>
          <a:p>
            <a:pPr marL="0" indent="0">
              <a:buNone/>
            </a:pPr>
            <a:endParaRPr lang="cs-CZ" dirty="0" smtClean="0"/>
          </a:p>
          <a:p>
            <a:r>
              <a:rPr lang="cs-CZ" dirty="0" smtClean="0"/>
              <a:t>Všechny nadějné molekuly procházejí </a:t>
            </a:r>
            <a:r>
              <a:rPr lang="cs-CZ" dirty="0" smtClean="0">
                <a:solidFill>
                  <a:srgbClr val="FF0066"/>
                </a:solidFill>
              </a:rPr>
              <a:t>screeningovými testy</a:t>
            </a:r>
            <a:r>
              <a:rPr lang="cs-CZ" dirty="0" smtClean="0"/>
              <a:t>, kterými se dá zjistit např., na který systém v organismu látka působí, jakou bude mít vazbu na různé receptory…</a:t>
            </a:r>
            <a:endParaRPr lang="cs-CZ" dirty="0"/>
          </a:p>
        </p:txBody>
      </p:sp>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4464" y="3786634"/>
            <a:ext cx="1074894" cy="1356866"/>
          </a:xfrm>
          <a:prstGeom prst="rect">
            <a:avLst/>
          </a:prstGeom>
        </p:spPr>
      </p:pic>
    </p:spTree>
    <p:custDataLst>
      <p:tags r:id="rId1"/>
    </p:custDataLst>
    <p:extLst>
      <p:ext uri="{BB962C8B-B14F-4D97-AF65-F5344CB8AC3E}">
        <p14:creationId xmlns:p14="http://schemas.microsoft.com/office/powerpoint/2010/main" val="34674977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2. Preklinické hodnocení</a:t>
            </a:r>
          </a:p>
        </p:txBody>
      </p:sp>
      <p:sp>
        <p:nvSpPr>
          <p:cNvPr id="3" name="Zástupný symbol pro obsah 2"/>
          <p:cNvSpPr>
            <a:spLocks noGrp="1"/>
          </p:cNvSpPr>
          <p:nvPr>
            <p:ph idx="1"/>
          </p:nvPr>
        </p:nvSpPr>
        <p:spPr/>
        <p:txBody>
          <a:bodyPr>
            <a:normAutofit fontScale="85000" lnSpcReduction="20000"/>
          </a:bodyPr>
          <a:lstStyle/>
          <a:p>
            <a:pPr marL="0" indent="0">
              <a:buNone/>
            </a:pPr>
            <a:r>
              <a:rPr lang="cs-CZ" dirty="0" smtClean="0"/>
              <a:t>= testování léčiv </a:t>
            </a:r>
            <a:r>
              <a:rPr lang="cs-CZ" dirty="0" smtClean="0">
                <a:solidFill>
                  <a:srgbClr val="FF0066"/>
                </a:solidFill>
              </a:rPr>
              <a:t>in vitro </a:t>
            </a:r>
            <a:r>
              <a:rPr lang="cs-CZ" dirty="0" smtClean="0"/>
              <a:t>a na </a:t>
            </a:r>
            <a:r>
              <a:rPr lang="cs-CZ" dirty="0" smtClean="0">
                <a:solidFill>
                  <a:srgbClr val="FF0066"/>
                </a:solidFill>
              </a:rPr>
              <a:t>zvířatech</a:t>
            </a:r>
            <a:r>
              <a:rPr lang="cs-CZ" dirty="0" smtClean="0"/>
              <a:t> s cílem </a:t>
            </a:r>
            <a:r>
              <a:rPr lang="cs-CZ" b="1" dirty="0" smtClean="0"/>
              <a:t>předpovědět terapeutický účinek a toxicitu potenciálního léčiva pro použití u člověka.</a:t>
            </a:r>
          </a:p>
          <a:p>
            <a:pPr marL="0" indent="0">
              <a:buNone/>
            </a:pPr>
            <a:endParaRPr lang="cs-CZ" b="1" dirty="0" smtClean="0"/>
          </a:p>
          <a:p>
            <a:r>
              <a:rPr lang="cs-CZ" dirty="0"/>
              <a:t>Je nezbytné je provést, než je léčivo poprvé podáno člověku. </a:t>
            </a:r>
          </a:p>
          <a:p>
            <a:pPr marL="0" indent="0">
              <a:buNone/>
            </a:pPr>
            <a:r>
              <a:rPr lang="cs-CZ" dirty="0" smtClean="0">
                <a:solidFill>
                  <a:srgbClr val="0070C0"/>
                </a:solidFill>
              </a:rPr>
              <a:t>Nejprve musíme v </a:t>
            </a:r>
            <a:r>
              <a:rPr lang="cs-CZ" dirty="0" err="1" smtClean="0">
                <a:solidFill>
                  <a:srgbClr val="0070C0"/>
                </a:solidFill>
              </a:rPr>
              <a:t>preklinice</a:t>
            </a:r>
            <a:r>
              <a:rPr lang="cs-CZ" dirty="0" smtClean="0">
                <a:solidFill>
                  <a:srgbClr val="0070C0"/>
                </a:solidFill>
              </a:rPr>
              <a:t> vyzkoušet </a:t>
            </a:r>
            <a:r>
              <a:rPr lang="cs-CZ" dirty="0" smtClean="0"/>
              <a:t>:</a:t>
            </a:r>
          </a:p>
          <a:p>
            <a:r>
              <a:rPr lang="cs-CZ" dirty="0" smtClean="0"/>
              <a:t>Jaké má látka </a:t>
            </a:r>
            <a:r>
              <a:rPr lang="cs-CZ" b="1" dirty="0" smtClean="0"/>
              <a:t>farmakokinetické </a:t>
            </a:r>
            <a:r>
              <a:rPr lang="cs-CZ" dirty="0" smtClean="0"/>
              <a:t>a </a:t>
            </a:r>
            <a:r>
              <a:rPr lang="cs-CZ" b="1" dirty="0" smtClean="0"/>
              <a:t>farmakodynamické </a:t>
            </a:r>
            <a:r>
              <a:rPr lang="cs-CZ" dirty="0" smtClean="0"/>
              <a:t>vlastnosti</a:t>
            </a:r>
            <a:endParaRPr lang="cs-CZ" dirty="0"/>
          </a:p>
          <a:p>
            <a:r>
              <a:rPr lang="cs-CZ" dirty="0" smtClean="0"/>
              <a:t>Jak je </a:t>
            </a:r>
            <a:r>
              <a:rPr lang="cs-CZ" b="1" dirty="0" smtClean="0"/>
              <a:t>(ne)bezpečná</a:t>
            </a:r>
          </a:p>
          <a:p>
            <a:r>
              <a:rPr lang="cs-CZ" dirty="0" smtClean="0"/>
              <a:t>Jak je </a:t>
            </a:r>
            <a:r>
              <a:rPr lang="cs-CZ" b="1" dirty="0" smtClean="0"/>
              <a:t>účinná na onemocnění</a:t>
            </a:r>
            <a:r>
              <a:rPr lang="cs-CZ" dirty="0" smtClean="0"/>
              <a:t>, na které ji potřebujeme</a:t>
            </a:r>
          </a:p>
          <a:p>
            <a:r>
              <a:rPr lang="cs-CZ" dirty="0" smtClean="0"/>
              <a:t>Jakou má </a:t>
            </a:r>
            <a:r>
              <a:rPr lang="cs-CZ" b="1" dirty="0" smtClean="0"/>
              <a:t>jakost </a:t>
            </a:r>
            <a:r>
              <a:rPr lang="cs-CZ" dirty="0" smtClean="0"/>
              <a:t>a fyzikální vlastnosti ……</a:t>
            </a:r>
          </a:p>
          <a:p>
            <a:endParaRPr lang="cs-CZ" dirty="0"/>
          </a:p>
          <a:p>
            <a:pPr marL="0" indent="0">
              <a:buNone/>
            </a:pPr>
            <a:endParaRPr lang="cs-CZ" dirty="0" smtClean="0"/>
          </a:p>
          <a:p>
            <a:pPr marL="0" indent="0">
              <a:buNone/>
            </a:pPr>
            <a:endParaRPr lang="cs-CZ" dirty="0"/>
          </a:p>
          <a:p>
            <a:pPr marL="0" indent="0">
              <a:buNone/>
            </a:pPr>
            <a:endParaRPr lang="cs-CZ" dirty="0"/>
          </a:p>
        </p:txBody>
      </p:sp>
      <p:sp>
        <p:nvSpPr>
          <p:cNvPr id="4" name="Zástupný symbol pro číslo snímku 3"/>
          <p:cNvSpPr>
            <a:spLocks noGrp="1"/>
          </p:cNvSpPr>
          <p:nvPr>
            <p:ph type="sldNum" sz="quarter" idx="11"/>
          </p:nvPr>
        </p:nvSpPr>
        <p:spPr>
          <a:prstGeom prst="rect">
            <a:avLst/>
          </a:prstGeom>
        </p:spPr>
        <p:txBody>
          <a:bodyPr/>
          <a:lstStyle/>
          <a:p>
            <a:fld id="{F07836AA-CF95-4932-B713-7DA10A6CEFA2}" type="slidenum">
              <a:rPr lang="cs-CZ" smtClean="0"/>
              <a:t>59</a:t>
            </a:fld>
            <a:endParaRPr lang="cs-CZ"/>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6817" y="154677"/>
            <a:ext cx="1752847" cy="1088609"/>
          </a:xfrm>
          <a:prstGeom prst="rect">
            <a:avLst/>
          </a:prstGeom>
        </p:spPr>
      </p:pic>
    </p:spTree>
    <p:custDataLst>
      <p:tags r:id="rId1"/>
    </p:custDataLst>
    <p:extLst>
      <p:ext uri="{BB962C8B-B14F-4D97-AF65-F5344CB8AC3E}">
        <p14:creationId xmlns:p14="http://schemas.microsoft.com/office/powerpoint/2010/main" val="3976349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custDataLst>
              <p:tags r:id="rId2"/>
            </p:custDataLst>
          </p:nvPr>
        </p:nvSpPr>
        <p:spPr>
          <a:xfrm>
            <a:off x="488449" y="901935"/>
            <a:ext cx="6478191" cy="892969"/>
          </a:xfrm>
        </p:spPr>
        <p:txBody>
          <a:bodyPr/>
          <a:lstStyle/>
          <a:p>
            <a:pPr eaLnBrk="1" hangingPunct="1"/>
            <a:r>
              <a:rPr lang="cs-CZ" altLang="cs-CZ" sz="2700" dirty="0" smtClean="0"/>
              <a:t>II. Faktory </a:t>
            </a:r>
            <a:r>
              <a:rPr lang="cs-CZ" altLang="cs-CZ" sz="2700" dirty="0"/>
              <a:t>vztahující se k pacientovi</a:t>
            </a:r>
            <a:br>
              <a:rPr lang="cs-CZ" altLang="cs-CZ" sz="2700" dirty="0"/>
            </a:br>
            <a:r>
              <a:rPr lang="cs-CZ" altLang="cs-CZ" sz="2700" dirty="0" smtClean="0"/>
              <a:t>2. </a:t>
            </a:r>
            <a:r>
              <a:rPr lang="cs-CZ" altLang="cs-CZ" sz="2700" dirty="0"/>
              <a:t>tělesná hmotnost</a:t>
            </a:r>
            <a:endParaRPr lang="en-GB" altLang="cs-CZ" sz="2700" dirty="0"/>
          </a:p>
        </p:txBody>
      </p:sp>
      <p:sp>
        <p:nvSpPr>
          <p:cNvPr id="12291" name="Rectangle 3"/>
          <p:cNvSpPr>
            <a:spLocks noGrp="1" noChangeArrowheads="1"/>
          </p:cNvSpPr>
          <p:nvPr>
            <p:ph type="body" idx="1"/>
          </p:nvPr>
        </p:nvSpPr>
        <p:spPr>
          <a:xfrm>
            <a:off x="488449" y="2146890"/>
            <a:ext cx="6156722" cy="2888456"/>
          </a:xfrm>
        </p:spPr>
        <p:txBody>
          <a:bodyPr/>
          <a:lstStyle/>
          <a:p>
            <a:pPr eaLnBrk="1" hangingPunct="1"/>
            <a:r>
              <a:rPr lang="cs-CZ" altLang="cs-CZ" dirty="0" smtClean="0"/>
              <a:t>dávka obvykle na 70 kg t.hm.</a:t>
            </a:r>
          </a:p>
          <a:p>
            <a:pPr lvl="1" eaLnBrk="1" hangingPunct="1"/>
            <a:r>
              <a:rPr lang="cs-CZ" altLang="cs-CZ" dirty="0" smtClean="0"/>
              <a:t>lépe dávka/kg t.hm.</a:t>
            </a:r>
            <a:endParaRPr lang="en-GB" altLang="cs-CZ" dirty="0" smtClean="0"/>
          </a:p>
          <a:p>
            <a:pPr eaLnBrk="1" hangingPunct="1"/>
            <a:r>
              <a:rPr lang="cs-CZ" altLang="cs-CZ" dirty="0" smtClean="0"/>
              <a:t>tělesná konstituce</a:t>
            </a:r>
          </a:p>
        </p:txBody>
      </p:sp>
    </p:spTree>
    <p:custDataLst>
      <p:tags r:id="rId1"/>
    </p:custDataLst>
    <p:extLst>
      <p:ext uri="{BB962C8B-B14F-4D97-AF65-F5344CB8AC3E}">
        <p14:creationId xmlns:p14="http://schemas.microsoft.com/office/powerpoint/2010/main" val="2328047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p:txBody>
          <a:bodyPr>
            <a:normAutofit/>
          </a:bodyPr>
          <a:lstStyle/>
          <a:p>
            <a:r>
              <a:rPr lang="cs-CZ" dirty="0"/>
              <a:t>Jaké testy se </a:t>
            </a:r>
            <a:r>
              <a:rPr lang="cs-CZ" dirty="0" smtClean="0"/>
              <a:t>provádí v </a:t>
            </a:r>
            <a:r>
              <a:rPr lang="cs-CZ" dirty="0" err="1"/>
              <a:t>preklinice</a:t>
            </a:r>
            <a:r>
              <a:rPr lang="cs-CZ" dirty="0"/>
              <a:t>?</a:t>
            </a:r>
          </a:p>
        </p:txBody>
      </p:sp>
      <p:sp>
        <p:nvSpPr>
          <p:cNvPr id="3" name="Zástupný symbol pro obsah 2"/>
          <p:cNvSpPr>
            <a:spLocks noGrp="1"/>
          </p:cNvSpPr>
          <p:nvPr>
            <p:ph idx="1"/>
          </p:nvPr>
        </p:nvSpPr>
        <p:spPr>
          <a:xfrm>
            <a:off x="509590" y="1514475"/>
            <a:ext cx="8393778" cy="3514725"/>
          </a:xfrm>
        </p:spPr>
        <p:txBody>
          <a:bodyPr>
            <a:noAutofit/>
          </a:bodyPr>
          <a:lstStyle/>
          <a:p>
            <a:pPr marL="0" indent="0">
              <a:lnSpc>
                <a:spcPct val="120000"/>
              </a:lnSpc>
              <a:buNone/>
            </a:pPr>
            <a:r>
              <a:rPr lang="cs-CZ" sz="1600" dirty="0"/>
              <a:t>1. Stanovení farmakokinetiky</a:t>
            </a:r>
          </a:p>
          <a:p>
            <a:pPr marL="0" indent="0">
              <a:lnSpc>
                <a:spcPct val="120000"/>
              </a:lnSpc>
              <a:buNone/>
            </a:pPr>
            <a:r>
              <a:rPr lang="cs-CZ" sz="1600" dirty="0"/>
              <a:t>2. Stanovení farmakodynamiky</a:t>
            </a:r>
          </a:p>
          <a:p>
            <a:pPr marL="0" indent="0">
              <a:lnSpc>
                <a:spcPct val="120000"/>
              </a:lnSpc>
              <a:buNone/>
            </a:pPr>
            <a:r>
              <a:rPr lang="cs-CZ" sz="1600" dirty="0"/>
              <a:t>3. Toxikologické testy</a:t>
            </a:r>
          </a:p>
          <a:p>
            <a:pPr>
              <a:lnSpc>
                <a:spcPct val="170000"/>
              </a:lnSpc>
            </a:pPr>
            <a:r>
              <a:rPr lang="cs-CZ" sz="1200" dirty="0" smtClean="0"/>
              <a:t>Akutní toxicita-po jednorázovém podání</a:t>
            </a:r>
          </a:p>
          <a:p>
            <a:pPr>
              <a:lnSpc>
                <a:spcPct val="170000"/>
              </a:lnSpc>
            </a:pPr>
            <a:r>
              <a:rPr lang="cs-CZ" sz="1200" dirty="0" smtClean="0"/>
              <a:t>Chronická toxicita –po opakovaném podání</a:t>
            </a:r>
          </a:p>
          <a:p>
            <a:pPr>
              <a:lnSpc>
                <a:spcPct val="170000"/>
              </a:lnSpc>
            </a:pPr>
            <a:r>
              <a:rPr lang="cs-CZ" sz="1200" dirty="0" err="1" smtClean="0"/>
              <a:t>Toxikokinetika</a:t>
            </a:r>
            <a:r>
              <a:rPr lang="cs-CZ" sz="1200" dirty="0" smtClean="0"/>
              <a:t>-osud toxinu v organismu</a:t>
            </a:r>
          </a:p>
          <a:p>
            <a:pPr>
              <a:lnSpc>
                <a:spcPct val="170000"/>
              </a:lnSpc>
            </a:pPr>
            <a:r>
              <a:rPr lang="cs-CZ" sz="1200" dirty="0" smtClean="0"/>
              <a:t>Bezpečnostní farmakologie – popis nežádoucích účinků (NÚ)na jednotlivé orgánové systémy, odhad možných NÚ u člověka</a:t>
            </a:r>
          </a:p>
          <a:p>
            <a:pPr>
              <a:lnSpc>
                <a:spcPct val="170000"/>
              </a:lnSpc>
            </a:pPr>
            <a:r>
              <a:rPr lang="cs-CZ" sz="1200" dirty="0" smtClean="0"/>
              <a:t>Specifické toxikologické testy: </a:t>
            </a:r>
            <a:r>
              <a:rPr lang="cs-CZ" sz="1200" dirty="0" err="1" smtClean="0"/>
              <a:t>karcinogenita</a:t>
            </a:r>
            <a:r>
              <a:rPr lang="cs-CZ" sz="1200" dirty="0" smtClean="0"/>
              <a:t>, genotoxicita, reprodukční toxicita, lokální toxicita, </a:t>
            </a:r>
            <a:r>
              <a:rPr lang="cs-CZ" sz="1200" dirty="0" err="1" smtClean="0"/>
              <a:t>fototoxicita</a:t>
            </a:r>
            <a:r>
              <a:rPr lang="cs-CZ" sz="1200" dirty="0" smtClean="0"/>
              <a:t>…</a:t>
            </a:r>
            <a:endParaRPr lang="cs-CZ" sz="1200" dirty="0"/>
          </a:p>
        </p:txBody>
      </p:sp>
      <p:sp>
        <p:nvSpPr>
          <p:cNvPr id="4" name="Zástupný symbol pro číslo snímku 3"/>
          <p:cNvSpPr>
            <a:spLocks noGrp="1"/>
          </p:cNvSpPr>
          <p:nvPr>
            <p:ph type="sldNum" sz="quarter" idx="11"/>
          </p:nvPr>
        </p:nvSpPr>
        <p:spPr>
          <a:prstGeom prst="rect">
            <a:avLst/>
          </a:prstGeom>
        </p:spPr>
        <p:txBody>
          <a:bodyPr/>
          <a:lstStyle/>
          <a:p>
            <a:fld id="{F07836AA-CF95-4932-B713-7DA10A6CEFA2}" type="slidenum">
              <a:rPr lang="cs-CZ" smtClean="0"/>
              <a:t>60</a:t>
            </a:fld>
            <a:endParaRPr lang="cs-CZ"/>
          </a:p>
        </p:txBody>
      </p:sp>
    </p:spTree>
    <p:custDataLst>
      <p:tags r:id="rId1"/>
    </p:custDataLst>
    <p:extLst>
      <p:ext uri="{BB962C8B-B14F-4D97-AF65-F5344CB8AC3E}">
        <p14:creationId xmlns:p14="http://schemas.microsoft.com/office/powerpoint/2010/main" val="30996869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Typy a pravidla preklinických testů</a:t>
            </a:r>
            <a:endParaRPr lang="cs-CZ" dirty="0"/>
          </a:p>
        </p:txBody>
      </p:sp>
      <p:sp>
        <p:nvSpPr>
          <p:cNvPr id="3" name="Zástupný symbol pro obsah 2"/>
          <p:cNvSpPr>
            <a:spLocks noGrp="1"/>
          </p:cNvSpPr>
          <p:nvPr>
            <p:ph idx="1"/>
          </p:nvPr>
        </p:nvSpPr>
        <p:spPr/>
        <p:txBody>
          <a:bodyPr>
            <a:normAutofit fontScale="92500"/>
          </a:bodyPr>
          <a:lstStyle/>
          <a:p>
            <a:pPr marL="0" indent="0">
              <a:buNone/>
            </a:pPr>
            <a:r>
              <a:rPr lang="cs-CZ" dirty="0" smtClean="0">
                <a:solidFill>
                  <a:srgbClr val="FF0066"/>
                </a:solidFill>
              </a:rPr>
              <a:t>1) In vitro testy </a:t>
            </a:r>
            <a:r>
              <a:rPr lang="cs-CZ" dirty="0" smtClean="0"/>
              <a:t>– např. na buněčných a tkáňových kulturách, izolovaných orgánech. Nahrazují některé testy na zvířatech</a:t>
            </a:r>
          </a:p>
          <a:p>
            <a:pPr marL="0" indent="0">
              <a:buNone/>
            </a:pPr>
            <a:endParaRPr lang="cs-CZ" dirty="0" smtClean="0"/>
          </a:p>
          <a:p>
            <a:pPr marL="0" indent="0">
              <a:buNone/>
            </a:pPr>
            <a:r>
              <a:rPr lang="cs-CZ" dirty="0" smtClean="0">
                <a:solidFill>
                  <a:srgbClr val="FF0066"/>
                </a:solidFill>
              </a:rPr>
              <a:t>2)Testy na zvířatech</a:t>
            </a:r>
            <a:br>
              <a:rPr lang="cs-CZ" dirty="0" smtClean="0">
                <a:solidFill>
                  <a:srgbClr val="FF0066"/>
                </a:solidFill>
              </a:rPr>
            </a:br>
            <a:r>
              <a:rPr lang="cs-CZ" dirty="0" smtClean="0"/>
              <a:t>- musí se dodržovat Správná laboratorní praxe, což jsou pravidla pro správné testování na zvířatech – pro jejich správný chov, zacházení, metodiku testů, kvalifikaci pracovníků….  </a:t>
            </a:r>
          </a:p>
          <a:p>
            <a:pPr>
              <a:buFontTx/>
              <a:buChar char="-"/>
            </a:pPr>
            <a:r>
              <a:rPr lang="cs-CZ" dirty="0" smtClean="0"/>
              <a:t>Používá se pravidlo 3R</a:t>
            </a:r>
          </a:p>
        </p:txBody>
      </p:sp>
      <p:sp>
        <p:nvSpPr>
          <p:cNvPr id="4" name="Zástupný symbol pro číslo snímku 3"/>
          <p:cNvSpPr>
            <a:spLocks noGrp="1"/>
          </p:cNvSpPr>
          <p:nvPr>
            <p:ph type="sldNum" sz="quarter" idx="4294967295"/>
          </p:nvPr>
        </p:nvSpPr>
        <p:spPr>
          <a:xfrm>
            <a:off x="6057900" y="4767263"/>
            <a:ext cx="1600200" cy="273844"/>
          </a:xfrm>
          <a:prstGeom prst="rect">
            <a:avLst/>
          </a:prstGeom>
        </p:spPr>
        <p:txBody>
          <a:bodyPr/>
          <a:lstStyle/>
          <a:p>
            <a:fld id="{F07836AA-CF95-4932-B713-7DA10A6CEFA2}" type="slidenum">
              <a:rPr lang="cs-CZ" smtClean="0"/>
              <a:t>61</a:t>
            </a:fld>
            <a:endParaRPr lang="cs-CZ"/>
          </a:p>
        </p:txBody>
      </p:sp>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0077" y="150807"/>
            <a:ext cx="1959825" cy="1017601"/>
          </a:xfrm>
          <a:prstGeom prst="rect">
            <a:avLst/>
          </a:prstGeom>
        </p:spPr>
      </p:pic>
    </p:spTree>
    <p:custDataLst>
      <p:tags r:id="rId1"/>
    </p:custDataLst>
    <p:extLst>
      <p:ext uri="{BB962C8B-B14F-4D97-AF65-F5344CB8AC3E}">
        <p14:creationId xmlns:p14="http://schemas.microsoft.com/office/powerpoint/2010/main" val="21507348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1"/>
          </p:nvPr>
        </p:nvSpPr>
        <p:spPr>
          <a:prstGeom prst="rect">
            <a:avLst/>
          </a:prstGeom>
        </p:spPr>
        <p:txBody>
          <a:bodyPr/>
          <a:lstStyle/>
          <a:p>
            <a:fld id="{F07836AA-CF95-4932-B713-7DA10A6CEFA2}" type="slidenum">
              <a:rPr lang="cs-CZ" smtClean="0"/>
              <a:t>62</a:t>
            </a:fld>
            <a:endParaRPr lang="cs-CZ"/>
          </a:p>
        </p:txBody>
      </p:sp>
      <p:sp>
        <p:nvSpPr>
          <p:cNvPr id="3" name="Zástupný symbol pro obsah 2"/>
          <p:cNvSpPr>
            <a:spLocks noGrp="1"/>
          </p:cNvSpPr>
          <p:nvPr>
            <p:ph type="body" sz="half" idx="2"/>
          </p:nvPr>
        </p:nvSpPr>
        <p:spPr>
          <a:xfrm>
            <a:off x="509588" y="808522"/>
            <a:ext cx="8634411" cy="4334978"/>
          </a:xfrm>
        </p:spPr>
        <p:txBody>
          <a:bodyPr>
            <a:normAutofit fontScale="85000" lnSpcReduction="20000"/>
          </a:bodyPr>
          <a:lstStyle/>
          <a:p>
            <a:pPr marL="0" indent="0" algn="ctr">
              <a:buNone/>
            </a:pPr>
            <a:r>
              <a:rPr lang="cs-CZ" sz="3300" dirty="0">
                <a:solidFill>
                  <a:srgbClr val="00287D"/>
                </a:solidFill>
                <a:latin typeface="+mj-lt"/>
                <a:ea typeface="+mj-ea"/>
                <a:cs typeface="+mj-cs"/>
              </a:rPr>
              <a:t>Pravidlo 3R</a:t>
            </a:r>
            <a:r>
              <a:rPr lang="cs-CZ" dirty="0" smtClean="0">
                <a:solidFill>
                  <a:srgbClr val="00287D"/>
                </a:solidFill>
              </a:rPr>
              <a:t> </a:t>
            </a:r>
          </a:p>
          <a:p>
            <a:pPr marL="385763" indent="-385763">
              <a:buAutoNum type="arabicPeriod"/>
            </a:pPr>
            <a:r>
              <a:rPr lang="cs-CZ" sz="1700" dirty="0" err="1" smtClean="0">
                <a:solidFill>
                  <a:srgbClr val="FF0066"/>
                </a:solidFill>
              </a:rPr>
              <a:t>Reduction</a:t>
            </a:r>
            <a:r>
              <a:rPr lang="cs-CZ" sz="1700" dirty="0" smtClean="0"/>
              <a:t>- redukce počtu testů a počtu pokusných zvířat.</a:t>
            </a:r>
          </a:p>
          <a:p>
            <a:pPr marL="385763" indent="-385763">
              <a:buAutoNum type="arabicPeriod"/>
            </a:pPr>
            <a:r>
              <a:rPr lang="cs-CZ" sz="1700" dirty="0" err="1" smtClean="0">
                <a:solidFill>
                  <a:srgbClr val="FF0066"/>
                </a:solidFill>
              </a:rPr>
              <a:t>Replacement</a:t>
            </a:r>
            <a:r>
              <a:rPr lang="cs-CZ" sz="1700" dirty="0" smtClean="0"/>
              <a:t>- Nahrazení zvířat testy in vitro. Vhodný výběr zvířecího modelu dle citlivosti. Omezení studií na zárodcích a mláďatech. </a:t>
            </a:r>
          </a:p>
          <a:p>
            <a:pPr marL="385763" indent="-385763">
              <a:buAutoNum type="arabicPeriod"/>
            </a:pPr>
            <a:r>
              <a:rPr lang="cs-CZ" sz="1700" dirty="0" err="1" smtClean="0">
                <a:solidFill>
                  <a:srgbClr val="FF0066"/>
                </a:solidFill>
              </a:rPr>
              <a:t>Refinement</a:t>
            </a:r>
            <a:r>
              <a:rPr lang="cs-CZ" sz="1700" dirty="0" smtClean="0"/>
              <a:t>- Odklon od testování dávek letálních, testuje se pak pouze dávka toxická.</a:t>
            </a:r>
            <a:r>
              <a:rPr lang="cs-CZ" dirty="0" smtClean="0"/>
              <a:t/>
            </a:r>
            <a:br>
              <a:rPr lang="cs-CZ" dirty="0" smtClean="0"/>
            </a:br>
            <a:endParaRPr lang="cs-CZ" sz="1950" dirty="0"/>
          </a:p>
          <a:p>
            <a:r>
              <a:rPr lang="cs-CZ" sz="1950" b="1" dirty="0"/>
              <a:t>Letální dávka </a:t>
            </a:r>
            <a:r>
              <a:rPr lang="cs-CZ" sz="1950" dirty="0"/>
              <a:t>= dávka, která zvíře usmrtí ( např. LD</a:t>
            </a:r>
            <a:r>
              <a:rPr lang="cs-CZ" sz="1950" baseline="-25000" dirty="0"/>
              <a:t>50</a:t>
            </a:r>
            <a:r>
              <a:rPr lang="cs-CZ" sz="1950" dirty="0"/>
              <a:t> = dávka usmrcující 50% aplikovaných zvířat )</a:t>
            </a:r>
          </a:p>
          <a:p>
            <a:r>
              <a:rPr lang="cs-CZ" sz="1950" b="1" dirty="0"/>
              <a:t>Toxická dávka </a:t>
            </a:r>
            <a:r>
              <a:rPr lang="cs-CZ" sz="1950" dirty="0"/>
              <a:t>–dávka vyvolávající již zřetelné příznaky otravy</a:t>
            </a:r>
            <a:r>
              <a:rPr lang="cs-CZ" sz="1800" dirty="0"/>
              <a:t/>
            </a:r>
            <a:br>
              <a:rPr lang="cs-CZ" sz="1800" dirty="0"/>
            </a:br>
            <a:endParaRPr lang="cs-CZ" sz="1800" dirty="0"/>
          </a:p>
          <a:p>
            <a:pPr marL="0" indent="0">
              <a:buNone/>
            </a:pPr>
            <a:endParaRPr lang="cs-CZ" dirty="0"/>
          </a:p>
          <a:p>
            <a:pPr marL="0" indent="0" algn="ctr">
              <a:buNone/>
            </a:pPr>
            <a:r>
              <a:rPr lang="cs-CZ" sz="3300" dirty="0">
                <a:solidFill>
                  <a:srgbClr val="00287D"/>
                </a:solidFill>
                <a:latin typeface="+mj-lt"/>
                <a:ea typeface="+mj-ea"/>
                <a:cs typeface="+mj-cs"/>
              </a:rPr>
              <a:t>Modely laboratorních zvířat</a:t>
            </a:r>
          </a:p>
          <a:p>
            <a:r>
              <a:rPr lang="cs-CZ" sz="2250" dirty="0">
                <a:latin typeface="+mj-lt"/>
                <a:ea typeface="+mj-ea"/>
                <a:cs typeface="+mj-cs"/>
              </a:rPr>
              <a:t>Laboratorní myš, potkan, králík, morče, křeček</a:t>
            </a:r>
          </a:p>
          <a:p>
            <a:r>
              <a:rPr lang="cs-CZ" sz="2250" dirty="0">
                <a:latin typeface="+mj-lt"/>
                <a:ea typeface="+mj-ea"/>
                <a:cs typeface="+mj-cs"/>
              </a:rPr>
              <a:t>Prase domácí, kočka, pes, </a:t>
            </a:r>
            <a:r>
              <a:rPr lang="cs-CZ" sz="2250" dirty="0" smtClean="0">
                <a:latin typeface="+mj-lt"/>
                <a:ea typeface="+mj-ea"/>
                <a:cs typeface="+mj-cs"/>
              </a:rPr>
              <a:t>opice</a:t>
            </a:r>
          </a:p>
          <a:p>
            <a:endParaRPr lang="cs-CZ" sz="2250" dirty="0" smtClean="0">
              <a:latin typeface="+mj-lt"/>
              <a:ea typeface="+mj-ea"/>
              <a:cs typeface="+mj-cs"/>
            </a:endParaRPr>
          </a:p>
          <a:p>
            <a:r>
              <a:rPr lang="cs-CZ" sz="2250" dirty="0" smtClean="0">
                <a:latin typeface="+mj-lt"/>
                <a:ea typeface="+mj-ea"/>
                <a:cs typeface="+mj-cs"/>
              </a:rPr>
              <a:t>Fyziologické/patofyziologické modely</a:t>
            </a:r>
            <a:endParaRPr lang="cs-CZ" sz="2250" dirty="0">
              <a:latin typeface="+mj-lt"/>
              <a:ea typeface="+mj-ea"/>
              <a:cs typeface="+mj-cs"/>
            </a:endParaRPr>
          </a:p>
        </p:txBody>
      </p:sp>
    </p:spTree>
    <p:custDataLst>
      <p:tags r:id="rId1"/>
    </p:custDataLst>
    <p:extLst>
      <p:ext uri="{BB962C8B-B14F-4D97-AF65-F5344CB8AC3E}">
        <p14:creationId xmlns:p14="http://schemas.microsoft.com/office/powerpoint/2010/main" val="42604953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custDataLst>
              <p:tags r:id="rId2"/>
            </p:custDataLst>
          </p:nvPr>
        </p:nvSpPr>
        <p:spPr/>
        <p:txBody>
          <a:bodyPr/>
          <a:lstStyle/>
          <a:p>
            <a:r>
              <a:rPr lang="cs-CZ" dirty="0" smtClean="0"/>
              <a:t>3. Klinické hodnocení</a:t>
            </a:r>
            <a:endParaRPr lang="cs-CZ" dirty="0"/>
          </a:p>
        </p:txBody>
      </p:sp>
      <p:sp>
        <p:nvSpPr>
          <p:cNvPr id="3" name="Zástupný symbol pro obsah 2"/>
          <p:cNvSpPr>
            <a:spLocks noGrp="1"/>
          </p:cNvSpPr>
          <p:nvPr>
            <p:ph idx="1"/>
          </p:nvPr>
        </p:nvSpPr>
        <p:spPr/>
        <p:txBody>
          <a:bodyPr>
            <a:normAutofit fontScale="85000" lnSpcReduction="20000"/>
          </a:bodyPr>
          <a:lstStyle/>
          <a:p>
            <a:pPr marL="0" indent="0">
              <a:buNone/>
            </a:pPr>
            <a:r>
              <a:rPr lang="cs-CZ" b="1" dirty="0" smtClean="0"/>
              <a:t>=</a:t>
            </a:r>
            <a:r>
              <a:rPr lang="cs-CZ" dirty="0" smtClean="0"/>
              <a:t> </a:t>
            </a:r>
            <a:r>
              <a:rPr lang="cs-CZ" b="1" dirty="0"/>
              <a:t>systematické testování </a:t>
            </a:r>
            <a:r>
              <a:rPr lang="cs-CZ" b="1" dirty="0" smtClean="0"/>
              <a:t>1 </a:t>
            </a:r>
            <a:r>
              <a:rPr lang="cs-CZ" b="1" dirty="0"/>
              <a:t>nebo několika hodnocených léčivých přípravků s cílem </a:t>
            </a:r>
            <a:r>
              <a:rPr lang="cs-CZ" b="1" dirty="0">
                <a:solidFill>
                  <a:srgbClr val="FF0066"/>
                </a:solidFill>
              </a:rPr>
              <a:t>ověřit bezpečnost nebo účinnost </a:t>
            </a:r>
            <a:r>
              <a:rPr lang="cs-CZ" b="1" dirty="0"/>
              <a:t>léčivého </a:t>
            </a:r>
            <a:r>
              <a:rPr lang="cs-CZ" b="1" dirty="0" smtClean="0"/>
              <a:t>přípravku</a:t>
            </a:r>
            <a:r>
              <a:rPr lang="cs-CZ" dirty="0" smtClean="0"/>
              <a:t>. Je prováděno </a:t>
            </a:r>
            <a:r>
              <a:rPr lang="cs-CZ" dirty="0"/>
              <a:t>na subjektech hodnocení za účelem:</a:t>
            </a:r>
            <a:r>
              <a:rPr lang="cs-CZ" sz="2700" dirty="0"/>
              <a:t/>
            </a:r>
            <a:br>
              <a:rPr lang="cs-CZ" sz="2700" dirty="0"/>
            </a:br>
            <a:endParaRPr lang="cs-CZ" dirty="0"/>
          </a:p>
          <a:p>
            <a:pPr marL="0" indent="0">
              <a:buNone/>
            </a:pPr>
            <a:r>
              <a:rPr lang="cs-CZ" dirty="0" smtClean="0"/>
              <a:t>     1</a:t>
            </a:r>
            <a:r>
              <a:rPr lang="cs-CZ" dirty="0"/>
              <a:t>.	zjistit nebo ověřit klinické, farmakologické nebo </a:t>
            </a:r>
            <a:r>
              <a:rPr lang="cs-CZ" dirty="0" smtClean="0"/>
              <a:t/>
            </a:r>
            <a:br>
              <a:rPr lang="cs-CZ" dirty="0" smtClean="0"/>
            </a:br>
            <a:r>
              <a:rPr lang="cs-CZ" dirty="0"/>
              <a:t> </a:t>
            </a:r>
            <a:r>
              <a:rPr lang="cs-CZ" dirty="0" smtClean="0"/>
              <a:t>           jiné </a:t>
            </a:r>
            <a:r>
              <a:rPr lang="cs-CZ" dirty="0"/>
              <a:t>farmakodynamické </a:t>
            </a:r>
            <a:r>
              <a:rPr lang="cs-CZ" b="1" dirty="0">
                <a:solidFill>
                  <a:srgbClr val="FF0066"/>
                </a:solidFill>
              </a:rPr>
              <a:t>účinky</a:t>
            </a:r>
            <a:r>
              <a:rPr lang="cs-CZ" dirty="0"/>
              <a:t>,</a:t>
            </a:r>
          </a:p>
          <a:p>
            <a:pPr marL="0" indent="0">
              <a:buNone/>
            </a:pPr>
            <a:r>
              <a:rPr lang="cs-CZ" dirty="0" smtClean="0"/>
              <a:t>     2</a:t>
            </a:r>
            <a:r>
              <a:rPr lang="cs-CZ" dirty="0"/>
              <a:t>.	stanovit </a:t>
            </a:r>
            <a:r>
              <a:rPr lang="cs-CZ" b="1" dirty="0">
                <a:solidFill>
                  <a:srgbClr val="FF0066"/>
                </a:solidFill>
              </a:rPr>
              <a:t>nežádoucí účinky</a:t>
            </a:r>
            <a:r>
              <a:rPr lang="cs-CZ" dirty="0"/>
              <a:t>,</a:t>
            </a:r>
          </a:p>
          <a:p>
            <a:pPr marL="0" indent="0">
              <a:buNone/>
            </a:pPr>
            <a:r>
              <a:rPr lang="cs-CZ" dirty="0" smtClean="0"/>
              <a:t>     3</a:t>
            </a:r>
            <a:r>
              <a:rPr lang="cs-CZ" dirty="0"/>
              <a:t>.	studovat </a:t>
            </a:r>
            <a:r>
              <a:rPr lang="cs-CZ" b="1" dirty="0">
                <a:solidFill>
                  <a:srgbClr val="FF0066"/>
                </a:solidFill>
              </a:rPr>
              <a:t>absorpci, distribuci, metabolismus nebo </a:t>
            </a:r>
            <a:r>
              <a:rPr lang="cs-CZ" b="1" dirty="0" smtClean="0">
                <a:solidFill>
                  <a:srgbClr val="FF0066"/>
                </a:solidFill>
              </a:rPr>
              <a:t>  </a:t>
            </a:r>
            <a:br>
              <a:rPr lang="cs-CZ" b="1" dirty="0" smtClean="0">
                <a:solidFill>
                  <a:srgbClr val="FF0066"/>
                </a:solidFill>
              </a:rPr>
            </a:br>
            <a:r>
              <a:rPr lang="cs-CZ" b="1" dirty="0" smtClean="0">
                <a:solidFill>
                  <a:srgbClr val="FF0066"/>
                </a:solidFill>
              </a:rPr>
              <a:t>            vylučování</a:t>
            </a:r>
          </a:p>
          <a:p>
            <a:pPr marL="0" indent="0">
              <a:buNone/>
            </a:pPr>
            <a:r>
              <a:rPr lang="cs-CZ" dirty="0" smtClean="0"/>
              <a:t/>
            </a:r>
            <a:br>
              <a:rPr lang="cs-CZ" dirty="0" smtClean="0"/>
            </a:br>
            <a:r>
              <a:rPr lang="cs-CZ" sz="1950" dirty="0"/>
              <a:t>(Zákon o léčivech 378/2008 – novela 70/2013)</a:t>
            </a:r>
          </a:p>
        </p:txBody>
      </p:sp>
      <p:sp>
        <p:nvSpPr>
          <p:cNvPr id="4" name="Zástupný symbol pro číslo snímku 3"/>
          <p:cNvSpPr>
            <a:spLocks noGrp="1"/>
          </p:cNvSpPr>
          <p:nvPr>
            <p:ph type="sldNum" sz="quarter" idx="11"/>
          </p:nvPr>
        </p:nvSpPr>
        <p:spPr>
          <a:prstGeom prst="rect">
            <a:avLst/>
          </a:prstGeom>
        </p:spPr>
        <p:txBody>
          <a:bodyPr/>
          <a:lstStyle/>
          <a:p>
            <a:fld id="{F07836AA-CF95-4932-B713-7DA10A6CEFA2}" type="slidenum">
              <a:rPr lang="cs-CZ" smtClean="0"/>
              <a:t>63</a:t>
            </a:fld>
            <a:endParaRPr lang="cs-CZ"/>
          </a:p>
        </p:txBody>
      </p:sp>
    </p:spTree>
    <p:custDataLst>
      <p:tags r:id="rId1"/>
    </p:custDataLst>
    <p:extLst>
      <p:ext uri="{BB962C8B-B14F-4D97-AF65-F5344CB8AC3E}">
        <p14:creationId xmlns:p14="http://schemas.microsoft.com/office/powerpoint/2010/main" val="16688446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58265" y="411511"/>
            <a:ext cx="7435100" cy="4183112"/>
          </a:xfrm>
          <a:ln>
            <a:noFill/>
          </a:ln>
        </p:spPr>
        <p:txBody>
          <a:bodyPr>
            <a:normAutofit/>
          </a:bodyPr>
          <a:lstStyle/>
          <a:p>
            <a:pPr marL="0" indent="0" algn="ctr">
              <a:buNone/>
            </a:pPr>
            <a:r>
              <a:rPr lang="cs-CZ" sz="2700" dirty="0">
                <a:solidFill>
                  <a:srgbClr val="0070C0"/>
                </a:solidFill>
              </a:rPr>
              <a:t>Na kom je prováděno?</a:t>
            </a:r>
          </a:p>
          <a:p>
            <a:r>
              <a:rPr lang="cs-CZ" sz="2100" dirty="0">
                <a:solidFill>
                  <a:srgbClr val="FF0066"/>
                </a:solidFill>
              </a:rPr>
              <a:t>Subjekt hodnocení </a:t>
            </a:r>
            <a:r>
              <a:rPr lang="cs-CZ" sz="2100" dirty="0"/>
              <a:t>-  zdravý dobrovolník</a:t>
            </a:r>
          </a:p>
          <a:p>
            <a:pPr marL="0" indent="0">
              <a:buNone/>
            </a:pPr>
            <a:r>
              <a:rPr lang="cs-CZ" sz="2100" dirty="0"/>
              <a:t>                                       - pacient</a:t>
            </a:r>
            <a:br>
              <a:rPr lang="cs-CZ" sz="2100" dirty="0"/>
            </a:br>
            <a:endParaRPr lang="cs-CZ" sz="2700" dirty="0"/>
          </a:p>
          <a:p>
            <a:pPr marL="0" indent="0" algn="ctr">
              <a:buNone/>
            </a:pPr>
            <a:r>
              <a:rPr lang="cs-CZ" sz="2700" dirty="0">
                <a:solidFill>
                  <a:srgbClr val="0070C0"/>
                </a:solidFill>
              </a:rPr>
              <a:t>Kdo ho zadává a  provádí?</a:t>
            </a:r>
          </a:p>
          <a:p>
            <a:r>
              <a:rPr lang="cs-CZ" sz="2100" dirty="0">
                <a:solidFill>
                  <a:srgbClr val="FF0066"/>
                </a:solidFill>
              </a:rPr>
              <a:t>Zadavatel (</a:t>
            </a:r>
            <a:r>
              <a:rPr lang="cs-CZ" sz="2100" dirty="0" err="1">
                <a:solidFill>
                  <a:srgbClr val="FF0066"/>
                </a:solidFill>
              </a:rPr>
              <a:t>sponsor</a:t>
            </a:r>
            <a:r>
              <a:rPr lang="cs-CZ" sz="2100" dirty="0">
                <a:solidFill>
                  <a:srgbClr val="FF0066"/>
                </a:solidFill>
              </a:rPr>
              <a:t>) </a:t>
            </a:r>
            <a:r>
              <a:rPr lang="cs-CZ" sz="2100" dirty="0"/>
              <a:t>-fyzická nebo právnická osoba, která odpovídá za zahájení, řízení, popřípadě financování klinického hodnocení</a:t>
            </a:r>
            <a:br>
              <a:rPr lang="cs-CZ" sz="2100" dirty="0"/>
            </a:br>
            <a:endParaRPr lang="cs-CZ" sz="2100" dirty="0"/>
          </a:p>
          <a:p>
            <a:r>
              <a:rPr lang="cs-CZ" sz="2100" dirty="0">
                <a:solidFill>
                  <a:srgbClr val="FF0066"/>
                </a:solidFill>
              </a:rPr>
              <a:t>Zkoušející</a:t>
            </a:r>
            <a:r>
              <a:rPr lang="cs-CZ" sz="2100" dirty="0"/>
              <a:t>-</a:t>
            </a:r>
            <a:r>
              <a:rPr lang="cs-CZ" sz="2100" dirty="0">
                <a:solidFill>
                  <a:srgbClr val="FF0066"/>
                </a:solidFill>
              </a:rPr>
              <a:t> </a:t>
            </a:r>
            <a:r>
              <a:rPr lang="cs-CZ" sz="2100" dirty="0"/>
              <a:t>lékař, který odpovídá za průběh </a:t>
            </a:r>
            <a:br>
              <a:rPr lang="cs-CZ" sz="2100" dirty="0"/>
            </a:br>
            <a:r>
              <a:rPr lang="cs-CZ" sz="2100" dirty="0"/>
              <a:t>klinického hodnocení v daném místě</a:t>
            </a:r>
          </a:p>
        </p:txBody>
      </p:sp>
      <p:sp>
        <p:nvSpPr>
          <p:cNvPr id="4" name="Zástupný symbol pro číslo snímku 3"/>
          <p:cNvSpPr>
            <a:spLocks noGrp="1"/>
          </p:cNvSpPr>
          <p:nvPr>
            <p:ph type="sldNum" sz="quarter" idx="4294967295"/>
          </p:nvPr>
        </p:nvSpPr>
        <p:spPr>
          <a:xfrm>
            <a:off x="6057900" y="4767263"/>
            <a:ext cx="1600200" cy="273844"/>
          </a:xfrm>
          <a:prstGeom prst="rect">
            <a:avLst/>
          </a:prstGeom>
        </p:spPr>
        <p:txBody>
          <a:bodyPr/>
          <a:lstStyle/>
          <a:p>
            <a:fld id="{F07836AA-CF95-4932-B713-7DA10A6CEFA2}" type="slidenum">
              <a:rPr lang="cs-CZ" smtClean="0"/>
              <a:t>64</a:t>
            </a:fld>
            <a:endParaRPr lang="cs-CZ"/>
          </a:p>
        </p:txBody>
      </p:sp>
      <p:pic>
        <p:nvPicPr>
          <p:cNvPr id="5" name="Obrázek 11" descr="pacient2.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3365" y="531283"/>
            <a:ext cx="757238" cy="1164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ázek 12" descr="doctor.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95399" y="3634231"/>
            <a:ext cx="772727" cy="103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5" descr="C:\Program Files\Common Files\Microsoft Shared\Clipart\cagcat50\BL00381_.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3365" y="2689388"/>
            <a:ext cx="976796" cy="546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7688722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cs-CZ" altLang="cs-CZ" sz="3000"/>
              <a:t>Informovaný souhlas pacienta</a:t>
            </a:r>
            <a:endParaRPr lang="en-GB" altLang="cs-CZ" sz="3000"/>
          </a:p>
        </p:txBody>
      </p:sp>
      <p:sp>
        <p:nvSpPr>
          <p:cNvPr id="73731" name="Rectangle 3"/>
          <p:cNvSpPr>
            <a:spLocks noGrp="1" noChangeArrowheads="1"/>
          </p:cNvSpPr>
          <p:nvPr>
            <p:ph idx="1"/>
          </p:nvPr>
        </p:nvSpPr>
        <p:spPr/>
        <p:txBody>
          <a:bodyPr/>
          <a:lstStyle/>
          <a:p>
            <a:pPr eaLnBrk="1" hangingPunct="1">
              <a:lnSpc>
                <a:spcPct val="90000"/>
              </a:lnSpc>
              <a:spcBef>
                <a:spcPct val="50000"/>
              </a:spcBef>
              <a:buFont typeface="Wingdings" panose="05000000000000000000" pitchFamily="2" charset="2"/>
              <a:buNone/>
            </a:pPr>
            <a:r>
              <a:rPr lang="cs-CZ" altLang="cs-CZ" sz="1350"/>
              <a:t>Já, níže podepsaný/á dobrovolně a svobodně souhlasím s účastí v klinickém hodnocení „</a:t>
            </a:r>
            <a:r>
              <a:rPr lang="cs-CZ" altLang="cs-CZ" sz="1350" b="1"/>
              <a:t>………..</a:t>
            </a:r>
            <a:r>
              <a:rPr lang="cs-CZ" altLang="cs-CZ" sz="1350"/>
              <a:t>“. Povaha, cíl, rozsah a doba trvání této klinické studie mi byly řádně a srozumitelně vyšetřujícím lékařem vysvětleny.</a:t>
            </a:r>
          </a:p>
          <a:p>
            <a:pPr eaLnBrk="1" hangingPunct="1">
              <a:lnSpc>
                <a:spcPct val="90000"/>
              </a:lnSpc>
              <a:spcBef>
                <a:spcPct val="50000"/>
              </a:spcBef>
              <a:buFont typeface="Wingdings" panose="05000000000000000000" pitchFamily="2" charset="2"/>
              <a:buNone/>
            </a:pPr>
            <a:r>
              <a:rPr lang="cs-CZ" altLang="cs-CZ" sz="1350"/>
              <a:t>Moje účast v této studii nebude nijak ovlivňovat moji další léčbu či pobyt ve zdravotnickém zařízení. Měl/a jsem možnost zeptat se na všechny nevyjasněné otázky. Obdržel/a jsem uspokojivou odpověď a plně rozumím všem informacím, kterých se mi dostalo. </a:t>
            </a:r>
          </a:p>
          <a:p>
            <a:pPr eaLnBrk="1" hangingPunct="1">
              <a:lnSpc>
                <a:spcPct val="90000"/>
              </a:lnSpc>
              <a:spcBef>
                <a:spcPct val="50000"/>
              </a:spcBef>
              <a:buFont typeface="Wingdings" panose="05000000000000000000" pitchFamily="2" charset="2"/>
              <a:buNone/>
            </a:pPr>
            <a:r>
              <a:rPr lang="cs-CZ" altLang="cs-CZ" sz="1350"/>
              <a:t>S výsledky provedeného vyšetření bude zacházeno jako s citlivými údaji, na něž se vztahuje povinnost mlčenlivosti a ochrany dle příslušných právních předpisů. V případě, že jich bude použito pro publikační účely, budou zveřejněny anonymně.</a:t>
            </a:r>
          </a:p>
          <a:p>
            <a:pPr eaLnBrk="1" hangingPunct="1">
              <a:lnSpc>
                <a:spcPct val="90000"/>
              </a:lnSpc>
              <a:spcBef>
                <a:spcPct val="50000"/>
              </a:spcBef>
              <a:buFont typeface="Wingdings" panose="05000000000000000000" pitchFamily="2" charset="2"/>
              <a:buNone/>
            </a:pPr>
            <a:r>
              <a:rPr lang="cs-CZ" altLang="cs-CZ" sz="1350"/>
              <a:t>Jsem si vědom/a, že z projektu mohu kdykoliv odstoupit, aniž to bude mít jakýkoliv vliv na moji další léčbu.</a:t>
            </a:r>
          </a:p>
          <a:p>
            <a:pPr eaLnBrk="1" hangingPunct="1">
              <a:lnSpc>
                <a:spcPct val="90000"/>
              </a:lnSpc>
              <a:spcBef>
                <a:spcPct val="50000"/>
              </a:spcBef>
              <a:buFont typeface="Wingdings" panose="05000000000000000000" pitchFamily="2" charset="2"/>
              <a:buNone/>
            </a:pPr>
            <a:r>
              <a:rPr lang="cs-CZ" altLang="cs-CZ" sz="1350"/>
              <a:t>Jméno pacienta:……………Datum:…………Podpis pacienta:………………</a:t>
            </a:r>
          </a:p>
          <a:p>
            <a:pPr eaLnBrk="1" hangingPunct="1">
              <a:lnSpc>
                <a:spcPct val="90000"/>
              </a:lnSpc>
              <a:spcBef>
                <a:spcPct val="50000"/>
              </a:spcBef>
              <a:buFont typeface="Wingdings" panose="05000000000000000000" pitchFamily="2" charset="2"/>
              <a:buNone/>
            </a:pPr>
            <a:r>
              <a:rPr lang="cs-CZ" altLang="cs-CZ" sz="1350"/>
              <a:t>Jméno lékaře zodpovědného za provádění studie:……… Datum:………. Podpis lékaře:……….</a:t>
            </a:r>
          </a:p>
        </p:txBody>
      </p:sp>
    </p:spTree>
    <p:custDataLst>
      <p:tags r:id="rId1"/>
    </p:custDataLst>
    <p:extLst>
      <p:ext uri="{BB962C8B-B14F-4D97-AF65-F5344CB8AC3E}">
        <p14:creationId xmlns:p14="http://schemas.microsoft.com/office/powerpoint/2010/main" val="2948726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custDataLst>
              <p:tags r:id="rId2"/>
            </p:custDataLst>
          </p:nvPr>
        </p:nvSpPr>
        <p:spPr/>
        <p:txBody>
          <a:bodyPr>
            <a:normAutofit/>
          </a:bodyPr>
          <a:lstStyle/>
          <a:p>
            <a:r>
              <a:rPr lang="cs-CZ" dirty="0" smtClean="0"/>
              <a:t>Co je hodnoceno?</a:t>
            </a:r>
            <a:endParaRPr lang="cs-CZ" dirty="0"/>
          </a:p>
        </p:txBody>
      </p:sp>
      <p:sp>
        <p:nvSpPr>
          <p:cNvPr id="3" name="Zástupný symbol pro obsah 2"/>
          <p:cNvSpPr>
            <a:spLocks noGrp="1"/>
          </p:cNvSpPr>
          <p:nvPr>
            <p:ph idx="1"/>
          </p:nvPr>
        </p:nvSpPr>
        <p:spPr>
          <a:ln>
            <a:noFill/>
          </a:ln>
        </p:spPr>
        <p:txBody>
          <a:bodyPr>
            <a:normAutofit fontScale="92500"/>
          </a:bodyPr>
          <a:lstStyle/>
          <a:p>
            <a:r>
              <a:rPr lang="cs-CZ" sz="2100" dirty="0">
                <a:solidFill>
                  <a:srgbClr val="FF0066"/>
                </a:solidFill>
              </a:rPr>
              <a:t>Hodnocený léčivý přípravek </a:t>
            </a:r>
            <a:r>
              <a:rPr lang="cs-CZ" sz="2100" dirty="0"/>
              <a:t>= </a:t>
            </a:r>
            <a:r>
              <a:rPr lang="cs-CZ" sz="2100" b="1" dirty="0"/>
              <a:t>léková forma léčivé látky </a:t>
            </a:r>
            <a:r>
              <a:rPr lang="cs-CZ" sz="2100" dirty="0"/>
              <a:t/>
            </a:r>
            <a:br>
              <a:rPr lang="cs-CZ" sz="2100" dirty="0"/>
            </a:br>
            <a:r>
              <a:rPr lang="cs-CZ" sz="2100" dirty="0"/>
              <a:t>nebo přípravek získaný technologickým zpracováním pouze pomocných látek (</a:t>
            </a:r>
            <a:r>
              <a:rPr lang="cs-CZ" sz="2100" b="1" dirty="0"/>
              <a:t>placebo</a:t>
            </a:r>
            <a:r>
              <a:rPr lang="cs-CZ" sz="2100" dirty="0"/>
              <a:t>), </a:t>
            </a:r>
            <a:br>
              <a:rPr lang="cs-CZ" sz="2100" dirty="0"/>
            </a:br>
            <a:r>
              <a:rPr lang="cs-CZ" sz="2100" dirty="0"/>
              <a:t>které se testují nebo používají pro srovnání v klinickém hodnocení; </a:t>
            </a:r>
            <a:br>
              <a:rPr lang="cs-CZ" sz="2100" dirty="0"/>
            </a:br>
            <a:r>
              <a:rPr lang="cs-CZ" sz="2100" dirty="0"/>
              <a:t>hodnoceným léčivým přípravkem může být i </a:t>
            </a:r>
            <a:r>
              <a:rPr lang="cs-CZ" sz="2100" b="1" dirty="0"/>
              <a:t>již registrovaný léčivý přípravek</a:t>
            </a:r>
            <a:r>
              <a:rPr lang="cs-CZ" sz="2100" dirty="0"/>
              <a:t>, pokud se používá nebo zhotovuje (včetně změn složení lékové formy nebo obalu) způsobem, který se liší od registrované podoby léčivého přípravku, nebo pokud se používá pro neregistrovanou indikaci nebo za účelem získání dalších informací o registrované variantě léčivého přípravku</a:t>
            </a:r>
          </a:p>
          <a:p>
            <a:endParaRPr lang="cs-CZ" sz="2100" dirty="0"/>
          </a:p>
          <a:p>
            <a:endParaRPr lang="cs-CZ" sz="2100" dirty="0">
              <a:solidFill>
                <a:srgbClr val="0070C0"/>
              </a:solidFill>
            </a:endParaRPr>
          </a:p>
        </p:txBody>
      </p:sp>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8100" y="118591"/>
            <a:ext cx="1110608" cy="1110608"/>
          </a:xfrm>
          <a:prstGeom prst="rect">
            <a:avLst/>
          </a:prstGeom>
        </p:spPr>
      </p:pic>
    </p:spTree>
    <p:custDataLst>
      <p:tags r:id="rId1"/>
    </p:custDataLst>
    <p:extLst>
      <p:ext uri="{BB962C8B-B14F-4D97-AF65-F5344CB8AC3E}">
        <p14:creationId xmlns:p14="http://schemas.microsoft.com/office/powerpoint/2010/main" val="19972630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custDataLst>
              <p:tags r:id="rId2"/>
            </p:custDataLst>
          </p:nvPr>
        </p:nvSpPr>
        <p:spPr/>
        <p:txBody>
          <a:bodyPr>
            <a:normAutofit/>
          </a:bodyPr>
          <a:lstStyle/>
          <a:p>
            <a:r>
              <a:rPr lang="cs-CZ" dirty="0" smtClean="0"/>
              <a:t>Jak hodnocení probíhá (1)?</a:t>
            </a:r>
            <a:endParaRPr lang="cs-CZ" dirty="0"/>
          </a:p>
        </p:txBody>
      </p:sp>
      <p:sp>
        <p:nvSpPr>
          <p:cNvPr id="3" name="Zástupný symbol pro obsah 2"/>
          <p:cNvSpPr>
            <a:spLocks noGrp="1"/>
          </p:cNvSpPr>
          <p:nvPr>
            <p:ph idx="1"/>
          </p:nvPr>
        </p:nvSpPr>
        <p:spPr>
          <a:ln>
            <a:noFill/>
          </a:ln>
        </p:spPr>
        <p:txBody>
          <a:bodyPr>
            <a:normAutofit fontScale="92500" lnSpcReduction="10000"/>
          </a:bodyPr>
          <a:lstStyle/>
          <a:p>
            <a:r>
              <a:rPr lang="cs-CZ" sz="2100" dirty="0">
                <a:solidFill>
                  <a:srgbClr val="FF0066"/>
                </a:solidFill>
              </a:rPr>
              <a:t>Zadavatel si vybere centrum </a:t>
            </a:r>
            <a:r>
              <a:rPr lang="cs-CZ" sz="2100" dirty="0"/>
              <a:t>podle toho:</a:t>
            </a:r>
            <a:br>
              <a:rPr lang="cs-CZ" sz="2100" dirty="0"/>
            </a:br>
            <a:r>
              <a:rPr lang="cs-CZ" sz="2100" dirty="0"/>
              <a:t>-  jestli jsou v dané nemocnici či klinice pacienti </a:t>
            </a:r>
            <a:br>
              <a:rPr lang="cs-CZ" sz="2100" dirty="0"/>
            </a:br>
            <a:r>
              <a:rPr lang="cs-CZ" sz="2100" dirty="0"/>
              <a:t>    s požadovanou diagnózou a kolik jich je</a:t>
            </a:r>
            <a:br>
              <a:rPr lang="cs-CZ" sz="2100" dirty="0"/>
            </a:br>
            <a:r>
              <a:rPr lang="cs-CZ" sz="2100" dirty="0"/>
              <a:t>-  jaké má centrum vybavení</a:t>
            </a:r>
            <a:br>
              <a:rPr lang="cs-CZ" sz="2100" dirty="0"/>
            </a:br>
            <a:r>
              <a:rPr lang="cs-CZ" sz="2100" dirty="0"/>
              <a:t>-  jak jsou specializovaní lékaři…..</a:t>
            </a:r>
            <a:br>
              <a:rPr lang="cs-CZ" sz="2100" dirty="0"/>
            </a:br>
            <a:endParaRPr lang="cs-CZ" sz="2100" dirty="0"/>
          </a:p>
          <a:p>
            <a:r>
              <a:rPr lang="cs-CZ" sz="2100" dirty="0"/>
              <a:t>Pokud KH probíhá ve více centrech v ČR nebo i mimo ČR = </a:t>
            </a:r>
            <a:r>
              <a:rPr lang="cs-CZ" sz="2100" b="1" dirty="0"/>
              <a:t>multicentrické</a:t>
            </a:r>
            <a:r>
              <a:rPr lang="cs-CZ" sz="2100" dirty="0"/>
              <a:t/>
            </a:r>
            <a:br>
              <a:rPr lang="cs-CZ" sz="2100" dirty="0"/>
            </a:br>
            <a:endParaRPr lang="cs-CZ" sz="2100" dirty="0"/>
          </a:p>
          <a:p>
            <a:pPr marL="0" indent="0">
              <a:buNone/>
            </a:pPr>
            <a:r>
              <a:rPr lang="cs-CZ" sz="2100" dirty="0"/>
              <a:t> </a:t>
            </a:r>
            <a:br>
              <a:rPr lang="cs-CZ" sz="2100" dirty="0"/>
            </a:br>
            <a:endParaRPr lang="cs-CZ" sz="2100" dirty="0"/>
          </a:p>
          <a:p>
            <a:endParaRPr lang="cs-CZ" sz="2100" dirty="0">
              <a:solidFill>
                <a:srgbClr val="0070C0"/>
              </a:solidFill>
            </a:endParaRPr>
          </a:p>
        </p:txBody>
      </p:sp>
      <p:sp>
        <p:nvSpPr>
          <p:cNvPr id="2" name="Zástupný symbol pro číslo snímku 1"/>
          <p:cNvSpPr>
            <a:spLocks noGrp="1"/>
          </p:cNvSpPr>
          <p:nvPr>
            <p:ph type="sldNum" sz="quarter" idx="4294967295"/>
          </p:nvPr>
        </p:nvSpPr>
        <p:spPr>
          <a:xfrm>
            <a:off x="6057900" y="4767263"/>
            <a:ext cx="1600200" cy="273844"/>
          </a:xfrm>
          <a:prstGeom prst="rect">
            <a:avLst/>
          </a:prstGeom>
        </p:spPr>
        <p:txBody>
          <a:bodyPr/>
          <a:lstStyle/>
          <a:p>
            <a:fld id="{F07836AA-CF95-4932-B713-7DA10A6CEFA2}" type="slidenum">
              <a:rPr lang="cs-CZ" smtClean="0"/>
              <a:t>67</a:t>
            </a:fld>
            <a:endParaRPr lang="cs-CZ"/>
          </a:p>
        </p:txBody>
      </p:sp>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1880" y="3282992"/>
            <a:ext cx="1296144" cy="1296144"/>
          </a:xfrm>
          <a:prstGeom prst="rect">
            <a:avLst/>
          </a:prstGeom>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0102" y="3309051"/>
            <a:ext cx="1296144" cy="1296144"/>
          </a:xfrm>
          <a:prstGeom prst="rect">
            <a:avLst/>
          </a:prstGeom>
        </p:spPr>
      </p:pic>
      <p:pic>
        <p:nvPicPr>
          <p:cNvPr id="9" name="Obráze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3988" y="3309051"/>
            <a:ext cx="1296144" cy="1296144"/>
          </a:xfrm>
          <a:prstGeom prst="rect">
            <a:avLst/>
          </a:prstGeom>
        </p:spPr>
      </p:pic>
    </p:spTree>
    <p:custDataLst>
      <p:tags r:id="rId1"/>
    </p:custDataLst>
    <p:extLst>
      <p:ext uri="{BB962C8B-B14F-4D97-AF65-F5344CB8AC3E}">
        <p14:creationId xmlns:p14="http://schemas.microsoft.com/office/powerpoint/2010/main" val="8211430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custDataLst>
              <p:tags r:id="rId2"/>
            </p:custDataLst>
          </p:nvPr>
        </p:nvSpPr>
        <p:spPr/>
        <p:txBody>
          <a:bodyPr>
            <a:normAutofit/>
          </a:bodyPr>
          <a:lstStyle/>
          <a:p>
            <a:r>
              <a:rPr lang="cs-CZ" dirty="0" smtClean="0"/>
              <a:t>Jak hodnocení probíhá (2)?</a:t>
            </a:r>
            <a:endParaRPr lang="cs-CZ" dirty="0"/>
          </a:p>
        </p:txBody>
      </p:sp>
      <p:sp>
        <p:nvSpPr>
          <p:cNvPr id="3" name="Zástupný symbol pro obsah 2"/>
          <p:cNvSpPr>
            <a:spLocks noGrp="1"/>
          </p:cNvSpPr>
          <p:nvPr>
            <p:ph idx="1"/>
          </p:nvPr>
        </p:nvSpPr>
        <p:spPr>
          <a:ln>
            <a:noFill/>
          </a:ln>
        </p:spPr>
        <p:txBody>
          <a:bodyPr>
            <a:normAutofit fontScale="55000" lnSpcReduction="20000"/>
          </a:bodyPr>
          <a:lstStyle/>
          <a:p>
            <a:pPr marL="0" indent="0">
              <a:buNone/>
            </a:pPr>
            <a:endParaRPr lang="cs-CZ" sz="3075" dirty="0">
              <a:solidFill>
                <a:srgbClr val="0070C0"/>
              </a:solidFill>
            </a:endParaRPr>
          </a:p>
          <a:p>
            <a:r>
              <a:rPr lang="cs-CZ" sz="3300" dirty="0">
                <a:solidFill>
                  <a:srgbClr val="FF0066"/>
                </a:solidFill>
              </a:rPr>
              <a:t>Zadavatel nebo jím pověřená osoba zpracují příslušné dokumenty:</a:t>
            </a:r>
            <a:br>
              <a:rPr lang="cs-CZ" sz="3300" dirty="0">
                <a:solidFill>
                  <a:srgbClr val="FF0066"/>
                </a:solidFill>
              </a:rPr>
            </a:br>
            <a:endParaRPr lang="cs-CZ" sz="3300" dirty="0"/>
          </a:p>
          <a:p>
            <a:r>
              <a:rPr lang="cs-CZ" sz="3300" b="1" dirty="0"/>
              <a:t>Protoko</a:t>
            </a:r>
            <a:r>
              <a:rPr lang="cs-CZ" sz="3300" dirty="0"/>
              <a:t>l- popisuje cíl, uspořádání, metodiku, statistiku a organizaci KH</a:t>
            </a:r>
          </a:p>
          <a:p>
            <a:r>
              <a:rPr lang="cs-CZ" sz="3300" b="1" dirty="0"/>
              <a:t>Soubor informací pro pacienty + informovaný souhlas</a:t>
            </a:r>
            <a:r>
              <a:rPr lang="cs-CZ" sz="3300" dirty="0"/>
              <a:t>-</a:t>
            </a:r>
          </a:p>
          <a:p>
            <a:pPr marL="0" indent="0">
              <a:buNone/>
            </a:pPr>
            <a:r>
              <a:rPr lang="cs-CZ" sz="3300" dirty="0"/>
              <a:t>     - projev vůle k účasti v KH</a:t>
            </a:r>
          </a:p>
          <a:p>
            <a:r>
              <a:rPr lang="cs-CZ" sz="3300" b="1" dirty="0"/>
              <a:t>CRF</a:t>
            </a:r>
            <a:r>
              <a:rPr lang="cs-CZ" sz="3300" dirty="0"/>
              <a:t> (case report </a:t>
            </a:r>
            <a:r>
              <a:rPr lang="cs-CZ" sz="3300" dirty="0" err="1"/>
              <a:t>form</a:t>
            </a:r>
            <a:r>
              <a:rPr lang="cs-CZ" sz="3300" dirty="0"/>
              <a:t>) – záznamové listy pacienta</a:t>
            </a:r>
          </a:p>
          <a:p>
            <a:r>
              <a:rPr lang="cs-CZ" sz="3300" b="1" dirty="0"/>
              <a:t>Soubor informací pro zkoušejícího </a:t>
            </a:r>
            <a:r>
              <a:rPr lang="cs-CZ" sz="3300" dirty="0"/>
              <a:t>(IMPD)- soubor klinických a </a:t>
            </a:r>
            <a:r>
              <a:rPr lang="cs-CZ" sz="3300" dirty="0" err="1"/>
              <a:t>neklinických</a:t>
            </a:r>
            <a:r>
              <a:rPr lang="cs-CZ" sz="3300" dirty="0"/>
              <a:t> údajů o hodnoceném léčivém přípravku </a:t>
            </a:r>
          </a:p>
          <a:p>
            <a:pPr marL="0" indent="0">
              <a:buNone/>
            </a:pPr>
            <a:endParaRPr lang="cs-CZ" sz="3300" dirty="0"/>
          </a:p>
          <a:p>
            <a:r>
              <a:rPr lang="cs-CZ" sz="3300" dirty="0">
                <a:solidFill>
                  <a:srgbClr val="FF0066"/>
                </a:solidFill>
              </a:rPr>
              <a:t>Vyplní žádost o povolení KH a pošle ji na SÚKL a etickou komici a čeká, až ji KH schválí. Teprve potom může KH začnout.</a:t>
            </a:r>
          </a:p>
        </p:txBody>
      </p:sp>
      <p:sp>
        <p:nvSpPr>
          <p:cNvPr id="2" name="Zástupný symbol pro číslo snímku 1"/>
          <p:cNvSpPr>
            <a:spLocks noGrp="1"/>
          </p:cNvSpPr>
          <p:nvPr>
            <p:ph type="sldNum" sz="quarter" idx="11"/>
          </p:nvPr>
        </p:nvSpPr>
        <p:spPr>
          <a:prstGeom prst="rect">
            <a:avLst/>
          </a:prstGeom>
        </p:spPr>
        <p:txBody>
          <a:bodyPr/>
          <a:lstStyle/>
          <a:p>
            <a:fld id="{F07836AA-CF95-4932-B713-7DA10A6CEFA2}" type="slidenum">
              <a:rPr lang="cs-CZ" smtClean="0"/>
              <a:t>68</a:t>
            </a:fld>
            <a:endParaRPr lang="cs-CZ"/>
          </a:p>
        </p:txBody>
      </p:sp>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0829" y="423674"/>
            <a:ext cx="2147661" cy="688770"/>
          </a:xfrm>
          <a:prstGeom prst="rect">
            <a:avLst/>
          </a:prstGeom>
        </p:spPr>
      </p:pic>
      <p:pic>
        <p:nvPicPr>
          <p:cNvPr id="10" name="Obráze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2234" y="233423"/>
            <a:ext cx="1296144" cy="1036916"/>
          </a:xfrm>
          <a:prstGeom prst="rect">
            <a:avLst/>
          </a:prstGeom>
        </p:spPr>
      </p:pic>
      <p:sp>
        <p:nvSpPr>
          <p:cNvPr id="12" name="TextovéPole 11"/>
          <p:cNvSpPr txBox="1"/>
          <p:nvPr/>
        </p:nvSpPr>
        <p:spPr>
          <a:xfrm>
            <a:off x="6998490" y="407091"/>
            <a:ext cx="604653" cy="784830"/>
          </a:xfrm>
          <a:prstGeom prst="rect">
            <a:avLst/>
          </a:prstGeom>
          <a:noFill/>
        </p:spPr>
        <p:txBody>
          <a:bodyPr wrap="none" rtlCol="0">
            <a:spAutoFit/>
          </a:bodyPr>
          <a:lstStyle/>
          <a:p>
            <a:r>
              <a:rPr lang="cs-CZ" sz="4500" dirty="0"/>
              <a:t>+</a:t>
            </a:r>
          </a:p>
        </p:txBody>
      </p:sp>
    </p:spTree>
    <p:custDataLst>
      <p:tags r:id="rId1"/>
    </p:custDataLst>
    <p:extLst>
      <p:ext uri="{BB962C8B-B14F-4D97-AF65-F5344CB8AC3E}">
        <p14:creationId xmlns:p14="http://schemas.microsoft.com/office/powerpoint/2010/main" val="7360833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1955006" y="189310"/>
            <a:ext cx="8086635" cy="485775"/>
          </a:xfrm>
        </p:spPr>
        <p:txBody>
          <a:bodyPr numCol="1" compatLnSpc="1">
            <a:prstTxWarp prst="textNoShape">
              <a:avLst/>
            </a:prstTxWarp>
            <a:normAutofit/>
          </a:bodyPr>
          <a:lstStyle/>
          <a:p>
            <a:pPr eaLnBrk="1" hangingPunct="1"/>
            <a:r>
              <a:rPr lang="cs-CZ" dirty="0" smtClean="0"/>
              <a:t>Fáze a trvání klinického hodnocení</a:t>
            </a:r>
            <a:endParaRPr dirty="0"/>
          </a:p>
        </p:txBody>
      </p:sp>
      <p:sp>
        <p:nvSpPr>
          <p:cNvPr id="25603" name="Rectangle 4"/>
          <p:cNvSpPr>
            <a:spLocks noChangeArrowheads="1"/>
          </p:cNvSpPr>
          <p:nvPr/>
        </p:nvSpPr>
        <p:spPr bwMode="auto">
          <a:xfrm>
            <a:off x="2412207" y="1570435"/>
            <a:ext cx="2864644" cy="400050"/>
          </a:xfrm>
          <a:prstGeom prst="rect">
            <a:avLst/>
          </a:prstGeom>
          <a:solidFill>
            <a:srgbClr val="FFCCCC"/>
          </a:solidFill>
          <a:ln>
            <a:noFill/>
          </a:ln>
          <a:extLst/>
        </p:spPr>
        <p:txBody>
          <a:bodyPr wrap="none" anchor="ctr"/>
          <a:lstStyle/>
          <a:p>
            <a:endParaRPr lang="cs-CZ" sz="1800">
              <a:solidFill>
                <a:srgbClr val="000000"/>
              </a:solidFill>
              <a:latin typeface="Arial" charset="0"/>
            </a:endParaRPr>
          </a:p>
        </p:txBody>
      </p:sp>
      <p:sp>
        <p:nvSpPr>
          <p:cNvPr id="25604" name="Rectangle 5"/>
          <p:cNvSpPr>
            <a:spLocks noChangeArrowheads="1"/>
          </p:cNvSpPr>
          <p:nvPr/>
        </p:nvSpPr>
        <p:spPr bwMode="auto">
          <a:xfrm>
            <a:off x="2240756" y="884635"/>
            <a:ext cx="2857500" cy="400050"/>
          </a:xfrm>
          <a:prstGeom prst="rect">
            <a:avLst/>
          </a:prstGeom>
          <a:solidFill>
            <a:srgbClr val="FFCCCC"/>
          </a:solidFill>
          <a:ln>
            <a:noFill/>
          </a:ln>
          <a:extLst/>
        </p:spPr>
        <p:txBody>
          <a:bodyPr wrap="none" anchor="ctr"/>
          <a:lstStyle/>
          <a:p>
            <a:endParaRPr lang="cs-CZ" sz="1800">
              <a:solidFill>
                <a:srgbClr val="000000"/>
              </a:solidFill>
              <a:latin typeface="Arial" charset="0"/>
            </a:endParaRPr>
          </a:p>
        </p:txBody>
      </p:sp>
      <p:sp>
        <p:nvSpPr>
          <p:cNvPr id="25605" name="Rectangle 6"/>
          <p:cNvSpPr>
            <a:spLocks noChangeArrowheads="1"/>
          </p:cNvSpPr>
          <p:nvPr/>
        </p:nvSpPr>
        <p:spPr bwMode="auto">
          <a:xfrm>
            <a:off x="2926557" y="3449241"/>
            <a:ext cx="4021931" cy="635794"/>
          </a:xfrm>
          <a:prstGeom prst="rect">
            <a:avLst/>
          </a:prstGeom>
          <a:solidFill>
            <a:srgbClr val="FFCCCC"/>
          </a:solidFill>
          <a:ln>
            <a:noFill/>
          </a:ln>
          <a:extLst/>
        </p:spPr>
        <p:txBody>
          <a:bodyPr wrap="none" anchor="ctr"/>
          <a:lstStyle/>
          <a:p>
            <a:endParaRPr lang="cs-CZ" sz="1800">
              <a:solidFill>
                <a:srgbClr val="000000"/>
              </a:solidFill>
              <a:latin typeface="Arial" charset="0"/>
            </a:endParaRPr>
          </a:p>
        </p:txBody>
      </p:sp>
      <p:sp>
        <p:nvSpPr>
          <p:cNvPr id="25606" name="Rectangle 7"/>
          <p:cNvSpPr>
            <a:spLocks noChangeArrowheads="1"/>
          </p:cNvSpPr>
          <p:nvPr/>
        </p:nvSpPr>
        <p:spPr bwMode="auto">
          <a:xfrm>
            <a:off x="1955006" y="4313635"/>
            <a:ext cx="4114800" cy="364331"/>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sz="1800">
              <a:solidFill>
                <a:srgbClr val="000000"/>
              </a:solidFill>
              <a:latin typeface="Arial" charset="0"/>
            </a:endParaRPr>
          </a:p>
        </p:txBody>
      </p:sp>
      <p:sp>
        <p:nvSpPr>
          <p:cNvPr id="25607" name="Rectangle 8"/>
          <p:cNvSpPr>
            <a:spLocks noChangeArrowheads="1"/>
          </p:cNvSpPr>
          <p:nvPr/>
        </p:nvSpPr>
        <p:spPr bwMode="auto">
          <a:xfrm>
            <a:off x="2583656" y="2370535"/>
            <a:ext cx="3543300" cy="9144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sz="1800">
              <a:solidFill>
                <a:srgbClr val="000000"/>
              </a:solidFill>
              <a:latin typeface="Arial" charset="0"/>
            </a:endParaRPr>
          </a:p>
        </p:txBody>
      </p:sp>
      <p:sp>
        <p:nvSpPr>
          <p:cNvPr id="25608" name="Rectangle 10"/>
          <p:cNvSpPr>
            <a:spLocks noChangeArrowheads="1"/>
          </p:cNvSpPr>
          <p:nvPr/>
        </p:nvSpPr>
        <p:spPr bwMode="auto">
          <a:xfrm>
            <a:off x="1943101" y="4313635"/>
            <a:ext cx="4126706" cy="361950"/>
          </a:xfrm>
          <a:prstGeom prst="rect">
            <a:avLst/>
          </a:prstGeom>
          <a:solidFill>
            <a:schemeClr val="accent1">
              <a:lumMod val="20000"/>
              <a:lumOff val="80000"/>
            </a:schemeClr>
          </a:solidFill>
          <a:ln w="9525">
            <a:solidFill>
              <a:schemeClr val="tx1"/>
            </a:solidFill>
            <a:miter lim="800000"/>
            <a:headEnd/>
            <a:tailEnd/>
          </a:ln>
        </p:spPr>
        <p:txBody>
          <a:bodyPr anchor="ctr"/>
          <a:lstStyle/>
          <a:p>
            <a:pPr algn="ctr"/>
            <a:r>
              <a:rPr lang="cs-CZ" sz="1800" dirty="0">
                <a:solidFill>
                  <a:srgbClr val="000000"/>
                </a:solidFill>
                <a:latin typeface="Arial" charset="0"/>
              </a:rPr>
              <a:t>                 Klinické studie: Fáze IV</a:t>
            </a:r>
            <a:endParaRPr lang="en-US" sz="1800" i="1" dirty="0">
              <a:solidFill>
                <a:srgbClr val="000000"/>
              </a:solidFill>
              <a:latin typeface="Arial" charset="0"/>
            </a:endParaRPr>
          </a:p>
        </p:txBody>
      </p:sp>
      <p:cxnSp>
        <p:nvCxnSpPr>
          <p:cNvPr id="25609" name="AutoShape 11"/>
          <p:cNvCxnSpPr>
            <a:cxnSpLocks noChangeShapeType="1"/>
            <a:stCxn id="25608" idx="3"/>
            <a:endCxn id="25615" idx="3"/>
          </p:cNvCxnSpPr>
          <p:nvPr/>
        </p:nvCxnSpPr>
        <p:spPr bwMode="auto">
          <a:xfrm flipH="1" flipV="1">
            <a:off x="5098256" y="1084660"/>
            <a:ext cx="971550" cy="3409950"/>
          </a:xfrm>
          <a:prstGeom prst="bentConnector3">
            <a:avLst>
              <a:gd name="adj1" fmla="val -17648"/>
            </a:avLst>
          </a:prstGeom>
          <a:noFill/>
          <a:ln w="38100">
            <a:solidFill>
              <a:schemeClr val="tx1"/>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25610" name="Line 12"/>
          <p:cNvSpPr>
            <a:spLocks noChangeShapeType="1"/>
          </p:cNvSpPr>
          <p:nvPr/>
        </p:nvSpPr>
        <p:spPr bwMode="auto">
          <a:xfrm>
            <a:off x="7424738" y="1348979"/>
            <a:ext cx="0" cy="2914650"/>
          </a:xfrm>
          <a:prstGeom prst="line">
            <a:avLst/>
          </a:prstGeom>
          <a:noFill/>
          <a:ln w="101600" cmpd="dbl">
            <a:solidFill>
              <a:schemeClr val="tx2">
                <a:lumMod val="60000"/>
                <a:lumOff val="40000"/>
              </a:schemeClr>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cs-CZ" sz="1800"/>
          </a:p>
        </p:txBody>
      </p:sp>
      <p:sp>
        <p:nvSpPr>
          <p:cNvPr id="25611" name="Text Box 13"/>
          <p:cNvSpPr txBox="1">
            <a:spLocks noChangeArrowheads="1"/>
          </p:cNvSpPr>
          <p:nvPr/>
        </p:nvSpPr>
        <p:spPr bwMode="auto">
          <a:xfrm>
            <a:off x="6546056" y="2624168"/>
            <a:ext cx="8001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algn="ctr" eaLnBrk="1" hangingPunct="1">
              <a:spcBef>
                <a:spcPct val="50000"/>
              </a:spcBef>
            </a:pPr>
            <a:r>
              <a:rPr lang="cs-CZ" sz="1050" dirty="0">
                <a:solidFill>
                  <a:srgbClr val="FF0066"/>
                </a:solidFill>
                <a:latin typeface="Arial" charset="0"/>
              </a:rPr>
              <a:t>10-15 LET</a:t>
            </a:r>
          </a:p>
        </p:txBody>
      </p:sp>
      <p:cxnSp>
        <p:nvCxnSpPr>
          <p:cNvPr id="25612" name="AutoShape 14"/>
          <p:cNvCxnSpPr>
            <a:cxnSpLocks noChangeShapeType="1"/>
            <a:stCxn id="25619" idx="3"/>
            <a:endCxn id="25611" idx="1"/>
          </p:cNvCxnSpPr>
          <p:nvPr/>
        </p:nvCxnSpPr>
        <p:spPr bwMode="auto">
          <a:xfrm>
            <a:off x="6126956" y="2827735"/>
            <a:ext cx="419100" cy="4182"/>
          </a:xfrm>
          <a:prstGeom prst="bentConnector3">
            <a:avLst>
              <a:gd name="adj1" fmla="val 50000"/>
            </a:avLst>
          </a:prstGeom>
          <a:noFill/>
          <a:ln w="38100">
            <a:solidFill>
              <a:schemeClr val="tx1"/>
            </a:solidFill>
            <a:prstDash val="sysDot"/>
            <a:miter lim="800000"/>
            <a:headEnd/>
            <a:tailEnd type="triangle" w="med" len="med"/>
          </a:ln>
          <a:extLst>
            <a:ext uri="{909E8E84-426E-40DD-AFC4-6F175D3DCCD1}">
              <a14:hiddenFill xmlns:a14="http://schemas.microsoft.com/office/drawing/2010/main">
                <a:noFill/>
              </a14:hiddenFill>
            </a:ext>
          </a:extLst>
        </p:spPr>
      </p:cxnSp>
      <p:sp>
        <p:nvSpPr>
          <p:cNvPr id="25613" name="Rectangle 18"/>
          <p:cNvSpPr>
            <a:spLocks noChangeArrowheads="1"/>
          </p:cNvSpPr>
          <p:nvPr/>
        </p:nvSpPr>
        <p:spPr bwMode="auto">
          <a:xfrm>
            <a:off x="1955006" y="2370535"/>
            <a:ext cx="4171950" cy="91201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tabLst>
                <a:tab pos="2928938" algn="l"/>
              </a:tabLst>
            </a:pPr>
            <a:r>
              <a:rPr lang="en-US" sz="1800">
                <a:solidFill>
                  <a:srgbClr val="000000"/>
                </a:solidFill>
                <a:latin typeface="Arial" charset="0"/>
              </a:rPr>
              <a:t>                </a:t>
            </a:r>
            <a:r>
              <a:rPr lang="cs-CZ" sz="1800">
                <a:solidFill>
                  <a:srgbClr val="000000"/>
                </a:solidFill>
                <a:latin typeface="Arial" charset="0"/>
              </a:rPr>
              <a:t>Klinické studie:</a:t>
            </a:r>
            <a:r>
              <a:rPr lang="en-US" sz="1800">
                <a:solidFill>
                  <a:srgbClr val="000000"/>
                </a:solidFill>
                <a:latin typeface="Arial" charset="0"/>
              </a:rPr>
              <a:t>	</a:t>
            </a:r>
            <a:r>
              <a:rPr lang="cs-CZ" sz="1800">
                <a:solidFill>
                  <a:srgbClr val="000000"/>
                </a:solidFill>
                <a:latin typeface="Arial" charset="0"/>
              </a:rPr>
              <a:t>Fáze I</a:t>
            </a:r>
            <a:br>
              <a:rPr lang="cs-CZ" sz="1800">
                <a:solidFill>
                  <a:srgbClr val="000000"/>
                </a:solidFill>
                <a:latin typeface="Arial" charset="0"/>
              </a:rPr>
            </a:br>
            <a:r>
              <a:rPr lang="en-US" sz="1800">
                <a:solidFill>
                  <a:srgbClr val="000000"/>
                </a:solidFill>
                <a:latin typeface="Arial" charset="0"/>
              </a:rPr>
              <a:t>	</a:t>
            </a:r>
            <a:r>
              <a:rPr lang="cs-CZ" sz="1800">
                <a:solidFill>
                  <a:srgbClr val="000000"/>
                </a:solidFill>
                <a:latin typeface="Arial" charset="0"/>
              </a:rPr>
              <a:t>Fáze II</a:t>
            </a:r>
            <a:endParaRPr lang="en-US" sz="1800" i="1">
              <a:solidFill>
                <a:srgbClr val="000000"/>
              </a:solidFill>
              <a:latin typeface="Arial" charset="0"/>
            </a:endParaRPr>
          </a:p>
          <a:p>
            <a:pPr>
              <a:tabLst>
                <a:tab pos="2928938" algn="l"/>
              </a:tabLst>
            </a:pPr>
            <a:r>
              <a:rPr lang="en-US" sz="1800">
                <a:solidFill>
                  <a:srgbClr val="000000"/>
                </a:solidFill>
                <a:latin typeface="Arial" charset="0"/>
              </a:rPr>
              <a:t>	</a:t>
            </a:r>
            <a:r>
              <a:rPr lang="cs-CZ" sz="1800">
                <a:solidFill>
                  <a:srgbClr val="000000"/>
                </a:solidFill>
                <a:latin typeface="Arial" charset="0"/>
              </a:rPr>
              <a:t>Fáze III</a:t>
            </a:r>
            <a:endParaRPr lang="en-US" sz="1800" i="1">
              <a:solidFill>
                <a:srgbClr val="000000"/>
              </a:solidFill>
              <a:latin typeface="Arial" charset="0"/>
            </a:endParaRPr>
          </a:p>
        </p:txBody>
      </p:sp>
      <p:sp>
        <p:nvSpPr>
          <p:cNvPr id="25614" name="Rectangle 19"/>
          <p:cNvSpPr>
            <a:spLocks noChangeArrowheads="1"/>
          </p:cNvSpPr>
          <p:nvPr/>
        </p:nvSpPr>
        <p:spPr bwMode="auto">
          <a:xfrm>
            <a:off x="1955007" y="3449241"/>
            <a:ext cx="4993481" cy="6357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US" sz="1800" dirty="0">
                <a:solidFill>
                  <a:srgbClr val="000000"/>
                </a:solidFill>
                <a:latin typeface="Arial" charset="0"/>
              </a:rPr>
              <a:t>              </a:t>
            </a:r>
            <a:r>
              <a:rPr lang="cs-CZ" sz="1800" dirty="0">
                <a:solidFill>
                  <a:srgbClr val="000000"/>
                </a:solidFill>
                <a:latin typeface="Arial" charset="0"/>
              </a:rPr>
              <a:t>Registrace a zavedení do praxe</a:t>
            </a:r>
            <a:endParaRPr lang="en-US" sz="1800" dirty="0">
              <a:solidFill>
                <a:srgbClr val="000000"/>
              </a:solidFill>
              <a:latin typeface="Arial" charset="0"/>
            </a:endParaRPr>
          </a:p>
        </p:txBody>
      </p:sp>
      <p:sp>
        <p:nvSpPr>
          <p:cNvPr id="25615" name="Rectangle 20"/>
          <p:cNvSpPr>
            <a:spLocks noChangeArrowheads="1"/>
          </p:cNvSpPr>
          <p:nvPr/>
        </p:nvSpPr>
        <p:spPr bwMode="auto">
          <a:xfrm>
            <a:off x="2005013" y="884635"/>
            <a:ext cx="3093244"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229500" anchor="ctr"/>
          <a:lstStyle/>
          <a:p>
            <a:pPr algn="ctr"/>
            <a:r>
              <a:rPr lang="cs-CZ" sz="1800">
                <a:solidFill>
                  <a:srgbClr val="000000"/>
                </a:solidFill>
                <a:latin typeface="Arial" charset="0"/>
              </a:rPr>
              <a:t>Laboratorní vývoj </a:t>
            </a:r>
            <a:endParaRPr lang="en-US" sz="1800" i="1">
              <a:solidFill>
                <a:srgbClr val="000000"/>
              </a:solidFill>
              <a:latin typeface="Arial" charset="0"/>
            </a:endParaRPr>
          </a:p>
        </p:txBody>
      </p:sp>
      <p:sp>
        <p:nvSpPr>
          <p:cNvPr id="25616" name="Rectangle 21"/>
          <p:cNvSpPr>
            <a:spLocks noChangeArrowheads="1"/>
          </p:cNvSpPr>
          <p:nvPr/>
        </p:nvSpPr>
        <p:spPr bwMode="auto">
          <a:xfrm>
            <a:off x="2015729" y="1570435"/>
            <a:ext cx="3264694"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cs-CZ" sz="1800" dirty="0">
                <a:solidFill>
                  <a:srgbClr val="000000"/>
                </a:solidFill>
                <a:latin typeface="Arial" charset="0"/>
              </a:rPr>
              <a:t>      Preklinické testování</a:t>
            </a:r>
            <a:endParaRPr lang="en-US" sz="1800" i="1" dirty="0">
              <a:solidFill>
                <a:srgbClr val="000000"/>
              </a:solidFill>
              <a:latin typeface="Arial" charset="0"/>
            </a:endParaRPr>
          </a:p>
        </p:txBody>
      </p:sp>
      <p:cxnSp>
        <p:nvCxnSpPr>
          <p:cNvPr id="25617" name="AutoShape 22"/>
          <p:cNvCxnSpPr>
            <a:cxnSpLocks noChangeShapeType="1"/>
            <a:stCxn id="25613" idx="1"/>
            <a:endCxn id="25608" idx="1"/>
          </p:cNvCxnSpPr>
          <p:nvPr/>
        </p:nvCxnSpPr>
        <p:spPr bwMode="auto">
          <a:xfrm rot="10800000" flipV="1">
            <a:off x="1943101" y="2826544"/>
            <a:ext cx="11906" cy="1668066"/>
          </a:xfrm>
          <a:prstGeom prst="bentConnector3">
            <a:avLst>
              <a:gd name="adj1" fmla="val 1540000"/>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sp>
        <p:nvSpPr>
          <p:cNvPr id="25618" name="Rectangle 23"/>
          <p:cNvSpPr>
            <a:spLocks noChangeArrowheads="1"/>
          </p:cNvSpPr>
          <p:nvPr/>
        </p:nvSpPr>
        <p:spPr bwMode="auto">
          <a:xfrm>
            <a:off x="1955006" y="2371725"/>
            <a:ext cx="4171950" cy="912019"/>
          </a:xfrm>
          <a:prstGeom prst="rect">
            <a:avLst/>
          </a:prstGeom>
          <a:solidFill>
            <a:schemeClr val="accent1">
              <a:lumMod val="20000"/>
              <a:lumOff val="80000"/>
            </a:schemeClr>
          </a:solidFill>
          <a:ln w="9525">
            <a:solidFill>
              <a:schemeClr val="tx1"/>
            </a:solidFill>
            <a:miter lim="800000"/>
            <a:headEnd/>
            <a:tailEnd/>
          </a:ln>
        </p:spPr>
        <p:txBody>
          <a:bodyPr anchor="ctr"/>
          <a:lstStyle/>
          <a:p>
            <a:pPr>
              <a:tabLst>
                <a:tab pos="2928938" algn="l"/>
              </a:tabLst>
            </a:pPr>
            <a:r>
              <a:rPr lang="en-US" sz="1800" dirty="0">
                <a:solidFill>
                  <a:srgbClr val="000000"/>
                </a:solidFill>
                <a:latin typeface="Arial" charset="0"/>
              </a:rPr>
              <a:t>                </a:t>
            </a:r>
            <a:r>
              <a:rPr lang="cs-CZ" sz="1800" dirty="0">
                <a:solidFill>
                  <a:srgbClr val="000000"/>
                </a:solidFill>
                <a:latin typeface="Arial" charset="0"/>
              </a:rPr>
              <a:t>Klinické studie:</a:t>
            </a:r>
            <a:r>
              <a:rPr lang="en-US" sz="1800" dirty="0">
                <a:solidFill>
                  <a:srgbClr val="000000"/>
                </a:solidFill>
                <a:latin typeface="Arial" charset="0"/>
              </a:rPr>
              <a:t>	</a:t>
            </a:r>
            <a:r>
              <a:rPr lang="cs-CZ" sz="1800" dirty="0">
                <a:solidFill>
                  <a:srgbClr val="000000"/>
                </a:solidFill>
                <a:latin typeface="Arial" charset="0"/>
              </a:rPr>
              <a:t>Fáze I</a:t>
            </a:r>
            <a:br>
              <a:rPr lang="cs-CZ" sz="1800" dirty="0">
                <a:solidFill>
                  <a:srgbClr val="000000"/>
                </a:solidFill>
                <a:latin typeface="Arial" charset="0"/>
              </a:rPr>
            </a:br>
            <a:r>
              <a:rPr lang="en-US" sz="1800" dirty="0">
                <a:solidFill>
                  <a:srgbClr val="000000"/>
                </a:solidFill>
                <a:latin typeface="Arial" charset="0"/>
              </a:rPr>
              <a:t>	</a:t>
            </a:r>
            <a:r>
              <a:rPr lang="cs-CZ" sz="1800" dirty="0">
                <a:solidFill>
                  <a:srgbClr val="000000"/>
                </a:solidFill>
                <a:latin typeface="Arial" charset="0"/>
              </a:rPr>
              <a:t>Fáze II</a:t>
            </a:r>
            <a:endParaRPr lang="en-US" sz="1800" i="1" dirty="0">
              <a:solidFill>
                <a:srgbClr val="000000"/>
              </a:solidFill>
              <a:latin typeface="Arial" charset="0"/>
            </a:endParaRPr>
          </a:p>
          <a:p>
            <a:pPr>
              <a:tabLst>
                <a:tab pos="2928938" algn="l"/>
              </a:tabLst>
            </a:pPr>
            <a:r>
              <a:rPr lang="en-US" sz="1800" dirty="0">
                <a:solidFill>
                  <a:srgbClr val="000000"/>
                </a:solidFill>
                <a:latin typeface="Arial" charset="0"/>
              </a:rPr>
              <a:t>	</a:t>
            </a:r>
            <a:r>
              <a:rPr lang="cs-CZ" sz="1800" dirty="0">
                <a:solidFill>
                  <a:srgbClr val="000000"/>
                </a:solidFill>
                <a:latin typeface="Arial" charset="0"/>
              </a:rPr>
              <a:t>Fáze III</a:t>
            </a:r>
            <a:endParaRPr lang="en-US" sz="1800" i="1" dirty="0">
              <a:solidFill>
                <a:srgbClr val="000000"/>
              </a:solidFill>
              <a:latin typeface="Arial" charset="0"/>
            </a:endParaRPr>
          </a:p>
        </p:txBody>
      </p:sp>
      <p:sp>
        <p:nvSpPr>
          <p:cNvPr id="25619" name="Rectangle 25"/>
          <p:cNvSpPr>
            <a:spLocks noChangeArrowheads="1"/>
          </p:cNvSpPr>
          <p:nvPr/>
        </p:nvSpPr>
        <p:spPr bwMode="auto">
          <a:xfrm>
            <a:off x="2012156" y="2370535"/>
            <a:ext cx="41148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cs-CZ" sz="1800">
              <a:solidFill>
                <a:srgbClr val="000000"/>
              </a:solidFill>
              <a:latin typeface="Arial" charset="0"/>
            </a:endParaRPr>
          </a:p>
        </p:txBody>
      </p:sp>
      <p:pic>
        <p:nvPicPr>
          <p:cNvPr id="25620"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l="8333"/>
          <a:stretch>
            <a:fillRect/>
          </a:stretch>
        </p:blipFill>
        <p:spPr bwMode="auto">
          <a:xfrm>
            <a:off x="1897856" y="770335"/>
            <a:ext cx="6286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1" name="Picture 16" descr="stroke_recovery-movie-mouse"/>
          <p:cNvPicPr>
            <a:picLocks noChangeAspect="1" noChangeArrowheads="1"/>
          </p:cNvPicPr>
          <p:nvPr/>
        </p:nvPicPr>
        <p:blipFill>
          <a:blip r:embed="rId5" cstate="print">
            <a:extLst>
              <a:ext uri="{28A0092B-C50C-407E-A947-70E740481C1C}">
                <a14:useLocalDpi xmlns:a14="http://schemas.microsoft.com/office/drawing/2010/main" val="0"/>
              </a:ext>
            </a:extLst>
          </a:blip>
          <a:srcRect t="8928" b="6250"/>
          <a:stretch>
            <a:fillRect/>
          </a:stretch>
        </p:blipFill>
        <p:spPr bwMode="auto">
          <a:xfrm>
            <a:off x="1897857" y="1495425"/>
            <a:ext cx="613172" cy="753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2" name="Picture 17" descr="lekarn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97856" y="3406379"/>
            <a:ext cx="1085850" cy="706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3" name="Picture 24" descr="4000-doctor-patient"/>
          <p:cNvPicPr>
            <a:picLocks noChangeAspect="1" noChangeArrowheads="1"/>
          </p:cNvPicPr>
          <p:nvPr/>
        </p:nvPicPr>
        <p:blipFill>
          <a:blip r:embed="rId7">
            <a:extLst>
              <a:ext uri="{28A0092B-C50C-407E-A947-70E740481C1C}">
                <a14:useLocalDpi xmlns:a14="http://schemas.microsoft.com/office/drawing/2010/main" val="0"/>
              </a:ext>
            </a:extLst>
          </a:blip>
          <a:srcRect l="7425" t="2789" r="18515" b="13887"/>
          <a:stretch>
            <a:fillRect/>
          </a:stretch>
        </p:blipFill>
        <p:spPr bwMode="auto">
          <a:xfrm>
            <a:off x="1897856" y="2347913"/>
            <a:ext cx="1028700" cy="959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678959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custDataLst>
              <p:tags r:id="rId2"/>
            </p:custDataLst>
          </p:nvPr>
        </p:nvSpPr>
        <p:spPr>
          <a:xfrm>
            <a:off x="505179" y="794198"/>
            <a:ext cx="6478191" cy="892969"/>
          </a:xfrm>
        </p:spPr>
        <p:txBody>
          <a:bodyPr/>
          <a:lstStyle/>
          <a:p>
            <a:pPr eaLnBrk="1" hangingPunct="1"/>
            <a:r>
              <a:rPr lang="cs-CZ" altLang="cs-CZ" sz="2700" dirty="0" smtClean="0"/>
              <a:t>II. Faktory </a:t>
            </a:r>
            <a:r>
              <a:rPr lang="cs-CZ" altLang="cs-CZ" sz="2700" dirty="0"/>
              <a:t>vztahující se k pacientovi</a:t>
            </a:r>
            <a:br>
              <a:rPr lang="cs-CZ" altLang="cs-CZ" sz="2700" dirty="0"/>
            </a:br>
            <a:r>
              <a:rPr lang="cs-CZ" altLang="cs-CZ" sz="2700" dirty="0" smtClean="0"/>
              <a:t>3. </a:t>
            </a:r>
            <a:r>
              <a:rPr lang="cs-CZ" altLang="cs-CZ" sz="2700" dirty="0"/>
              <a:t>patologický stav</a:t>
            </a:r>
            <a:endParaRPr lang="en-GB" altLang="cs-CZ" sz="2700" dirty="0"/>
          </a:p>
        </p:txBody>
      </p:sp>
      <p:sp>
        <p:nvSpPr>
          <p:cNvPr id="14339" name="Rectangle 3"/>
          <p:cNvSpPr>
            <a:spLocks noGrp="1" noChangeArrowheads="1"/>
          </p:cNvSpPr>
          <p:nvPr>
            <p:ph type="body" idx="1"/>
          </p:nvPr>
        </p:nvSpPr>
        <p:spPr>
          <a:xfrm>
            <a:off x="826648" y="1775298"/>
            <a:ext cx="6156722" cy="2942035"/>
          </a:xfrm>
        </p:spPr>
        <p:txBody>
          <a:bodyPr/>
          <a:lstStyle/>
          <a:p>
            <a:pPr eaLnBrk="1" hangingPunct="1"/>
            <a:r>
              <a:rPr lang="cs-CZ" altLang="cs-CZ" dirty="0" smtClean="0"/>
              <a:t>poškození orgánů biotransformace / eliminace léčiv</a:t>
            </a:r>
          </a:p>
          <a:p>
            <a:pPr lvl="1" eaLnBrk="1" hangingPunct="1">
              <a:buFont typeface="Wingdings" panose="05000000000000000000" pitchFamily="2" charset="2"/>
              <a:buNone/>
            </a:pPr>
            <a:r>
              <a:rPr lang="cs-CZ" altLang="cs-CZ" dirty="0" smtClean="0">
                <a:sym typeface="Symbol" panose="05050102010706020507" pitchFamily="18" charset="2"/>
              </a:rPr>
              <a:t></a:t>
            </a:r>
            <a:r>
              <a:rPr lang="cs-CZ" altLang="cs-CZ" dirty="0" smtClean="0"/>
              <a:t> úprava dávkování či KI u neselektivních látek</a:t>
            </a:r>
          </a:p>
          <a:p>
            <a:pPr eaLnBrk="1" hangingPunct="1"/>
            <a:r>
              <a:rPr lang="cs-CZ" altLang="cs-CZ" dirty="0" smtClean="0"/>
              <a:t>podmínka účinku</a:t>
            </a:r>
          </a:p>
          <a:p>
            <a:pPr lvl="1" eaLnBrk="1" hangingPunct="1"/>
            <a:r>
              <a:rPr lang="cs-CZ" altLang="cs-CZ" sz="1800" dirty="0"/>
              <a:t>antipyretika, digoxin, kortikoidy u A.B.</a:t>
            </a:r>
          </a:p>
        </p:txBody>
      </p:sp>
    </p:spTree>
    <p:custDataLst>
      <p:tags r:id="rId1"/>
    </p:custDataLst>
    <p:extLst>
      <p:ext uri="{BB962C8B-B14F-4D97-AF65-F5344CB8AC3E}">
        <p14:creationId xmlns:p14="http://schemas.microsoft.com/office/powerpoint/2010/main" val="3487191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sk-SK" altLang="cs-CZ" sz="3000"/>
              <a:t>KHL</a:t>
            </a:r>
          </a:p>
        </p:txBody>
      </p:sp>
      <p:sp>
        <p:nvSpPr>
          <p:cNvPr id="74755" name="Rectangle 3"/>
          <p:cNvSpPr>
            <a:spLocks noGrp="1" noChangeArrowheads="1"/>
          </p:cNvSpPr>
          <p:nvPr>
            <p:ph idx="1"/>
          </p:nvPr>
        </p:nvSpPr>
        <p:spPr/>
        <p:txBody>
          <a:bodyPr/>
          <a:lstStyle/>
          <a:p>
            <a:pPr marL="457200" indent="-457200">
              <a:buNone/>
            </a:pPr>
            <a:r>
              <a:rPr lang="cs-CZ" altLang="cs-CZ" b="1" smtClean="0">
                <a:solidFill>
                  <a:schemeClr val="tx2"/>
                </a:solidFill>
              </a:rPr>
              <a:t>1. fáze – Zdraví dobrovolníci</a:t>
            </a:r>
          </a:p>
          <a:p>
            <a:pPr marL="457200" indent="-457200"/>
            <a:r>
              <a:rPr lang="cs-CZ" altLang="cs-CZ" sz="2100"/>
              <a:t>účinek na tělesné funkce ČLOVĚKA + bezpečnost použití</a:t>
            </a:r>
          </a:p>
          <a:p>
            <a:pPr lvl="1" indent="-400050"/>
            <a:r>
              <a:rPr lang="cs-CZ" altLang="cs-CZ" sz="1800"/>
              <a:t>určení dávky - farmakokinetika (c v plazmě, eliminace)</a:t>
            </a:r>
          </a:p>
          <a:p>
            <a:pPr lvl="1" indent="-400050"/>
            <a:r>
              <a:rPr lang="cs-CZ" altLang="cs-CZ" sz="1800"/>
              <a:t>farmakodynamika – ovlivnění vitálních fcí</a:t>
            </a:r>
          </a:p>
          <a:p>
            <a:pPr marL="457200" indent="-457200"/>
            <a:r>
              <a:rPr lang="cs-CZ" altLang="cs-CZ" sz="2100"/>
              <a:t>podání jednorázové nebo jen krátkodobé</a:t>
            </a:r>
          </a:p>
          <a:p>
            <a:pPr marL="457200" indent="-457200"/>
            <a:r>
              <a:rPr lang="cs-CZ" altLang="cs-CZ" sz="2100"/>
              <a:t>informovaný souhlas</a:t>
            </a:r>
          </a:p>
          <a:p>
            <a:pPr marL="457200" indent="-457200"/>
            <a:r>
              <a:rPr lang="cs-CZ" altLang="cs-CZ" sz="2100"/>
              <a:t>finanční odměna</a:t>
            </a:r>
          </a:p>
          <a:p>
            <a:pPr marL="457200" indent="-457200"/>
            <a:r>
              <a:rPr lang="cs-CZ" altLang="cs-CZ" sz="2100"/>
              <a:t>desítky osob</a:t>
            </a:r>
          </a:p>
        </p:txBody>
      </p:sp>
    </p:spTree>
    <p:custDataLst>
      <p:tags r:id="rId1"/>
    </p:custDataLst>
    <p:extLst>
      <p:ext uri="{BB962C8B-B14F-4D97-AF65-F5344CB8AC3E}">
        <p14:creationId xmlns:p14="http://schemas.microsoft.com/office/powerpoint/2010/main" val="3518798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sk-SK" altLang="cs-CZ" sz="3000"/>
              <a:t>KHL</a:t>
            </a:r>
          </a:p>
        </p:txBody>
      </p:sp>
      <p:sp>
        <p:nvSpPr>
          <p:cNvPr id="76803" name="Rectangle 3"/>
          <p:cNvSpPr>
            <a:spLocks noGrp="1" noChangeArrowheads="1"/>
          </p:cNvSpPr>
          <p:nvPr>
            <p:ph idx="1"/>
          </p:nvPr>
        </p:nvSpPr>
        <p:spPr/>
        <p:txBody>
          <a:bodyPr/>
          <a:lstStyle/>
          <a:p>
            <a:pPr marL="457200" indent="-457200">
              <a:buNone/>
            </a:pPr>
            <a:r>
              <a:rPr lang="sk-SK" altLang="cs-CZ" b="1" smtClean="0">
                <a:solidFill>
                  <a:schemeClr val="tx2"/>
                </a:solidFill>
              </a:rPr>
              <a:t>2. fáze - Pilotní </a:t>
            </a:r>
            <a:r>
              <a:rPr lang="cs-CZ" altLang="cs-CZ" b="1" smtClean="0">
                <a:solidFill>
                  <a:schemeClr val="tx2"/>
                </a:solidFill>
              </a:rPr>
              <a:t>studie</a:t>
            </a:r>
            <a:r>
              <a:rPr lang="sk-SK" altLang="cs-CZ" b="1" smtClean="0">
                <a:solidFill>
                  <a:schemeClr val="tx2"/>
                </a:solidFill>
              </a:rPr>
              <a:t> </a:t>
            </a:r>
          </a:p>
          <a:p>
            <a:pPr marL="457200" indent="-457200">
              <a:buNone/>
            </a:pPr>
            <a:endParaRPr lang="sk-SK" altLang="cs-CZ" sz="1050" b="1">
              <a:solidFill>
                <a:schemeClr val="tx2"/>
              </a:solidFill>
            </a:endParaRPr>
          </a:p>
          <a:p>
            <a:pPr marL="457200" indent="-457200"/>
            <a:r>
              <a:rPr lang="cs-CZ" altLang="cs-CZ" sz="2100"/>
              <a:t>1. podání pacientům v předpokládané indikaci</a:t>
            </a:r>
          </a:p>
          <a:p>
            <a:pPr lvl="1" indent="-400050"/>
            <a:r>
              <a:rPr lang="cs-CZ" altLang="cs-CZ" sz="1800"/>
              <a:t>sleduje se ovlivnění nemoci, NÚ, farmakokinetika u patolog stavu a po opakovaném podání</a:t>
            </a:r>
          </a:p>
          <a:p>
            <a:pPr lvl="1" indent="-400050"/>
            <a:r>
              <a:rPr lang="cs-CZ" altLang="cs-CZ" sz="1800"/>
              <a:t>indikace x KI</a:t>
            </a:r>
          </a:p>
          <a:p>
            <a:pPr marL="457200" indent="-457200"/>
            <a:r>
              <a:rPr lang="cs-CZ" altLang="cs-CZ" sz="2100"/>
              <a:t>informovaný souhlas</a:t>
            </a:r>
          </a:p>
          <a:p>
            <a:pPr marL="457200" indent="-457200"/>
            <a:r>
              <a:rPr lang="cs-CZ" altLang="cs-CZ" sz="2100"/>
              <a:t>100 a více pacientů</a:t>
            </a:r>
          </a:p>
          <a:p>
            <a:pPr marL="457200" indent="-457200"/>
            <a:r>
              <a:rPr lang="cs-CZ" altLang="cs-CZ" sz="2100"/>
              <a:t>bez finanční odměny</a:t>
            </a:r>
          </a:p>
        </p:txBody>
      </p:sp>
    </p:spTree>
    <p:custDataLst>
      <p:tags r:id="rId1"/>
    </p:custDataLst>
    <p:extLst>
      <p:ext uri="{BB962C8B-B14F-4D97-AF65-F5344CB8AC3E}">
        <p14:creationId xmlns:p14="http://schemas.microsoft.com/office/powerpoint/2010/main" val="3379369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sk-SK" altLang="cs-CZ" sz="3000"/>
              <a:t>KHL</a:t>
            </a:r>
          </a:p>
        </p:txBody>
      </p:sp>
      <p:sp>
        <p:nvSpPr>
          <p:cNvPr id="78851" name="Rectangle 3"/>
          <p:cNvSpPr>
            <a:spLocks noGrp="1" noChangeArrowheads="1"/>
          </p:cNvSpPr>
          <p:nvPr>
            <p:ph idx="1"/>
          </p:nvPr>
        </p:nvSpPr>
        <p:spPr/>
        <p:txBody>
          <a:bodyPr/>
          <a:lstStyle/>
          <a:p>
            <a:pPr marL="457200" indent="-457200">
              <a:lnSpc>
                <a:spcPct val="90000"/>
              </a:lnSpc>
              <a:buNone/>
            </a:pPr>
            <a:r>
              <a:rPr lang="sk-SK" altLang="cs-CZ" b="1" smtClean="0">
                <a:solidFill>
                  <a:schemeClr val="tx2"/>
                </a:solidFill>
              </a:rPr>
              <a:t>3. </a:t>
            </a:r>
            <a:r>
              <a:rPr lang="cs-CZ" altLang="cs-CZ" b="1" smtClean="0">
                <a:solidFill>
                  <a:schemeClr val="tx2"/>
                </a:solidFill>
              </a:rPr>
              <a:t>fáze -  Rozšířená klinická studie</a:t>
            </a:r>
          </a:p>
          <a:p>
            <a:pPr marL="457200" indent="-457200">
              <a:lnSpc>
                <a:spcPct val="90000"/>
              </a:lnSpc>
            </a:pPr>
            <a:r>
              <a:rPr lang="cs-CZ" altLang="cs-CZ" sz="1800"/>
              <a:t>sta - tisíce pacientů</a:t>
            </a:r>
          </a:p>
          <a:p>
            <a:pPr marL="457200" indent="-457200">
              <a:lnSpc>
                <a:spcPct val="90000"/>
              </a:lnSpc>
            </a:pPr>
            <a:r>
              <a:rPr lang="cs-CZ" altLang="cs-CZ" sz="1800"/>
              <a:t>srovnání terapeutické účinnosti a bezpečnosti vůči standardní terapii (nebo placebu)</a:t>
            </a:r>
          </a:p>
          <a:p>
            <a:pPr lvl="1" indent="-400050">
              <a:lnSpc>
                <a:spcPct val="90000"/>
              </a:lnSpc>
              <a:buNone/>
            </a:pPr>
            <a:r>
              <a:rPr lang="cs-CZ" altLang="cs-CZ" sz="1800">
                <a:solidFill>
                  <a:schemeClr val="tx2"/>
                </a:solidFill>
              </a:rPr>
              <a:t>= kontrolovaná</a:t>
            </a:r>
            <a:r>
              <a:rPr lang="cs-CZ" altLang="cs-CZ" sz="1800"/>
              <a:t> klinická studie</a:t>
            </a:r>
          </a:p>
          <a:p>
            <a:pPr lvl="1" indent="-400050">
              <a:lnSpc>
                <a:spcPct val="90000"/>
              </a:lnSpc>
            </a:pPr>
            <a:r>
              <a:rPr lang="cs-CZ" altLang="cs-CZ" sz="1800">
                <a:solidFill>
                  <a:schemeClr val="tx2"/>
                </a:solidFill>
              </a:rPr>
              <a:t>randomizovaná</a:t>
            </a:r>
            <a:r>
              <a:rPr lang="cs-CZ" altLang="cs-CZ" sz="1800"/>
              <a:t> klinická studie </a:t>
            </a:r>
          </a:p>
          <a:p>
            <a:pPr lvl="1" indent="-400050">
              <a:lnSpc>
                <a:spcPct val="90000"/>
              </a:lnSpc>
            </a:pPr>
            <a:r>
              <a:rPr lang="cs-CZ" altLang="cs-CZ" sz="1800"/>
              <a:t>často s tzv. zaslepením – </a:t>
            </a:r>
            <a:r>
              <a:rPr lang="cs-CZ" altLang="cs-CZ" sz="1800">
                <a:solidFill>
                  <a:schemeClr val="tx2"/>
                </a:solidFill>
              </a:rPr>
              <a:t>single x double blind</a:t>
            </a:r>
            <a:r>
              <a:rPr lang="cs-CZ" altLang="cs-CZ" sz="1800"/>
              <a:t> nebo </a:t>
            </a:r>
            <a:r>
              <a:rPr lang="cs-CZ" altLang="cs-CZ" sz="1800">
                <a:solidFill>
                  <a:schemeClr val="tx2"/>
                </a:solidFill>
              </a:rPr>
              <a:t>open label</a:t>
            </a:r>
            <a:r>
              <a:rPr lang="cs-CZ" altLang="cs-CZ" sz="1800"/>
              <a:t> (otevřená)</a:t>
            </a:r>
          </a:p>
          <a:p>
            <a:pPr marL="457200" indent="-457200">
              <a:lnSpc>
                <a:spcPct val="90000"/>
              </a:lnSpc>
            </a:pPr>
            <a:r>
              <a:rPr lang="cs-CZ" altLang="cs-CZ" sz="1800"/>
              <a:t>multicentrická </a:t>
            </a:r>
          </a:p>
          <a:p>
            <a:pPr marL="457200" indent="-457200">
              <a:lnSpc>
                <a:spcPct val="90000"/>
              </a:lnSpc>
            </a:pPr>
            <a:r>
              <a:rPr lang="cs-CZ" altLang="cs-CZ" sz="1800"/>
              <a:t>sestavení SPC</a:t>
            </a:r>
          </a:p>
          <a:p>
            <a:pPr lvl="1" indent="-400050">
              <a:lnSpc>
                <a:spcPct val="90000"/>
              </a:lnSpc>
            </a:pPr>
            <a:r>
              <a:rPr lang="cs-CZ" altLang="cs-CZ" sz="1800"/>
              <a:t>předkládáno společně s výsledky fáze I a II a dokumentací KH k registraci (SÚKL)</a:t>
            </a:r>
          </a:p>
        </p:txBody>
      </p:sp>
    </p:spTree>
    <p:custDataLst>
      <p:tags r:id="rId1"/>
    </p:custDataLst>
    <p:extLst>
      <p:ext uri="{BB962C8B-B14F-4D97-AF65-F5344CB8AC3E}">
        <p14:creationId xmlns:p14="http://schemas.microsoft.com/office/powerpoint/2010/main" val="3938644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sk-SK" altLang="cs-CZ" sz="3000"/>
              <a:t>KHL</a:t>
            </a:r>
          </a:p>
        </p:txBody>
      </p:sp>
      <p:sp>
        <p:nvSpPr>
          <p:cNvPr id="80899" name="Rectangle 3"/>
          <p:cNvSpPr>
            <a:spLocks noGrp="1" noChangeArrowheads="1"/>
          </p:cNvSpPr>
          <p:nvPr>
            <p:ph idx="1"/>
          </p:nvPr>
        </p:nvSpPr>
        <p:spPr/>
        <p:txBody>
          <a:bodyPr/>
          <a:lstStyle/>
          <a:p>
            <a:pPr marL="457200" indent="-457200">
              <a:lnSpc>
                <a:spcPct val="90000"/>
              </a:lnSpc>
              <a:buNone/>
            </a:pPr>
            <a:r>
              <a:rPr lang="cs-CZ" altLang="cs-CZ" sz="2100" b="1">
                <a:solidFill>
                  <a:schemeClr val="tx2"/>
                </a:solidFill>
              </a:rPr>
              <a:t>4. fáze - Postmarketingové (postregistrační) hodnocení</a:t>
            </a:r>
          </a:p>
          <a:p>
            <a:pPr marL="457200" indent="-457200">
              <a:lnSpc>
                <a:spcPct val="90000"/>
              </a:lnSpc>
              <a:buNone/>
            </a:pPr>
            <a:endParaRPr lang="cs-CZ" altLang="cs-CZ" sz="1050" b="1">
              <a:solidFill>
                <a:schemeClr val="tx2"/>
              </a:solidFill>
            </a:endParaRPr>
          </a:p>
          <a:p>
            <a:pPr marL="457200" indent="-457200">
              <a:lnSpc>
                <a:spcPct val="90000"/>
              </a:lnSpc>
            </a:pPr>
            <a:r>
              <a:rPr lang="cs-CZ" altLang="cs-CZ" sz="2100"/>
              <a:t>po uvedení léčiva na trh - min 5 let od reg.</a:t>
            </a:r>
          </a:p>
          <a:p>
            <a:pPr lvl="1" indent="-400050">
              <a:lnSpc>
                <a:spcPct val="90000"/>
              </a:lnSpc>
            </a:pPr>
            <a:r>
              <a:rPr lang="cs-CZ" altLang="cs-CZ" sz="1800"/>
              <a:t>ověření účinku v široké klinické praxi</a:t>
            </a:r>
          </a:p>
          <a:p>
            <a:pPr lvl="1" indent="-400050">
              <a:lnSpc>
                <a:spcPct val="90000"/>
              </a:lnSpc>
            </a:pPr>
            <a:r>
              <a:rPr lang="cs-CZ" altLang="cs-CZ" sz="1800"/>
              <a:t>údaje o výskytu NÚ, interakcích, rozdíly ve věkových skupinách...</a:t>
            </a:r>
          </a:p>
          <a:p>
            <a:pPr marL="457200" indent="-457200">
              <a:lnSpc>
                <a:spcPct val="90000"/>
              </a:lnSpc>
            </a:pPr>
            <a:r>
              <a:rPr lang="cs-CZ" altLang="cs-CZ" sz="2100"/>
              <a:t>porovnání se standardní terapií</a:t>
            </a:r>
          </a:p>
          <a:p>
            <a:pPr marL="457200" indent="-457200">
              <a:lnSpc>
                <a:spcPct val="90000"/>
              </a:lnSpc>
            </a:pPr>
            <a:r>
              <a:rPr lang="cs-CZ" altLang="cs-CZ" sz="2100"/>
              <a:t>možnost stažení z oběhu</a:t>
            </a:r>
          </a:p>
        </p:txBody>
      </p:sp>
    </p:spTree>
    <p:custDataLst>
      <p:tags r:id="rId1"/>
    </p:custDataLst>
    <p:extLst>
      <p:ext uri="{BB962C8B-B14F-4D97-AF65-F5344CB8AC3E}">
        <p14:creationId xmlns:p14="http://schemas.microsoft.com/office/powerpoint/2010/main" val="1154175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2946" name="Picture 2" descr="big_main"/>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6866574" y="2928026"/>
            <a:ext cx="2032866" cy="19535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947" name="Rectangle 3"/>
          <p:cNvSpPr>
            <a:spLocks noGrp="1" noChangeArrowheads="1"/>
          </p:cNvSpPr>
          <p:nvPr>
            <p:ph type="body" idx="4294967295"/>
          </p:nvPr>
        </p:nvSpPr>
        <p:spPr>
          <a:xfrm>
            <a:off x="509590" y="1533931"/>
            <a:ext cx="8081963" cy="3082925"/>
          </a:xfrm>
        </p:spPr>
        <p:txBody>
          <a:bodyPr/>
          <a:lstStyle/>
          <a:p>
            <a:pPr eaLnBrk="1" hangingPunct="1">
              <a:lnSpc>
                <a:spcPct val="90000"/>
              </a:lnSpc>
              <a:buFont typeface="Wingdings" panose="05000000000000000000" pitchFamily="2" charset="2"/>
              <a:buNone/>
            </a:pPr>
            <a:r>
              <a:rPr lang="cs-CZ" altLang="cs-CZ" sz="2100" b="1" dirty="0" err="1"/>
              <a:t>rofecoxib</a:t>
            </a:r>
            <a:r>
              <a:rPr lang="cs-CZ" altLang="cs-CZ" sz="2100" b="1" dirty="0"/>
              <a:t> </a:t>
            </a:r>
            <a:r>
              <a:rPr lang="cs-CZ" altLang="cs-CZ" sz="2100" i="1" dirty="0"/>
              <a:t>(HVLP </a:t>
            </a:r>
            <a:r>
              <a:rPr lang="cs-CZ" altLang="cs-CZ" sz="2100" i="1" dirty="0" err="1"/>
              <a:t>Vioxx</a:t>
            </a:r>
            <a:r>
              <a:rPr lang="cs-CZ" altLang="cs-CZ" sz="2100" i="1" dirty="0"/>
              <a:t>)</a:t>
            </a:r>
            <a:r>
              <a:rPr lang="cs-CZ" altLang="cs-CZ" sz="2100" b="1" dirty="0"/>
              <a:t> </a:t>
            </a:r>
          </a:p>
          <a:p>
            <a:pPr eaLnBrk="1" hangingPunct="1">
              <a:lnSpc>
                <a:spcPct val="90000"/>
              </a:lnSpc>
              <a:buFont typeface="Wingdings" panose="05000000000000000000" pitchFamily="2" charset="2"/>
              <a:buNone/>
            </a:pPr>
            <a:r>
              <a:rPr lang="cs-CZ" altLang="cs-CZ" sz="2100" dirty="0"/>
              <a:t>- KV a CV NÚ, AIM</a:t>
            </a:r>
          </a:p>
          <a:p>
            <a:pPr eaLnBrk="1" hangingPunct="1">
              <a:lnSpc>
                <a:spcPct val="90000"/>
              </a:lnSpc>
              <a:buFont typeface="Wingdings" panose="05000000000000000000" pitchFamily="2" charset="2"/>
              <a:buNone/>
            </a:pPr>
            <a:endParaRPr lang="cs-CZ" altLang="cs-CZ" sz="2100" b="1" dirty="0"/>
          </a:p>
          <a:p>
            <a:pPr eaLnBrk="1" hangingPunct="1">
              <a:lnSpc>
                <a:spcPct val="90000"/>
              </a:lnSpc>
              <a:buFont typeface="Wingdings" panose="05000000000000000000" pitchFamily="2" charset="2"/>
              <a:buNone/>
            </a:pPr>
            <a:r>
              <a:rPr lang="cs-CZ" altLang="cs-CZ" sz="2100" b="1" dirty="0" err="1"/>
              <a:t>klobutinol</a:t>
            </a:r>
            <a:r>
              <a:rPr lang="cs-CZ" altLang="cs-CZ" sz="2100" dirty="0"/>
              <a:t> (HVLP </a:t>
            </a:r>
            <a:r>
              <a:rPr lang="cs-CZ" altLang="cs-CZ" sz="2100" dirty="0" err="1"/>
              <a:t>Silomat</a:t>
            </a:r>
            <a:r>
              <a:rPr lang="cs-CZ" altLang="cs-CZ" sz="2100" dirty="0"/>
              <a:t>)</a:t>
            </a:r>
          </a:p>
          <a:p>
            <a:pPr eaLnBrk="1" hangingPunct="1">
              <a:lnSpc>
                <a:spcPct val="90000"/>
              </a:lnSpc>
              <a:buFont typeface="Wingdings" panose="05000000000000000000" pitchFamily="2" charset="2"/>
              <a:buNone/>
            </a:pPr>
            <a:r>
              <a:rPr lang="cs-CZ" altLang="cs-CZ" sz="2100" dirty="0"/>
              <a:t>- srdeční arytmie</a:t>
            </a:r>
          </a:p>
          <a:p>
            <a:pPr eaLnBrk="1" hangingPunct="1">
              <a:lnSpc>
                <a:spcPct val="90000"/>
              </a:lnSpc>
              <a:buFont typeface="Wingdings" panose="05000000000000000000" pitchFamily="2" charset="2"/>
              <a:buNone/>
            </a:pPr>
            <a:endParaRPr lang="cs-CZ" altLang="cs-CZ" sz="2100" dirty="0"/>
          </a:p>
          <a:p>
            <a:pPr eaLnBrk="1" hangingPunct="1">
              <a:lnSpc>
                <a:spcPct val="90000"/>
              </a:lnSpc>
              <a:buFont typeface="Wingdings" panose="05000000000000000000" pitchFamily="2" charset="2"/>
              <a:buNone/>
            </a:pPr>
            <a:r>
              <a:rPr lang="cs-CZ" altLang="cs-CZ" sz="2100" b="1" dirty="0" err="1"/>
              <a:t>rosiglitazon</a:t>
            </a:r>
            <a:r>
              <a:rPr lang="cs-CZ" altLang="cs-CZ" sz="2100" b="1" dirty="0"/>
              <a:t> </a:t>
            </a:r>
            <a:r>
              <a:rPr lang="cs-CZ" altLang="cs-CZ" sz="2100" dirty="0"/>
              <a:t>(HVLP </a:t>
            </a:r>
            <a:r>
              <a:rPr lang="en-GB" altLang="cs-CZ" sz="2100" dirty="0"/>
              <a:t>Avandia, </a:t>
            </a:r>
            <a:endParaRPr lang="cs-CZ" altLang="cs-CZ" sz="2100" dirty="0"/>
          </a:p>
          <a:p>
            <a:pPr eaLnBrk="1" hangingPunct="1">
              <a:lnSpc>
                <a:spcPct val="90000"/>
              </a:lnSpc>
              <a:buFont typeface="Wingdings" panose="05000000000000000000" pitchFamily="2" charset="2"/>
              <a:buNone/>
            </a:pPr>
            <a:r>
              <a:rPr lang="en-GB" altLang="cs-CZ" sz="2100" dirty="0" err="1"/>
              <a:t>Avandamet</a:t>
            </a:r>
            <a:r>
              <a:rPr lang="cs-CZ" altLang="cs-CZ" sz="2100" dirty="0"/>
              <a:t>)</a:t>
            </a:r>
          </a:p>
          <a:p>
            <a:pPr eaLnBrk="1" hangingPunct="1">
              <a:lnSpc>
                <a:spcPct val="90000"/>
              </a:lnSpc>
              <a:buFont typeface="Wingdings" panose="05000000000000000000" pitchFamily="2" charset="2"/>
              <a:buNone/>
            </a:pPr>
            <a:r>
              <a:rPr lang="cs-CZ" altLang="cs-CZ" sz="2100" dirty="0"/>
              <a:t>- KV rizika: ICHS</a:t>
            </a:r>
          </a:p>
        </p:txBody>
      </p:sp>
      <p:sp>
        <p:nvSpPr>
          <p:cNvPr id="82948" name="Rectangle 4"/>
          <p:cNvSpPr>
            <a:spLocks noChangeArrowheads="1"/>
          </p:cNvSpPr>
          <p:nvPr/>
        </p:nvSpPr>
        <p:spPr bwMode="auto">
          <a:xfrm>
            <a:off x="509590" y="845181"/>
            <a:ext cx="6203942"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cs-CZ" altLang="cs-CZ" sz="2550" b="1" dirty="0">
                <a:solidFill>
                  <a:schemeClr val="tx2"/>
                </a:solidFill>
                <a:latin typeface="Arial" panose="020B0604020202020204" pitchFamily="34" charset="0"/>
              </a:rPr>
              <a:t>Příklady stažení z trhu z poslední doby</a:t>
            </a:r>
          </a:p>
        </p:txBody>
      </p:sp>
    </p:spTree>
    <p:custDataLst>
      <p:tags r:id="rId1"/>
    </p:custDataLst>
    <p:extLst>
      <p:ext uri="{BB962C8B-B14F-4D97-AF65-F5344CB8AC3E}">
        <p14:creationId xmlns:p14="http://schemas.microsoft.com/office/powerpoint/2010/main" val="3716549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4"/>
          <p:cNvSpPr>
            <a:spLocks noGrp="1" noChangeArrowheads="1"/>
          </p:cNvSpPr>
          <p:nvPr>
            <p:ph type="ctrTitle"/>
          </p:nvPr>
        </p:nvSpPr>
        <p:spPr/>
        <p:txBody>
          <a:bodyPr/>
          <a:lstStyle/>
          <a:p>
            <a:pPr eaLnBrk="1" hangingPunct="1"/>
            <a:r>
              <a:rPr lang="cs-CZ" altLang="cs-CZ" b="1" smtClean="0"/>
              <a:t>Registrace léčiv</a:t>
            </a:r>
            <a:endParaRPr lang="en-GB" altLang="cs-CZ" b="1" smtClean="0"/>
          </a:p>
        </p:txBody>
      </p:sp>
    </p:spTree>
    <p:custDataLst>
      <p:tags r:id="rId1"/>
    </p:custDataLst>
    <p:extLst>
      <p:ext uri="{BB962C8B-B14F-4D97-AF65-F5344CB8AC3E}">
        <p14:creationId xmlns:p14="http://schemas.microsoft.com/office/powerpoint/2010/main" val="44639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cs-CZ" altLang="cs-CZ" sz="3000"/>
              <a:t>Registrace LP</a:t>
            </a:r>
            <a:endParaRPr lang="en-GB" altLang="cs-CZ" sz="3000"/>
          </a:p>
        </p:txBody>
      </p:sp>
      <p:sp>
        <p:nvSpPr>
          <p:cNvPr id="84995" name="Rectangle 3"/>
          <p:cNvSpPr>
            <a:spLocks noGrp="1" noChangeArrowheads="1"/>
          </p:cNvSpPr>
          <p:nvPr>
            <p:ph idx="1"/>
          </p:nvPr>
        </p:nvSpPr>
        <p:spPr/>
        <p:txBody>
          <a:bodyPr/>
          <a:lstStyle/>
          <a:p>
            <a:pPr eaLnBrk="1" hangingPunct="1"/>
            <a:r>
              <a:rPr lang="cs-CZ" altLang="cs-CZ" sz="1800"/>
              <a:t>HVLP podléhají před uvedením na trh v ČR registraci: </a:t>
            </a:r>
            <a:r>
              <a:rPr lang="cs-CZ" altLang="cs-CZ" sz="1800" b="1">
                <a:solidFill>
                  <a:schemeClr val="tx2"/>
                </a:solidFill>
              </a:rPr>
              <a:t>Vyhl. č.228/2008 Sb. o registraci LP</a:t>
            </a:r>
          </a:p>
          <a:p>
            <a:pPr lvl="1" eaLnBrk="1" hangingPunct="1"/>
            <a:r>
              <a:rPr lang="cs-CZ" altLang="cs-CZ" sz="1500"/>
              <a:t>schvalovací řízení = povolení k uvedení na trh</a:t>
            </a:r>
          </a:p>
          <a:p>
            <a:pPr eaLnBrk="1" hangingPunct="1"/>
            <a:r>
              <a:rPr lang="cs-CZ" altLang="cs-CZ" sz="1800"/>
              <a:t>minimalizace předvídatelných rizik spojených s uvedením LP na trh</a:t>
            </a:r>
          </a:p>
          <a:p>
            <a:pPr eaLnBrk="1" hangingPunct="1"/>
            <a:r>
              <a:rPr lang="cs-CZ" altLang="cs-CZ" sz="1800" b="1">
                <a:solidFill>
                  <a:schemeClr val="tx2"/>
                </a:solidFill>
              </a:rPr>
              <a:t>Státní ústav pro kontrolu léčiv</a:t>
            </a:r>
            <a:r>
              <a:rPr lang="cs-CZ" altLang="cs-CZ" sz="1800">
                <a:solidFill>
                  <a:schemeClr val="tx2"/>
                </a:solidFill>
              </a:rPr>
              <a:t> </a:t>
            </a:r>
            <a:r>
              <a:rPr lang="cs-CZ" altLang="cs-CZ" sz="1800"/>
              <a:t>(SÚKL) v ČR </a:t>
            </a:r>
          </a:p>
          <a:p>
            <a:pPr eaLnBrk="1" hangingPunct="1"/>
            <a:r>
              <a:rPr lang="cs-CZ" altLang="cs-CZ" sz="1800" b="1">
                <a:solidFill>
                  <a:schemeClr val="tx2"/>
                </a:solidFill>
              </a:rPr>
              <a:t>Evropská léková agentura</a:t>
            </a:r>
            <a:r>
              <a:rPr lang="cs-CZ" altLang="cs-CZ" sz="1800"/>
              <a:t> (EMA) pro EU </a:t>
            </a:r>
          </a:p>
          <a:p>
            <a:pPr lvl="1" eaLnBrk="1" hangingPunct="1"/>
            <a:r>
              <a:rPr lang="cs-CZ" altLang="cs-CZ" sz="1500"/>
              <a:t>hodnotí doložení účinnosti, jakosti a bezpečnosti </a:t>
            </a:r>
          </a:p>
          <a:p>
            <a:pPr lvl="1" eaLnBrk="1" hangingPunct="1"/>
            <a:r>
              <a:rPr lang="cs-CZ" altLang="cs-CZ" sz="1500"/>
              <a:t>soulad předložené dokumentace s požadavky právních předpisů a nejaktuálnějších vědeckých poznatků</a:t>
            </a:r>
          </a:p>
          <a:p>
            <a:pPr lvl="1" eaLnBrk="1" hangingPunct="1"/>
            <a:r>
              <a:rPr lang="cs-CZ" altLang="cs-CZ" sz="1500"/>
              <a:t>výstupem je hodnotící zpráva a příslušné regulační/správní rozhodnutí - </a:t>
            </a:r>
            <a:r>
              <a:rPr lang="cs-CZ" altLang="cs-CZ" sz="1500" b="1">
                <a:solidFill>
                  <a:schemeClr val="tx2"/>
                </a:solidFill>
              </a:rPr>
              <a:t>Rozhodnutí o registraci</a:t>
            </a:r>
            <a:endParaRPr lang="cs-CZ" altLang="cs-CZ" sz="1500"/>
          </a:p>
        </p:txBody>
      </p:sp>
    </p:spTree>
    <p:custDataLst>
      <p:tags r:id="rId1"/>
    </p:custDataLst>
    <p:extLst>
      <p:ext uri="{BB962C8B-B14F-4D97-AF65-F5344CB8AC3E}">
        <p14:creationId xmlns:p14="http://schemas.microsoft.com/office/powerpoint/2010/main" val="1733113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cs-CZ" altLang="cs-CZ" sz="3000"/>
              <a:t>Registrace LP</a:t>
            </a:r>
            <a:endParaRPr lang="en-GB" altLang="cs-CZ" sz="3000"/>
          </a:p>
        </p:txBody>
      </p:sp>
      <p:sp>
        <p:nvSpPr>
          <p:cNvPr id="86019" name="Rectangle 3"/>
          <p:cNvSpPr>
            <a:spLocks noGrp="1" noChangeArrowheads="1"/>
          </p:cNvSpPr>
          <p:nvPr>
            <p:ph idx="1"/>
          </p:nvPr>
        </p:nvSpPr>
        <p:spPr/>
        <p:txBody>
          <a:bodyPr/>
          <a:lstStyle/>
          <a:p>
            <a:pPr eaLnBrk="1" hangingPunct="1">
              <a:lnSpc>
                <a:spcPct val="90000"/>
              </a:lnSpc>
            </a:pPr>
            <a:r>
              <a:rPr lang="cs-CZ" altLang="cs-CZ" sz="2100"/>
              <a:t>posuzují se:</a:t>
            </a:r>
          </a:p>
          <a:p>
            <a:pPr lvl="1" eaLnBrk="1" hangingPunct="1">
              <a:lnSpc>
                <a:spcPct val="90000"/>
              </a:lnSpc>
            </a:pPr>
            <a:r>
              <a:rPr lang="cs-CZ" altLang="cs-CZ" sz="1800"/>
              <a:t>indikace</a:t>
            </a:r>
          </a:p>
          <a:p>
            <a:pPr lvl="1" eaLnBrk="1" hangingPunct="1">
              <a:lnSpc>
                <a:spcPct val="90000"/>
              </a:lnSpc>
            </a:pPr>
            <a:r>
              <a:rPr lang="cs-CZ" altLang="cs-CZ" sz="1800"/>
              <a:t>KI</a:t>
            </a:r>
          </a:p>
          <a:p>
            <a:pPr lvl="1" eaLnBrk="1" hangingPunct="1">
              <a:lnSpc>
                <a:spcPct val="90000"/>
              </a:lnSpc>
            </a:pPr>
            <a:r>
              <a:rPr lang="cs-CZ" altLang="cs-CZ" sz="1800"/>
              <a:t>dávkování</a:t>
            </a:r>
          </a:p>
          <a:p>
            <a:pPr lvl="1" eaLnBrk="1" hangingPunct="1">
              <a:lnSpc>
                <a:spcPct val="90000"/>
              </a:lnSpc>
            </a:pPr>
            <a:r>
              <a:rPr lang="cs-CZ" altLang="cs-CZ" sz="1800"/>
              <a:t>způsob výdeje</a:t>
            </a:r>
          </a:p>
          <a:p>
            <a:pPr lvl="1" eaLnBrk="1" hangingPunct="1">
              <a:lnSpc>
                <a:spcPct val="90000"/>
              </a:lnSpc>
            </a:pPr>
            <a:r>
              <a:rPr lang="cs-CZ" altLang="cs-CZ" sz="1800"/>
              <a:t>PI pro pacienta </a:t>
            </a:r>
          </a:p>
          <a:p>
            <a:pPr lvl="1" eaLnBrk="1" hangingPunct="1">
              <a:lnSpc>
                <a:spcPct val="90000"/>
              </a:lnSpc>
            </a:pPr>
            <a:r>
              <a:rPr lang="cs-CZ" altLang="cs-CZ" sz="1800"/>
              <a:t>návrh textů na obal</a:t>
            </a:r>
          </a:p>
          <a:p>
            <a:pPr eaLnBrk="1" hangingPunct="1">
              <a:lnSpc>
                <a:spcPct val="90000"/>
              </a:lnSpc>
            </a:pPr>
            <a:r>
              <a:rPr lang="cs-CZ" altLang="cs-CZ" sz="2100"/>
              <a:t>součástí rozhodnutí o registraci je </a:t>
            </a:r>
            <a:r>
              <a:rPr lang="cs-CZ" altLang="cs-CZ" sz="2100" b="1">
                <a:solidFill>
                  <a:schemeClr val="tx2"/>
                </a:solidFill>
              </a:rPr>
              <a:t>SPC</a:t>
            </a:r>
          </a:p>
          <a:p>
            <a:pPr eaLnBrk="1" hangingPunct="1">
              <a:lnSpc>
                <a:spcPct val="90000"/>
              </a:lnSpc>
            </a:pPr>
            <a:r>
              <a:rPr lang="cs-CZ" altLang="cs-CZ" sz="1800"/>
              <a:t>následuje žádost o přidělení maximální ceny a o stanovení výše a podmínek úhrady z veřejného zdravotního pojištění</a:t>
            </a:r>
          </a:p>
        </p:txBody>
      </p:sp>
    </p:spTree>
    <p:custDataLst>
      <p:tags r:id="rId1"/>
    </p:custDataLst>
    <p:extLst>
      <p:ext uri="{BB962C8B-B14F-4D97-AF65-F5344CB8AC3E}">
        <p14:creationId xmlns:p14="http://schemas.microsoft.com/office/powerpoint/2010/main" val="1763523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cs-CZ" altLang="cs-CZ" sz="2700"/>
              <a:t>Typy registračních procedur v ČR</a:t>
            </a:r>
          </a:p>
        </p:txBody>
      </p:sp>
      <p:sp>
        <p:nvSpPr>
          <p:cNvPr id="87043" name="Rectangle 3"/>
          <p:cNvSpPr>
            <a:spLocks noGrp="1" noChangeArrowheads="1"/>
          </p:cNvSpPr>
          <p:nvPr>
            <p:ph idx="1"/>
          </p:nvPr>
        </p:nvSpPr>
        <p:spPr>
          <a:noFill/>
        </p:spPr>
        <p:txBody>
          <a:bodyPr/>
          <a:lstStyle/>
          <a:p>
            <a:pPr eaLnBrk="1" hangingPunct="1">
              <a:spcBef>
                <a:spcPct val="10000"/>
              </a:spcBef>
            </a:pPr>
            <a:r>
              <a:rPr lang="cs-CZ" altLang="cs-CZ" sz="1350" b="1" dirty="0">
                <a:solidFill>
                  <a:schemeClr val="tx2"/>
                </a:solidFill>
              </a:rPr>
              <a:t>Národní</a:t>
            </a:r>
          </a:p>
          <a:p>
            <a:pPr lvl="1" eaLnBrk="1" hangingPunct="1">
              <a:spcBef>
                <a:spcPct val="10000"/>
              </a:spcBef>
            </a:pPr>
            <a:r>
              <a:rPr lang="cs-CZ" altLang="cs-CZ" sz="1200" dirty="0"/>
              <a:t>registrace v 1 státě -  pouze v případě, že LP není registrován v jiné zemi EU nebo neprobíhá registrace v jiném členském státě EU</a:t>
            </a:r>
          </a:p>
          <a:p>
            <a:pPr eaLnBrk="1" hangingPunct="1">
              <a:spcBef>
                <a:spcPct val="10000"/>
              </a:spcBef>
            </a:pPr>
            <a:r>
              <a:rPr lang="cs-CZ" altLang="cs-CZ" sz="1350" b="1" dirty="0">
                <a:solidFill>
                  <a:schemeClr val="tx2"/>
                </a:solidFill>
              </a:rPr>
              <a:t>Vzájemného uznávání</a:t>
            </a:r>
          </a:p>
          <a:p>
            <a:pPr lvl="1" eaLnBrk="1" hangingPunct="1">
              <a:spcBef>
                <a:spcPct val="10000"/>
              </a:spcBef>
            </a:pPr>
            <a:r>
              <a:rPr lang="cs-CZ" altLang="cs-CZ" sz="1200" dirty="0"/>
              <a:t>uznání existující registrace v 1 členském státě v ostatních státech EU</a:t>
            </a:r>
          </a:p>
          <a:p>
            <a:pPr lvl="1" eaLnBrk="1" hangingPunct="1">
              <a:spcBef>
                <a:spcPct val="10000"/>
              </a:spcBef>
            </a:pPr>
            <a:r>
              <a:rPr lang="cs-CZ" altLang="cs-CZ" sz="1200" dirty="0"/>
              <a:t>stát s "národní </a:t>
            </a:r>
            <a:r>
              <a:rPr lang="cs-CZ" altLang="cs-CZ" sz="1200" dirty="0" err="1"/>
              <a:t>reg</a:t>
            </a:r>
            <a:r>
              <a:rPr lang="cs-CZ" altLang="cs-CZ" sz="1200" dirty="0"/>
              <a:t>." se stane referenčním, ostatní státy EU vybrané žadatelem jsou členské  </a:t>
            </a:r>
          </a:p>
          <a:p>
            <a:pPr eaLnBrk="1" hangingPunct="1">
              <a:spcBef>
                <a:spcPct val="10000"/>
              </a:spcBef>
            </a:pPr>
            <a:r>
              <a:rPr lang="cs-CZ" altLang="cs-CZ" sz="1350" b="1" dirty="0">
                <a:solidFill>
                  <a:schemeClr val="tx2"/>
                </a:solidFill>
              </a:rPr>
              <a:t>Decentralizovaná</a:t>
            </a:r>
          </a:p>
          <a:p>
            <a:pPr lvl="1" eaLnBrk="1" hangingPunct="1">
              <a:spcBef>
                <a:spcPct val="10000"/>
              </a:spcBef>
            </a:pPr>
            <a:r>
              <a:rPr lang="cs-CZ" altLang="cs-CZ" sz="1200" dirty="0"/>
              <a:t>LP není registrován v žádném členském státě</a:t>
            </a:r>
          </a:p>
          <a:p>
            <a:pPr lvl="1" eaLnBrk="1" hangingPunct="1">
              <a:spcBef>
                <a:spcPct val="10000"/>
              </a:spcBef>
            </a:pPr>
            <a:r>
              <a:rPr lang="cs-CZ" altLang="cs-CZ" sz="1200" dirty="0"/>
              <a:t>1 ze států je zvolen jako referenční, ostatní vybrané státy EU jsou členské</a:t>
            </a:r>
          </a:p>
          <a:p>
            <a:pPr lvl="1" eaLnBrk="1" hangingPunct="1">
              <a:spcBef>
                <a:spcPct val="10000"/>
              </a:spcBef>
            </a:pPr>
            <a:r>
              <a:rPr lang="cs-CZ" altLang="cs-CZ" sz="1200" dirty="0"/>
              <a:t>zainteresované státy žádost posoudí a rozhodnou o kladném nebo záporném stanovisku ve své zemi </a:t>
            </a:r>
          </a:p>
          <a:p>
            <a:pPr eaLnBrk="1" hangingPunct="1">
              <a:spcBef>
                <a:spcPct val="10000"/>
              </a:spcBef>
            </a:pPr>
            <a:r>
              <a:rPr lang="cs-CZ" altLang="cs-CZ" sz="1350" b="1" dirty="0">
                <a:solidFill>
                  <a:schemeClr val="tx2"/>
                </a:solidFill>
              </a:rPr>
              <a:t>Centralizovaná</a:t>
            </a:r>
          </a:p>
          <a:p>
            <a:pPr lvl="1" eaLnBrk="1" hangingPunct="1">
              <a:spcBef>
                <a:spcPct val="10000"/>
              </a:spcBef>
            </a:pPr>
            <a:r>
              <a:rPr lang="cs-CZ" altLang="cs-CZ" sz="1200" dirty="0"/>
              <a:t>hodnocení EMA - registrace platí ve všech členských státech EU</a:t>
            </a:r>
          </a:p>
          <a:p>
            <a:pPr lvl="2" eaLnBrk="1" hangingPunct="1">
              <a:spcBef>
                <a:spcPct val="10000"/>
              </a:spcBef>
            </a:pPr>
            <a:r>
              <a:rPr lang="cs-CZ" altLang="cs-CZ" sz="1050" dirty="0"/>
              <a:t>povinné pro biotechnologicky připravené přípravky, nové léčivé látky pro indikace AIDS, onkologická onemocnění, </a:t>
            </a:r>
            <a:r>
              <a:rPr lang="cs-CZ" altLang="cs-CZ" sz="1050" dirty="0" err="1"/>
              <a:t>neurodegenerativní</a:t>
            </a:r>
            <a:r>
              <a:rPr lang="cs-CZ" altLang="cs-CZ" sz="1050" dirty="0"/>
              <a:t> onemocnění, diabetes a pro přípravky určené k léčbě velmi vzácných onemocnění</a:t>
            </a:r>
            <a:endParaRPr lang="en-GB" altLang="cs-CZ" sz="1050" dirty="0"/>
          </a:p>
        </p:txBody>
      </p:sp>
    </p:spTree>
    <p:custDataLst>
      <p:tags r:id="rId1"/>
    </p:custDataLst>
    <p:extLst>
      <p:ext uri="{BB962C8B-B14F-4D97-AF65-F5344CB8AC3E}">
        <p14:creationId xmlns:p14="http://schemas.microsoft.com/office/powerpoint/2010/main" val="2167110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5"/>
          <p:cNvSpPr>
            <a:spLocks noGrp="1" noChangeArrowheads="1"/>
          </p:cNvSpPr>
          <p:nvPr>
            <p:ph type="title"/>
          </p:nvPr>
        </p:nvSpPr>
        <p:spPr>
          <a:xfrm>
            <a:off x="1143000" y="350044"/>
            <a:ext cx="6858000" cy="434579"/>
          </a:xfrm>
        </p:spPr>
        <p:txBody>
          <a:bodyPr/>
          <a:lstStyle/>
          <a:p>
            <a:pPr algn="ctr" eaLnBrk="1" hangingPunct="1"/>
            <a:r>
              <a:rPr lang="cs-CZ" altLang="cs-CZ"/>
              <a:t>Počet přijatých / vyřízených žádostí 2010</a:t>
            </a:r>
            <a:endParaRPr lang="en-GB" altLang="cs-CZ"/>
          </a:p>
        </p:txBody>
      </p:sp>
      <p:pic>
        <p:nvPicPr>
          <p:cNvPr id="88067"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0" y="1059657"/>
            <a:ext cx="6858000" cy="4083844"/>
          </a:xfrm>
          <a:noFill/>
        </p:spPr>
      </p:pic>
    </p:spTree>
    <p:custDataLst>
      <p:tags r:id="rId1"/>
    </p:custDataLst>
    <p:extLst>
      <p:ext uri="{BB962C8B-B14F-4D97-AF65-F5344CB8AC3E}">
        <p14:creationId xmlns:p14="http://schemas.microsoft.com/office/powerpoint/2010/main" val="1338259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2"/>
            </p:custDataLst>
          </p:nvPr>
        </p:nvSpPr>
        <p:spPr>
          <a:xfrm>
            <a:off x="495908" y="852564"/>
            <a:ext cx="6478191" cy="892969"/>
          </a:xfrm>
        </p:spPr>
        <p:txBody>
          <a:bodyPr/>
          <a:lstStyle/>
          <a:p>
            <a:pPr eaLnBrk="1" hangingPunct="1"/>
            <a:r>
              <a:rPr lang="cs-CZ" altLang="cs-CZ" sz="2700" dirty="0" smtClean="0"/>
              <a:t>II. Faktory </a:t>
            </a:r>
            <a:r>
              <a:rPr lang="cs-CZ" altLang="cs-CZ" sz="2700" dirty="0"/>
              <a:t>vztahující se k pacientovi</a:t>
            </a:r>
            <a:br>
              <a:rPr lang="cs-CZ" altLang="cs-CZ" sz="2700" dirty="0"/>
            </a:br>
            <a:r>
              <a:rPr lang="cs-CZ" altLang="cs-CZ" sz="2700" dirty="0" smtClean="0"/>
              <a:t>4. </a:t>
            </a:r>
            <a:r>
              <a:rPr lang="cs-CZ" altLang="cs-CZ" sz="2700" dirty="0"/>
              <a:t>genetické faktory</a:t>
            </a:r>
            <a:endParaRPr lang="en-GB" altLang="cs-CZ" sz="2700" dirty="0"/>
          </a:p>
        </p:txBody>
      </p:sp>
      <p:sp>
        <p:nvSpPr>
          <p:cNvPr id="15363" name="Rectangle 3"/>
          <p:cNvSpPr>
            <a:spLocks noGrp="1" noChangeArrowheads="1"/>
          </p:cNvSpPr>
          <p:nvPr>
            <p:ph type="body" idx="1"/>
          </p:nvPr>
        </p:nvSpPr>
        <p:spPr>
          <a:xfrm>
            <a:off x="636050" y="1991131"/>
            <a:ext cx="8082321" cy="3082529"/>
          </a:xfrm>
        </p:spPr>
        <p:txBody>
          <a:bodyPr/>
          <a:lstStyle/>
          <a:p>
            <a:pPr eaLnBrk="1" hangingPunct="1"/>
            <a:r>
              <a:rPr lang="cs-CZ" altLang="cs-CZ" dirty="0" err="1" smtClean="0">
                <a:solidFill>
                  <a:schemeClr val="tx2"/>
                </a:solidFill>
              </a:rPr>
              <a:t>farmakogenetika</a:t>
            </a:r>
            <a:endParaRPr lang="cs-CZ" altLang="cs-CZ" dirty="0" smtClean="0">
              <a:solidFill>
                <a:schemeClr val="tx2"/>
              </a:solidFill>
            </a:endParaRPr>
          </a:p>
          <a:p>
            <a:pPr lvl="1" eaLnBrk="1" hangingPunct="1"/>
            <a:r>
              <a:rPr lang="cs-CZ" altLang="cs-CZ" dirty="0" smtClean="0"/>
              <a:t>genetické polymorfismy CYP450</a:t>
            </a:r>
          </a:p>
          <a:p>
            <a:pPr lvl="1" eaLnBrk="1" hangingPunct="1"/>
            <a:r>
              <a:rPr lang="cs-CZ" altLang="cs-CZ" dirty="0" smtClean="0"/>
              <a:t>rychlí x pomalí </a:t>
            </a:r>
            <a:r>
              <a:rPr lang="cs-CZ" altLang="cs-CZ" dirty="0" err="1" smtClean="0"/>
              <a:t>metabolizátoři</a:t>
            </a:r>
            <a:endParaRPr lang="cs-CZ" altLang="cs-CZ" dirty="0" smtClean="0"/>
          </a:p>
          <a:p>
            <a:pPr lvl="1" eaLnBrk="1" hangingPunct="1"/>
            <a:r>
              <a:rPr lang="cs-CZ" altLang="cs-CZ" dirty="0" err="1" smtClean="0"/>
              <a:t>genotypizace</a:t>
            </a:r>
            <a:r>
              <a:rPr lang="cs-CZ" altLang="cs-CZ" dirty="0" smtClean="0"/>
              <a:t> x </a:t>
            </a:r>
            <a:r>
              <a:rPr lang="cs-CZ" altLang="cs-CZ" dirty="0" err="1" smtClean="0"/>
              <a:t>fenotypizace</a:t>
            </a:r>
            <a:endParaRPr lang="cs-CZ" altLang="cs-CZ" dirty="0" smtClean="0"/>
          </a:p>
        </p:txBody>
      </p:sp>
    </p:spTree>
    <p:custDataLst>
      <p:tags r:id="rId1"/>
    </p:custDataLst>
    <p:extLst>
      <p:ext uri="{BB962C8B-B14F-4D97-AF65-F5344CB8AC3E}">
        <p14:creationId xmlns:p14="http://schemas.microsoft.com/office/powerpoint/2010/main" val="2437292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Nadpis 7"/>
          <p:cNvSpPr>
            <a:spLocks noGrp="1"/>
          </p:cNvSpPr>
          <p:nvPr>
            <p:ph type="title"/>
            <p:custDataLst>
              <p:tags r:id="rId2"/>
            </p:custDataLst>
          </p:nvPr>
        </p:nvSpPr>
        <p:spPr>
          <a:xfrm>
            <a:off x="540851" y="1758554"/>
            <a:ext cx="8086635" cy="670321"/>
          </a:xfrm>
        </p:spPr>
        <p:txBody>
          <a:bodyPr/>
          <a:lstStyle/>
          <a:p>
            <a:pPr algn="ctr"/>
            <a:r>
              <a:rPr lang="cs-CZ" sz="3600" dirty="0" smtClean="0">
                <a:latin typeface="Calibri" panose="020F0502020204030204" pitchFamily="34" charset="0"/>
                <a:cs typeface="Calibri" panose="020F0502020204030204" pitchFamily="34" charset="0"/>
              </a:rPr>
              <a:t>Děkuji za pozornost!</a:t>
            </a:r>
            <a:endParaRPr lang="cs-CZ" sz="3600" dirty="0">
              <a:latin typeface="Calibri" panose="020F0502020204030204" pitchFamily="34" charset="0"/>
              <a:cs typeface="Calibri" panose="020F0502020204030204" pitchFamily="34" charset="0"/>
            </a:endParaRPr>
          </a:p>
        </p:txBody>
      </p:sp>
      <p:sp>
        <p:nvSpPr>
          <p:cNvPr id="5" name="Zástupný symbol pro číslo snímku 4"/>
          <p:cNvSpPr>
            <a:spLocks noGrp="1"/>
          </p:cNvSpPr>
          <p:nvPr>
            <p:ph type="sldNum" sz="quarter" idx="11"/>
          </p:nvPr>
        </p:nvSpPr>
        <p:spPr/>
        <p:txBody>
          <a:bodyPr/>
          <a:lstStyle/>
          <a:p>
            <a:fld id="{DFCCE4E1-ABCF-4F5D-BF07-EFB1B1F25C69}" type="slidenum">
              <a:rPr lang="cs-CZ" altLang="cs-CZ"/>
              <a:pPr/>
              <a:t>80</a:t>
            </a:fld>
            <a:endParaRPr lang="cs-CZ" altLang="cs-CZ"/>
          </a:p>
        </p:txBody>
      </p:sp>
      <p:sp>
        <p:nvSpPr>
          <p:cNvPr id="6" name="Zástupný symbol pro obsah 8"/>
          <p:cNvSpPr>
            <a:spLocks noGrp="1"/>
          </p:cNvSpPr>
          <p:nvPr>
            <p:ph idx="1"/>
          </p:nvPr>
        </p:nvSpPr>
        <p:spPr>
          <a:xfrm>
            <a:off x="500065" y="1315640"/>
            <a:ext cx="8082321" cy="3082529"/>
          </a:xfrm>
        </p:spPr>
        <p:txBody>
          <a:bodyPr/>
          <a:lstStyle/>
          <a:p>
            <a:pPr marL="0" indent="0">
              <a:buClrTx/>
              <a:buNone/>
              <a:defRPr/>
            </a:pPr>
            <a:endParaRPr lang="cs-CZ" sz="2800" dirty="0" smtClean="0">
              <a:latin typeface="Calibri" panose="020F0502020204030204" pitchFamily="34" charset="0"/>
              <a:cs typeface="Calibri" panose="020F0502020204030204" pitchFamily="34" charset="0"/>
            </a:endParaRPr>
          </a:p>
          <a:p>
            <a:endParaRPr lang="cs-CZ" dirty="0"/>
          </a:p>
        </p:txBody>
      </p:sp>
    </p:spTree>
    <p:custDataLst>
      <p:tags r:id="rId1"/>
    </p:custDataLst>
    <p:extLst>
      <p:ext uri="{BB962C8B-B14F-4D97-AF65-F5344CB8AC3E}">
        <p14:creationId xmlns:p14="http://schemas.microsoft.com/office/powerpoint/2010/main" val="315422834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cs-CZ" altLang="cs-CZ" b="1" smtClean="0"/>
              <a:t>Genetické faktory - FK</a:t>
            </a:r>
          </a:p>
        </p:txBody>
      </p:sp>
      <p:sp>
        <p:nvSpPr>
          <p:cNvPr id="114691" name="Rectangle 3"/>
          <p:cNvSpPr>
            <a:spLocks noGrp="1" noChangeArrowheads="1"/>
          </p:cNvSpPr>
          <p:nvPr>
            <p:ph idx="1"/>
          </p:nvPr>
        </p:nvSpPr>
        <p:spPr/>
        <p:txBody>
          <a:bodyPr/>
          <a:lstStyle/>
          <a:p>
            <a:pPr eaLnBrk="1" hangingPunct="1"/>
            <a:r>
              <a:rPr lang="cs-CZ" altLang="cs-CZ" sz="1800" b="1" u="sng" dirty="0" smtClean="0"/>
              <a:t>Genový </a:t>
            </a:r>
            <a:r>
              <a:rPr lang="cs-CZ" altLang="cs-CZ" sz="1800" b="1" u="sng" dirty="0"/>
              <a:t>polymorfizmus</a:t>
            </a:r>
            <a:r>
              <a:rPr lang="cs-CZ" altLang="cs-CZ" sz="1800" dirty="0"/>
              <a:t> enzymů metabolizujících léčiva a transportérů pro léčiva:</a:t>
            </a:r>
          </a:p>
          <a:p>
            <a:pPr eaLnBrk="1" hangingPunct="1">
              <a:buFontTx/>
              <a:buNone/>
            </a:pPr>
            <a:r>
              <a:rPr lang="cs-CZ" altLang="cs-CZ" sz="1800" dirty="0"/>
              <a:t>	</a:t>
            </a:r>
            <a:r>
              <a:rPr lang="cs-CZ" altLang="cs-CZ" sz="1500" i="1" dirty="0"/>
              <a:t>v populaci existuje několik odlišných fenotypů (pomalý, střední, rychlý event. ultrarychlý </a:t>
            </a:r>
            <a:r>
              <a:rPr lang="cs-CZ" altLang="cs-CZ" sz="1500" i="1" dirty="0" err="1"/>
              <a:t>metabolizátor</a:t>
            </a:r>
            <a:r>
              <a:rPr lang="cs-CZ" altLang="cs-CZ" sz="1500" i="1" dirty="0"/>
              <a:t>) s frekvencí výskytu vyšší  než 1%, které jsou způsobeny mutací jednoho genu (</a:t>
            </a:r>
            <a:r>
              <a:rPr lang="cs-CZ" altLang="cs-CZ" sz="1500" i="1" dirty="0" err="1"/>
              <a:t>monogenní</a:t>
            </a:r>
            <a:r>
              <a:rPr lang="cs-CZ" altLang="cs-CZ" sz="1500" i="1" dirty="0"/>
              <a:t> závislost)</a:t>
            </a:r>
            <a:r>
              <a:rPr lang="cs-CZ" altLang="cs-CZ" sz="1800" dirty="0"/>
              <a:t> </a:t>
            </a:r>
          </a:p>
          <a:p>
            <a:pPr eaLnBrk="1" hangingPunct="1"/>
            <a:endParaRPr lang="cs-CZ" altLang="cs-CZ" sz="1800" dirty="0"/>
          </a:p>
          <a:p>
            <a:pPr eaLnBrk="1" hangingPunct="1"/>
            <a:r>
              <a:rPr lang="cs-CZ" altLang="cs-CZ" sz="1800" dirty="0"/>
              <a:t>Genetické testy na odchylky v metabolizmu a transportu léčiv nejsou v praxi běžně prováděny, i když existují poznatky o velkém vlivu na farmakokinetiku některých léčiv a jsou dostupné rychlé (ale drahé) metody na vyšetření polymorfizmu.</a:t>
            </a:r>
          </a:p>
          <a:p>
            <a:pPr eaLnBrk="1" hangingPunct="1"/>
            <a:endParaRPr lang="en-US" altLang="cs-CZ" sz="1800" dirty="0"/>
          </a:p>
        </p:txBody>
      </p:sp>
    </p:spTree>
    <p:custDataLst>
      <p:tags r:id="rId1"/>
    </p:custDataLst>
    <p:extLst>
      <p:ext uri="{BB962C8B-B14F-4D97-AF65-F5344CB8AC3E}">
        <p14:creationId xmlns:p14="http://schemas.microsoft.com/office/powerpoint/2010/main" val="193003692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30"/>
  <p:tag name="ARS_PPT_DBNAME" val="971e7b7f-d206-4a86-8ea6-8fbe4ae9f8cf.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100.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0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10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10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10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10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10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10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10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10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11.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111.xml><?xml version="1.0" encoding="utf-8"?>
<p:tagLst xmlns:a="http://schemas.openxmlformats.org/drawingml/2006/main" xmlns:r="http://schemas.openxmlformats.org/officeDocument/2006/relationships" xmlns:p="http://schemas.openxmlformats.org/presentationml/2006/main">
  <p:tag name="ARS_SLIDE_DUENO" val="30"/>
  <p:tag name="ARS_SLIDE_PARTICIPANTNUM" val="30"/>
  <p:tag name="ARS_SLIDE_SUBMITNUM" val="0"/>
  <p:tag name="ARS_SLIDE_CORRECTNUM" val="0"/>
  <p:tag name="ARS_SLIDE_VOTEMEAN" val="0"/>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1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DATAPERCENTBASE" val="crParticipant"/>
  <p:tag name="ARS_CHARTPARA_NUMBERDEC" val="0"/>
  <p:tag name="ARS_CHARTPARA_PERCENTDEC" val="1"/>
  <p:tag name="ARS_CHARTPARA_SHOW3D" val="0"/>
  <p:tag name="ARS_CHARTPOINTWIDTH" val="0.5"/>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ISRESPONSED" val="1"/>
  <p:tag name="ARS_SLIDE_DUENO" val="30"/>
  <p:tag name="ARS_SLIDE_PARTICIPANTNUM" val="30"/>
  <p:tag name="ARS_SLIDE_SUBMITNUM" val="0"/>
  <p:tag name="ARS_SLIDE_CORRECTNUM" val="0"/>
  <p:tag name="ARS_SLIDE_VOTEMEAN" val="0"/>
  <p:tag name="ARS_CHARTSHOWITEMTEXT" val="0"/>
</p:tagLst>
</file>

<file path=ppt/tags/tag11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1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15.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17.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DATAPERCENTBASE" val="crParticipant"/>
  <p:tag name="ARS_CHARTPARA_NUMBERDEC" val="0"/>
  <p:tag name="ARS_CHARTPARA_PERCENTDEC" val="1"/>
  <p:tag name="ARS_CHARTPARA_SHOW3D" val="0"/>
  <p:tag name="ARS_CHARTPOINTWIDTH" val="0.5"/>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ISRESPONSED" val="1"/>
  <p:tag name="ARS_SLIDE_DUENO" val="30"/>
  <p:tag name="ARS_SLIDE_PARTICIPANTNUM" val="30"/>
  <p:tag name="ARS_SLIDE_SUBMITNUM" val="0"/>
  <p:tag name="ARS_SLIDE_CORRECTNUM" val="0"/>
  <p:tag name="ARS_SLIDE_VOTEMEAN" val="0"/>
  <p:tag name="ARS_CHARTSHOWITEMTEXT" val="0"/>
</p:tagLst>
</file>

<file path=ppt/tags/tag2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21.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2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2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24.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2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2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2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28.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2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0.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32.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34.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36.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38.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40.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4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4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44.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4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4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4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49.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5.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5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5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5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5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54.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5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5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5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5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5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60.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6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6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6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6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6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6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6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6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6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7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7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7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7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7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7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7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77.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7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79.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8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81.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8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8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8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85.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8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8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88.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8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9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9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92.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9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9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9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96.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9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ags/tag98.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9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heme/theme1.xml><?xml version="1.0" encoding="utf-8"?>
<a:theme xmlns:a="http://schemas.openxmlformats.org/drawingml/2006/main" name="med_sablona_16×9_cz">
  <a:themeElements>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med_sablona_16×9_cz</Template>
  <TotalTime>1341</TotalTime>
  <Words>2528</Words>
  <Application>Microsoft Office PowerPoint</Application>
  <PresentationFormat>Předvádění na obrazovce (16:9)</PresentationFormat>
  <Paragraphs>574</Paragraphs>
  <Slides>80</Slides>
  <Notes>18</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80</vt:i4>
      </vt:variant>
    </vt:vector>
  </HeadingPairs>
  <TitlesOfParts>
    <vt:vector size="88" baseType="lpstr">
      <vt:lpstr>Arial</vt:lpstr>
      <vt:lpstr>Calibri</vt:lpstr>
      <vt:lpstr>Symbol</vt:lpstr>
      <vt:lpstr>Tahoma</vt:lpstr>
      <vt:lpstr>Verdana</vt:lpstr>
      <vt:lpstr>Wingdings</vt:lpstr>
      <vt:lpstr>med_sablona_16×9_cz</vt:lpstr>
      <vt:lpstr>Clip</vt:lpstr>
      <vt:lpstr>Faktory ovlivňující účinek léčiv. Nežádoucí účinky léčiv.  Interakce léčiv. Výzkum a vývoj nových léčiv.   Lenka Součková</vt:lpstr>
      <vt:lpstr>Faktory ovlivňující účinek léčiv</vt:lpstr>
      <vt:lpstr>I. Faktory vztahující se k LP</vt:lpstr>
      <vt:lpstr>II. Faktory vztahující se k pacientovi</vt:lpstr>
      <vt:lpstr>II. Faktory vztahující se k pacientovi 1. věk</vt:lpstr>
      <vt:lpstr>II. Faktory vztahující se k pacientovi 2. tělesná hmotnost</vt:lpstr>
      <vt:lpstr>II. Faktory vztahující se k pacientovi 3. patologický stav</vt:lpstr>
      <vt:lpstr>II. Faktory vztahující se k pacientovi 4. genetické faktory</vt:lpstr>
      <vt:lpstr>Genetické faktory - FK</vt:lpstr>
      <vt:lpstr>Prezentace aplikace PowerPoint</vt:lpstr>
      <vt:lpstr>II. Faktory vztahující se k pacientovi 5. cirkadiální rytmy</vt:lpstr>
      <vt:lpstr>Cirkadiální rytmy </vt:lpstr>
      <vt:lpstr>II. Faktory vztahující se k pacientovi 6. pohlaví</vt:lpstr>
      <vt:lpstr>Pohlavní rozdíly v absorpci </vt:lpstr>
      <vt:lpstr>Těhotenství</vt:lpstr>
      <vt:lpstr>III. Faktory vztahující se k LP i pacientovi</vt:lpstr>
      <vt:lpstr>III. Faktory vztahující se k LP i pacientovi 1. dávka</vt:lpstr>
      <vt:lpstr>Kvantální křivky dávka-účinek</vt:lpstr>
      <vt:lpstr>III. Faktory vztahující se k LP i pacientovi 1. dávka</vt:lpstr>
      <vt:lpstr>III. Faktory vztahující se k LP i pacientovi 2. opakované podávání LP</vt:lpstr>
      <vt:lpstr>III. Faktory vztahující se k LP i pacientovi 3. kombinace LP</vt:lpstr>
      <vt:lpstr>Opakované podání</vt:lpstr>
      <vt:lpstr>Tachyfylaxe k podání efedrinu</vt:lpstr>
      <vt:lpstr>Prezentace aplikace PowerPoint</vt:lpstr>
      <vt:lpstr>III. Faktory vztahující se k LP i pacientovi 4. pozdní účinky</vt:lpstr>
      <vt:lpstr>Nežádoucí účinky léčiv</vt:lpstr>
      <vt:lpstr>Nežádoucí účinky léčiv</vt:lpstr>
      <vt:lpstr>Intenzita NÚ</vt:lpstr>
      <vt:lpstr>Legislativní rozdělení NÚ  Zákon o léčivech (378/2007 Sb.)</vt:lpstr>
      <vt:lpstr>Prezentace aplikace PowerPoint</vt:lpstr>
      <vt:lpstr>Prezentace aplikace PowerPoint</vt:lpstr>
      <vt:lpstr>Co musíme SÚKLu hlásit a jak?</vt:lpstr>
      <vt:lpstr>Formulář  pro hlášení NÚ</vt:lpstr>
      <vt:lpstr>Nežádoucí účinky</vt:lpstr>
      <vt:lpstr>Nežádoucí účinky – typ A</vt:lpstr>
      <vt:lpstr>Nežádoucí účinky – typ B</vt:lpstr>
      <vt:lpstr>B - Alergické reakce</vt:lpstr>
      <vt:lpstr>Typy alergických reakcí</vt:lpstr>
      <vt:lpstr>Nežádoucí účinky – typ C</vt:lpstr>
      <vt:lpstr>Nežádoucí účinky – typ D</vt:lpstr>
      <vt:lpstr>Prezentace aplikace PowerPoint</vt:lpstr>
      <vt:lpstr>Teratogeny</vt:lpstr>
      <vt:lpstr>Nežádoucí účinky – typ E</vt:lpstr>
      <vt:lpstr>Toxické účinky léčiv</vt:lpstr>
      <vt:lpstr>Toxické účinky látek</vt:lpstr>
      <vt:lpstr>Toxické účinky léčiv</vt:lpstr>
      <vt:lpstr>Ostatní nežádoucí účinky</vt:lpstr>
      <vt:lpstr>Interakce léčiv</vt:lpstr>
      <vt:lpstr>Interakce mezi látkami</vt:lpstr>
      <vt:lpstr>Interakce CYP</vt:lpstr>
      <vt:lpstr>Interakce léčiv</vt:lpstr>
      <vt:lpstr>Výzkum a vývoj nových léčiv</vt:lpstr>
      <vt:lpstr>VÝVOJ NOVÉHO LÉČIVA</vt:lpstr>
      <vt:lpstr>Vývoj nového léku</vt:lpstr>
      <vt:lpstr>Životní cyklus léčivého přípravku</vt:lpstr>
      <vt:lpstr>1. Laboratorní výzkum</vt:lpstr>
      <vt:lpstr>Obměny struktury známých léčiv např. betablokátory (β1)- antihypertenziva, antiarytmika</vt:lpstr>
      <vt:lpstr>Farmaceutický výzkum a vývoj nových léčiv</vt:lpstr>
      <vt:lpstr>2. Preklinické hodnocení</vt:lpstr>
      <vt:lpstr>Jaké testy se provádí v preklinice?</vt:lpstr>
      <vt:lpstr>Typy a pravidla preklinických testů</vt:lpstr>
      <vt:lpstr>Prezentace aplikace PowerPoint</vt:lpstr>
      <vt:lpstr>3. Klinické hodnocení</vt:lpstr>
      <vt:lpstr>Prezentace aplikace PowerPoint</vt:lpstr>
      <vt:lpstr>Informovaný souhlas pacienta</vt:lpstr>
      <vt:lpstr>Co je hodnoceno?</vt:lpstr>
      <vt:lpstr>Jak hodnocení probíhá (1)?</vt:lpstr>
      <vt:lpstr>Jak hodnocení probíhá (2)?</vt:lpstr>
      <vt:lpstr>Fáze a trvání klinického hodnocení</vt:lpstr>
      <vt:lpstr>KHL</vt:lpstr>
      <vt:lpstr>KHL</vt:lpstr>
      <vt:lpstr>KHL</vt:lpstr>
      <vt:lpstr>KHL</vt:lpstr>
      <vt:lpstr>Prezentace aplikace PowerPoint</vt:lpstr>
      <vt:lpstr>Registrace léčiv</vt:lpstr>
      <vt:lpstr>Registrace LP</vt:lpstr>
      <vt:lpstr>Registrace LP</vt:lpstr>
      <vt:lpstr>Typy registračních procedur v ČR</vt:lpstr>
      <vt:lpstr>Počet přijatých / vyřízených žádostí 2010</vt:lpstr>
      <vt:lpstr>Děkuji za pozornost!</vt:lpstr>
    </vt:vector>
  </TitlesOfParts>
  <Company>MU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zendulka</dc:creator>
  <cp:lastModifiedBy>Lenka Součková</cp:lastModifiedBy>
  <cp:revision>93</cp:revision>
  <cp:lastPrinted>1601-01-01T00:00:00Z</cp:lastPrinted>
  <dcterms:created xsi:type="dcterms:W3CDTF">2018-02-22T10:32:18Z</dcterms:created>
  <dcterms:modified xsi:type="dcterms:W3CDTF">2018-10-19T10:46:22Z</dcterms:modified>
</cp:coreProperties>
</file>