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2"/>
  </p:notesMasterIdLst>
  <p:sldIdLst>
    <p:sldId id="334" r:id="rId2"/>
    <p:sldId id="256" r:id="rId3"/>
    <p:sldId id="264" r:id="rId4"/>
    <p:sldId id="308" r:id="rId5"/>
    <p:sldId id="309" r:id="rId6"/>
    <p:sldId id="310" r:id="rId7"/>
    <p:sldId id="311" r:id="rId8"/>
    <p:sldId id="284" r:id="rId9"/>
    <p:sldId id="314" r:id="rId10"/>
    <p:sldId id="283" r:id="rId11"/>
    <p:sldId id="315" r:id="rId12"/>
    <p:sldId id="316" r:id="rId13"/>
    <p:sldId id="318" r:id="rId14"/>
    <p:sldId id="286" r:id="rId15"/>
    <p:sldId id="307" r:id="rId16"/>
    <p:sldId id="303" r:id="rId17"/>
    <p:sldId id="304" r:id="rId18"/>
    <p:sldId id="305" r:id="rId19"/>
    <p:sldId id="292" r:id="rId20"/>
    <p:sldId id="294" r:id="rId21"/>
    <p:sldId id="289" r:id="rId22"/>
    <p:sldId id="293" r:id="rId23"/>
    <p:sldId id="290" r:id="rId24"/>
    <p:sldId id="301" r:id="rId25"/>
    <p:sldId id="296" r:id="rId26"/>
    <p:sldId id="302" r:id="rId27"/>
    <p:sldId id="331" r:id="rId28"/>
    <p:sldId id="300" r:id="rId29"/>
    <p:sldId id="299" r:id="rId30"/>
    <p:sldId id="321" r:id="rId31"/>
    <p:sldId id="322" r:id="rId32"/>
    <p:sldId id="323" r:id="rId33"/>
    <p:sldId id="324" r:id="rId34"/>
    <p:sldId id="325" r:id="rId35"/>
    <p:sldId id="326" r:id="rId36"/>
    <p:sldId id="332" r:id="rId37"/>
    <p:sldId id="327" r:id="rId38"/>
    <p:sldId id="333" r:id="rId39"/>
    <p:sldId id="328" r:id="rId40"/>
    <p:sldId id="329" r:id="rId41"/>
  </p:sldIdLst>
  <p:sldSz cx="12192000" cy="6858000"/>
  <p:notesSz cx="6735763" cy="9866313"/>
  <p:custDataLst>
    <p:tags r:id="rId43"/>
  </p:custDataLst>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showGuides="1">
      <p:cViewPr varScale="1">
        <p:scale>
          <a:sx n="78" d="100"/>
          <a:sy n="78" d="100"/>
        </p:scale>
        <p:origin x="534" y="90"/>
      </p:cViewPr>
      <p:guideLst>
        <p:guide orient="horz" pos="2160"/>
        <p:guide pos="3840"/>
      </p:guideLst>
    </p:cSldViewPr>
  </p:slideViewPr>
  <p:notesTextViewPr>
    <p:cViewPr>
      <p:scale>
        <a:sx n="1" d="1"/>
        <a:sy n="1" d="1"/>
      </p:scale>
      <p:origin x="0" y="0"/>
    </p:cViewPr>
  </p:notesTextViewPr>
  <p:sorterViewPr>
    <p:cViewPr varScale="1">
      <p:scale>
        <a:sx n="100" d="100"/>
        <a:sy n="100" d="100"/>
      </p:scale>
      <p:origin x="0" y="-168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gs" Target="tags/tag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18831" cy="495029"/>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15373" y="0"/>
            <a:ext cx="2918831" cy="495029"/>
          </a:xfrm>
          <a:prstGeom prst="rect">
            <a:avLst/>
          </a:prstGeom>
        </p:spPr>
        <p:txBody>
          <a:bodyPr vert="horz" lIns="91440" tIns="45720" rIns="91440" bIns="45720" rtlCol="0"/>
          <a:lstStyle>
            <a:lvl1pPr algn="r">
              <a:defRPr sz="1200"/>
            </a:lvl1pPr>
          </a:lstStyle>
          <a:p>
            <a:fld id="{1C54C382-8D5D-4077-A11A-6DE341BA5BD8}" type="datetimeFigureOut">
              <a:rPr lang="cs-CZ" smtClean="0"/>
              <a:t>15.10.2018</a:t>
            </a:fld>
            <a:endParaRPr lang="cs-CZ"/>
          </a:p>
        </p:txBody>
      </p:sp>
      <p:sp>
        <p:nvSpPr>
          <p:cNvPr id="4" name="Zástupný symbol pro obrázek snímku 3"/>
          <p:cNvSpPr>
            <a:spLocks noGrp="1" noRot="1" noChangeAspect="1"/>
          </p:cNvSpPr>
          <p:nvPr>
            <p:ph type="sldImg" idx="2"/>
          </p:nvPr>
        </p:nvSpPr>
        <p:spPr>
          <a:xfrm>
            <a:off x="409575" y="1233488"/>
            <a:ext cx="5916613" cy="3328987"/>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73577" y="4748163"/>
            <a:ext cx="5388610" cy="3884861"/>
          </a:xfrm>
          <a:prstGeom prst="rect">
            <a:avLst/>
          </a:prstGeom>
        </p:spPr>
        <p:txBody>
          <a:bodyPr vert="horz" lIns="91440" tIns="45720" rIns="91440" bIns="45720" rtlCol="0"/>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6" name="Zástupný symbol pro zápatí 5"/>
          <p:cNvSpPr>
            <a:spLocks noGrp="1"/>
          </p:cNvSpPr>
          <p:nvPr>
            <p:ph type="ftr" sz="quarter" idx="4"/>
          </p:nvPr>
        </p:nvSpPr>
        <p:spPr>
          <a:xfrm>
            <a:off x="0" y="9371286"/>
            <a:ext cx="2918831" cy="495028"/>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15373" y="9371286"/>
            <a:ext cx="2918831" cy="495028"/>
          </a:xfrm>
          <a:prstGeom prst="rect">
            <a:avLst/>
          </a:prstGeom>
        </p:spPr>
        <p:txBody>
          <a:bodyPr vert="horz" lIns="91440" tIns="45720" rIns="91440" bIns="45720" rtlCol="0" anchor="b"/>
          <a:lstStyle>
            <a:lvl1pPr algn="r">
              <a:defRPr sz="1200"/>
            </a:lvl1pPr>
          </a:lstStyle>
          <a:p>
            <a:fld id="{4D0B807A-4521-43FD-93FF-9FCF86903A66}" type="slidenum">
              <a:rPr lang="cs-CZ" smtClean="0"/>
              <a:t>‹#›</a:t>
            </a:fld>
            <a:endParaRPr lang="cs-CZ"/>
          </a:p>
        </p:txBody>
      </p:sp>
    </p:spTree>
    <p:extLst>
      <p:ext uri="{BB962C8B-B14F-4D97-AF65-F5344CB8AC3E}">
        <p14:creationId xmlns:p14="http://schemas.microsoft.com/office/powerpoint/2010/main" val="24028146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www.ncbi.nlm.nih.gov/books/bv.fcgi?rid=neurosci.figgrp.726" TargetMode="External"/><Relationship Id="rId7" Type="http://schemas.openxmlformats.org/officeDocument/2006/relationships/hyperlink" Target="http://www.ncbi.nlm.nih.gov/books/bv.fcgi?rid=neurosci.glossary.2251#2826" TargetMode="External"/><Relationship Id="rId2" Type="http://schemas.openxmlformats.org/officeDocument/2006/relationships/slide" Target="../slides/slide4.xml"/><Relationship Id="rId1" Type="http://schemas.openxmlformats.org/officeDocument/2006/relationships/notesMaster" Target="../notesMasters/notesMaster1.xml"/><Relationship Id="rId6" Type="http://schemas.openxmlformats.org/officeDocument/2006/relationships/hyperlink" Target="http://www.ncbi.nlm.nih.gov/books/bv.fcgi?rid=neurosci.glossary.2251#2354" TargetMode="External"/><Relationship Id="rId5" Type="http://schemas.openxmlformats.org/officeDocument/2006/relationships/hyperlink" Target="http://www.ncbi.nlm.nih.gov/books/bv.fcgi?rid=neurosci.glossary.2251#2567" TargetMode="External"/><Relationship Id="rId4" Type="http://schemas.openxmlformats.org/officeDocument/2006/relationships/hyperlink" Target="http://www.ncbi.nlm.nih.gov/books/bv.fcgi?rid=neurosci.glossary.2251#2845"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www.ncbi.nlm.nih.gov/books/bv.fcgi?rid=neurosci.glossary.2251#2826"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fontScale="92500"/>
          </a:bodyPr>
          <a:lstStyle/>
          <a:p>
            <a:pPr eaLnBrk="1" hangingPunct="1">
              <a:lnSpc>
                <a:spcPct val="80000"/>
              </a:lnSpc>
              <a:defRPr/>
            </a:pPr>
            <a:endParaRPr lang="en-US" altLang="cs-CZ" sz="1000" dirty="0" smtClean="0">
              <a:latin typeface="Arial" panose="020B0604020202020204" pitchFamily="34" charset="0"/>
            </a:endParaRPr>
          </a:p>
          <a:p>
            <a:pPr eaLnBrk="1" hangingPunct="1">
              <a:lnSpc>
                <a:spcPct val="80000"/>
              </a:lnSpc>
              <a:defRPr/>
            </a:pPr>
            <a:endParaRPr lang="en-US" altLang="cs-CZ" sz="1000" dirty="0" smtClean="0">
              <a:latin typeface="Arial" panose="020B0604020202020204" pitchFamily="34" charset="0"/>
            </a:endParaRPr>
          </a:p>
          <a:p>
            <a:pPr eaLnBrk="1" hangingPunct="1">
              <a:lnSpc>
                <a:spcPct val="80000"/>
              </a:lnSpc>
              <a:defRPr/>
            </a:pPr>
            <a:endParaRPr lang="en-US" altLang="cs-CZ" sz="1000" dirty="0" smtClean="0">
              <a:latin typeface="Arial" panose="020B0604020202020204" pitchFamily="34" charset="0"/>
            </a:endParaRPr>
          </a:p>
          <a:p>
            <a:pPr eaLnBrk="1" hangingPunct="1">
              <a:lnSpc>
                <a:spcPct val="80000"/>
              </a:lnSpc>
              <a:defRPr/>
            </a:pPr>
            <a:r>
              <a:rPr lang="en-US" altLang="cs-CZ" sz="1000" dirty="0" smtClean="0">
                <a:latin typeface="Arial" panose="020B0604020202020204" pitchFamily="34" charset="0"/>
              </a:rPr>
              <a:t>The eye is a fluid-filled sphere enclosed by three layers of tissue (</a:t>
            </a:r>
            <a:r>
              <a:rPr lang="en-US" altLang="cs-CZ" sz="1000" dirty="0" smtClean="0">
                <a:latin typeface="Arial" panose="020B0604020202020204" pitchFamily="34" charset="0"/>
                <a:hlinkClick r:id="rId3"/>
              </a:rPr>
              <a:t>Figure 11.1</a:t>
            </a:r>
            <a:r>
              <a:rPr lang="en-US" altLang="cs-CZ" sz="1000" dirty="0" smtClean="0">
                <a:latin typeface="Arial" panose="020B0604020202020204" pitchFamily="34" charset="0"/>
              </a:rPr>
              <a:t>). Most of the outer layer is composed of a tough white fibrous tissue, the </a:t>
            </a:r>
            <a:r>
              <a:rPr lang="en-US" altLang="cs-CZ" sz="1000" dirty="0" smtClean="0">
                <a:latin typeface="Arial" panose="020B0604020202020204" pitchFamily="34" charset="0"/>
                <a:hlinkClick r:id="rId4"/>
              </a:rPr>
              <a:t>sclera</a:t>
            </a:r>
            <a:r>
              <a:rPr lang="en-US" altLang="cs-CZ" sz="1000" dirty="0" smtClean="0">
                <a:latin typeface="Arial" panose="020B0604020202020204" pitchFamily="34" charset="0"/>
              </a:rPr>
              <a:t>. At the front of the eye, however, this opaque outer layer is transformed into the cornea, a specialized transparent tissue that permits light rays to enter the eye. The middle layer of tissue includes three distinct but continuous structures: the iris, the ciliary body, and the choroid. The </a:t>
            </a:r>
            <a:r>
              <a:rPr lang="en-US" altLang="cs-CZ" sz="1000" dirty="0" smtClean="0">
                <a:latin typeface="Arial" panose="020B0604020202020204" pitchFamily="34" charset="0"/>
                <a:hlinkClick r:id="rId5"/>
              </a:rPr>
              <a:t>iris</a:t>
            </a:r>
            <a:r>
              <a:rPr lang="en-US" altLang="cs-CZ" sz="1000" dirty="0" smtClean="0">
                <a:latin typeface="Arial" panose="020B0604020202020204" pitchFamily="34" charset="0"/>
              </a:rPr>
              <a:t> is the colored portion of the eye that can be seen through the cornea. It contains two sets of muscles with opposing actions, which allow the size of the pupil (the opening in its center) to be adjusted under neural control. The </a:t>
            </a:r>
            <a:r>
              <a:rPr lang="en-US" altLang="cs-CZ" sz="1000" dirty="0" smtClean="0">
                <a:latin typeface="Arial" panose="020B0604020202020204" pitchFamily="34" charset="0"/>
                <a:hlinkClick r:id="rId6"/>
              </a:rPr>
              <a:t>ciliary body</a:t>
            </a:r>
            <a:r>
              <a:rPr lang="en-US" altLang="cs-CZ" sz="1000" dirty="0" smtClean="0">
                <a:latin typeface="Arial" panose="020B0604020202020204" pitchFamily="34" charset="0"/>
              </a:rPr>
              <a:t> is a ring of tissue that encircles the lens and includes a muscular component that is important for adjusting the refractive power of the lens, and a vascular component (the so-called ciliary processes) that produces the fluid that fills the front of the eye. The </a:t>
            </a:r>
            <a:r>
              <a:rPr lang="en-US" altLang="cs-CZ" sz="1000" b="1" dirty="0" smtClean="0">
                <a:latin typeface="Arial" panose="020B0604020202020204" pitchFamily="34" charset="0"/>
              </a:rPr>
              <a:t>choroid</a:t>
            </a:r>
            <a:r>
              <a:rPr lang="en-US" altLang="cs-CZ" sz="1000" dirty="0" smtClean="0">
                <a:latin typeface="Arial" panose="020B0604020202020204" pitchFamily="34" charset="0"/>
              </a:rPr>
              <a:t> is composed of a rich capillary bed that serves as the main source of blood supply for the photoreceptors of the retina. Only the innermost layer of the eye, the </a:t>
            </a:r>
            <a:r>
              <a:rPr lang="en-US" altLang="cs-CZ" sz="1000" dirty="0" smtClean="0">
                <a:latin typeface="Arial" panose="020B0604020202020204" pitchFamily="34" charset="0"/>
                <a:hlinkClick r:id="rId7"/>
              </a:rPr>
              <a:t>retina</a:t>
            </a:r>
            <a:r>
              <a:rPr lang="en-US" altLang="cs-CZ" sz="1000" dirty="0" smtClean="0">
                <a:latin typeface="Arial" panose="020B0604020202020204" pitchFamily="34" charset="0"/>
              </a:rPr>
              <a:t>, contains neurons that are sensitive to light and are capable of transmitting visual signals to central targets.</a:t>
            </a:r>
          </a:p>
          <a:p>
            <a:pPr eaLnBrk="1" hangingPunct="1">
              <a:lnSpc>
                <a:spcPct val="80000"/>
              </a:lnSpc>
              <a:defRPr/>
            </a:pPr>
            <a:r>
              <a:rPr lang="en-US" altLang="cs-CZ" sz="1000" dirty="0" err="1" smtClean="0">
                <a:latin typeface="Arial" panose="020B0604020202020204" pitchFamily="34" charset="0"/>
              </a:rPr>
              <a:t>En</a:t>
            </a:r>
            <a:r>
              <a:rPr lang="en-US" altLang="cs-CZ" sz="1000" dirty="0" smtClean="0">
                <a:latin typeface="Arial" panose="020B0604020202020204" pitchFamily="34" charset="0"/>
              </a:rPr>
              <a:t> route to the retina, light passes through the cornea, the lens, and two distinct fluid environments. The </a:t>
            </a:r>
            <a:r>
              <a:rPr lang="en-US" altLang="cs-CZ" sz="1000" b="1" dirty="0" smtClean="0">
                <a:latin typeface="Arial" panose="020B0604020202020204" pitchFamily="34" charset="0"/>
              </a:rPr>
              <a:t>anterior chamber</a:t>
            </a:r>
            <a:r>
              <a:rPr lang="en-US" altLang="cs-CZ" sz="1000" dirty="0" smtClean="0">
                <a:latin typeface="Arial" panose="020B0604020202020204" pitchFamily="34" charset="0"/>
              </a:rPr>
              <a:t>, the space between the lens and the cornea, is filled with </a:t>
            </a:r>
            <a:r>
              <a:rPr lang="en-US" altLang="cs-CZ" sz="1000" b="1" dirty="0" smtClean="0">
                <a:latin typeface="Arial" panose="020B0604020202020204" pitchFamily="34" charset="0"/>
              </a:rPr>
              <a:t>aqueous humor</a:t>
            </a:r>
            <a:r>
              <a:rPr lang="en-US" altLang="cs-CZ" sz="1000" dirty="0" smtClean="0">
                <a:latin typeface="Arial" panose="020B0604020202020204" pitchFamily="34" charset="0"/>
              </a:rPr>
              <a:t>, a clear, watery liquid that supplies nutrients to these structures as well as to the lens. Aqueous humor is produced by the ciliary processes in the </a:t>
            </a:r>
            <a:r>
              <a:rPr lang="en-US" altLang="cs-CZ" sz="1000" b="1" dirty="0" smtClean="0">
                <a:latin typeface="Arial" panose="020B0604020202020204" pitchFamily="34" charset="0"/>
              </a:rPr>
              <a:t>posterior chamber</a:t>
            </a:r>
            <a:r>
              <a:rPr lang="en-US" altLang="cs-CZ" sz="1000" dirty="0" smtClean="0">
                <a:latin typeface="Arial" panose="020B0604020202020204" pitchFamily="34" charset="0"/>
              </a:rPr>
              <a:t> (the region between the lens and the iris) and flows into the anterior chamber through the pupil. A specialized meshwork of cells that lies at the junction of the iris and the cornea is responsible for its uptake. Under normal conditions, the rates of aqueous humor production and uptake are in equilibrium, ensuring a constant intraocular pressure. Abnormally high levels of intraocular pressure, which occur in glaucoma, can reduce the blood supply to the eye and eventually damage retinal neurons.</a:t>
            </a:r>
          </a:p>
          <a:p>
            <a:pPr eaLnBrk="1" hangingPunct="1">
              <a:lnSpc>
                <a:spcPct val="80000"/>
              </a:lnSpc>
              <a:defRPr/>
            </a:pPr>
            <a:r>
              <a:rPr lang="en-US" altLang="cs-CZ" sz="1000" dirty="0" smtClean="0">
                <a:latin typeface="Arial" panose="020B0604020202020204" pitchFamily="34" charset="0"/>
              </a:rPr>
              <a:t>The space between the back of the lens and the surface of the retina is filled with a thick, gelatinous substance called the </a:t>
            </a:r>
            <a:r>
              <a:rPr lang="en-US" altLang="cs-CZ" sz="1000" b="1" dirty="0" smtClean="0">
                <a:latin typeface="Arial" panose="020B0604020202020204" pitchFamily="34" charset="0"/>
              </a:rPr>
              <a:t>vitreous humor</a:t>
            </a:r>
            <a:r>
              <a:rPr lang="en-US" altLang="cs-CZ" sz="1000" dirty="0" smtClean="0">
                <a:latin typeface="Arial" panose="020B0604020202020204" pitchFamily="34" charset="0"/>
              </a:rPr>
              <a:t>, which accounts for about 80% of the volume of the eye. In addition to maintaining the shape of the eye, the vitreous humor contains phagocytic cells that remove blood and other debris that might otherwise interfere with light transmission. The housekeeping abilities of the vitreous humor are limited, however, as a large number of middle-aged and elderly individuals with </a:t>
            </a:r>
            <a:r>
              <a:rPr lang="en-US" altLang="cs-CZ" sz="1000" dirty="0" err="1" smtClean="0">
                <a:latin typeface="Arial" panose="020B0604020202020204" pitchFamily="34" charset="0"/>
              </a:rPr>
              <a:t>vitreal</a:t>
            </a:r>
            <a:r>
              <a:rPr lang="en-US" altLang="cs-CZ" sz="1000" dirty="0" smtClean="0">
                <a:latin typeface="Arial" panose="020B0604020202020204" pitchFamily="34" charset="0"/>
              </a:rPr>
              <a:t> </a:t>
            </a:r>
            <a:r>
              <a:rPr lang="en-US" altLang="en-US" sz="1000" dirty="0" smtClean="0">
                <a:latin typeface="Arial" panose="020B0604020202020204" pitchFamily="34" charset="0"/>
              </a:rPr>
              <a:t>“</a:t>
            </a:r>
            <a:r>
              <a:rPr lang="en-US" altLang="cs-CZ" sz="1000" dirty="0" smtClean="0">
                <a:latin typeface="Arial" panose="020B0604020202020204" pitchFamily="34" charset="0"/>
              </a:rPr>
              <a:t>floaters</a:t>
            </a:r>
            <a:r>
              <a:rPr lang="en-US" altLang="en-US" sz="1000" dirty="0" smtClean="0">
                <a:latin typeface="Arial" panose="020B0604020202020204" pitchFamily="34" charset="0"/>
              </a:rPr>
              <a:t>”</a:t>
            </a:r>
            <a:r>
              <a:rPr lang="en-US" altLang="cs-CZ" sz="1000" dirty="0" smtClean="0">
                <a:latin typeface="Arial" panose="020B0604020202020204" pitchFamily="34" charset="0"/>
              </a:rPr>
              <a:t> will attest. Floaters are collections of debris too large for phagocytic consumption that therefore remain to cast annoying shadows on the retina; they typically arise when the aging vitreous membrane pulls away from the overly long eyeball of myopic individuals.</a:t>
            </a:r>
          </a:p>
          <a:p>
            <a:pPr eaLnBrk="1" hangingPunct="1">
              <a:lnSpc>
                <a:spcPct val="80000"/>
              </a:lnSpc>
              <a:defRPr/>
            </a:pPr>
            <a:endParaRPr lang="en-CA" altLang="cs-CZ" sz="1000" dirty="0" smtClean="0">
              <a:latin typeface="Arial" panose="020B0604020202020204" pitchFamily="34" charset="0"/>
            </a:endParaRPr>
          </a:p>
        </p:txBody>
      </p:sp>
      <p:sp>
        <p:nvSpPr>
          <p:cNvPr id="194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Arial" panose="020B0604020202020204" pitchFamily="34" charset="0"/>
                <a:ea typeface="MS PGothic" pitchFamily="34" charset="-128"/>
                <a:cs typeface="Arial" panose="020B0604020202020204" pitchFamily="34" charset="0"/>
              </a:defRPr>
            </a:lvl1pPr>
            <a:lvl2pPr marL="742950" indent="-285750" defTabSz="930275">
              <a:spcBef>
                <a:spcPct val="30000"/>
              </a:spcBef>
              <a:defRPr sz="1200">
                <a:solidFill>
                  <a:schemeClr val="tx1"/>
                </a:solidFill>
                <a:latin typeface="Arial" panose="020B0604020202020204" pitchFamily="34" charset="0"/>
                <a:ea typeface="MS PGothic" pitchFamily="34" charset="-128"/>
                <a:cs typeface="Arial" panose="020B0604020202020204" pitchFamily="34" charset="0"/>
              </a:defRPr>
            </a:lvl2pPr>
            <a:lvl3pPr marL="1143000" indent="-228600" defTabSz="930275">
              <a:spcBef>
                <a:spcPct val="30000"/>
              </a:spcBef>
              <a:defRPr sz="1200">
                <a:solidFill>
                  <a:schemeClr val="tx1"/>
                </a:solidFill>
                <a:latin typeface="Arial" panose="020B0604020202020204" pitchFamily="34" charset="0"/>
                <a:ea typeface="MS PGothic" pitchFamily="34" charset="-128"/>
                <a:cs typeface="Arial" panose="020B0604020202020204" pitchFamily="34" charset="0"/>
              </a:defRPr>
            </a:lvl3pPr>
            <a:lvl4pPr marL="1600200" indent="-228600" defTabSz="930275">
              <a:spcBef>
                <a:spcPct val="30000"/>
              </a:spcBef>
              <a:defRPr sz="1200">
                <a:solidFill>
                  <a:schemeClr val="tx1"/>
                </a:solidFill>
                <a:latin typeface="Arial" panose="020B0604020202020204" pitchFamily="34" charset="0"/>
                <a:ea typeface="MS PGothic" pitchFamily="34" charset="-128"/>
                <a:cs typeface="Arial" panose="020B0604020202020204" pitchFamily="34" charset="0"/>
              </a:defRPr>
            </a:lvl4pPr>
            <a:lvl5pPr marL="2057400" indent="-228600" defTabSz="930275">
              <a:spcBef>
                <a:spcPct val="30000"/>
              </a:spcBef>
              <a:defRPr sz="1200">
                <a:solidFill>
                  <a:schemeClr val="tx1"/>
                </a:solidFill>
                <a:latin typeface="Arial" panose="020B0604020202020204" pitchFamily="34" charset="0"/>
                <a:ea typeface="MS PGothic" pitchFamily="34" charset="-128"/>
                <a:cs typeface="Arial" panose="020B0604020202020204" pitchFamily="34" charset="0"/>
              </a:defRPr>
            </a:lvl5pPr>
            <a:lvl6pPr marL="2514600" indent="-228600" defTabSz="930275" eaLnBrk="0" fontAlgn="base" hangingPunct="0">
              <a:spcBef>
                <a:spcPct val="30000"/>
              </a:spcBef>
              <a:spcAft>
                <a:spcPct val="0"/>
              </a:spcAft>
              <a:defRPr sz="1200">
                <a:solidFill>
                  <a:schemeClr val="tx1"/>
                </a:solidFill>
                <a:latin typeface="Arial" panose="020B0604020202020204" pitchFamily="34" charset="0"/>
                <a:ea typeface="MS PGothic" pitchFamily="34" charset="-128"/>
                <a:cs typeface="Arial" panose="020B0604020202020204" pitchFamily="34" charset="0"/>
              </a:defRPr>
            </a:lvl6pPr>
            <a:lvl7pPr marL="2971800" indent="-228600" defTabSz="930275" eaLnBrk="0" fontAlgn="base" hangingPunct="0">
              <a:spcBef>
                <a:spcPct val="30000"/>
              </a:spcBef>
              <a:spcAft>
                <a:spcPct val="0"/>
              </a:spcAft>
              <a:defRPr sz="1200">
                <a:solidFill>
                  <a:schemeClr val="tx1"/>
                </a:solidFill>
                <a:latin typeface="Arial" panose="020B0604020202020204" pitchFamily="34" charset="0"/>
                <a:ea typeface="MS PGothic" pitchFamily="34" charset="-128"/>
                <a:cs typeface="Arial" panose="020B0604020202020204" pitchFamily="34" charset="0"/>
              </a:defRPr>
            </a:lvl7pPr>
            <a:lvl8pPr marL="3429000" indent="-228600" defTabSz="930275" eaLnBrk="0" fontAlgn="base" hangingPunct="0">
              <a:spcBef>
                <a:spcPct val="30000"/>
              </a:spcBef>
              <a:spcAft>
                <a:spcPct val="0"/>
              </a:spcAft>
              <a:defRPr sz="1200">
                <a:solidFill>
                  <a:schemeClr val="tx1"/>
                </a:solidFill>
                <a:latin typeface="Arial" panose="020B0604020202020204" pitchFamily="34" charset="0"/>
                <a:ea typeface="MS PGothic" pitchFamily="34" charset="-128"/>
                <a:cs typeface="Arial" panose="020B0604020202020204" pitchFamily="34" charset="0"/>
              </a:defRPr>
            </a:lvl8pPr>
            <a:lvl9pPr marL="3886200" indent="-228600" defTabSz="930275" eaLnBrk="0" fontAlgn="base" hangingPunct="0">
              <a:spcBef>
                <a:spcPct val="30000"/>
              </a:spcBef>
              <a:spcAft>
                <a:spcPct val="0"/>
              </a:spcAft>
              <a:defRPr sz="1200">
                <a:solidFill>
                  <a:schemeClr val="tx1"/>
                </a:solidFill>
                <a:latin typeface="Arial" panose="020B0604020202020204" pitchFamily="34" charset="0"/>
                <a:ea typeface="MS PGothic" pitchFamily="34" charset="-128"/>
                <a:cs typeface="Arial" panose="020B0604020202020204" pitchFamily="34" charset="0"/>
              </a:defRPr>
            </a:lvl9pPr>
          </a:lstStyle>
          <a:p>
            <a:pPr>
              <a:spcBef>
                <a:spcPct val="0"/>
              </a:spcBef>
            </a:pPr>
            <a:fld id="{287AE484-C418-43FB-9F28-A6EFCBEA9F43}" type="slidenum">
              <a:rPr lang="en-US" altLang="cs-CZ" smtClean="0"/>
              <a:pPr>
                <a:spcBef>
                  <a:spcPct val="0"/>
                </a:spcBef>
              </a:pPr>
              <a:t>4</a:t>
            </a:fld>
            <a:endParaRPr lang="en-US" altLang="cs-CZ" smtClean="0"/>
          </a:p>
        </p:txBody>
      </p:sp>
    </p:spTree>
    <p:extLst>
      <p:ext uri="{BB962C8B-B14F-4D97-AF65-F5344CB8AC3E}">
        <p14:creationId xmlns:p14="http://schemas.microsoft.com/office/powerpoint/2010/main" val="6585858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a:ln/>
        </p:spPr>
      </p:sp>
      <p:sp>
        <p:nvSpPr>
          <p:cNvPr id="552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CA" altLang="cs-CZ" smtClean="0">
                <a:latin typeface="Arial" panose="020B0604020202020204" pitchFamily="34" charset="0"/>
                <a:cs typeface="Arial" panose="020B0604020202020204" pitchFamily="34" charset="0"/>
              </a:rPr>
              <a:t>Cones actually respond to violet, yellow-green, and yellow-red but called blue green red by convention</a:t>
            </a:r>
          </a:p>
          <a:p>
            <a:pPr eaLnBrk="1" hangingPunct="1"/>
            <a:r>
              <a:rPr lang="en-CA" altLang="cs-CZ" smtClean="0">
                <a:latin typeface="Arial" panose="020B0604020202020204" pitchFamily="34" charset="0"/>
                <a:cs typeface="Arial" panose="020B0604020202020204" pitchFamily="34" charset="0"/>
              </a:rPr>
              <a:t>Rod peak wavelength at 500nm</a:t>
            </a:r>
          </a:p>
          <a:p>
            <a:pPr eaLnBrk="1" hangingPunct="1"/>
            <a:endParaRPr lang="en-CA" altLang="cs-CZ" smtClean="0">
              <a:latin typeface="Arial" panose="020B0604020202020204" pitchFamily="34" charset="0"/>
              <a:cs typeface="Arial" panose="020B0604020202020204" pitchFamily="34" charset="0"/>
            </a:endParaRPr>
          </a:p>
          <a:p>
            <a:pPr eaLnBrk="1" hangingPunct="1"/>
            <a:r>
              <a:rPr lang="en-CA" altLang="cs-CZ" smtClean="0">
                <a:latin typeface="Arial" panose="020B0604020202020204" pitchFamily="34" charset="0"/>
                <a:cs typeface="Arial" panose="020B0604020202020204" pitchFamily="34" charset="0"/>
              </a:rPr>
              <a:t>Red green colour blindness: red or green cones missing, therefore cannot distinguish red from green because the colour spectra overlap. </a:t>
            </a:r>
          </a:p>
        </p:txBody>
      </p:sp>
      <p:sp>
        <p:nvSpPr>
          <p:cNvPr id="553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defTabSz="930275">
              <a:spcBef>
                <a:spcPct val="30000"/>
              </a:spcBef>
              <a:defRPr sz="12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defTabSz="930275">
              <a:spcBef>
                <a:spcPct val="30000"/>
              </a:spcBef>
              <a:defRPr sz="12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defTabSz="930275">
              <a:spcBef>
                <a:spcPct val="30000"/>
              </a:spcBef>
              <a:defRPr sz="12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defTabSz="930275">
              <a:spcBef>
                <a:spcPct val="30000"/>
              </a:spcBef>
              <a:defRPr sz="12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defTabSz="930275"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defTabSz="930275"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defTabSz="930275"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defTabSz="930275"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a:spcBef>
                <a:spcPct val="0"/>
              </a:spcBef>
            </a:pPr>
            <a:fld id="{F92FA4AF-0924-4B95-B35A-6C726438796B}" type="slidenum">
              <a:rPr lang="en-US" altLang="cs-CZ" smtClean="0"/>
              <a:pPr>
                <a:spcBef>
                  <a:spcPct val="0"/>
                </a:spcBef>
              </a:pPr>
              <a:t>21</a:t>
            </a:fld>
            <a:endParaRPr lang="en-US" altLang="cs-CZ" smtClean="0"/>
          </a:p>
        </p:txBody>
      </p:sp>
    </p:spTree>
    <p:extLst>
      <p:ext uri="{BB962C8B-B14F-4D97-AF65-F5344CB8AC3E}">
        <p14:creationId xmlns:p14="http://schemas.microsoft.com/office/powerpoint/2010/main" val="40918006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a:ln/>
        </p:spPr>
      </p:sp>
      <p:sp>
        <p:nvSpPr>
          <p:cNvPr id="573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CA" altLang="cs-CZ" smtClean="0">
                <a:latin typeface="Arial" panose="020B0604020202020204" pitchFamily="34" charset="0"/>
                <a:cs typeface="Arial" panose="020B0604020202020204" pitchFamily="34" charset="0"/>
              </a:rPr>
              <a:t>The spots are arranged so that a normal vision person sees a 74, whereas a red-green colour blind person sees a 21</a:t>
            </a:r>
          </a:p>
        </p:txBody>
      </p:sp>
      <p:sp>
        <p:nvSpPr>
          <p:cNvPr id="573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defTabSz="930275">
              <a:spcBef>
                <a:spcPct val="30000"/>
              </a:spcBef>
              <a:defRPr sz="12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defTabSz="930275">
              <a:spcBef>
                <a:spcPct val="30000"/>
              </a:spcBef>
              <a:defRPr sz="12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defTabSz="930275">
              <a:spcBef>
                <a:spcPct val="30000"/>
              </a:spcBef>
              <a:defRPr sz="12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defTabSz="930275">
              <a:spcBef>
                <a:spcPct val="30000"/>
              </a:spcBef>
              <a:defRPr sz="12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defTabSz="930275"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defTabSz="930275"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defTabSz="930275"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defTabSz="930275"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a:spcBef>
                <a:spcPct val="0"/>
              </a:spcBef>
            </a:pPr>
            <a:fld id="{CA4F9749-ECE6-47B8-85A9-54C2E7FB074D}" type="slidenum">
              <a:rPr lang="en-US" altLang="cs-CZ" smtClean="0"/>
              <a:pPr>
                <a:spcBef>
                  <a:spcPct val="0"/>
                </a:spcBef>
              </a:pPr>
              <a:t>23</a:t>
            </a:fld>
            <a:endParaRPr lang="en-US" altLang="cs-CZ" smtClean="0"/>
          </a:p>
        </p:txBody>
      </p:sp>
    </p:spTree>
    <p:extLst>
      <p:ext uri="{BB962C8B-B14F-4D97-AF65-F5344CB8AC3E}">
        <p14:creationId xmlns:p14="http://schemas.microsoft.com/office/powerpoint/2010/main" val="14205732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defTabSz="930275">
              <a:spcBef>
                <a:spcPct val="30000"/>
              </a:spcBef>
              <a:defRPr sz="12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defTabSz="930275">
              <a:spcBef>
                <a:spcPct val="30000"/>
              </a:spcBef>
              <a:defRPr sz="12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defTabSz="930275">
              <a:spcBef>
                <a:spcPct val="30000"/>
              </a:spcBef>
              <a:defRPr sz="12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defTabSz="930275">
              <a:spcBef>
                <a:spcPct val="30000"/>
              </a:spcBef>
              <a:defRPr sz="12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defTabSz="930275"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defTabSz="930275"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defTabSz="930275"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defTabSz="930275"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a:spcBef>
                <a:spcPct val="0"/>
              </a:spcBef>
            </a:pPr>
            <a:fld id="{21540497-346B-4BA8-96E5-5B3835499F41}" type="slidenum">
              <a:rPr lang="en-US" altLang="cs-CZ" smtClean="0"/>
              <a:pPr>
                <a:spcBef>
                  <a:spcPct val="0"/>
                </a:spcBef>
              </a:pPr>
              <a:t>9</a:t>
            </a:fld>
            <a:endParaRPr lang="en-US" altLang="cs-CZ" smtClean="0"/>
          </a:p>
        </p:txBody>
      </p:sp>
      <p:sp>
        <p:nvSpPr>
          <p:cNvPr id="38915" name="Rectangle 2"/>
          <p:cNvSpPr>
            <a:spLocks noGrp="1" noRot="1" noChangeAspect="1" noChangeArrowheads="1" noTextEdit="1"/>
          </p:cNvSpPr>
          <p:nvPr>
            <p:ph type="sldImg"/>
          </p:nvPr>
        </p:nvSpPr>
        <p:spPr>
          <a:xfrm>
            <a:off x="98425" y="752475"/>
            <a:ext cx="6680200" cy="3757613"/>
          </a:xfrm>
          <a:ln/>
        </p:spPr>
      </p:sp>
      <p:sp>
        <p:nvSpPr>
          <p:cNvPr id="389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cs-CZ" smtClean="0">
                <a:latin typeface="Arial" panose="020B0604020202020204" pitchFamily="34" charset="0"/>
                <a:cs typeface="Arial" panose="020B0604020202020204" pitchFamily="34" charset="0"/>
              </a:rPr>
              <a:t>Photopigments contain same retinal, just different forms of opsin</a:t>
            </a:r>
          </a:p>
          <a:p>
            <a:pPr eaLnBrk="1" hangingPunct="1"/>
            <a:endParaRPr lang="en-US" altLang="cs-CZ" smtClean="0">
              <a:latin typeface="Arial" panose="020B0604020202020204" pitchFamily="34" charset="0"/>
              <a:cs typeface="Arial" panose="020B0604020202020204" pitchFamily="34" charset="0"/>
            </a:endParaRPr>
          </a:p>
          <a:p>
            <a:pPr eaLnBrk="1" hangingPunct="1"/>
            <a:r>
              <a:rPr lang="en-US" altLang="cs-CZ" smtClean="0">
                <a:latin typeface="Arial" panose="020B0604020202020204" pitchFamily="34" charset="0"/>
                <a:cs typeface="Arial" panose="020B0604020202020204" pitchFamily="34" charset="0"/>
              </a:rPr>
              <a:t>Outer segments of cones consist of folded, stacked membrane containing other photopigments (opsins) but in lower concentration than rods therefore less sensitive to light.</a:t>
            </a:r>
          </a:p>
          <a:p>
            <a:pPr eaLnBrk="1" hangingPunct="1"/>
            <a:endParaRPr lang="en-US" altLang="cs-CZ" smtClean="0">
              <a:latin typeface="Arial" panose="020B0604020202020204" pitchFamily="34" charset="0"/>
              <a:cs typeface="Arial" panose="020B0604020202020204" pitchFamily="34" charset="0"/>
            </a:endParaRPr>
          </a:p>
          <a:p>
            <a:pPr eaLnBrk="1" hangingPunct="1"/>
            <a:r>
              <a:rPr lang="en-US" altLang="cs-CZ" smtClean="0">
                <a:latin typeface="Arial" panose="020B0604020202020204" pitchFamily="34" charset="0"/>
                <a:cs typeface="Arial" panose="020B0604020202020204" pitchFamily="34" charset="0"/>
              </a:rPr>
              <a:t>As with rods, the inner segment synthesizes photopigments and inserts them into membrane of vesicles which move from inner to outer segment.  </a:t>
            </a:r>
          </a:p>
          <a:p>
            <a:pPr eaLnBrk="1" hangingPunct="1"/>
            <a:endParaRPr lang="en-US" altLang="cs-CZ" smtClean="0">
              <a:latin typeface="Arial" panose="020B0604020202020204" pitchFamily="34" charset="0"/>
              <a:cs typeface="Arial" panose="020B0604020202020204" pitchFamily="34" charset="0"/>
            </a:endParaRPr>
          </a:p>
          <a:p>
            <a:pPr eaLnBrk="1" hangingPunct="1"/>
            <a:r>
              <a:rPr lang="en-US" altLang="cs-CZ" smtClean="0">
                <a:latin typeface="Arial" panose="020B0604020202020204" pitchFamily="34" charset="0"/>
                <a:cs typeface="Arial" panose="020B0604020202020204" pitchFamily="34" charset="0"/>
              </a:rPr>
              <a:t>However, in cones the vesicles are inserted into membrane folds of outer segment</a:t>
            </a:r>
          </a:p>
          <a:p>
            <a:pPr eaLnBrk="1" hangingPunct="1"/>
            <a:endParaRPr lang="en-US" altLang="cs-CZ" smtClean="0">
              <a:latin typeface="Arial" panose="020B0604020202020204" pitchFamily="34" charset="0"/>
              <a:cs typeface="Arial" panose="020B0604020202020204" pitchFamily="34" charset="0"/>
            </a:endParaRPr>
          </a:p>
          <a:p>
            <a:pPr eaLnBrk="1" hangingPunct="1"/>
            <a:endParaRPr lang="en-US" altLang="cs-CZ"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734168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defTabSz="930275">
              <a:spcBef>
                <a:spcPct val="30000"/>
              </a:spcBef>
              <a:defRPr sz="12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defTabSz="930275">
              <a:spcBef>
                <a:spcPct val="30000"/>
              </a:spcBef>
              <a:defRPr sz="12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defTabSz="930275">
              <a:spcBef>
                <a:spcPct val="30000"/>
              </a:spcBef>
              <a:defRPr sz="12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defTabSz="930275">
              <a:spcBef>
                <a:spcPct val="30000"/>
              </a:spcBef>
              <a:defRPr sz="12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defTabSz="930275"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defTabSz="930275"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defTabSz="930275"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defTabSz="930275"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a:spcBef>
                <a:spcPct val="0"/>
              </a:spcBef>
            </a:pPr>
            <a:fld id="{6BA83C18-FF7B-4F65-9C28-442A5883B26F}" type="slidenum">
              <a:rPr lang="en-US" altLang="cs-CZ" smtClean="0"/>
              <a:pPr>
                <a:spcBef>
                  <a:spcPct val="0"/>
                </a:spcBef>
              </a:pPr>
              <a:t>11</a:t>
            </a:fld>
            <a:endParaRPr lang="en-US" altLang="cs-CZ" smtClean="0"/>
          </a:p>
        </p:txBody>
      </p:sp>
      <p:sp>
        <p:nvSpPr>
          <p:cNvPr id="40963" name="Rectangle 2"/>
          <p:cNvSpPr>
            <a:spLocks noGrp="1" noRot="1" noChangeAspect="1" noChangeArrowheads="1" noTextEdit="1"/>
          </p:cNvSpPr>
          <p:nvPr>
            <p:ph type="sldImg"/>
          </p:nvPr>
        </p:nvSpPr>
        <p:spPr>
          <a:xfrm>
            <a:off x="98425" y="752475"/>
            <a:ext cx="6680200" cy="3757613"/>
          </a:xfrm>
          <a:ln/>
        </p:spPr>
      </p:sp>
      <p:sp>
        <p:nvSpPr>
          <p:cNvPr id="409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cs-CZ" smtClean="0">
                <a:latin typeface="Arial" panose="020B0604020202020204" pitchFamily="34" charset="0"/>
                <a:cs typeface="Arial" panose="020B0604020202020204" pitchFamily="34" charset="0"/>
              </a:rPr>
              <a:t>Guanylyl cyclase synthesizes cGMP from GTP</a:t>
            </a:r>
          </a:p>
          <a:p>
            <a:pPr eaLnBrk="1" hangingPunct="1"/>
            <a:endParaRPr lang="en-US" altLang="cs-CZ" smtClean="0">
              <a:latin typeface="Arial" panose="020B0604020202020204" pitchFamily="34" charset="0"/>
              <a:cs typeface="Arial" panose="020B0604020202020204" pitchFamily="34" charset="0"/>
            </a:endParaRPr>
          </a:p>
          <a:p>
            <a:pPr eaLnBrk="1" hangingPunct="1"/>
            <a:r>
              <a:rPr lang="en-US" altLang="cs-CZ" smtClean="0">
                <a:latin typeface="Arial" panose="020B0604020202020204" pitchFamily="34" charset="0"/>
                <a:cs typeface="Arial" panose="020B0604020202020204" pitchFamily="34" charset="0"/>
              </a:rPr>
              <a:t>Outer segment membrane has cation channels which remain open in the dark whereas inner segment has K+ channels that are not regulated by light.</a:t>
            </a:r>
          </a:p>
          <a:p>
            <a:pPr eaLnBrk="1" hangingPunct="1"/>
            <a:endParaRPr lang="en-US" altLang="cs-CZ" b="1" smtClean="0">
              <a:latin typeface="Arial" panose="020B0604020202020204" pitchFamily="34" charset="0"/>
              <a:cs typeface="Arial" panose="020B0604020202020204" pitchFamily="34" charset="0"/>
            </a:endParaRPr>
          </a:p>
          <a:p>
            <a:pPr eaLnBrk="1" hangingPunct="1"/>
            <a:r>
              <a:rPr lang="en-US" altLang="cs-CZ" smtClean="0">
                <a:latin typeface="Arial" panose="020B0604020202020204" pitchFamily="34" charset="0"/>
                <a:cs typeface="Arial" panose="020B0604020202020204" pitchFamily="34" charset="0"/>
              </a:rPr>
              <a:t>Na+ (90%) and Ca++(10%) enter through cation channels in outer segment and K+ leaves inner segment, </a:t>
            </a:r>
            <a:r>
              <a:rPr lang="en-US" altLang="cs-CZ" u="sng" smtClean="0">
                <a:latin typeface="Arial" panose="020B0604020202020204" pitchFamily="34" charset="0"/>
                <a:cs typeface="Arial" panose="020B0604020202020204" pitchFamily="34" charset="0"/>
              </a:rPr>
              <a:t>resulting in hyperpolarization </a:t>
            </a:r>
            <a:r>
              <a:rPr lang="en-US" altLang="cs-CZ" smtClean="0">
                <a:latin typeface="Arial" panose="020B0604020202020204" pitchFamily="34" charset="0"/>
                <a:cs typeface="Arial" panose="020B0604020202020204" pitchFamily="34" charset="0"/>
              </a:rPr>
              <a:t>(resting membrane potential of rods is ~ – 40 mV ) and </a:t>
            </a:r>
            <a:r>
              <a:rPr lang="en-US" altLang="cs-CZ" u="sng" smtClean="0">
                <a:latin typeface="Arial" panose="020B0604020202020204" pitchFamily="34" charset="0"/>
                <a:cs typeface="Arial" panose="020B0604020202020204" pitchFamily="34" charset="0"/>
              </a:rPr>
              <a:t>ionic current called dark current</a:t>
            </a:r>
            <a:r>
              <a:rPr lang="en-US" altLang="cs-CZ" smtClean="0">
                <a:latin typeface="Arial" panose="020B0604020202020204" pitchFamily="34" charset="0"/>
                <a:cs typeface="Arial" panose="020B0604020202020204" pitchFamily="34" charset="0"/>
              </a:rPr>
              <a:t>.</a:t>
            </a:r>
          </a:p>
          <a:p>
            <a:pPr eaLnBrk="1" hangingPunct="1"/>
            <a:endParaRPr lang="en-US" altLang="cs-CZ" smtClean="0">
              <a:latin typeface="Arial" panose="020B0604020202020204" pitchFamily="34" charset="0"/>
              <a:cs typeface="Arial" panose="020B0604020202020204" pitchFamily="34" charset="0"/>
            </a:endParaRPr>
          </a:p>
          <a:p>
            <a:pPr eaLnBrk="1" hangingPunct="1"/>
            <a:r>
              <a:rPr lang="en-US" altLang="cs-CZ" smtClean="0">
                <a:latin typeface="Arial" panose="020B0604020202020204" pitchFamily="34" charset="0"/>
                <a:cs typeface="Arial" panose="020B0604020202020204" pitchFamily="34" charset="0"/>
              </a:rPr>
              <a:t>Na-K pump removes Na+ from inner segment and Na-Ca exchanger removes Ca++ from outer segment to maintain concentration gradients.</a:t>
            </a:r>
          </a:p>
          <a:p>
            <a:pPr eaLnBrk="1" hangingPunct="1"/>
            <a:endParaRPr lang="en-US" altLang="cs-CZ" smtClean="0">
              <a:latin typeface="Arial" panose="020B0604020202020204" pitchFamily="34" charset="0"/>
              <a:cs typeface="Arial" panose="020B0604020202020204" pitchFamily="34" charset="0"/>
            </a:endParaRPr>
          </a:p>
          <a:p>
            <a:pPr eaLnBrk="1" hangingPunct="1"/>
            <a:endParaRPr lang="en-US" altLang="cs-CZ" b="1"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541868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a:ln/>
        </p:spPr>
      </p:sp>
      <p:sp>
        <p:nvSpPr>
          <p:cNvPr id="491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lvl="1" eaLnBrk="1" hangingPunct="1"/>
            <a:r>
              <a:rPr lang="en-US" altLang="cs-CZ" sz="2400" smtClean="0">
                <a:latin typeface="Arial" panose="020B0604020202020204" pitchFamily="34" charset="0"/>
                <a:cs typeface="Arial" panose="020B0604020202020204" pitchFamily="34" charset="0"/>
                <a:sym typeface="Wingdings" panose="05000000000000000000" pitchFamily="2" charset="2"/>
              </a:rPr>
              <a:t>transducin exchanges GDP for GTP</a:t>
            </a:r>
          </a:p>
          <a:p>
            <a:pPr eaLnBrk="1" hangingPunct="1"/>
            <a:endParaRPr lang="en-CA" altLang="cs-CZ" smtClean="0">
              <a:latin typeface="Arial" panose="020B0604020202020204" pitchFamily="34" charset="0"/>
              <a:cs typeface="Arial" panose="020B0604020202020204" pitchFamily="34" charset="0"/>
            </a:endParaRPr>
          </a:p>
          <a:p>
            <a:pPr eaLnBrk="1" hangingPunct="1"/>
            <a:r>
              <a:rPr lang="en-US" altLang="cs-CZ" smtClean="0">
                <a:latin typeface="Arial" panose="020B0604020202020204" pitchFamily="34" charset="0"/>
                <a:cs typeface="Arial" panose="020B0604020202020204" pitchFamily="34" charset="0"/>
              </a:rPr>
              <a:t>activated transducin (G protein) → activates cGMP phosphodiesterase → hydrolyzes cGMP to GMP (5</a:t>
            </a:r>
            <a:r>
              <a:rPr lang="en-US" altLang="en-US" smtClean="0">
                <a:latin typeface="Arial" panose="020B0604020202020204" pitchFamily="34" charset="0"/>
                <a:cs typeface="Arial" panose="020B0604020202020204" pitchFamily="34" charset="0"/>
              </a:rPr>
              <a:t>’</a:t>
            </a:r>
            <a:r>
              <a:rPr lang="en-US" altLang="cs-CZ" smtClean="0">
                <a:latin typeface="Arial" panose="020B0604020202020204" pitchFamily="34" charset="0"/>
                <a:cs typeface="Arial" panose="020B0604020202020204" pitchFamily="34" charset="0"/>
              </a:rPr>
              <a:t>-guanylate monophosphate)→ ↓ [cGMP]i → closes cGMP-gated cation channels → hyperpolarization → ↓ neurotransmitter release</a:t>
            </a:r>
          </a:p>
          <a:p>
            <a:pPr eaLnBrk="1" hangingPunct="1"/>
            <a:endParaRPr lang="en-US" altLang="cs-CZ" smtClean="0">
              <a:latin typeface="Arial" panose="020B0604020202020204" pitchFamily="34" charset="0"/>
              <a:cs typeface="Arial" panose="020B0604020202020204" pitchFamily="34" charset="0"/>
            </a:endParaRPr>
          </a:p>
          <a:p>
            <a:pPr eaLnBrk="1" hangingPunct="1"/>
            <a:r>
              <a:rPr lang="en-US" altLang="cs-CZ" i="1" smtClean="0">
                <a:latin typeface="Arial" panose="020B0604020202020204" pitchFamily="34" charset="0"/>
                <a:cs typeface="Arial" panose="020B0604020202020204" pitchFamily="34" charset="0"/>
              </a:rPr>
              <a:t>all-trans</a:t>
            </a:r>
            <a:r>
              <a:rPr lang="en-US" altLang="cs-CZ" smtClean="0">
                <a:latin typeface="Arial" panose="020B0604020202020204" pitchFamily="34" charset="0"/>
                <a:cs typeface="Arial" panose="020B0604020202020204" pitchFamily="34" charset="0"/>
              </a:rPr>
              <a:t> retinal separates from opsin (bleaching)</a:t>
            </a:r>
          </a:p>
          <a:p>
            <a:pPr marL="0" lvl="1" eaLnBrk="1" hangingPunct="1"/>
            <a:r>
              <a:rPr lang="en-US" altLang="cs-CZ" smtClean="0">
                <a:latin typeface="Arial" panose="020B0604020202020204" pitchFamily="34" charset="0"/>
                <a:cs typeface="Arial" panose="020B0604020202020204" pitchFamily="34" charset="0"/>
                <a:sym typeface="Wingdings" panose="05000000000000000000" pitchFamily="2" charset="2"/>
              </a:rPr>
              <a:t>converts to retinol</a:t>
            </a:r>
          </a:p>
          <a:p>
            <a:pPr eaLnBrk="1" hangingPunct="1"/>
            <a:r>
              <a:rPr lang="en-US" altLang="cs-CZ" smtClean="0">
                <a:latin typeface="Arial" panose="020B0604020202020204" pitchFamily="34" charset="0"/>
                <a:cs typeface="Arial" panose="020B0604020202020204" pitchFamily="34" charset="0"/>
                <a:sym typeface="Wingdings" panose="05000000000000000000" pitchFamily="2" charset="2"/>
              </a:rPr>
              <a:t>translocates to the pigment epithelium where it is converted back to </a:t>
            </a:r>
            <a:r>
              <a:rPr lang="en-US" altLang="cs-CZ" i="1" smtClean="0">
                <a:latin typeface="Arial" panose="020B0604020202020204" pitchFamily="34" charset="0"/>
                <a:cs typeface="Arial" panose="020B0604020202020204" pitchFamily="34" charset="0"/>
                <a:sym typeface="Wingdings" panose="05000000000000000000" pitchFamily="2" charset="2"/>
              </a:rPr>
              <a:t>11-cis</a:t>
            </a:r>
            <a:r>
              <a:rPr lang="en-US" altLang="cs-CZ" smtClean="0">
                <a:latin typeface="Arial" panose="020B0604020202020204" pitchFamily="34" charset="0"/>
                <a:cs typeface="Arial" panose="020B0604020202020204" pitchFamily="34" charset="0"/>
                <a:sym typeface="Wingdings" panose="05000000000000000000" pitchFamily="2" charset="2"/>
              </a:rPr>
              <a:t> retinal</a:t>
            </a:r>
          </a:p>
          <a:p>
            <a:pPr eaLnBrk="1" hangingPunct="1"/>
            <a:r>
              <a:rPr lang="en-US" altLang="cs-CZ" smtClean="0">
                <a:latin typeface="Arial" panose="020B0604020202020204" pitchFamily="34" charset="0"/>
                <a:cs typeface="Arial" panose="020B0604020202020204" pitchFamily="34" charset="0"/>
                <a:sym typeface="Wingdings" panose="05000000000000000000" pitchFamily="2" charset="2"/>
              </a:rPr>
              <a:t>returns to the outer segment and recombines with opsin</a:t>
            </a:r>
          </a:p>
          <a:p>
            <a:pPr eaLnBrk="1" hangingPunct="1"/>
            <a:r>
              <a:rPr lang="en-US" altLang="cs-CZ" smtClean="0">
                <a:latin typeface="Arial" panose="020B0604020202020204" pitchFamily="34" charset="0"/>
                <a:cs typeface="Arial" panose="020B0604020202020204" pitchFamily="34" charset="0"/>
                <a:sym typeface="Wingdings" panose="05000000000000000000" pitchFamily="2" charset="2"/>
              </a:rPr>
              <a:t>recycling process takes several minutes</a:t>
            </a:r>
          </a:p>
          <a:p>
            <a:pPr eaLnBrk="1" hangingPunct="1"/>
            <a:endParaRPr lang="en-US" altLang="cs-CZ" smtClean="0">
              <a:latin typeface="Arial" panose="020B0604020202020204" pitchFamily="34" charset="0"/>
              <a:cs typeface="Arial" panose="020B0604020202020204" pitchFamily="34" charset="0"/>
            </a:endParaRPr>
          </a:p>
          <a:p>
            <a:pPr eaLnBrk="1" hangingPunct="1"/>
            <a:endParaRPr lang="en-CA" altLang="cs-CZ" smtClean="0">
              <a:latin typeface="Arial" panose="020B0604020202020204" pitchFamily="34" charset="0"/>
              <a:cs typeface="Arial" panose="020B0604020202020204" pitchFamily="34" charset="0"/>
            </a:endParaRPr>
          </a:p>
        </p:txBody>
      </p:sp>
      <p:sp>
        <p:nvSpPr>
          <p:cNvPr id="491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defTabSz="930275">
              <a:spcBef>
                <a:spcPct val="30000"/>
              </a:spcBef>
              <a:defRPr sz="12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defTabSz="930275">
              <a:spcBef>
                <a:spcPct val="30000"/>
              </a:spcBef>
              <a:defRPr sz="12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defTabSz="930275">
              <a:spcBef>
                <a:spcPct val="30000"/>
              </a:spcBef>
              <a:defRPr sz="12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defTabSz="930275">
              <a:spcBef>
                <a:spcPct val="30000"/>
              </a:spcBef>
              <a:defRPr sz="12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defTabSz="930275"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defTabSz="930275"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defTabSz="930275"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defTabSz="930275"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a:spcBef>
                <a:spcPct val="0"/>
              </a:spcBef>
            </a:pPr>
            <a:fld id="{A121777B-45C2-4A45-8952-6F187A9D4330}" type="slidenum">
              <a:rPr lang="en-US" altLang="cs-CZ" smtClean="0"/>
              <a:pPr>
                <a:spcBef>
                  <a:spcPct val="0"/>
                </a:spcBef>
              </a:pPr>
              <a:t>13</a:t>
            </a:fld>
            <a:endParaRPr lang="en-US" altLang="cs-CZ" smtClean="0"/>
          </a:p>
        </p:txBody>
      </p:sp>
    </p:spTree>
    <p:extLst>
      <p:ext uri="{BB962C8B-B14F-4D97-AF65-F5344CB8AC3E}">
        <p14:creationId xmlns:p14="http://schemas.microsoft.com/office/powerpoint/2010/main" val="2904079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a:ln/>
        </p:spPr>
      </p:sp>
      <p:sp>
        <p:nvSpPr>
          <p:cNvPr id="307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90000"/>
              </a:lnSpc>
            </a:pPr>
            <a:r>
              <a:rPr lang="en-US" altLang="cs-CZ" sz="1000" smtClean="0">
                <a:latin typeface="Arial" panose="020B0604020202020204" pitchFamily="34" charset="0"/>
                <a:cs typeface="Arial" panose="020B0604020202020204" pitchFamily="34" charset="0"/>
              </a:rPr>
              <a:t>Despite its peripheral location, the </a:t>
            </a:r>
            <a:r>
              <a:rPr lang="en-US" altLang="cs-CZ" sz="1000" smtClean="0">
                <a:latin typeface="Arial" panose="020B0604020202020204" pitchFamily="34" charset="0"/>
                <a:cs typeface="Arial" panose="020B0604020202020204" pitchFamily="34" charset="0"/>
                <a:hlinkClick r:id="rId3"/>
              </a:rPr>
              <a:t>retina</a:t>
            </a:r>
            <a:r>
              <a:rPr lang="en-US" altLang="cs-CZ" sz="1000" smtClean="0">
                <a:latin typeface="Arial" panose="020B0604020202020204" pitchFamily="34" charset="0"/>
                <a:cs typeface="Arial" panose="020B0604020202020204" pitchFamily="34" charset="0"/>
              </a:rPr>
              <a:t> or neural portion of the eye, is actually part of the central nervous system. </a:t>
            </a:r>
          </a:p>
          <a:p>
            <a:pPr eaLnBrk="1" hangingPunct="1">
              <a:lnSpc>
                <a:spcPct val="90000"/>
              </a:lnSpc>
            </a:pPr>
            <a:endParaRPr lang="en-US" altLang="cs-CZ" sz="1000" smtClean="0">
              <a:latin typeface="Arial" panose="020B0604020202020204" pitchFamily="34" charset="0"/>
              <a:cs typeface="Arial" panose="020B0604020202020204" pitchFamily="34" charset="0"/>
            </a:endParaRPr>
          </a:p>
          <a:p>
            <a:pPr eaLnBrk="1" hangingPunct="1">
              <a:lnSpc>
                <a:spcPct val="90000"/>
              </a:lnSpc>
            </a:pPr>
            <a:r>
              <a:rPr lang="en-US" altLang="cs-CZ" sz="1000" smtClean="0">
                <a:latin typeface="Arial" panose="020B0604020202020204" pitchFamily="34" charset="0"/>
                <a:cs typeface="Arial" panose="020B0604020202020204" pitchFamily="34" charset="0"/>
              </a:rPr>
              <a:t>There are five types of neurons in the retina: </a:t>
            </a:r>
            <a:r>
              <a:rPr lang="en-US" altLang="cs-CZ" sz="1000" b="1" smtClean="0">
                <a:latin typeface="Arial" panose="020B0604020202020204" pitchFamily="34" charset="0"/>
                <a:cs typeface="Arial" panose="020B0604020202020204" pitchFamily="34" charset="0"/>
              </a:rPr>
              <a:t>photoreceptors, bipolar cells, ganglion cells, horizontal cells</a:t>
            </a:r>
            <a:r>
              <a:rPr lang="en-US" altLang="cs-CZ" sz="1000" smtClean="0">
                <a:latin typeface="Arial" panose="020B0604020202020204" pitchFamily="34" charset="0"/>
                <a:cs typeface="Arial" panose="020B0604020202020204" pitchFamily="34" charset="0"/>
              </a:rPr>
              <a:t>, and </a:t>
            </a:r>
            <a:r>
              <a:rPr lang="en-US" altLang="cs-CZ" sz="1000" b="1" smtClean="0">
                <a:latin typeface="Arial" panose="020B0604020202020204" pitchFamily="34" charset="0"/>
                <a:cs typeface="Arial" panose="020B0604020202020204" pitchFamily="34" charset="0"/>
              </a:rPr>
              <a:t>amacrine cells</a:t>
            </a:r>
            <a:r>
              <a:rPr lang="en-US" altLang="cs-CZ" sz="1000" smtClean="0">
                <a:latin typeface="Arial" panose="020B0604020202020204" pitchFamily="34" charset="0"/>
                <a:cs typeface="Arial" panose="020B0604020202020204" pitchFamily="34" charset="0"/>
              </a:rPr>
              <a:t>. </a:t>
            </a:r>
          </a:p>
          <a:p>
            <a:pPr eaLnBrk="1" hangingPunct="1">
              <a:lnSpc>
                <a:spcPct val="90000"/>
              </a:lnSpc>
            </a:pPr>
            <a:endParaRPr lang="en-US" altLang="cs-CZ" sz="1000" smtClean="0">
              <a:latin typeface="Arial" panose="020B0604020202020204" pitchFamily="34" charset="0"/>
              <a:cs typeface="Arial" panose="020B0604020202020204" pitchFamily="34" charset="0"/>
            </a:endParaRPr>
          </a:p>
          <a:p>
            <a:pPr eaLnBrk="1" hangingPunct="1">
              <a:lnSpc>
                <a:spcPct val="90000"/>
              </a:lnSpc>
            </a:pPr>
            <a:r>
              <a:rPr lang="en-US" altLang="cs-CZ" sz="1000" smtClean="0">
                <a:latin typeface="Arial" panose="020B0604020202020204" pitchFamily="34" charset="0"/>
                <a:cs typeface="Arial" panose="020B0604020202020204" pitchFamily="34" charset="0"/>
              </a:rPr>
              <a:t>Absorption of light by the photopigment in the outer segment of the photoreceptors initiates a cascade of events that changes the membrane potential of the receptor, and therefore the amount of neurotransmitter released by the photoreceptor synapses onto the cells they contact. </a:t>
            </a:r>
          </a:p>
          <a:p>
            <a:pPr eaLnBrk="1" hangingPunct="1">
              <a:lnSpc>
                <a:spcPct val="90000"/>
              </a:lnSpc>
            </a:pPr>
            <a:endParaRPr lang="en-US" altLang="cs-CZ" sz="1000" smtClean="0">
              <a:latin typeface="Arial" panose="020B0604020202020204" pitchFamily="34" charset="0"/>
              <a:cs typeface="Arial" panose="020B0604020202020204" pitchFamily="34" charset="0"/>
            </a:endParaRPr>
          </a:p>
          <a:p>
            <a:pPr eaLnBrk="1" hangingPunct="1">
              <a:lnSpc>
                <a:spcPct val="90000"/>
              </a:lnSpc>
            </a:pPr>
            <a:endParaRPr lang="en-US" altLang="cs-CZ" sz="1000" smtClean="0">
              <a:latin typeface="Arial" panose="020B0604020202020204" pitchFamily="34" charset="0"/>
              <a:cs typeface="Arial" panose="020B0604020202020204" pitchFamily="34" charset="0"/>
            </a:endParaRPr>
          </a:p>
          <a:p>
            <a:pPr eaLnBrk="1" hangingPunct="1">
              <a:lnSpc>
                <a:spcPct val="90000"/>
              </a:lnSpc>
            </a:pPr>
            <a:r>
              <a:rPr lang="en-US" altLang="cs-CZ" sz="1000" smtClean="0">
                <a:latin typeface="Arial" panose="020B0604020202020204" pitchFamily="34" charset="0"/>
                <a:cs typeface="Arial" panose="020B0604020202020204" pitchFamily="34" charset="0"/>
              </a:rPr>
              <a:t>At first glance, the spatial arrangement of retinal layers seems counterintuitive, since light rays must pass through the non-light-sensitive elements of the retina (and retinal vasculature!) before reaching the outer segments of the photoreceptors, where photons are absorbed. The reason for this curious feature of retinal organization lies in the special relationship that exists between the outer segments of the photoreceptors and the pigment epithelium. The outer segments contain membranous disks that house the light-sensitive photopigment and other proteins involved in the transduction process. These disks are formed near the inner segment of the photoreceptor and move toward the tip of the outer segment, where they are shed. The pigment epithelium plays an essential role in removing the expended receptor disks; this is no small task, since all the disks in the outer segments are replaced every 12 days. In addition, the pigment epithelium contains the biochemical machinery that is required to regenerate photopigment molecules after they have been exposed to light. It is presumably the demands of the photoreceptor disk life cycle and photopigment recycling that explain why rods and cones are found in the outermost rather than the innermost layer of the retina. Disruptions in the normal relationships between pigment epithelium and retinal photoreceptors such as those that occur in retinitis pigmentosa have severe consequences for vision </a:t>
            </a:r>
          </a:p>
          <a:p>
            <a:pPr eaLnBrk="1" hangingPunct="1">
              <a:lnSpc>
                <a:spcPct val="90000"/>
              </a:lnSpc>
            </a:pPr>
            <a:endParaRPr lang="en-CA" altLang="cs-CZ" sz="1000" smtClean="0">
              <a:latin typeface="Arial" panose="020B0604020202020204" pitchFamily="34" charset="0"/>
              <a:cs typeface="Arial" panose="020B0604020202020204" pitchFamily="34" charset="0"/>
            </a:endParaRPr>
          </a:p>
        </p:txBody>
      </p:sp>
      <p:sp>
        <p:nvSpPr>
          <p:cNvPr id="307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Arial" panose="020B0604020202020204" pitchFamily="34" charset="0"/>
                <a:ea typeface="MS PGothic" pitchFamily="34" charset="-128"/>
                <a:cs typeface="Arial" panose="020B0604020202020204" pitchFamily="34" charset="0"/>
              </a:defRPr>
            </a:lvl1pPr>
            <a:lvl2pPr marL="742950" indent="-285750" defTabSz="930275">
              <a:spcBef>
                <a:spcPct val="30000"/>
              </a:spcBef>
              <a:defRPr sz="1200">
                <a:solidFill>
                  <a:schemeClr val="tx1"/>
                </a:solidFill>
                <a:latin typeface="Arial" panose="020B0604020202020204" pitchFamily="34" charset="0"/>
                <a:ea typeface="MS PGothic" pitchFamily="34" charset="-128"/>
                <a:cs typeface="Arial" panose="020B0604020202020204" pitchFamily="34" charset="0"/>
              </a:defRPr>
            </a:lvl2pPr>
            <a:lvl3pPr marL="1143000" indent="-228600" defTabSz="930275">
              <a:spcBef>
                <a:spcPct val="30000"/>
              </a:spcBef>
              <a:defRPr sz="1200">
                <a:solidFill>
                  <a:schemeClr val="tx1"/>
                </a:solidFill>
                <a:latin typeface="Arial" panose="020B0604020202020204" pitchFamily="34" charset="0"/>
                <a:ea typeface="MS PGothic" pitchFamily="34" charset="-128"/>
                <a:cs typeface="Arial" panose="020B0604020202020204" pitchFamily="34" charset="0"/>
              </a:defRPr>
            </a:lvl3pPr>
            <a:lvl4pPr marL="1600200" indent="-228600" defTabSz="930275">
              <a:spcBef>
                <a:spcPct val="30000"/>
              </a:spcBef>
              <a:defRPr sz="1200">
                <a:solidFill>
                  <a:schemeClr val="tx1"/>
                </a:solidFill>
                <a:latin typeface="Arial" panose="020B0604020202020204" pitchFamily="34" charset="0"/>
                <a:ea typeface="MS PGothic" pitchFamily="34" charset="-128"/>
                <a:cs typeface="Arial" panose="020B0604020202020204" pitchFamily="34" charset="0"/>
              </a:defRPr>
            </a:lvl4pPr>
            <a:lvl5pPr marL="2057400" indent="-228600" defTabSz="930275">
              <a:spcBef>
                <a:spcPct val="30000"/>
              </a:spcBef>
              <a:defRPr sz="1200">
                <a:solidFill>
                  <a:schemeClr val="tx1"/>
                </a:solidFill>
                <a:latin typeface="Arial" panose="020B0604020202020204" pitchFamily="34" charset="0"/>
                <a:ea typeface="MS PGothic" pitchFamily="34" charset="-128"/>
                <a:cs typeface="Arial" panose="020B0604020202020204" pitchFamily="34" charset="0"/>
              </a:defRPr>
            </a:lvl5pPr>
            <a:lvl6pPr marL="2514600" indent="-228600" defTabSz="930275" eaLnBrk="0" fontAlgn="base" hangingPunct="0">
              <a:spcBef>
                <a:spcPct val="30000"/>
              </a:spcBef>
              <a:spcAft>
                <a:spcPct val="0"/>
              </a:spcAft>
              <a:defRPr sz="1200">
                <a:solidFill>
                  <a:schemeClr val="tx1"/>
                </a:solidFill>
                <a:latin typeface="Arial" panose="020B0604020202020204" pitchFamily="34" charset="0"/>
                <a:ea typeface="MS PGothic" pitchFamily="34" charset="-128"/>
                <a:cs typeface="Arial" panose="020B0604020202020204" pitchFamily="34" charset="0"/>
              </a:defRPr>
            </a:lvl6pPr>
            <a:lvl7pPr marL="2971800" indent="-228600" defTabSz="930275" eaLnBrk="0" fontAlgn="base" hangingPunct="0">
              <a:spcBef>
                <a:spcPct val="30000"/>
              </a:spcBef>
              <a:spcAft>
                <a:spcPct val="0"/>
              </a:spcAft>
              <a:defRPr sz="1200">
                <a:solidFill>
                  <a:schemeClr val="tx1"/>
                </a:solidFill>
                <a:latin typeface="Arial" panose="020B0604020202020204" pitchFamily="34" charset="0"/>
                <a:ea typeface="MS PGothic" pitchFamily="34" charset="-128"/>
                <a:cs typeface="Arial" panose="020B0604020202020204" pitchFamily="34" charset="0"/>
              </a:defRPr>
            </a:lvl7pPr>
            <a:lvl8pPr marL="3429000" indent="-228600" defTabSz="930275" eaLnBrk="0" fontAlgn="base" hangingPunct="0">
              <a:spcBef>
                <a:spcPct val="30000"/>
              </a:spcBef>
              <a:spcAft>
                <a:spcPct val="0"/>
              </a:spcAft>
              <a:defRPr sz="1200">
                <a:solidFill>
                  <a:schemeClr val="tx1"/>
                </a:solidFill>
                <a:latin typeface="Arial" panose="020B0604020202020204" pitchFamily="34" charset="0"/>
                <a:ea typeface="MS PGothic" pitchFamily="34" charset="-128"/>
                <a:cs typeface="Arial" panose="020B0604020202020204" pitchFamily="34" charset="0"/>
              </a:defRPr>
            </a:lvl8pPr>
            <a:lvl9pPr marL="3886200" indent="-228600" defTabSz="930275" eaLnBrk="0" fontAlgn="base" hangingPunct="0">
              <a:spcBef>
                <a:spcPct val="30000"/>
              </a:spcBef>
              <a:spcAft>
                <a:spcPct val="0"/>
              </a:spcAft>
              <a:defRPr sz="1200">
                <a:solidFill>
                  <a:schemeClr val="tx1"/>
                </a:solidFill>
                <a:latin typeface="Arial" panose="020B0604020202020204" pitchFamily="34" charset="0"/>
                <a:ea typeface="MS PGothic" pitchFamily="34" charset="-128"/>
                <a:cs typeface="Arial" panose="020B0604020202020204" pitchFamily="34" charset="0"/>
              </a:defRPr>
            </a:lvl9pPr>
          </a:lstStyle>
          <a:p>
            <a:pPr>
              <a:spcBef>
                <a:spcPct val="0"/>
              </a:spcBef>
            </a:pPr>
            <a:fld id="{792981AB-DD29-4B70-8A35-B0B6FEF8D4C1}" type="slidenum">
              <a:rPr lang="en-US" altLang="cs-CZ" smtClean="0"/>
              <a:pPr>
                <a:spcBef>
                  <a:spcPct val="0"/>
                </a:spcBef>
              </a:pPr>
              <a:t>14</a:t>
            </a:fld>
            <a:endParaRPr lang="en-US" altLang="cs-CZ" smtClean="0"/>
          </a:p>
        </p:txBody>
      </p:sp>
    </p:spTree>
    <p:extLst>
      <p:ext uri="{BB962C8B-B14F-4D97-AF65-F5344CB8AC3E}">
        <p14:creationId xmlns:p14="http://schemas.microsoft.com/office/powerpoint/2010/main" val="39428079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defTabSz="930275">
              <a:spcBef>
                <a:spcPct val="30000"/>
              </a:spcBef>
              <a:defRPr sz="12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defTabSz="930275">
              <a:spcBef>
                <a:spcPct val="30000"/>
              </a:spcBef>
              <a:defRPr sz="12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defTabSz="930275">
              <a:spcBef>
                <a:spcPct val="30000"/>
              </a:spcBef>
              <a:defRPr sz="12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defTabSz="930275">
              <a:spcBef>
                <a:spcPct val="30000"/>
              </a:spcBef>
              <a:defRPr sz="12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defTabSz="930275"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defTabSz="930275"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defTabSz="930275"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defTabSz="930275"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a:spcBef>
                <a:spcPct val="0"/>
              </a:spcBef>
            </a:pPr>
            <a:fld id="{7FE36B5C-2F78-49C0-AC44-E5E26F8AB538}" type="slidenum">
              <a:rPr lang="en-US" altLang="cs-CZ" smtClean="0"/>
              <a:pPr>
                <a:spcBef>
                  <a:spcPct val="0"/>
                </a:spcBef>
              </a:pPr>
              <a:t>15</a:t>
            </a:fld>
            <a:endParaRPr lang="en-US" altLang="cs-CZ" smtClean="0"/>
          </a:p>
        </p:txBody>
      </p:sp>
      <p:sp>
        <p:nvSpPr>
          <p:cNvPr id="32771" name="Rectangle 2"/>
          <p:cNvSpPr>
            <a:spLocks noGrp="1" noRot="1" noChangeAspect="1" noChangeArrowheads="1" noTextEdit="1"/>
          </p:cNvSpPr>
          <p:nvPr>
            <p:ph type="sldImg"/>
          </p:nvPr>
        </p:nvSpPr>
        <p:spPr>
          <a:xfrm>
            <a:off x="98425" y="752475"/>
            <a:ext cx="6680200" cy="3757613"/>
          </a:xfrm>
          <a:ln/>
        </p:spPr>
      </p:sp>
      <p:sp>
        <p:nvSpPr>
          <p:cNvPr id="327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cs-CZ" smtClean="0">
                <a:latin typeface="Arial" panose="020B0604020202020204" pitchFamily="34" charset="0"/>
                <a:cs typeface="Arial" panose="020B0604020202020204" pitchFamily="34" charset="0"/>
              </a:rPr>
              <a:t>At the periphery of the retina there is convergence of synaptic input from many photoreceptors onto bipolar and ganglion cells, reducing spatial resolution because receptive fields are larger, but increasing sensitivity because more photoreceptors collect light</a:t>
            </a:r>
          </a:p>
          <a:p>
            <a:pPr eaLnBrk="1" hangingPunct="1"/>
            <a:endParaRPr lang="en-US" altLang="cs-CZ" b="1" smtClean="0">
              <a:latin typeface="Arial" panose="020B0604020202020204" pitchFamily="34" charset="0"/>
              <a:cs typeface="Arial" panose="020B0604020202020204" pitchFamily="34" charset="0"/>
            </a:endParaRPr>
          </a:p>
          <a:p>
            <a:pPr eaLnBrk="1" hangingPunct="1"/>
            <a:r>
              <a:rPr lang="en-US" altLang="cs-CZ" smtClean="0">
                <a:latin typeface="Arial" panose="020B0604020202020204" pitchFamily="34" charset="0"/>
                <a:cs typeface="Arial" panose="020B0604020202020204" pitchFamily="34" charset="0"/>
              </a:rPr>
              <a:t>Outside fovea density of cones drops and density of rods rises; there are no photoreceptors at optic disc where ganglion cell axons leave retina (blind spot).</a:t>
            </a:r>
          </a:p>
          <a:p>
            <a:pPr eaLnBrk="1" hangingPunct="1"/>
            <a:endParaRPr lang="en-US" altLang="cs-CZ" smtClean="0">
              <a:latin typeface="Arial" panose="020B0604020202020204" pitchFamily="34" charset="0"/>
              <a:cs typeface="Arial" panose="020B0604020202020204" pitchFamily="34" charset="0"/>
            </a:endParaRPr>
          </a:p>
          <a:p>
            <a:pPr eaLnBrk="1" hangingPunct="1"/>
            <a:r>
              <a:rPr lang="en-US" altLang="cs-CZ" smtClean="0">
                <a:latin typeface="Arial" panose="020B0604020202020204" pitchFamily="34" charset="0"/>
                <a:cs typeface="Arial" panose="020B0604020202020204" pitchFamily="34" charset="0"/>
              </a:rPr>
              <a:t>Fovea is region 300-700 </a:t>
            </a:r>
            <a:r>
              <a:rPr lang="en-US" altLang="cs-CZ" smtClean="0">
                <a:latin typeface="Arial" panose="020B0604020202020204" pitchFamily="34" charset="0"/>
                <a:cs typeface="Arial" panose="020B0604020202020204" pitchFamily="34" charset="0"/>
                <a:sym typeface="Symbol" panose="05050102010706020507" pitchFamily="18" charset="2"/>
              </a:rPr>
              <a:t></a:t>
            </a:r>
            <a:r>
              <a:rPr lang="en-US" altLang="cs-CZ" smtClean="0">
                <a:latin typeface="Arial" panose="020B0604020202020204" pitchFamily="34" charset="0"/>
                <a:cs typeface="Arial" panose="020B0604020202020204" pitchFamily="34" charset="0"/>
              </a:rPr>
              <a:t>m in diameter located in center of retina and contains the highest density of cones</a:t>
            </a:r>
          </a:p>
          <a:p>
            <a:pPr eaLnBrk="1" hangingPunct="1"/>
            <a:endParaRPr lang="en-US" altLang="cs-CZ" smtClean="0">
              <a:latin typeface="Arial" panose="020B0604020202020204" pitchFamily="34" charset="0"/>
              <a:cs typeface="Arial" panose="020B0604020202020204" pitchFamily="34" charset="0"/>
            </a:endParaRPr>
          </a:p>
          <a:p>
            <a:pPr eaLnBrk="1" hangingPunct="1"/>
            <a:r>
              <a:rPr lang="en-US" altLang="cs-CZ" smtClean="0">
                <a:latin typeface="Arial" panose="020B0604020202020204" pitchFamily="34" charset="0"/>
                <a:cs typeface="Arial" panose="020B0604020202020204" pitchFamily="34" charset="0"/>
              </a:rPr>
              <a:t>Over most of retina, light must travel through several layers to reach photoreceptors; at fovea layers of neurons are shifted aside, reducing distortion due to light scatter</a:t>
            </a:r>
          </a:p>
          <a:p>
            <a:pPr eaLnBrk="1" hangingPunct="1"/>
            <a:endParaRPr lang="en-US" altLang="cs-CZ" smtClean="0">
              <a:latin typeface="Arial" panose="020B0604020202020204" pitchFamily="34" charset="0"/>
              <a:cs typeface="Arial" panose="020B0604020202020204" pitchFamily="34" charset="0"/>
            </a:endParaRPr>
          </a:p>
          <a:p>
            <a:pPr eaLnBrk="1" hangingPunct="1"/>
            <a:r>
              <a:rPr lang="en-US" altLang="cs-CZ" smtClean="0">
                <a:latin typeface="Arial" panose="020B0604020202020204" pitchFamily="34" charset="0"/>
                <a:cs typeface="Arial" panose="020B0604020202020204" pitchFamily="34" charset="0"/>
              </a:rPr>
              <a:t>Most photoreceptors in fovea synapse on only one bipolar cell which in turn synapses on only one ganglion cell, resulting in smallest receptive fields and greatest resolution</a:t>
            </a:r>
          </a:p>
          <a:p>
            <a:pPr eaLnBrk="1" hangingPunct="1"/>
            <a:endParaRPr lang="en-US" altLang="cs-CZ"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494568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a:ln/>
        </p:spPr>
      </p:sp>
      <p:sp>
        <p:nvSpPr>
          <p:cNvPr id="675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CA" altLang="cs-CZ" smtClean="0">
                <a:latin typeface="Arial" panose="020B0604020202020204" pitchFamily="34" charset="0"/>
                <a:cs typeface="Arial" panose="020B0604020202020204" pitchFamily="34" charset="0"/>
              </a:rPr>
              <a:t>On center bipolar cells hyperpolarized by glutamate</a:t>
            </a:r>
          </a:p>
          <a:p>
            <a:pPr eaLnBrk="1" hangingPunct="1"/>
            <a:r>
              <a:rPr lang="en-CA" altLang="cs-CZ" smtClean="0">
                <a:latin typeface="Arial" panose="020B0604020202020204" pitchFamily="34" charset="0"/>
                <a:cs typeface="Arial" panose="020B0604020202020204" pitchFamily="34" charset="0"/>
              </a:rPr>
              <a:t>Off center bipolar cells depolarized by glutamate</a:t>
            </a:r>
          </a:p>
          <a:p>
            <a:pPr eaLnBrk="1" hangingPunct="1"/>
            <a:r>
              <a:rPr lang="en-CA" altLang="cs-CZ" smtClean="0">
                <a:latin typeface="Arial" panose="020B0604020202020204" pitchFamily="34" charset="0"/>
                <a:cs typeface="Arial" panose="020B0604020202020204" pitchFamily="34" charset="0"/>
              </a:rPr>
              <a:t>Center photoreceptors always synapse onto bipolar cells of each type, on center and off center</a:t>
            </a:r>
          </a:p>
          <a:p>
            <a:pPr eaLnBrk="1" hangingPunct="1"/>
            <a:r>
              <a:rPr lang="en-CA" altLang="cs-CZ" smtClean="0">
                <a:latin typeface="Arial" panose="020B0604020202020204" pitchFamily="34" charset="0"/>
                <a:cs typeface="Arial" panose="020B0604020202020204" pitchFamily="34" charset="0"/>
              </a:rPr>
              <a:t>Surround photoreceptors synapse on horizontal cells which mediate signals via lateral inhibitory connections</a:t>
            </a:r>
          </a:p>
        </p:txBody>
      </p:sp>
      <p:sp>
        <p:nvSpPr>
          <p:cNvPr id="675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Arial" panose="020B0604020202020204" pitchFamily="34" charset="0"/>
                <a:ea typeface="MS PGothic" pitchFamily="34" charset="-128"/>
                <a:cs typeface="Arial" panose="020B0604020202020204" pitchFamily="34" charset="0"/>
              </a:defRPr>
            </a:lvl1pPr>
            <a:lvl2pPr marL="742950" indent="-285750" defTabSz="930275">
              <a:spcBef>
                <a:spcPct val="30000"/>
              </a:spcBef>
              <a:defRPr sz="1200">
                <a:solidFill>
                  <a:schemeClr val="tx1"/>
                </a:solidFill>
                <a:latin typeface="Arial" panose="020B0604020202020204" pitchFamily="34" charset="0"/>
                <a:ea typeface="MS PGothic" pitchFamily="34" charset="-128"/>
                <a:cs typeface="Arial" panose="020B0604020202020204" pitchFamily="34" charset="0"/>
              </a:defRPr>
            </a:lvl2pPr>
            <a:lvl3pPr marL="1143000" indent="-228600" defTabSz="930275">
              <a:spcBef>
                <a:spcPct val="30000"/>
              </a:spcBef>
              <a:defRPr sz="1200">
                <a:solidFill>
                  <a:schemeClr val="tx1"/>
                </a:solidFill>
                <a:latin typeface="Arial" panose="020B0604020202020204" pitchFamily="34" charset="0"/>
                <a:ea typeface="MS PGothic" pitchFamily="34" charset="-128"/>
                <a:cs typeface="Arial" panose="020B0604020202020204" pitchFamily="34" charset="0"/>
              </a:defRPr>
            </a:lvl3pPr>
            <a:lvl4pPr marL="1600200" indent="-228600" defTabSz="930275">
              <a:spcBef>
                <a:spcPct val="30000"/>
              </a:spcBef>
              <a:defRPr sz="1200">
                <a:solidFill>
                  <a:schemeClr val="tx1"/>
                </a:solidFill>
                <a:latin typeface="Arial" panose="020B0604020202020204" pitchFamily="34" charset="0"/>
                <a:ea typeface="MS PGothic" pitchFamily="34" charset="-128"/>
                <a:cs typeface="Arial" panose="020B0604020202020204" pitchFamily="34" charset="0"/>
              </a:defRPr>
            </a:lvl4pPr>
            <a:lvl5pPr marL="2057400" indent="-228600" defTabSz="930275">
              <a:spcBef>
                <a:spcPct val="30000"/>
              </a:spcBef>
              <a:defRPr sz="1200">
                <a:solidFill>
                  <a:schemeClr val="tx1"/>
                </a:solidFill>
                <a:latin typeface="Arial" panose="020B0604020202020204" pitchFamily="34" charset="0"/>
                <a:ea typeface="MS PGothic" pitchFamily="34" charset="-128"/>
                <a:cs typeface="Arial" panose="020B0604020202020204" pitchFamily="34" charset="0"/>
              </a:defRPr>
            </a:lvl5pPr>
            <a:lvl6pPr marL="2514600" indent="-228600" defTabSz="930275" eaLnBrk="0" fontAlgn="base" hangingPunct="0">
              <a:spcBef>
                <a:spcPct val="30000"/>
              </a:spcBef>
              <a:spcAft>
                <a:spcPct val="0"/>
              </a:spcAft>
              <a:defRPr sz="1200">
                <a:solidFill>
                  <a:schemeClr val="tx1"/>
                </a:solidFill>
                <a:latin typeface="Arial" panose="020B0604020202020204" pitchFamily="34" charset="0"/>
                <a:ea typeface="MS PGothic" pitchFamily="34" charset="-128"/>
                <a:cs typeface="Arial" panose="020B0604020202020204" pitchFamily="34" charset="0"/>
              </a:defRPr>
            </a:lvl6pPr>
            <a:lvl7pPr marL="2971800" indent="-228600" defTabSz="930275" eaLnBrk="0" fontAlgn="base" hangingPunct="0">
              <a:spcBef>
                <a:spcPct val="30000"/>
              </a:spcBef>
              <a:spcAft>
                <a:spcPct val="0"/>
              </a:spcAft>
              <a:defRPr sz="1200">
                <a:solidFill>
                  <a:schemeClr val="tx1"/>
                </a:solidFill>
                <a:latin typeface="Arial" panose="020B0604020202020204" pitchFamily="34" charset="0"/>
                <a:ea typeface="MS PGothic" pitchFamily="34" charset="-128"/>
                <a:cs typeface="Arial" panose="020B0604020202020204" pitchFamily="34" charset="0"/>
              </a:defRPr>
            </a:lvl7pPr>
            <a:lvl8pPr marL="3429000" indent="-228600" defTabSz="930275" eaLnBrk="0" fontAlgn="base" hangingPunct="0">
              <a:spcBef>
                <a:spcPct val="30000"/>
              </a:spcBef>
              <a:spcAft>
                <a:spcPct val="0"/>
              </a:spcAft>
              <a:defRPr sz="1200">
                <a:solidFill>
                  <a:schemeClr val="tx1"/>
                </a:solidFill>
                <a:latin typeface="Arial" panose="020B0604020202020204" pitchFamily="34" charset="0"/>
                <a:ea typeface="MS PGothic" pitchFamily="34" charset="-128"/>
                <a:cs typeface="Arial" panose="020B0604020202020204" pitchFamily="34" charset="0"/>
              </a:defRPr>
            </a:lvl8pPr>
            <a:lvl9pPr marL="3886200" indent="-228600" defTabSz="930275" eaLnBrk="0" fontAlgn="base" hangingPunct="0">
              <a:spcBef>
                <a:spcPct val="30000"/>
              </a:spcBef>
              <a:spcAft>
                <a:spcPct val="0"/>
              </a:spcAft>
              <a:defRPr sz="1200">
                <a:solidFill>
                  <a:schemeClr val="tx1"/>
                </a:solidFill>
                <a:latin typeface="Arial" panose="020B0604020202020204" pitchFamily="34" charset="0"/>
                <a:ea typeface="MS PGothic" pitchFamily="34" charset="-128"/>
                <a:cs typeface="Arial" panose="020B0604020202020204" pitchFamily="34" charset="0"/>
              </a:defRPr>
            </a:lvl9pPr>
          </a:lstStyle>
          <a:p>
            <a:pPr>
              <a:spcBef>
                <a:spcPct val="0"/>
              </a:spcBef>
            </a:pPr>
            <a:fld id="{7D3764D3-A6EF-4575-9A6A-F1E2EC85B03E}" type="slidenum">
              <a:rPr lang="en-US" altLang="cs-CZ" smtClean="0"/>
              <a:pPr>
                <a:spcBef>
                  <a:spcPct val="0"/>
                </a:spcBef>
              </a:pPr>
              <a:t>16</a:t>
            </a:fld>
            <a:endParaRPr lang="en-US" altLang="cs-CZ" smtClean="0"/>
          </a:p>
        </p:txBody>
      </p:sp>
    </p:spTree>
    <p:extLst>
      <p:ext uri="{BB962C8B-B14F-4D97-AF65-F5344CB8AC3E}">
        <p14:creationId xmlns:p14="http://schemas.microsoft.com/office/powerpoint/2010/main" val="14258867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a:ln/>
        </p:spPr>
      </p:sp>
      <p:sp>
        <p:nvSpPr>
          <p:cNvPr id="696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CA" altLang="cs-CZ" smtClean="0">
                <a:latin typeface="Arial" panose="020B0604020202020204" pitchFamily="34" charset="0"/>
                <a:cs typeface="Arial" panose="020B0604020202020204" pitchFamily="34" charset="0"/>
              </a:rPr>
              <a:t>On center bipolar cells hyperpolarized by glutamate</a:t>
            </a:r>
          </a:p>
        </p:txBody>
      </p:sp>
      <p:sp>
        <p:nvSpPr>
          <p:cNvPr id="696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Arial" panose="020B0604020202020204" pitchFamily="34" charset="0"/>
                <a:ea typeface="MS PGothic" pitchFamily="34" charset="-128"/>
                <a:cs typeface="Arial" panose="020B0604020202020204" pitchFamily="34" charset="0"/>
              </a:defRPr>
            </a:lvl1pPr>
            <a:lvl2pPr marL="742950" indent="-285750" defTabSz="930275">
              <a:spcBef>
                <a:spcPct val="30000"/>
              </a:spcBef>
              <a:defRPr sz="1200">
                <a:solidFill>
                  <a:schemeClr val="tx1"/>
                </a:solidFill>
                <a:latin typeface="Arial" panose="020B0604020202020204" pitchFamily="34" charset="0"/>
                <a:ea typeface="MS PGothic" pitchFamily="34" charset="-128"/>
                <a:cs typeface="Arial" panose="020B0604020202020204" pitchFamily="34" charset="0"/>
              </a:defRPr>
            </a:lvl2pPr>
            <a:lvl3pPr marL="1143000" indent="-228600" defTabSz="930275">
              <a:spcBef>
                <a:spcPct val="30000"/>
              </a:spcBef>
              <a:defRPr sz="1200">
                <a:solidFill>
                  <a:schemeClr val="tx1"/>
                </a:solidFill>
                <a:latin typeface="Arial" panose="020B0604020202020204" pitchFamily="34" charset="0"/>
                <a:ea typeface="MS PGothic" pitchFamily="34" charset="-128"/>
                <a:cs typeface="Arial" panose="020B0604020202020204" pitchFamily="34" charset="0"/>
              </a:defRPr>
            </a:lvl3pPr>
            <a:lvl4pPr marL="1600200" indent="-228600" defTabSz="930275">
              <a:spcBef>
                <a:spcPct val="30000"/>
              </a:spcBef>
              <a:defRPr sz="1200">
                <a:solidFill>
                  <a:schemeClr val="tx1"/>
                </a:solidFill>
                <a:latin typeface="Arial" panose="020B0604020202020204" pitchFamily="34" charset="0"/>
                <a:ea typeface="MS PGothic" pitchFamily="34" charset="-128"/>
                <a:cs typeface="Arial" panose="020B0604020202020204" pitchFamily="34" charset="0"/>
              </a:defRPr>
            </a:lvl4pPr>
            <a:lvl5pPr marL="2057400" indent="-228600" defTabSz="930275">
              <a:spcBef>
                <a:spcPct val="30000"/>
              </a:spcBef>
              <a:defRPr sz="1200">
                <a:solidFill>
                  <a:schemeClr val="tx1"/>
                </a:solidFill>
                <a:latin typeface="Arial" panose="020B0604020202020204" pitchFamily="34" charset="0"/>
                <a:ea typeface="MS PGothic" pitchFamily="34" charset="-128"/>
                <a:cs typeface="Arial" panose="020B0604020202020204" pitchFamily="34" charset="0"/>
              </a:defRPr>
            </a:lvl5pPr>
            <a:lvl6pPr marL="2514600" indent="-228600" defTabSz="930275" eaLnBrk="0" fontAlgn="base" hangingPunct="0">
              <a:spcBef>
                <a:spcPct val="30000"/>
              </a:spcBef>
              <a:spcAft>
                <a:spcPct val="0"/>
              </a:spcAft>
              <a:defRPr sz="1200">
                <a:solidFill>
                  <a:schemeClr val="tx1"/>
                </a:solidFill>
                <a:latin typeface="Arial" panose="020B0604020202020204" pitchFamily="34" charset="0"/>
                <a:ea typeface="MS PGothic" pitchFamily="34" charset="-128"/>
                <a:cs typeface="Arial" panose="020B0604020202020204" pitchFamily="34" charset="0"/>
              </a:defRPr>
            </a:lvl6pPr>
            <a:lvl7pPr marL="2971800" indent="-228600" defTabSz="930275" eaLnBrk="0" fontAlgn="base" hangingPunct="0">
              <a:spcBef>
                <a:spcPct val="30000"/>
              </a:spcBef>
              <a:spcAft>
                <a:spcPct val="0"/>
              </a:spcAft>
              <a:defRPr sz="1200">
                <a:solidFill>
                  <a:schemeClr val="tx1"/>
                </a:solidFill>
                <a:latin typeface="Arial" panose="020B0604020202020204" pitchFamily="34" charset="0"/>
                <a:ea typeface="MS PGothic" pitchFamily="34" charset="-128"/>
                <a:cs typeface="Arial" panose="020B0604020202020204" pitchFamily="34" charset="0"/>
              </a:defRPr>
            </a:lvl7pPr>
            <a:lvl8pPr marL="3429000" indent="-228600" defTabSz="930275" eaLnBrk="0" fontAlgn="base" hangingPunct="0">
              <a:spcBef>
                <a:spcPct val="30000"/>
              </a:spcBef>
              <a:spcAft>
                <a:spcPct val="0"/>
              </a:spcAft>
              <a:defRPr sz="1200">
                <a:solidFill>
                  <a:schemeClr val="tx1"/>
                </a:solidFill>
                <a:latin typeface="Arial" panose="020B0604020202020204" pitchFamily="34" charset="0"/>
                <a:ea typeface="MS PGothic" pitchFamily="34" charset="-128"/>
                <a:cs typeface="Arial" panose="020B0604020202020204" pitchFamily="34" charset="0"/>
              </a:defRPr>
            </a:lvl8pPr>
            <a:lvl9pPr marL="3886200" indent="-228600" defTabSz="930275" eaLnBrk="0" fontAlgn="base" hangingPunct="0">
              <a:spcBef>
                <a:spcPct val="30000"/>
              </a:spcBef>
              <a:spcAft>
                <a:spcPct val="0"/>
              </a:spcAft>
              <a:defRPr sz="1200">
                <a:solidFill>
                  <a:schemeClr val="tx1"/>
                </a:solidFill>
                <a:latin typeface="Arial" panose="020B0604020202020204" pitchFamily="34" charset="0"/>
                <a:ea typeface="MS PGothic" pitchFamily="34" charset="-128"/>
                <a:cs typeface="Arial" panose="020B0604020202020204" pitchFamily="34" charset="0"/>
              </a:defRPr>
            </a:lvl9pPr>
          </a:lstStyle>
          <a:p>
            <a:pPr>
              <a:spcBef>
                <a:spcPct val="0"/>
              </a:spcBef>
            </a:pPr>
            <a:fld id="{65EBBE6C-0D01-44F8-95A8-8787740364C2}" type="slidenum">
              <a:rPr lang="en-US" altLang="cs-CZ" smtClean="0"/>
              <a:pPr>
                <a:spcBef>
                  <a:spcPct val="0"/>
                </a:spcBef>
              </a:pPr>
              <a:t>17</a:t>
            </a:fld>
            <a:endParaRPr lang="en-US" altLang="cs-CZ" smtClean="0"/>
          </a:p>
        </p:txBody>
      </p:sp>
    </p:spTree>
    <p:extLst>
      <p:ext uri="{BB962C8B-B14F-4D97-AF65-F5344CB8AC3E}">
        <p14:creationId xmlns:p14="http://schemas.microsoft.com/office/powerpoint/2010/main" val="4024311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a:ln/>
        </p:spPr>
      </p:sp>
      <p:sp>
        <p:nvSpPr>
          <p:cNvPr id="655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CA" altLang="cs-CZ" smtClean="0">
                <a:latin typeface="Arial" panose="020B0604020202020204" pitchFamily="34" charset="0"/>
                <a:cs typeface="Arial" panose="020B0604020202020204" pitchFamily="34" charset="0"/>
              </a:rPr>
              <a:t>Always have a tonic release of AP, but their frequency is mediated by center/surround receptive fields</a:t>
            </a:r>
          </a:p>
        </p:txBody>
      </p:sp>
      <p:sp>
        <p:nvSpPr>
          <p:cNvPr id="655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Arial" panose="020B0604020202020204" pitchFamily="34" charset="0"/>
                <a:ea typeface="MS PGothic" pitchFamily="34" charset="-128"/>
                <a:cs typeface="Arial" panose="020B0604020202020204" pitchFamily="34" charset="0"/>
              </a:defRPr>
            </a:lvl1pPr>
            <a:lvl2pPr marL="742950" indent="-285750" defTabSz="930275">
              <a:spcBef>
                <a:spcPct val="30000"/>
              </a:spcBef>
              <a:defRPr sz="1200">
                <a:solidFill>
                  <a:schemeClr val="tx1"/>
                </a:solidFill>
                <a:latin typeface="Arial" panose="020B0604020202020204" pitchFamily="34" charset="0"/>
                <a:ea typeface="MS PGothic" pitchFamily="34" charset="-128"/>
                <a:cs typeface="Arial" panose="020B0604020202020204" pitchFamily="34" charset="0"/>
              </a:defRPr>
            </a:lvl2pPr>
            <a:lvl3pPr marL="1143000" indent="-228600" defTabSz="930275">
              <a:spcBef>
                <a:spcPct val="30000"/>
              </a:spcBef>
              <a:defRPr sz="1200">
                <a:solidFill>
                  <a:schemeClr val="tx1"/>
                </a:solidFill>
                <a:latin typeface="Arial" panose="020B0604020202020204" pitchFamily="34" charset="0"/>
                <a:ea typeface="MS PGothic" pitchFamily="34" charset="-128"/>
                <a:cs typeface="Arial" panose="020B0604020202020204" pitchFamily="34" charset="0"/>
              </a:defRPr>
            </a:lvl3pPr>
            <a:lvl4pPr marL="1600200" indent="-228600" defTabSz="930275">
              <a:spcBef>
                <a:spcPct val="30000"/>
              </a:spcBef>
              <a:defRPr sz="1200">
                <a:solidFill>
                  <a:schemeClr val="tx1"/>
                </a:solidFill>
                <a:latin typeface="Arial" panose="020B0604020202020204" pitchFamily="34" charset="0"/>
                <a:ea typeface="MS PGothic" pitchFamily="34" charset="-128"/>
                <a:cs typeface="Arial" panose="020B0604020202020204" pitchFamily="34" charset="0"/>
              </a:defRPr>
            </a:lvl4pPr>
            <a:lvl5pPr marL="2057400" indent="-228600" defTabSz="930275">
              <a:spcBef>
                <a:spcPct val="30000"/>
              </a:spcBef>
              <a:defRPr sz="1200">
                <a:solidFill>
                  <a:schemeClr val="tx1"/>
                </a:solidFill>
                <a:latin typeface="Arial" panose="020B0604020202020204" pitchFamily="34" charset="0"/>
                <a:ea typeface="MS PGothic" pitchFamily="34" charset="-128"/>
                <a:cs typeface="Arial" panose="020B0604020202020204" pitchFamily="34" charset="0"/>
              </a:defRPr>
            </a:lvl5pPr>
            <a:lvl6pPr marL="2514600" indent="-228600" defTabSz="930275" eaLnBrk="0" fontAlgn="base" hangingPunct="0">
              <a:spcBef>
                <a:spcPct val="30000"/>
              </a:spcBef>
              <a:spcAft>
                <a:spcPct val="0"/>
              </a:spcAft>
              <a:defRPr sz="1200">
                <a:solidFill>
                  <a:schemeClr val="tx1"/>
                </a:solidFill>
                <a:latin typeface="Arial" panose="020B0604020202020204" pitchFamily="34" charset="0"/>
                <a:ea typeface="MS PGothic" pitchFamily="34" charset="-128"/>
                <a:cs typeface="Arial" panose="020B0604020202020204" pitchFamily="34" charset="0"/>
              </a:defRPr>
            </a:lvl6pPr>
            <a:lvl7pPr marL="2971800" indent="-228600" defTabSz="930275" eaLnBrk="0" fontAlgn="base" hangingPunct="0">
              <a:spcBef>
                <a:spcPct val="30000"/>
              </a:spcBef>
              <a:spcAft>
                <a:spcPct val="0"/>
              </a:spcAft>
              <a:defRPr sz="1200">
                <a:solidFill>
                  <a:schemeClr val="tx1"/>
                </a:solidFill>
                <a:latin typeface="Arial" panose="020B0604020202020204" pitchFamily="34" charset="0"/>
                <a:ea typeface="MS PGothic" pitchFamily="34" charset="-128"/>
                <a:cs typeface="Arial" panose="020B0604020202020204" pitchFamily="34" charset="0"/>
              </a:defRPr>
            </a:lvl7pPr>
            <a:lvl8pPr marL="3429000" indent="-228600" defTabSz="930275" eaLnBrk="0" fontAlgn="base" hangingPunct="0">
              <a:spcBef>
                <a:spcPct val="30000"/>
              </a:spcBef>
              <a:spcAft>
                <a:spcPct val="0"/>
              </a:spcAft>
              <a:defRPr sz="1200">
                <a:solidFill>
                  <a:schemeClr val="tx1"/>
                </a:solidFill>
                <a:latin typeface="Arial" panose="020B0604020202020204" pitchFamily="34" charset="0"/>
                <a:ea typeface="MS PGothic" pitchFamily="34" charset="-128"/>
                <a:cs typeface="Arial" panose="020B0604020202020204" pitchFamily="34" charset="0"/>
              </a:defRPr>
            </a:lvl8pPr>
            <a:lvl9pPr marL="3886200" indent="-228600" defTabSz="930275" eaLnBrk="0" fontAlgn="base" hangingPunct="0">
              <a:spcBef>
                <a:spcPct val="30000"/>
              </a:spcBef>
              <a:spcAft>
                <a:spcPct val="0"/>
              </a:spcAft>
              <a:defRPr sz="1200">
                <a:solidFill>
                  <a:schemeClr val="tx1"/>
                </a:solidFill>
                <a:latin typeface="Arial" panose="020B0604020202020204" pitchFamily="34" charset="0"/>
                <a:ea typeface="MS PGothic" pitchFamily="34" charset="-128"/>
                <a:cs typeface="Arial" panose="020B0604020202020204" pitchFamily="34" charset="0"/>
              </a:defRPr>
            </a:lvl9pPr>
          </a:lstStyle>
          <a:p>
            <a:pPr>
              <a:spcBef>
                <a:spcPct val="0"/>
              </a:spcBef>
            </a:pPr>
            <a:fld id="{AF9BE357-7797-461D-B981-1759772108C9}" type="slidenum">
              <a:rPr lang="en-US" altLang="cs-CZ" smtClean="0"/>
              <a:pPr>
                <a:spcBef>
                  <a:spcPct val="0"/>
                </a:spcBef>
              </a:pPr>
              <a:t>19</a:t>
            </a:fld>
            <a:endParaRPr lang="en-US" altLang="cs-CZ" smtClean="0"/>
          </a:p>
        </p:txBody>
      </p:sp>
    </p:spTree>
    <p:extLst>
      <p:ext uri="{BB962C8B-B14F-4D97-AF65-F5344CB8AC3E}">
        <p14:creationId xmlns:p14="http://schemas.microsoft.com/office/powerpoint/2010/main" val="30400470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1524000" y="1122363"/>
            <a:ext cx="9144000" cy="2387600"/>
          </a:xfrm>
        </p:spPr>
        <p:txBody>
          <a:bodyPr anchor="b"/>
          <a:lstStyle>
            <a:lvl1pPr algn="ctr">
              <a:defRPr sz="6000"/>
            </a:lvl1pPr>
          </a:lstStyle>
          <a:p>
            <a:r>
              <a:rPr lang="cs-CZ" smtClean="0"/>
              <a:t>Kliknutím lze upravit styl.</a:t>
            </a:r>
            <a:endParaRPr lang="cs-CZ"/>
          </a:p>
        </p:txBody>
      </p:sp>
      <p:sp>
        <p:nvSpPr>
          <p:cNvPr id="3" name="Podnadpis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smtClean="0"/>
              <a:t>Kliknutím lze upravit styl předlohy.</a:t>
            </a:r>
            <a:endParaRPr lang="cs-CZ"/>
          </a:p>
        </p:txBody>
      </p:sp>
      <p:sp>
        <p:nvSpPr>
          <p:cNvPr id="4" name="Zástupný symbol pro datum 3"/>
          <p:cNvSpPr>
            <a:spLocks noGrp="1"/>
          </p:cNvSpPr>
          <p:nvPr>
            <p:ph type="dt" sz="half" idx="10"/>
          </p:nvPr>
        </p:nvSpPr>
        <p:spPr/>
        <p:txBody>
          <a:bodyPr/>
          <a:lstStyle/>
          <a:p>
            <a:fld id="{6A89222D-CBF8-46FC-B9FD-606F25893976}" type="datetimeFigureOut">
              <a:rPr lang="cs-CZ" smtClean="0"/>
              <a:t>15.10.2018</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E73DB606-1574-473E-AA0E-B3F645660886}" type="slidenum">
              <a:rPr lang="cs-CZ" smtClean="0"/>
              <a:t>‹#›</a:t>
            </a:fld>
            <a:endParaRPr lang="cs-CZ"/>
          </a:p>
        </p:txBody>
      </p:sp>
    </p:spTree>
    <p:extLst>
      <p:ext uri="{BB962C8B-B14F-4D97-AF65-F5344CB8AC3E}">
        <p14:creationId xmlns:p14="http://schemas.microsoft.com/office/powerpoint/2010/main" val="20827514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svislý text 2"/>
          <p:cNvSpPr>
            <a:spLocks noGrp="1"/>
          </p:cNvSpPr>
          <p:nvPr>
            <p:ph type="body" orient="vert" idx="1"/>
          </p:nvPr>
        </p:nvSpPr>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6A89222D-CBF8-46FC-B9FD-606F25893976}" type="datetimeFigureOut">
              <a:rPr lang="cs-CZ" smtClean="0"/>
              <a:t>15.10.2018</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E73DB606-1574-473E-AA0E-B3F645660886}" type="slidenum">
              <a:rPr lang="cs-CZ" smtClean="0"/>
              <a:t>‹#›</a:t>
            </a:fld>
            <a:endParaRPr lang="cs-CZ"/>
          </a:p>
        </p:txBody>
      </p:sp>
    </p:spTree>
    <p:extLst>
      <p:ext uri="{BB962C8B-B14F-4D97-AF65-F5344CB8AC3E}">
        <p14:creationId xmlns:p14="http://schemas.microsoft.com/office/powerpoint/2010/main" val="8089360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8724900" y="365125"/>
            <a:ext cx="2628900" cy="5811838"/>
          </a:xfrm>
        </p:spPr>
        <p:txBody>
          <a:bodyPr vert="eaVert"/>
          <a:lstStyle/>
          <a:p>
            <a:r>
              <a:rPr lang="cs-CZ" smtClean="0"/>
              <a:t>Kliknutím lze upravit styl.</a:t>
            </a:r>
            <a:endParaRPr lang="cs-CZ"/>
          </a:p>
        </p:txBody>
      </p:sp>
      <p:sp>
        <p:nvSpPr>
          <p:cNvPr id="3" name="Zástupný symbol pro svislý text 2"/>
          <p:cNvSpPr>
            <a:spLocks noGrp="1"/>
          </p:cNvSpPr>
          <p:nvPr>
            <p:ph type="body" orient="vert" idx="1"/>
          </p:nvPr>
        </p:nvSpPr>
        <p:spPr>
          <a:xfrm>
            <a:off x="838200" y="365125"/>
            <a:ext cx="7734300" cy="5811838"/>
          </a:xfr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6A89222D-CBF8-46FC-B9FD-606F25893976}" type="datetimeFigureOut">
              <a:rPr lang="cs-CZ" smtClean="0"/>
              <a:t>15.10.2018</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E73DB606-1574-473E-AA0E-B3F645660886}" type="slidenum">
              <a:rPr lang="cs-CZ" smtClean="0"/>
              <a:t>‹#›</a:t>
            </a:fld>
            <a:endParaRPr lang="cs-CZ"/>
          </a:p>
        </p:txBody>
      </p:sp>
    </p:spTree>
    <p:extLst>
      <p:ext uri="{BB962C8B-B14F-4D97-AF65-F5344CB8AC3E}">
        <p14:creationId xmlns:p14="http://schemas.microsoft.com/office/powerpoint/2010/main" val="6252804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idx="1"/>
          </p:nvPr>
        </p:nvSpPr>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6A89222D-CBF8-46FC-B9FD-606F25893976}" type="datetimeFigureOut">
              <a:rPr lang="cs-CZ" smtClean="0"/>
              <a:t>15.10.2018</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E73DB606-1574-473E-AA0E-B3F645660886}" type="slidenum">
              <a:rPr lang="cs-CZ" smtClean="0"/>
              <a:t>‹#›</a:t>
            </a:fld>
            <a:endParaRPr lang="cs-CZ"/>
          </a:p>
        </p:txBody>
      </p:sp>
    </p:spTree>
    <p:extLst>
      <p:ext uri="{BB962C8B-B14F-4D97-AF65-F5344CB8AC3E}">
        <p14:creationId xmlns:p14="http://schemas.microsoft.com/office/powerpoint/2010/main" val="24440054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831850" y="1709738"/>
            <a:ext cx="10515600" cy="2852737"/>
          </a:xfrm>
        </p:spPr>
        <p:txBody>
          <a:bodyPr anchor="b"/>
          <a:lstStyle>
            <a:lvl1pPr>
              <a:defRPr sz="6000"/>
            </a:lvl1pPr>
          </a:lstStyle>
          <a:p>
            <a:r>
              <a:rPr lang="cs-CZ" smtClean="0"/>
              <a:t>Kliknutím lze upravit styl.</a:t>
            </a:r>
            <a:endParaRPr lang="cs-CZ"/>
          </a:p>
        </p:txBody>
      </p:sp>
      <p:sp>
        <p:nvSpPr>
          <p:cNvPr id="3" name="Zástupný symbol pro tex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smtClean="0"/>
              <a:t>Kliknutím lze upravit styly předlohy textu.</a:t>
            </a:r>
          </a:p>
        </p:txBody>
      </p:sp>
      <p:sp>
        <p:nvSpPr>
          <p:cNvPr id="4" name="Zástupný symbol pro datum 3"/>
          <p:cNvSpPr>
            <a:spLocks noGrp="1"/>
          </p:cNvSpPr>
          <p:nvPr>
            <p:ph type="dt" sz="half" idx="10"/>
          </p:nvPr>
        </p:nvSpPr>
        <p:spPr/>
        <p:txBody>
          <a:bodyPr/>
          <a:lstStyle/>
          <a:p>
            <a:fld id="{6A89222D-CBF8-46FC-B9FD-606F25893976}" type="datetimeFigureOut">
              <a:rPr lang="cs-CZ" smtClean="0"/>
              <a:t>15.10.2018</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E73DB606-1574-473E-AA0E-B3F645660886}" type="slidenum">
              <a:rPr lang="cs-CZ" smtClean="0"/>
              <a:t>‹#›</a:t>
            </a:fld>
            <a:endParaRPr lang="cs-CZ"/>
          </a:p>
        </p:txBody>
      </p:sp>
    </p:spTree>
    <p:extLst>
      <p:ext uri="{BB962C8B-B14F-4D97-AF65-F5344CB8AC3E}">
        <p14:creationId xmlns:p14="http://schemas.microsoft.com/office/powerpoint/2010/main" val="17055547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sz="half" idx="1"/>
          </p:nvPr>
        </p:nvSpPr>
        <p:spPr>
          <a:xfrm>
            <a:off x="838200" y="1825625"/>
            <a:ext cx="5181600" cy="4351338"/>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6172200" y="1825625"/>
            <a:ext cx="5181600" cy="4351338"/>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datum 4"/>
          <p:cNvSpPr>
            <a:spLocks noGrp="1"/>
          </p:cNvSpPr>
          <p:nvPr>
            <p:ph type="dt" sz="half" idx="10"/>
          </p:nvPr>
        </p:nvSpPr>
        <p:spPr/>
        <p:txBody>
          <a:bodyPr/>
          <a:lstStyle/>
          <a:p>
            <a:fld id="{6A89222D-CBF8-46FC-B9FD-606F25893976}" type="datetimeFigureOut">
              <a:rPr lang="cs-CZ" smtClean="0"/>
              <a:t>15.10.2018</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E73DB606-1574-473E-AA0E-B3F645660886}" type="slidenum">
              <a:rPr lang="cs-CZ" smtClean="0"/>
              <a:t>‹#›</a:t>
            </a:fld>
            <a:endParaRPr lang="cs-CZ"/>
          </a:p>
        </p:txBody>
      </p:sp>
    </p:spTree>
    <p:extLst>
      <p:ext uri="{BB962C8B-B14F-4D97-AF65-F5344CB8AC3E}">
        <p14:creationId xmlns:p14="http://schemas.microsoft.com/office/powerpoint/2010/main" val="3610577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839788" y="365125"/>
            <a:ext cx="10515600" cy="1325563"/>
          </a:xfrm>
        </p:spPr>
        <p:txBody>
          <a:bodyPr/>
          <a:lstStyle/>
          <a:p>
            <a:r>
              <a:rPr lang="cs-CZ" smtClean="0"/>
              <a:t>Kliknutím lze upravit styl.</a:t>
            </a:r>
            <a:endParaRPr lang="cs-CZ"/>
          </a:p>
        </p:txBody>
      </p:sp>
      <p:sp>
        <p:nvSpPr>
          <p:cNvPr id="3" name="Zástupný symbol pro tex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4" name="Zástupný symbol pro obsah 3"/>
          <p:cNvSpPr>
            <a:spLocks noGrp="1"/>
          </p:cNvSpPr>
          <p:nvPr>
            <p:ph sz="half" idx="2"/>
          </p:nvPr>
        </p:nvSpPr>
        <p:spPr>
          <a:xfrm>
            <a:off x="839788" y="2505075"/>
            <a:ext cx="5157787" cy="3684588"/>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6" name="Zástupný symbol pro obsah 5"/>
          <p:cNvSpPr>
            <a:spLocks noGrp="1"/>
          </p:cNvSpPr>
          <p:nvPr>
            <p:ph sz="quarter" idx="4"/>
          </p:nvPr>
        </p:nvSpPr>
        <p:spPr>
          <a:xfrm>
            <a:off x="6172200" y="2505075"/>
            <a:ext cx="5183188" cy="3684588"/>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Zástupný symbol pro datum 6"/>
          <p:cNvSpPr>
            <a:spLocks noGrp="1"/>
          </p:cNvSpPr>
          <p:nvPr>
            <p:ph type="dt" sz="half" idx="10"/>
          </p:nvPr>
        </p:nvSpPr>
        <p:spPr/>
        <p:txBody>
          <a:bodyPr/>
          <a:lstStyle/>
          <a:p>
            <a:fld id="{6A89222D-CBF8-46FC-B9FD-606F25893976}" type="datetimeFigureOut">
              <a:rPr lang="cs-CZ" smtClean="0"/>
              <a:t>15.10.2018</a:t>
            </a:fld>
            <a:endParaRPr lang="cs-CZ"/>
          </a:p>
        </p:txBody>
      </p:sp>
      <p:sp>
        <p:nvSpPr>
          <p:cNvPr id="8" name="Zástupný symbol pro zápatí 7"/>
          <p:cNvSpPr>
            <a:spLocks noGrp="1"/>
          </p:cNvSpPr>
          <p:nvPr>
            <p:ph type="ftr" sz="quarter" idx="11"/>
          </p:nvPr>
        </p:nvSpPr>
        <p:spPr/>
        <p:txBody>
          <a:bodyPr/>
          <a:lstStyle/>
          <a:p>
            <a:endParaRPr lang="cs-CZ"/>
          </a:p>
        </p:txBody>
      </p:sp>
      <p:sp>
        <p:nvSpPr>
          <p:cNvPr id="9" name="Zástupný symbol pro číslo snímku 8"/>
          <p:cNvSpPr>
            <a:spLocks noGrp="1"/>
          </p:cNvSpPr>
          <p:nvPr>
            <p:ph type="sldNum" sz="quarter" idx="12"/>
          </p:nvPr>
        </p:nvSpPr>
        <p:spPr/>
        <p:txBody>
          <a:bodyPr/>
          <a:lstStyle/>
          <a:p>
            <a:fld id="{E73DB606-1574-473E-AA0E-B3F645660886}" type="slidenum">
              <a:rPr lang="cs-CZ" smtClean="0"/>
              <a:t>‹#›</a:t>
            </a:fld>
            <a:endParaRPr lang="cs-CZ"/>
          </a:p>
        </p:txBody>
      </p:sp>
    </p:spTree>
    <p:extLst>
      <p:ext uri="{BB962C8B-B14F-4D97-AF65-F5344CB8AC3E}">
        <p14:creationId xmlns:p14="http://schemas.microsoft.com/office/powerpoint/2010/main" val="28363212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datum 2"/>
          <p:cNvSpPr>
            <a:spLocks noGrp="1"/>
          </p:cNvSpPr>
          <p:nvPr>
            <p:ph type="dt" sz="half" idx="10"/>
          </p:nvPr>
        </p:nvSpPr>
        <p:spPr/>
        <p:txBody>
          <a:bodyPr/>
          <a:lstStyle/>
          <a:p>
            <a:fld id="{6A89222D-CBF8-46FC-B9FD-606F25893976}" type="datetimeFigureOut">
              <a:rPr lang="cs-CZ" smtClean="0"/>
              <a:t>15.10.2018</a:t>
            </a:fld>
            <a:endParaRPr lang="cs-CZ"/>
          </a:p>
        </p:txBody>
      </p:sp>
      <p:sp>
        <p:nvSpPr>
          <p:cNvPr id="4" name="Zástupný symbol pro zápatí 3"/>
          <p:cNvSpPr>
            <a:spLocks noGrp="1"/>
          </p:cNvSpPr>
          <p:nvPr>
            <p:ph type="ftr" sz="quarter" idx="11"/>
          </p:nvPr>
        </p:nvSpPr>
        <p:spPr/>
        <p:txBody>
          <a:bodyPr/>
          <a:lstStyle/>
          <a:p>
            <a:endParaRPr lang="cs-CZ"/>
          </a:p>
        </p:txBody>
      </p:sp>
      <p:sp>
        <p:nvSpPr>
          <p:cNvPr id="5" name="Zástupný symbol pro číslo snímku 4"/>
          <p:cNvSpPr>
            <a:spLocks noGrp="1"/>
          </p:cNvSpPr>
          <p:nvPr>
            <p:ph type="sldNum" sz="quarter" idx="12"/>
          </p:nvPr>
        </p:nvSpPr>
        <p:spPr/>
        <p:txBody>
          <a:bodyPr/>
          <a:lstStyle/>
          <a:p>
            <a:fld id="{E73DB606-1574-473E-AA0E-B3F645660886}" type="slidenum">
              <a:rPr lang="cs-CZ" smtClean="0"/>
              <a:t>‹#›</a:t>
            </a:fld>
            <a:endParaRPr lang="cs-CZ"/>
          </a:p>
        </p:txBody>
      </p:sp>
    </p:spTree>
    <p:extLst>
      <p:ext uri="{BB962C8B-B14F-4D97-AF65-F5344CB8AC3E}">
        <p14:creationId xmlns:p14="http://schemas.microsoft.com/office/powerpoint/2010/main" val="29269427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6A89222D-CBF8-46FC-B9FD-606F25893976}" type="datetimeFigureOut">
              <a:rPr lang="cs-CZ" smtClean="0"/>
              <a:t>15.10.2018</a:t>
            </a:fld>
            <a:endParaRPr lang="cs-CZ"/>
          </a:p>
        </p:txBody>
      </p:sp>
      <p:sp>
        <p:nvSpPr>
          <p:cNvPr id="3" name="Zástupný symbol pro zápatí 2"/>
          <p:cNvSpPr>
            <a:spLocks noGrp="1"/>
          </p:cNvSpPr>
          <p:nvPr>
            <p:ph type="ftr" sz="quarter" idx="11"/>
          </p:nvPr>
        </p:nvSpPr>
        <p:spPr/>
        <p:txBody>
          <a:bodyPr/>
          <a:lstStyle/>
          <a:p>
            <a:endParaRPr lang="cs-CZ"/>
          </a:p>
        </p:txBody>
      </p:sp>
      <p:sp>
        <p:nvSpPr>
          <p:cNvPr id="4" name="Zástupný symbol pro číslo snímku 3"/>
          <p:cNvSpPr>
            <a:spLocks noGrp="1"/>
          </p:cNvSpPr>
          <p:nvPr>
            <p:ph type="sldNum" sz="quarter" idx="12"/>
          </p:nvPr>
        </p:nvSpPr>
        <p:spPr/>
        <p:txBody>
          <a:bodyPr/>
          <a:lstStyle/>
          <a:p>
            <a:fld id="{E73DB606-1574-473E-AA0E-B3F645660886}" type="slidenum">
              <a:rPr lang="cs-CZ" smtClean="0"/>
              <a:t>‹#›</a:t>
            </a:fld>
            <a:endParaRPr lang="cs-CZ"/>
          </a:p>
        </p:txBody>
      </p:sp>
    </p:spTree>
    <p:extLst>
      <p:ext uri="{BB962C8B-B14F-4D97-AF65-F5344CB8AC3E}">
        <p14:creationId xmlns:p14="http://schemas.microsoft.com/office/powerpoint/2010/main" val="17073878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839788" y="457200"/>
            <a:ext cx="3932237" cy="1600200"/>
          </a:xfrm>
        </p:spPr>
        <p:txBody>
          <a:bodyPr anchor="b"/>
          <a:lstStyle>
            <a:lvl1pPr>
              <a:defRPr sz="3200"/>
            </a:lvl1pPr>
          </a:lstStyle>
          <a:p>
            <a:r>
              <a:rPr lang="cs-CZ" smtClean="0"/>
              <a:t>Kliknutím lze upravit styl.</a:t>
            </a:r>
            <a:endParaRPr lang="cs-CZ"/>
          </a:p>
        </p:txBody>
      </p:sp>
      <p:sp>
        <p:nvSpPr>
          <p:cNvPr id="3" name="Zástupný symbol pro obsah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smtClean="0"/>
              <a:t>Kliknutím lze upravit styly předlohy textu.</a:t>
            </a:r>
          </a:p>
        </p:txBody>
      </p:sp>
      <p:sp>
        <p:nvSpPr>
          <p:cNvPr id="5" name="Zástupný symbol pro datum 4"/>
          <p:cNvSpPr>
            <a:spLocks noGrp="1"/>
          </p:cNvSpPr>
          <p:nvPr>
            <p:ph type="dt" sz="half" idx="10"/>
          </p:nvPr>
        </p:nvSpPr>
        <p:spPr/>
        <p:txBody>
          <a:bodyPr/>
          <a:lstStyle/>
          <a:p>
            <a:fld id="{6A89222D-CBF8-46FC-B9FD-606F25893976}" type="datetimeFigureOut">
              <a:rPr lang="cs-CZ" smtClean="0"/>
              <a:t>15.10.2018</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E73DB606-1574-473E-AA0E-B3F645660886}" type="slidenum">
              <a:rPr lang="cs-CZ" smtClean="0"/>
              <a:t>‹#›</a:t>
            </a:fld>
            <a:endParaRPr lang="cs-CZ"/>
          </a:p>
        </p:txBody>
      </p:sp>
    </p:spTree>
    <p:extLst>
      <p:ext uri="{BB962C8B-B14F-4D97-AF65-F5344CB8AC3E}">
        <p14:creationId xmlns:p14="http://schemas.microsoft.com/office/powerpoint/2010/main" val="1849282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839788" y="457200"/>
            <a:ext cx="3932237" cy="1600200"/>
          </a:xfrm>
        </p:spPr>
        <p:txBody>
          <a:bodyPr anchor="b"/>
          <a:lstStyle>
            <a:lvl1pPr>
              <a:defRPr sz="3200"/>
            </a:lvl1pPr>
          </a:lstStyle>
          <a:p>
            <a:r>
              <a:rPr lang="cs-CZ" smtClean="0"/>
              <a:t>Kliknutím lze upravit styl.</a:t>
            </a:r>
            <a:endParaRPr lang="cs-CZ"/>
          </a:p>
        </p:txBody>
      </p:sp>
      <p:sp>
        <p:nvSpPr>
          <p:cNvPr id="3" name="Zástupný symbol pro obrázek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smtClean="0"/>
              <a:t>Kliknutím lze upravit styly předlohy textu.</a:t>
            </a:r>
          </a:p>
        </p:txBody>
      </p:sp>
      <p:sp>
        <p:nvSpPr>
          <p:cNvPr id="5" name="Zástupný symbol pro datum 4"/>
          <p:cNvSpPr>
            <a:spLocks noGrp="1"/>
          </p:cNvSpPr>
          <p:nvPr>
            <p:ph type="dt" sz="half" idx="10"/>
          </p:nvPr>
        </p:nvSpPr>
        <p:spPr/>
        <p:txBody>
          <a:bodyPr/>
          <a:lstStyle/>
          <a:p>
            <a:fld id="{6A89222D-CBF8-46FC-B9FD-606F25893976}" type="datetimeFigureOut">
              <a:rPr lang="cs-CZ" smtClean="0"/>
              <a:t>15.10.2018</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E73DB606-1574-473E-AA0E-B3F645660886}" type="slidenum">
              <a:rPr lang="cs-CZ" smtClean="0"/>
              <a:t>‹#›</a:t>
            </a:fld>
            <a:endParaRPr lang="cs-CZ"/>
          </a:p>
        </p:txBody>
      </p:sp>
    </p:spTree>
    <p:extLst>
      <p:ext uri="{BB962C8B-B14F-4D97-AF65-F5344CB8AC3E}">
        <p14:creationId xmlns:p14="http://schemas.microsoft.com/office/powerpoint/2010/main" val="32445999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s-CZ" smtClean="0"/>
              <a:t>Kliknutím lze upravit styl.</a:t>
            </a:r>
            <a:endParaRPr lang="cs-CZ"/>
          </a:p>
        </p:txBody>
      </p:sp>
      <p:sp>
        <p:nvSpPr>
          <p:cNvPr id="3" name="Zástupný symbol pro tex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A89222D-CBF8-46FC-B9FD-606F25893976}" type="datetimeFigureOut">
              <a:rPr lang="cs-CZ" smtClean="0"/>
              <a:t>15.10.2018</a:t>
            </a:fld>
            <a:endParaRPr lang="cs-CZ"/>
          </a:p>
        </p:txBody>
      </p:sp>
      <p:sp>
        <p:nvSpPr>
          <p:cNvPr id="5" name="Zástupný symbol pro zápatí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73DB606-1574-473E-AA0E-B3F645660886}" type="slidenum">
              <a:rPr lang="cs-CZ" smtClean="0"/>
              <a:t>‹#›</a:t>
            </a:fld>
            <a:endParaRPr lang="cs-CZ"/>
          </a:p>
        </p:txBody>
      </p:sp>
    </p:spTree>
    <p:extLst>
      <p:ext uri="{BB962C8B-B14F-4D97-AF65-F5344CB8AC3E}">
        <p14:creationId xmlns:p14="http://schemas.microsoft.com/office/powerpoint/2010/main" val="153256204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2.xml"/></Relationships>
</file>

<file path=ppt/slides/_rels/slide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hyperlink" Target="file:///\\localhost\upload.wikimedia.org\wikipedia\commons\e\e0\Ishihara_9.png"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28.emf"/><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40.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pPr algn="ctr"/>
            <a:r>
              <a:rPr lang="cs-CZ" sz="8000" b="1" u="sng" dirty="0" smtClean="0">
                <a:solidFill>
                  <a:srgbClr val="C00000"/>
                </a:solidFill>
              </a:rPr>
              <a:t>SMYSLY</a:t>
            </a:r>
            <a:endParaRPr lang="cs-CZ" sz="8000" b="1" u="sng" dirty="0">
              <a:solidFill>
                <a:srgbClr val="C00000"/>
              </a:solidFill>
            </a:endParaRPr>
          </a:p>
        </p:txBody>
      </p:sp>
    </p:spTree>
    <p:extLst>
      <p:ext uri="{BB962C8B-B14F-4D97-AF65-F5344CB8AC3E}">
        <p14:creationId xmlns:p14="http://schemas.microsoft.com/office/powerpoint/2010/main" val="39886263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rotWithShape="1">
          <a:blip r:embed="rId2"/>
          <a:srcRect l="23940" t="44310" r="46043" b="27953"/>
          <a:stretch/>
        </p:blipFill>
        <p:spPr>
          <a:xfrm>
            <a:off x="292371" y="499621"/>
            <a:ext cx="11607258" cy="6033156"/>
          </a:xfrm>
          <a:prstGeom prst="rect">
            <a:avLst/>
          </a:prstGeom>
        </p:spPr>
      </p:pic>
    </p:spTree>
    <p:extLst>
      <p:ext uri="{BB962C8B-B14F-4D97-AF65-F5344CB8AC3E}">
        <p14:creationId xmlns:p14="http://schemas.microsoft.com/office/powerpoint/2010/main" val="40977633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37"/>
          <p:cNvSpPr>
            <a:spLocks noGrp="1" noChangeArrowheads="1"/>
          </p:cNvSpPr>
          <p:nvPr>
            <p:ph type="title"/>
          </p:nvPr>
        </p:nvSpPr>
        <p:spPr>
          <a:xfrm>
            <a:off x="2136775" y="228600"/>
            <a:ext cx="8153400" cy="990600"/>
          </a:xfrm>
        </p:spPr>
        <p:txBody>
          <a:bodyPr/>
          <a:lstStyle/>
          <a:p>
            <a:pPr eaLnBrk="1" hangingPunct="1"/>
            <a:r>
              <a:rPr lang="en-US" altLang="cs-CZ" smtClean="0"/>
              <a:t>Phototransduction: Dark current</a:t>
            </a:r>
            <a:endParaRPr lang="en-CA" altLang="cs-CZ" smtClean="0"/>
          </a:p>
        </p:txBody>
      </p:sp>
      <p:sp>
        <p:nvSpPr>
          <p:cNvPr id="39939"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700"/>
              </a:spcBef>
              <a:buClr>
                <a:schemeClr val="accent2"/>
              </a:buClr>
              <a:buSzPct val="60000"/>
              <a:buFont typeface="Wingdings" panose="05000000000000000000" pitchFamily="2" charset="2"/>
              <a:buChar char=""/>
              <a:defRPr sz="2900">
                <a:solidFill>
                  <a:schemeClr val="tx1"/>
                </a:solidFill>
                <a:latin typeface="Tw Cen MT" panose="020B0602020104020603" pitchFamily="34" charset="-18"/>
                <a:ea typeface="MS PGothic" panose="020B0600070205080204" pitchFamily="34" charset="-128"/>
              </a:defRPr>
            </a:lvl1pPr>
            <a:lvl2pPr marL="742950" indent="-285750">
              <a:spcBef>
                <a:spcPts val="550"/>
              </a:spcBef>
              <a:buClr>
                <a:schemeClr val="accent1"/>
              </a:buClr>
              <a:buSzPct val="70000"/>
              <a:buFont typeface="Wingdings 2" panose="05020102010507070707" pitchFamily="18" charset="2"/>
              <a:buChar char=""/>
              <a:defRPr sz="2600">
                <a:solidFill>
                  <a:schemeClr val="tx1"/>
                </a:solidFill>
                <a:latin typeface="Tw Cen MT" panose="020B0602020104020603" pitchFamily="34" charset="-18"/>
                <a:ea typeface="MS PGothic" panose="020B0600070205080204" pitchFamily="34" charset="-128"/>
              </a:defRPr>
            </a:lvl2pPr>
            <a:lvl3pPr marL="1143000" indent="-228600">
              <a:spcBef>
                <a:spcPts val="500"/>
              </a:spcBef>
              <a:buClr>
                <a:schemeClr val="accent2"/>
              </a:buClr>
              <a:buSzPct val="75000"/>
              <a:buFont typeface="Wingdings" panose="05000000000000000000" pitchFamily="2" charset="2"/>
              <a:buChar char=""/>
              <a:defRPr sz="2300">
                <a:solidFill>
                  <a:schemeClr val="tx1"/>
                </a:solidFill>
                <a:latin typeface="Tw Cen MT" panose="020B0602020104020603" pitchFamily="34" charset="-18"/>
                <a:ea typeface="MS PGothic" panose="020B0600070205080204" pitchFamily="34" charset="-128"/>
              </a:defRPr>
            </a:lvl3pPr>
            <a:lvl4pPr marL="1600200" indent="-228600">
              <a:spcBef>
                <a:spcPts val="400"/>
              </a:spcBef>
              <a:buClr>
                <a:srgbClr val="A5AB81"/>
              </a:buClr>
              <a:buSzPct val="75000"/>
              <a:buFont typeface="Wingdings" panose="05000000000000000000" pitchFamily="2" charset="2"/>
              <a:buChar char=""/>
              <a:defRPr sz="2000">
                <a:solidFill>
                  <a:schemeClr val="tx1"/>
                </a:solidFill>
                <a:latin typeface="Tw Cen MT" panose="020B0602020104020603" pitchFamily="34" charset="-18"/>
                <a:ea typeface="MS PGothic" panose="020B0600070205080204" pitchFamily="34" charset="-128"/>
              </a:defRPr>
            </a:lvl4pPr>
            <a:lvl5pPr marL="2057400" indent="-228600">
              <a:spcBef>
                <a:spcPts val="400"/>
              </a:spcBef>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anose="020B0600070205080204" pitchFamily="34" charset="-128"/>
              </a:defRPr>
            </a:lvl5pPr>
            <a:lvl6pPr marL="25146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anose="020B0600070205080204" pitchFamily="34" charset="-128"/>
              </a:defRPr>
            </a:lvl6pPr>
            <a:lvl7pPr marL="29718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anose="020B0600070205080204" pitchFamily="34" charset="-128"/>
              </a:defRPr>
            </a:lvl7pPr>
            <a:lvl8pPr marL="34290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anose="020B0600070205080204" pitchFamily="34" charset="-128"/>
              </a:defRPr>
            </a:lvl8pPr>
            <a:lvl9pPr marL="38862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anose="020B0600070205080204" pitchFamily="34" charset="-128"/>
              </a:defRPr>
            </a:lvl9pPr>
          </a:lstStyle>
          <a:p>
            <a:pPr>
              <a:lnSpc>
                <a:spcPct val="80000"/>
              </a:lnSpc>
              <a:spcBef>
                <a:spcPct val="0"/>
              </a:spcBef>
              <a:buClrTx/>
              <a:buSzTx/>
              <a:buFontTx/>
              <a:buNone/>
            </a:pPr>
            <a:fld id="{B4B8CE66-6096-4CF2-8AA8-8CDAE00584EE}" type="slidenum">
              <a:rPr lang="en-US" altLang="cs-CZ" sz="1200">
                <a:solidFill>
                  <a:srgbClr val="FFFFFF"/>
                </a:solidFill>
                <a:latin typeface="Arial" panose="020B0604020202020204" pitchFamily="34" charset="0"/>
              </a:rPr>
              <a:pPr>
                <a:lnSpc>
                  <a:spcPct val="80000"/>
                </a:lnSpc>
                <a:spcBef>
                  <a:spcPct val="0"/>
                </a:spcBef>
                <a:buClrTx/>
                <a:buSzTx/>
                <a:buFontTx/>
                <a:buNone/>
              </a:pPr>
              <a:t>11</a:t>
            </a:fld>
            <a:endParaRPr lang="en-US" altLang="cs-CZ" sz="1200">
              <a:solidFill>
                <a:srgbClr val="FFFFFF"/>
              </a:solidFill>
              <a:latin typeface="Arial" panose="020B0604020202020204" pitchFamily="34" charset="0"/>
            </a:endParaRPr>
          </a:p>
        </p:txBody>
      </p:sp>
      <p:sp>
        <p:nvSpPr>
          <p:cNvPr id="661542" name="Rectangle 38"/>
          <p:cNvSpPr>
            <a:spLocks noGrp="1" noChangeArrowheads="1"/>
          </p:cNvSpPr>
          <p:nvPr>
            <p:ph sz="quarter" idx="1"/>
          </p:nvPr>
        </p:nvSpPr>
        <p:spPr>
          <a:xfrm>
            <a:off x="1524000" y="1600201"/>
            <a:ext cx="5214938" cy="4919663"/>
          </a:xfrm>
        </p:spPr>
        <p:txBody>
          <a:bodyPr/>
          <a:lstStyle/>
          <a:p>
            <a:pPr eaLnBrk="1" hangingPunct="1"/>
            <a:r>
              <a:rPr lang="en-US" altLang="cs-CZ" sz="2200" dirty="0"/>
              <a:t>Partially active </a:t>
            </a:r>
            <a:r>
              <a:rPr lang="en-US" altLang="cs-CZ" sz="2200" u="sng" dirty="0"/>
              <a:t>guanylyl cyclase</a:t>
            </a:r>
            <a:r>
              <a:rPr lang="en-US" altLang="cs-CZ" sz="2200" dirty="0"/>
              <a:t> keeps cytoplasmic [cGMP] high in the dark</a:t>
            </a:r>
          </a:p>
          <a:p>
            <a:pPr eaLnBrk="1" hangingPunct="1"/>
            <a:r>
              <a:rPr lang="en-US" altLang="cs-CZ" sz="2200" dirty="0"/>
              <a:t>Outer segment contains </a:t>
            </a:r>
            <a:r>
              <a:rPr lang="en-US" altLang="cs-CZ" sz="2200" u="sng" dirty="0"/>
              <a:t>cGMP-gated cation channels</a:t>
            </a:r>
          </a:p>
          <a:p>
            <a:pPr lvl="1" eaLnBrk="1" hangingPunct="1"/>
            <a:r>
              <a:rPr lang="en-US" altLang="cs-CZ" sz="2200" dirty="0"/>
              <a:t>Influx of Na</a:t>
            </a:r>
            <a:r>
              <a:rPr lang="en-US" altLang="cs-CZ" sz="2200" baseline="30000" dirty="0"/>
              <a:t>+</a:t>
            </a:r>
            <a:r>
              <a:rPr lang="en-US" altLang="cs-CZ" sz="2200" dirty="0"/>
              <a:t> and Ca</a:t>
            </a:r>
            <a:r>
              <a:rPr lang="en-US" altLang="cs-CZ" sz="2200" baseline="30000" dirty="0"/>
              <a:t>2+</a:t>
            </a:r>
          </a:p>
          <a:p>
            <a:pPr eaLnBrk="1" hangingPunct="1"/>
            <a:r>
              <a:rPr lang="en-US" altLang="cs-CZ" sz="2200" dirty="0"/>
              <a:t>Inner segment contains </a:t>
            </a:r>
            <a:r>
              <a:rPr lang="en-US" altLang="cs-CZ" sz="2200" u="sng" dirty="0"/>
              <a:t>non-gated K</a:t>
            </a:r>
            <a:r>
              <a:rPr lang="en-US" altLang="cs-CZ" sz="2200" u="sng" baseline="30000" dirty="0"/>
              <a:t>+</a:t>
            </a:r>
            <a:r>
              <a:rPr lang="en-US" altLang="cs-CZ" sz="2200" u="sng" dirty="0"/>
              <a:t> selective channels</a:t>
            </a:r>
          </a:p>
          <a:p>
            <a:pPr lvl="1" eaLnBrk="1" hangingPunct="1"/>
            <a:r>
              <a:rPr lang="en-US" altLang="cs-CZ" sz="2200" dirty="0"/>
              <a:t>K</a:t>
            </a:r>
            <a:r>
              <a:rPr lang="en-US" altLang="cs-CZ" sz="2200" baseline="30000" dirty="0"/>
              <a:t>+ </a:t>
            </a:r>
            <a:r>
              <a:rPr lang="en-US" altLang="cs-CZ" sz="2200" dirty="0"/>
              <a:t>efflux</a:t>
            </a:r>
          </a:p>
          <a:p>
            <a:pPr eaLnBrk="1" hangingPunct="1"/>
            <a:r>
              <a:rPr lang="en-US" altLang="cs-CZ" sz="2200" dirty="0"/>
              <a:t>Resting, or dark </a:t>
            </a:r>
            <a:r>
              <a:rPr lang="en-US" altLang="cs-CZ" sz="2200" dirty="0" err="1"/>
              <a:t>V</a:t>
            </a:r>
            <a:r>
              <a:rPr lang="en-US" altLang="cs-CZ" sz="2200" baseline="-25000" dirty="0" err="1"/>
              <a:t>m</a:t>
            </a:r>
            <a:r>
              <a:rPr lang="en-US" altLang="cs-CZ" sz="2200" dirty="0"/>
              <a:t> is -40 mV</a:t>
            </a:r>
          </a:p>
          <a:p>
            <a:pPr eaLnBrk="1" hangingPunct="1"/>
            <a:r>
              <a:rPr lang="en-US" altLang="cs-CZ" sz="2200" dirty="0"/>
              <a:t>concentration gradients maintained by Na</a:t>
            </a:r>
            <a:r>
              <a:rPr lang="en-US" altLang="cs-CZ" sz="2200" baseline="30000" dirty="0"/>
              <a:t>+</a:t>
            </a:r>
            <a:r>
              <a:rPr lang="en-US" altLang="cs-CZ" sz="2200" dirty="0"/>
              <a:t>/K</a:t>
            </a:r>
            <a:r>
              <a:rPr lang="en-US" altLang="cs-CZ" sz="2200" baseline="30000" dirty="0"/>
              <a:t>+</a:t>
            </a:r>
            <a:r>
              <a:rPr lang="en-US" altLang="cs-CZ" sz="2200" dirty="0"/>
              <a:t> pump </a:t>
            </a:r>
          </a:p>
          <a:p>
            <a:pPr eaLnBrk="1" hangingPunct="1"/>
            <a:endParaRPr lang="en-US" altLang="cs-CZ" sz="2200" dirty="0"/>
          </a:p>
        </p:txBody>
      </p:sp>
      <p:pic>
        <p:nvPicPr>
          <p:cNvPr id="39941" name="Picture 1"/>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554788" y="1273176"/>
            <a:ext cx="4113212" cy="558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6497638" y="1206501"/>
            <a:ext cx="919162" cy="43656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CA"/>
          </a:p>
        </p:txBody>
      </p:sp>
      <p:sp>
        <p:nvSpPr>
          <p:cNvPr id="8" name="Rectangle 7"/>
          <p:cNvSpPr/>
          <p:nvPr/>
        </p:nvSpPr>
        <p:spPr>
          <a:xfrm>
            <a:off x="6497638" y="4727576"/>
            <a:ext cx="919162" cy="43656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CA"/>
          </a:p>
        </p:txBody>
      </p:sp>
      <p:sp>
        <p:nvSpPr>
          <p:cNvPr id="9" name="Rectangle 8"/>
          <p:cNvSpPr/>
          <p:nvPr/>
        </p:nvSpPr>
        <p:spPr>
          <a:xfrm>
            <a:off x="9817100" y="4541839"/>
            <a:ext cx="681038" cy="55562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CA"/>
          </a:p>
        </p:txBody>
      </p:sp>
    </p:spTree>
    <p:extLst>
      <p:ext uri="{BB962C8B-B14F-4D97-AF65-F5344CB8AC3E}">
        <p14:creationId xmlns:p14="http://schemas.microsoft.com/office/powerpoint/2010/main" val="20901708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661542">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61542">
                                            <p:txEl>
                                              <p:pRg st="4" end="4"/>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661542">
                                            <p:txEl>
                                              <p:pRg st="5" end="5"/>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661542">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p:txBody>
          <a:bodyPr>
            <a:normAutofit/>
          </a:bodyPr>
          <a:lstStyle/>
          <a:p>
            <a:pPr>
              <a:defRPr/>
            </a:pPr>
            <a:fld id="{B5C288FE-76D7-402E-BA1D-74DEB21D0B4F}" type="slidenum">
              <a:rPr lang="en-US" altLang="cs-CZ" smtClean="0"/>
              <a:pPr>
                <a:defRPr/>
              </a:pPr>
              <a:t>12</a:t>
            </a:fld>
            <a:endParaRPr lang="en-US" altLang="cs-CZ"/>
          </a:p>
        </p:txBody>
      </p:sp>
      <p:pic>
        <p:nvPicPr>
          <p:cNvPr id="41987" name="Obrázek 4"/>
          <p:cNvPicPr>
            <a:picLocks noChangeAspect="1"/>
          </p:cNvPicPr>
          <p:nvPr/>
        </p:nvPicPr>
        <p:blipFill>
          <a:blip r:embed="rId2">
            <a:extLst>
              <a:ext uri="{28A0092B-C50C-407E-A947-70E740481C1C}">
                <a14:useLocalDpi xmlns:a14="http://schemas.microsoft.com/office/drawing/2010/main" val="0"/>
              </a:ext>
            </a:extLst>
          </a:blip>
          <a:srcRect l="25198" t="26617" r="54457" b="27867"/>
          <a:stretch>
            <a:fillRect/>
          </a:stretch>
        </p:blipFill>
        <p:spPr bwMode="auto">
          <a:xfrm>
            <a:off x="1377896" y="603250"/>
            <a:ext cx="4572000" cy="575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ovéPole 1"/>
          <p:cNvSpPr txBox="1"/>
          <p:nvPr/>
        </p:nvSpPr>
        <p:spPr>
          <a:xfrm>
            <a:off x="6052883" y="938555"/>
            <a:ext cx="6139117" cy="923330"/>
          </a:xfrm>
          <a:prstGeom prst="rect">
            <a:avLst/>
          </a:prstGeom>
          <a:noFill/>
        </p:spPr>
        <p:txBody>
          <a:bodyPr wrap="none" rtlCol="0">
            <a:spAutoFit/>
          </a:bodyPr>
          <a:lstStyle/>
          <a:p>
            <a:r>
              <a:rPr lang="cs-CZ" dirty="0" smtClean="0"/>
              <a:t>Ve tmě jsou sodíkové kanály drženy otevřené působením </a:t>
            </a:r>
            <a:r>
              <a:rPr lang="cs-CZ" dirty="0" err="1" smtClean="0"/>
              <a:t>cGMP</a:t>
            </a:r>
            <a:r>
              <a:rPr lang="cs-CZ" dirty="0" smtClean="0"/>
              <a:t>,</a:t>
            </a:r>
          </a:p>
          <a:p>
            <a:r>
              <a:rPr lang="cs-CZ" dirty="0" smtClean="0"/>
              <a:t>Proud teče od vnitřního segmentu k zevnímu</a:t>
            </a:r>
          </a:p>
          <a:p>
            <a:r>
              <a:rPr lang="cs-CZ" dirty="0" smtClean="0"/>
              <a:t> světlo kanály uzavírá – </a:t>
            </a:r>
            <a:r>
              <a:rPr lang="cs-CZ" dirty="0" err="1" smtClean="0"/>
              <a:t>hyperpolarizace</a:t>
            </a:r>
            <a:r>
              <a:rPr lang="cs-CZ" dirty="0" smtClean="0"/>
              <a:t> synaptických zakončení</a:t>
            </a:r>
            <a:endParaRPr lang="cs-CZ" dirty="0"/>
          </a:p>
        </p:txBody>
      </p:sp>
    </p:spTree>
    <p:extLst>
      <p:ext uri="{BB962C8B-B14F-4D97-AF65-F5344CB8AC3E}">
        <p14:creationId xmlns:p14="http://schemas.microsoft.com/office/powerpoint/2010/main" val="29717972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p:cNvSpPr>
          <p:nvPr>
            <p:ph type="title"/>
          </p:nvPr>
        </p:nvSpPr>
        <p:spPr>
          <a:xfrm>
            <a:off x="2136775" y="228600"/>
            <a:ext cx="8153400" cy="990600"/>
          </a:xfrm>
        </p:spPr>
        <p:txBody>
          <a:bodyPr/>
          <a:lstStyle/>
          <a:p>
            <a:pPr eaLnBrk="1" hangingPunct="1"/>
            <a:r>
              <a:rPr lang="en-US" altLang="cs-CZ" smtClean="0"/>
              <a:t>Phototransduction: mechanism</a:t>
            </a:r>
            <a:endParaRPr lang="en-CA" altLang="cs-CZ" smtClean="0"/>
          </a:p>
        </p:txBody>
      </p:sp>
      <p:sp>
        <p:nvSpPr>
          <p:cNvPr id="48131" name="Slide Number Placeholder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700"/>
              </a:spcBef>
              <a:buClr>
                <a:schemeClr val="accent2"/>
              </a:buClr>
              <a:buSzPct val="60000"/>
              <a:buFont typeface="Wingdings" panose="05000000000000000000" pitchFamily="2" charset="2"/>
              <a:buChar char=""/>
              <a:defRPr sz="2900">
                <a:solidFill>
                  <a:schemeClr val="tx1"/>
                </a:solidFill>
                <a:latin typeface="Tw Cen MT" panose="020B0602020104020603" pitchFamily="34" charset="-18"/>
                <a:ea typeface="MS PGothic" panose="020B0600070205080204" pitchFamily="34" charset="-128"/>
              </a:defRPr>
            </a:lvl1pPr>
            <a:lvl2pPr marL="742950" indent="-285750">
              <a:spcBef>
                <a:spcPts val="550"/>
              </a:spcBef>
              <a:buClr>
                <a:schemeClr val="accent1"/>
              </a:buClr>
              <a:buSzPct val="70000"/>
              <a:buFont typeface="Wingdings 2" panose="05020102010507070707" pitchFamily="18" charset="2"/>
              <a:buChar char=""/>
              <a:defRPr sz="2600">
                <a:solidFill>
                  <a:schemeClr val="tx1"/>
                </a:solidFill>
                <a:latin typeface="Tw Cen MT" panose="020B0602020104020603" pitchFamily="34" charset="-18"/>
                <a:ea typeface="MS PGothic" panose="020B0600070205080204" pitchFamily="34" charset="-128"/>
              </a:defRPr>
            </a:lvl2pPr>
            <a:lvl3pPr marL="1143000" indent="-228600">
              <a:spcBef>
                <a:spcPts val="500"/>
              </a:spcBef>
              <a:buClr>
                <a:schemeClr val="accent2"/>
              </a:buClr>
              <a:buSzPct val="75000"/>
              <a:buFont typeface="Wingdings" panose="05000000000000000000" pitchFamily="2" charset="2"/>
              <a:buChar char=""/>
              <a:defRPr sz="2300">
                <a:solidFill>
                  <a:schemeClr val="tx1"/>
                </a:solidFill>
                <a:latin typeface="Tw Cen MT" panose="020B0602020104020603" pitchFamily="34" charset="-18"/>
                <a:ea typeface="MS PGothic" panose="020B0600070205080204" pitchFamily="34" charset="-128"/>
              </a:defRPr>
            </a:lvl3pPr>
            <a:lvl4pPr marL="1600200" indent="-228600">
              <a:spcBef>
                <a:spcPts val="400"/>
              </a:spcBef>
              <a:buClr>
                <a:srgbClr val="A5AB81"/>
              </a:buClr>
              <a:buSzPct val="75000"/>
              <a:buFont typeface="Wingdings" panose="05000000000000000000" pitchFamily="2" charset="2"/>
              <a:buChar char=""/>
              <a:defRPr sz="2000">
                <a:solidFill>
                  <a:schemeClr val="tx1"/>
                </a:solidFill>
                <a:latin typeface="Tw Cen MT" panose="020B0602020104020603" pitchFamily="34" charset="-18"/>
                <a:ea typeface="MS PGothic" panose="020B0600070205080204" pitchFamily="34" charset="-128"/>
              </a:defRPr>
            </a:lvl4pPr>
            <a:lvl5pPr marL="2057400" indent="-228600">
              <a:spcBef>
                <a:spcPts val="400"/>
              </a:spcBef>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anose="020B0600070205080204" pitchFamily="34" charset="-128"/>
              </a:defRPr>
            </a:lvl5pPr>
            <a:lvl6pPr marL="25146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anose="020B0600070205080204" pitchFamily="34" charset="-128"/>
              </a:defRPr>
            </a:lvl6pPr>
            <a:lvl7pPr marL="29718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anose="020B0600070205080204" pitchFamily="34" charset="-128"/>
              </a:defRPr>
            </a:lvl7pPr>
            <a:lvl8pPr marL="34290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anose="020B0600070205080204" pitchFamily="34" charset="-128"/>
              </a:defRPr>
            </a:lvl8pPr>
            <a:lvl9pPr marL="38862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anose="020B0600070205080204" pitchFamily="34" charset="-128"/>
              </a:defRPr>
            </a:lvl9pPr>
          </a:lstStyle>
          <a:p>
            <a:pPr>
              <a:lnSpc>
                <a:spcPct val="80000"/>
              </a:lnSpc>
              <a:spcBef>
                <a:spcPct val="0"/>
              </a:spcBef>
              <a:buClrTx/>
              <a:buSzTx/>
              <a:buFontTx/>
              <a:buNone/>
            </a:pPr>
            <a:fld id="{C9F33A19-E06A-4F13-B4E3-66885546CE08}" type="slidenum">
              <a:rPr lang="en-US" altLang="cs-CZ" sz="1200">
                <a:solidFill>
                  <a:srgbClr val="FFFFFF"/>
                </a:solidFill>
                <a:latin typeface="Arial" panose="020B0604020202020204" pitchFamily="34" charset="0"/>
              </a:rPr>
              <a:pPr>
                <a:lnSpc>
                  <a:spcPct val="80000"/>
                </a:lnSpc>
                <a:spcBef>
                  <a:spcPct val="0"/>
                </a:spcBef>
                <a:buClrTx/>
                <a:buSzTx/>
                <a:buFontTx/>
                <a:buNone/>
              </a:pPr>
              <a:t>13</a:t>
            </a:fld>
            <a:endParaRPr lang="en-US" altLang="cs-CZ" sz="1200">
              <a:solidFill>
                <a:srgbClr val="FFFFFF"/>
              </a:solidFill>
              <a:latin typeface="Arial" panose="020B0604020202020204" pitchFamily="34" charset="0"/>
            </a:endParaRPr>
          </a:p>
        </p:txBody>
      </p:sp>
      <p:pic>
        <p:nvPicPr>
          <p:cNvPr id="48132" name="Picture 2"/>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16193" t="198" r="208" b="12607"/>
          <a:stretch>
            <a:fillRect/>
          </a:stretch>
        </p:blipFill>
        <p:spPr bwMode="auto">
          <a:xfrm>
            <a:off x="2860676" y="1287464"/>
            <a:ext cx="6791325" cy="280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ontent Placeholder 3"/>
          <p:cNvSpPr>
            <a:spLocks noGrp="1"/>
          </p:cNvSpPr>
          <p:nvPr>
            <p:ph sz="quarter" idx="1"/>
          </p:nvPr>
        </p:nvSpPr>
        <p:spPr>
          <a:xfrm>
            <a:off x="1524000" y="4097338"/>
            <a:ext cx="10478530" cy="2760662"/>
          </a:xfrm>
        </p:spPr>
        <p:txBody>
          <a:bodyPr>
            <a:normAutofit lnSpcReduction="10000"/>
          </a:bodyPr>
          <a:lstStyle/>
          <a:p>
            <a:pPr marL="514350" indent="-514350">
              <a:buSzPct val="100000"/>
              <a:buFont typeface="Tw Cen MT" panose="020B0602020104020603" pitchFamily="34" charset="-18"/>
              <a:buAutoNum type="arabicPeriod"/>
            </a:pPr>
            <a:r>
              <a:rPr lang="en-CA" altLang="cs-CZ" sz="2000" dirty="0"/>
              <a:t>Absorption of a photon isomerizes </a:t>
            </a:r>
            <a:r>
              <a:rPr lang="en-CA" altLang="cs-CZ" sz="2000" dirty="0" smtClean="0"/>
              <a:t>retinal</a:t>
            </a:r>
            <a:r>
              <a:rPr lang="cs-CZ" altLang="cs-CZ" sz="2000" dirty="0" smtClean="0"/>
              <a:t>                   </a:t>
            </a:r>
            <a:r>
              <a:rPr lang="cs-CZ" altLang="cs-CZ" sz="1600" dirty="0" err="1" smtClean="0"/>
              <a:t>fosfodiesteráza</a:t>
            </a:r>
            <a:r>
              <a:rPr lang="cs-CZ" altLang="cs-CZ" sz="1600" dirty="0" smtClean="0"/>
              <a:t> </a:t>
            </a:r>
            <a:r>
              <a:rPr lang="cs-CZ" altLang="cs-CZ" sz="1600" dirty="0"/>
              <a:t>katalyzuje </a:t>
            </a:r>
            <a:r>
              <a:rPr lang="cs-CZ" altLang="cs-CZ" sz="1600" dirty="0" smtClean="0"/>
              <a:t>cGMP-5 GMP, uzávěr                 							</a:t>
            </a:r>
            <a:r>
              <a:rPr lang="cs-CZ" altLang="cs-CZ" sz="1600" dirty="0" err="1" smtClean="0"/>
              <a:t>cGMPkanálů</a:t>
            </a:r>
            <a:r>
              <a:rPr lang="cs-CZ" altLang="cs-CZ" sz="1600" dirty="0" smtClean="0"/>
              <a:t>-</a:t>
            </a:r>
            <a:r>
              <a:rPr lang="cs-CZ" altLang="cs-CZ" sz="1600" dirty="0" err="1" smtClean="0"/>
              <a:t>hyperpolarizace</a:t>
            </a:r>
            <a:r>
              <a:rPr lang="cs-CZ" altLang="cs-CZ" sz="1600" dirty="0" smtClean="0"/>
              <a:t>-snížené 							uvolňování </a:t>
            </a:r>
            <a:r>
              <a:rPr lang="cs-CZ" altLang="cs-CZ" sz="1600" dirty="0" err="1" smtClean="0"/>
              <a:t>synapt.mediátoru</a:t>
            </a:r>
            <a:r>
              <a:rPr lang="cs-CZ" altLang="cs-CZ" sz="1600" dirty="0" smtClean="0"/>
              <a:t>-odpověď bipolárních buněk</a:t>
            </a:r>
            <a:endParaRPr lang="en-CA" altLang="cs-CZ" sz="1600" dirty="0"/>
          </a:p>
          <a:p>
            <a:pPr marL="833438" lvl="1" indent="-514350">
              <a:buSzPct val="100000"/>
              <a:buFont typeface="Tw Cen MT" panose="020B0602020104020603" pitchFamily="34" charset="-18"/>
              <a:buAutoNum type="alphaLcParenR"/>
            </a:pPr>
            <a:r>
              <a:rPr lang="en-CA" altLang="cs-CZ" sz="2000" dirty="0"/>
              <a:t>Converts opsin to </a:t>
            </a:r>
            <a:r>
              <a:rPr lang="en-CA" altLang="cs-CZ" sz="2000" dirty="0" err="1"/>
              <a:t>metarhodopsin</a:t>
            </a:r>
            <a:r>
              <a:rPr lang="en-CA" altLang="cs-CZ" sz="2000" dirty="0"/>
              <a:t> </a:t>
            </a:r>
            <a:r>
              <a:rPr lang="en-CA" altLang="cs-CZ" sz="2000" dirty="0" smtClean="0"/>
              <a:t>II</a:t>
            </a:r>
            <a:endParaRPr lang="en-CA" altLang="cs-CZ" sz="2000" dirty="0"/>
          </a:p>
          <a:p>
            <a:pPr marL="514350" indent="-514350">
              <a:buSzPct val="100000"/>
              <a:buFont typeface="Tw Cen MT" panose="020B0602020104020603" pitchFamily="34" charset="-18"/>
              <a:buAutoNum type="arabicPeriod"/>
            </a:pPr>
            <a:r>
              <a:rPr lang="en-CA" altLang="cs-CZ" sz="2000" dirty="0" err="1"/>
              <a:t>Metarodophsin</a:t>
            </a:r>
            <a:r>
              <a:rPr lang="en-CA" altLang="cs-CZ" sz="2000" dirty="0"/>
              <a:t> II activates the G-protein </a:t>
            </a:r>
            <a:r>
              <a:rPr lang="en-CA" altLang="cs-CZ" sz="2000" dirty="0" err="1"/>
              <a:t>transducin</a:t>
            </a:r>
            <a:endParaRPr lang="en-CA" altLang="cs-CZ" sz="2000" dirty="0"/>
          </a:p>
          <a:p>
            <a:pPr marL="833438" lvl="1" indent="-514350">
              <a:buSzPct val="100000"/>
              <a:buFont typeface="Tw Cen MT" panose="020B0602020104020603" pitchFamily="34" charset="-18"/>
              <a:buAutoNum type="alphaLcParenR"/>
            </a:pPr>
            <a:r>
              <a:rPr lang="en-US" altLang="cs-CZ" sz="2000" dirty="0">
                <a:sym typeface="Wingdings" panose="05000000000000000000" pitchFamily="2" charset="2"/>
              </a:rPr>
              <a:t>Activates cGMP phosphodiesterase (PDE)</a:t>
            </a:r>
          </a:p>
          <a:p>
            <a:pPr marL="514350" indent="-514350">
              <a:buSzPct val="100000"/>
              <a:buFont typeface="Tw Cen MT" panose="020B0602020104020603" pitchFamily="34" charset="-18"/>
              <a:buAutoNum type="arabicPeriod"/>
            </a:pPr>
            <a:r>
              <a:rPr lang="en-US" altLang="cs-CZ" sz="2000" dirty="0">
                <a:sym typeface="Wingdings" panose="05000000000000000000" pitchFamily="2" charset="2"/>
              </a:rPr>
              <a:t>PDE hydrolyzes cGMP to GMP</a:t>
            </a:r>
          </a:p>
          <a:p>
            <a:pPr marL="833438" lvl="1" indent="-514350">
              <a:buSzPct val="100000"/>
              <a:buFont typeface="Tw Cen MT" panose="020B0602020104020603" pitchFamily="34" charset="-18"/>
              <a:buAutoNum type="alphaLcParenR"/>
            </a:pPr>
            <a:r>
              <a:rPr lang="en-US" altLang="cs-CZ" sz="2000" dirty="0">
                <a:sym typeface="Wingdings" panose="05000000000000000000" pitchFamily="2" charset="2"/>
              </a:rPr>
              <a:t>Decreased [cGMP] closes cGMP gated cation channels</a:t>
            </a:r>
          </a:p>
          <a:p>
            <a:pPr marL="833438" lvl="1" indent="-514350">
              <a:buSzPct val="100000"/>
              <a:buFont typeface="Tw Cen MT" panose="020B0602020104020603" pitchFamily="34" charset="-18"/>
              <a:buAutoNum type="alphaLcParenR"/>
            </a:pPr>
            <a:r>
              <a:rPr lang="en-US" altLang="cs-CZ" sz="2000" dirty="0">
                <a:sym typeface="Wingdings" panose="05000000000000000000" pitchFamily="2" charset="2"/>
              </a:rPr>
              <a:t>Photoreceptor hyperpolarizes, less glutamate released</a:t>
            </a:r>
            <a:endParaRPr lang="en-CA" altLang="cs-CZ" sz="2000" dirty="0"/>
          </a:p>
          <a:p>
            <a:pPr marL="514350" indent="-514350">
              <a:buSzPct val="100000"/>
              <a:buFont typeface="Tw Cen MT" panose="020B0602020104020603" pitchFamily="34" charset="-18"/>
              <a:buAutoNum type="arabicPeriod"/>
            </a:pPr>
            <a:endParaRPr lang="en-CA" altLang="cs-CZ" sz="2000" dirty="0"/>
          </a:p>
          <a:p>
            <a:pPr marL="514350" indent="-514350">
              <a:buSzPct val="100000"/>
              <a:buFont typeface="Tw Cen MT" panose="020B0602020104020603" pitchFamily="34" charset="-18"/>
              <a:buAutoNum type="arabicPeriod"/>
            </a:pPr>
            <a:endParaRPr lang="en-CA" altLang="cs-CZ" sz="2000" dirty="0"/>
          </a:p>
          <a:p>
            <a:pPr marL="514350" indent="-514350">
              <a:buSzPct val="100000"/>
              <a:buFont typeface="Tw Cen MT" panose="020B0602020104020603" pitchFamily="34" charset="-18"/>
              <a:buAutoNum type="arabicPeriod"/>
            </a:pPr>
            <a:endParaRPr lang="en-CA" altLang="cs-CZ" sz="2000" dirty="0"/>
          </a:p>
          <a:p>
            <a:pPr marL="514350" indent="-514350">
              <a:buSzPct val="100000"/>
              <a:buFont typeface="Tw Cen MT" panose="020B0602020104020603" pitchFamily="34" charset="-18"/>
              <a:buAutoNum type="arabicPeriod"/>
            </a:pPr>
            <a:endParaRPr lang="en-CA" altLang="cs-CZ" sz="2000" dirty="0"/>
          </a:p>
        </p:txBody>
      </p:sp>
      <p:sp>
        <p:nvSpPr>
          <p:cNvPr id="8" name="TextBox 7"/>
          <p:cNvSpPr txBox="1"/>
          <p:nvPr/>
        </p:nvSpPr>
        <p:spPr>
          <a:xfrm>
            <a:off x="2794000" y="3556000"/>
            <a:ext cx="795338" cy="369888"/>
          </a:xfrm>
          <a:prstGeom prst="rect">
            <a:avLst/>
          </a:prstGeom>
          <a:solidFill>
            <a:schemeClr val="bg1"/>
          </a:solidFill>
        </p:spPr>
        <p:txBody>
          <a:bodyPr>
            <a:spAutoFit/>
          </a:bodyPr>
          <a:lstStyle/>
          <a:p>
            <a:pPr eaLnBrk="1" hangingPunct="1">
              <a:defRPr/>
            </a:pPr>
            <a:r>
              <a:rPr lang="en-CA" dirty="0">
                <a:cs typeface="Arial" charset="0"/>
              </a:rPr>
              <a:t>light</a:t>
            </a:r>
          </a:p>
        </p:txBody>
      </p:sp>
      <p:sp>
        <p:nvSpPr>
          <p:cNvPr id="9" name="Rectangle 8"/>
          <p:cNvSpPr/>
          <p:nvPr/>
        </p:nvSpPr>
        <p:spPr>
          <a:xfrm>
            <a:off x="4500564" y="1239838"/>
            <a:ext cx="1138237" cy="4191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CA"/>
          </a:p>
        </p:txBody>
      </p:sp>
      <p:sp>
        <p:nvSpPr>
          <p:cNvPr id="10" name="Rectangle 9"/>
          <p:cNvSpPr/>
          <p:nvPr/>
        </p:nvSpPr>
        <p:spPr>
          <a:xfrm>
            <a:off x="3906839" y="3848100"/>
            <a:ext cx="225425" cy="24923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CA"/>
          </a:p>
        </p:txBody>
      </p:sp>
      <p:sp>
        <p:nvSpPr>
          <p:cNvPr id="11" name="Rectangle 10"/>
          <p:cNvSpPr/>
          <p:nvPr/>
        </p:nvSpPr>
        <p:spPr>
          <a:xfrm>
            <a:off x="4805364" y="3221039"/>
            <a:ext cx="223837" cy="25082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CA"/>
          </a:p>
        </p:txBody>
      </p:sp>
      <p:sp>
        <p:nvSpPr>
          <p:cNvPr id="12" name="Rectangle 11"/>
          <p:cNvSpPr/>
          <p:nvPr/>
        </p:nvSpPr>
        <p:spPr>
          <a:xfrm>
            <a:off x="5888038" y="1273176"/>
            <a:ext cx="901700" cy="45402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CA"/>
          </a:p>
        </p:txBody>
      </p:sp>
      <p:sp>
        <p:nvSpPr>
          <p:cNvPr id="13" name="Rectangle 12"/>
          <p:cNvSpPr/>
          <p:nvPr/>
        </p:nvSpPr>
        <p:spPr>
          <a:xfrm>
            <a:off x="7327900" y="3830639"/>
            <a:ext cx="223838" cy="25082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CA"/>
          </a:p>
        </p:txBody>
      </p:sp>
      <p:sp>
        <p:nvSpPr>
          <p:cNvPr id="14" name="Rectangle 13"/>
          <p:cNvSpPr/>
          <p:nvPr/>
        </p:nvSpPr>
        <p:spPr>
          <a:xfrm>
            <a:off x="6921500" y="1273175"/>
            <a:ext cx="1849438" cy="26828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CA"/>
          </a:p>
        </p:txBody>
      </p:sp>
      <p:sp>
        <p:nvSpPr>
          <p:cNvPr id="2" name="TextovéPole 1"/>
          <p:cNvSpPr txBox="1"/>
          <p:nvPr/>
        </p:nvSpPr>
        <p:spPr>
          <a:xfrm>
            <a:off x="0" y="1095633"/>
            <a:ext cx="3328925" cy="2308324"/>
          </a:xfrm>
          <a:prstGeom prst="rect">
            <a:avLst/>
          </a:prstGeom>
          <a:noFill/>
        </p:spPr>
        <p:txBody>
          <a:bodyPr wrap="none" rtlCol="0">
            <a:spAutoFit/>
          </a:bodyPr>
          <a:lstStyle/>
          <a:p>
            <a:r>
              <a:rPr lang="cs-CZ" dirty="0" smtClean="0"/>
              <a:t>Opsin + retinen1</a:t>
            </a:r>
          </a:p>
          <a:p>
            <a:r>
              <a:rPr lang="cs-CZ" dirty="0" smtClean="0"/>
              <a:t>Zrakový pigment v tyčinkách</a:t>
            </a:r>
          </a:p>
          <a:p>
            <a:r>
              <a:rPr lang="cs-CZ" dirty="0" smtClean="0"/>
              <a:t>=rhodopsin,</a:t>
            </a:r>
          </a:p>
          <a:p>
            <a:r>
              <a:rPr lang="cs-CZ" dirty="0" smtClean="0"/>
              <a:t>Jeho opsin=</a:t>
            </a:r>
            <a:r>
              <a:rPr lang="cs-CZ" dirty="0" err="1" smtClean="0"/>
              <a:t>skotopsin</a:t>
            </a:r>
            <a:endParaRPr lang="cs-CZ" dirty="0" smtClean="0"/>
          </a:p>
          <a:p>
            <a:endParaRPr lang="cs-CZ" dirty="0"/>
          </a:p>
          <a:p>
            <a:r>
              <a:rPr lang="cs-CZ" dirty="0" smtClean="0"/>
              <a:t>Ve tmě je retinen1 v rhodopsinu</a:t>
            </a:r>
          </a:p>
          <a:p>
            <a:r>
              <a:rPr lang="cs-CZ" dirty="0" smtClean="0"/>
              <a:t>Ve formě 11cis- světlo přemění</a:t>
            </a:r>
          </a:p>
          <a:p>
            <a:r>
              <a:rPr lang="cs-CZ" dirty="0" smtClean="0"/>
              <a:t>Na </a:t>
            </a:r>
            <a:r>
              <a:rPr lang="cs-CZ" dirty="0" err="1" smtClean="0"/>
              <a:t>all</a:t>
            </a:r>
            <a:r>
              <a:rPr lang="cs-CZ" dirty="0" smtClean="0"/>
              <a:t>-trans izomer</a:t>
            </a:r>
            <a:endParaRPr lang="cs-CZ" dirty="0"/>
          </a:p>
        </p:txBody>
      </p:sp>
    </p:spTree>
    <p:extLst>
      <p:ext uri="{BB962C8B-B14F-4D97-AF65-F5344CB8AC3E}">
        <p14:creationId xmlns:p14="http://schemas.microsoft.com/office/powerpoint/2010/main" val="117513249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grpId="1"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par>
                                <p:cTn id="25" presetID="1" presetClass="exit" presetSubtype="0" fill="hold" grpId="1" nodeType="withEffect">
                                  <p:stCondLst>
                                    <p:cond delay="0"/>
                                  </p:stCondLst>
                                  <p:childTnLst>
                                    <p:set>
                                      <p:cBhvr>
                                        <p:cTn id="26" dur="1" fill="hold">
                                          <p:stCondLst>
                                            <p:cond delay="0"/>
                                          </p:stCondLst>
                                        </p:cTn>
                                        <p:tgtEl>
                                          <p:spTgt spid="9"/>
                                        </p:tgtEl>
                                        <p:attrNameLst>
                                          <p:attrName>style.visibility</p:attrName>
                                        </p:attrNameLst>
                                      </p:cBhvr>
                                      <p:to>
                                        <p:strVal val="hidden"/>
                                      </p:to>
                                    </p:set>
                                  </p:childTnLst>
                                </p:cTn>
                              </p:par>
                              <p:par>
                                <p:cTn id="27" presetID="1" presetClass="exit" presetSubtype="0" fill="hold" grpId="1" nodeType="withEffect">
                                  <p:stCondLst>
                                    <p:cond delay="0"/>
                                  </p:stCondLst>
                                  <p:childTnLst>
                                    <p:set>
                                      <p:cBhvr>
                                        <p:cTn id="28" dur="1" fill="hold">
                                          <p:stCondLst>
                                            <p:cond delay="0"/>
                                          </p:stCondLst>
                                        </p:cTn>
                                        <p:tgtEl>
                                          <p:spTgt spid="10"/>
                                        </p:tgtEl>
                                        <p:attrNameLst>
                                          <p:attrName>style.visibility</p:attrName>
                                        </p:attrNameLst>
                                      </p:cBhvr>
                                      <p:to>
                                        <p:strVal val="hidden"/>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nodeType="clickEffect">
                                  <p:stCondLst>
                                    <p:cond delay="0"/>
                                  </p:stCondLst>
                                  <p:childTnLst>
                                    <p:set>
                                      <p:cBhvr>
                                        <p:cTn id="32" dur="1" fill="hold">
                                          <p:stCondLst>
                                            <p:cond delay="0"/>
                                          </p:stCondLst>
                                        </p:cTn>
                                        <p:tgtEl>
                                          <p:spTgt spid="6">
                                            <p:txEl>
                                              <p:pRg st="4" end="4"/>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6">
                                            <p:txEl>
                                              <p:pRg st="5" end="5"/>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6">
                                            <p:txEl>
                                              <p:pRg st="6" end="6"/>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par>
                                <p:cTn id="39" presetID="1" presetClass="exit" presetSubtype="0" fill="hold" grpId="1" nodeType="withEffect">
                                  <p:stCondLst>
                                    <p:cond delay="0"/>
                                  </p:stCondLst>
                                  <p:childTnLst>
                                    <p:set>
                                      <p:cBhvr>
                                        <p:cTn id="40" dur="1" fill="hold">
                                          <p:stCondLst>
                                            <p:cond delay="0"/>
                                          </p:stCondLst>
                                        </p:cTn>
                                        <p:tgtEl>
                                          <p:spTgt spid="11"/>
                                        </p:tgtEl>
                                        <p:attrNameLst>
                                          <p:attrName>style.visibility</p:attrName>
                                        </p:attrNameLst>
                                      </p:cBhvr>
                                      <p:to>
                                        <p:strVal val="hidden"/>
                                      </p:to>
                                    </p:set>
                                  </p:childTnLst>
                                </p:cTn>
                              </p:par>
                              <p:par>
                                <p:cTn id="41" presetID="1" presetClass="exit" presetSubtype="0" fill="hold" grpId="2" nodeType="withEffect">
                                  <p:stCondLst>
                                    <p:cond delay="0"/>
                                  </p:stCondLst>
                                  <p:childTnLst>
                                    <p:set>
                                      <p:cBhvr>
                                        <p:cTn id="42" dur="1" fill="hold">
                                          <p:stCondLst>
                                            <p:cond delay="0"/>
                                          </p:stCondLst>
                                        </p:cTn>
                                        <p:tgtEl>
                                          <p:spTgt spid="12"/>
                                        </p:tgtEl>
                                        <p:attrNameLst>
                                          <p:attrName>style.visibility</p:attrName>
                                        </p:attrNameLst>
                                      </p:cBhvr>
                                      <p:to>
                                        <p:strVal val="hidden"/>
                                      </p:to>
                                    </p:set>
                                  </p:childTnLst>
                                </p:cTn>
                              </p:par>
                              <p:par>
                                <p:cTn id="43" presetID="1" presetClass="entr" presetSubtype="0" fill="hold" grpId="0" nodeType="withEffect">
                                  <p:stCondLst>
                                    <p:cond delay="0"/>
                                  </p:stCondLst>
                                  <p:childTnLst>
                                    <p:set>
                                      <p:cBhvr>
                                        <p:cTn id="4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0" grpId="0" animBg="1"/>
      <p:bldP spid="10" grpId="1" animBg="1"/>
      <p:bldP spid="11" grpId="0" animBg="1"/>
      <p:bldP spid="11" grpId="1" animBg="1"/>
      <p:bldP spid="12" grpId="0" animBg="1"/>
      <p:bldP spid="12" grpId="1" animBg="1"/>
      <p:bldP spid="12" grpId="2" animBg="1"/>
      <p:bldP spid="13" grpId="0" animBg="1"/>
      <p:bldP spid="1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1"/>
          </p:nvPr>
        </p:nvSpPr>
        <p:spPr>
          <a:xfrm>
            <a:off x="1524000" y="1600200"/>
            <a:ext cx="3708400" cy="5257800"/>
          </a:xfrm>
        </p:spPr>
        <p:txBody>
          <a:bodyPr/>
          <a:lstStyle/>
          <a:p>
            <a:pPr eaLnBrk="1" hangingPunct="1">
              <a:defRPr/>
            </a:pPr>
            <a:r>
              <a:rPr lang="en-CA" altLang="cs-CZ" sz="1400" u="sng" dirty="0">
                <a:latin typeface="Calibri" panose="020F0502020204030204" pitchFamily="34" charset="0"/>
              </a:rPr>
              <a:t>Pigment epithelium</a:t>
            </a:r>
            <a:endParaRPr lang="cs-CZ" altLang="cs-CZ" sz="1400" u="sng" dirty="0">
              <a:latin typeface="Calibri" panose="020F0502020204030204" pitchFamily="34" charset="0"/>
            </a:endParaRPr>
          </a:p>
          <a:p>
            <a:pPr eaLnBrk="1" hangingPunct="1">
              <a:defRPr/>
            </a:pPr>
            <a:r>
              <a:rPr lang="cs-CZ" altLang="cs-CZ" sz="1400" u="sng" dirty="0" err="1">
                <a:latin typeface="Calibri" panose="020F0502020204030204" pitchFamily="34" charset="0"/>
              </a:rPr>
              <a:t>Absorps</a:t>
            </a:r>
            <a:r>
              <a:rPr lang="cs-CZ" altLang="cs-CZ" sz="1400" u="sng" dirty="0">
                <a:latin typeface="Calibri" panose="020F0502020204030204" pitchFamily="34" charset="0"/>
              </a:rPr>
              <a:t> </a:t>
            </a:r>
            <a:r>
              <a:rPr lang="cs-CZ" altLang="cs-CZ" sz="1400" u="sng" dirty="0" err="1">
                <a:latin typeface="Calibri" panose="020F0502020204030204" pitchFamily="34" charset="0"/>
              </a:rPr>
              <a:t>light</a:t>
            </a:r>
            <a:r>
              <a:rPr lang="cs-CZ" altLang="cs-CZ" sz="1400" u="sng" dirty="0">
                <a:latin typeface="Calibri" panose="020F0502020204030204" pitchFamily="34" charset="0"/>
              </a:rPr>
              <a:t> </a:t>
            </a:r>
            <a:r>
              <a:rPr lang="cs-CZ" altLang="cs-CZ" sz="1400" u="sng" dirty="0" err="1">
                <a:latin typeface="Calibri" panose="020F0502020204030204" pitchFamily="34" charset="0"/>
              </a:rPr>
              <a:t>rays</a:t>
            </a:r>
            <a:r>
              <a:rPr lang="cs-CZ" altLang="cs-CZ" sz="1400" u="sng" dirty="0">
                <a:latin typeface="Calibri" panose="020F0502020204030204" pitchFamily="34" charset="0"/>
              </a:rPr>
              <a:t>, </a:t>
            </a:r>
            <a:r>
              <a:rPr lang="cs-CZ" altLang="cs-CZ" sz="1400" u="sng" dirty="0" err="1">
                <a:latin typeface="Calibri" panose="020F0502020204030204" pitchFamily="34" charset="0"/>
              </a:rPr>
              <a:t>prevention</a:t>
            </a:r>
            <a:r>
              <a:rPr lang="cs-CZ" altLang="cs-CZ" sz="1400" u="sng" dirty="0">
                <a:latin typeface="Calibri" panose="020F0502020204030204" pitchFamily="34" charset="0"/>
              </a:rPr>
              <a:t> </a:t>
            </a:r>
            <a:r>
              <a:rPr lang="cs-CZ" altLang="cs-CZ" sz="1400" u="sng" dirty="0" err="1">
                <a:latin typeface="Calibri" panose="020F0502020204030204" pitchFamily="34" charset="0"/>
              </a:rPr>
              <a:t>the</a:t>
            </a:r>
            <a:r>
              <a:rPr lang="cs-CZ" altLang="cs-CZ" sz="1400" u="sng" dirty="0">
                <a:latin typeface="Calibri" panose="020F0502020204030204" pitchFamily="34" charset="0"/>
              </a:rPr>
              <a:t> </a:t>
            </a:r>
            <a:r>
              <a:rPr lang="cs-CZ" altLang="cs-CZ" sz="1400" u="sng" dirty="0" err="1">
                <a:latin typeface="Calibri" panose="020F0502020204030204" pitchFamily="34" charset="0"/>
              </a:rPr>
              <a:t>reflection</a:t>
            </a:r>
            <a:r>
              <a:rPr lang="cs-CZ" altLang="cs-CZ" sz="1400" u="sng" dirty="0">
                <a:latin typeface="Calibri" panose="020F0502020204030204" pitchFamily="34" charset="0"/>
              </a:rPr>
              <a:t> </a:t>
            </a:r>
            <a:r>
              <a:rPr lang="cs-CZ" altLang="cs-CZ" sz="1400" u="sng" dirty="0" err="1">
                <a:latin typeface="Calibri" panose="020F0502020204030204" pitchFamily="34" charset="0"/>
              </a:rPr>
              <a:t>of</a:t>
            </a:r>
            <a:r>
              <a:rPr lang="cs-CZ" altLang="cs-CZ" sz="1400" u="sng" dirty="0">
                <a:latin typeface="Calibri" panose="020F0502020204030204" pitchFamily="34" charset="0"/>
              </a:rPr>
              <a:t> </a:t>
            </a:r>
            <a:r>
              <a:rPr lang="cs-CZ" altLang="cs-CZ" sz="1400" u="sng" dirty="0" err="1">
                <a:latin typeface="Calibri" panose="020F0502020204030204" pitchFamily="34" charset="0"/>
              </a:rPr>
              <a:t>rays</a:t>
            </a:r>
            <a:r>
              <a:rPr lang="cs-CZ" altLang="cs-CZ" sz="1400" u="sng" dirty="0">
                <a:latin typeface="Calibri" panose="020F0502020204030204" pitchFamily="34" charset="0"/>
              </a:rPr>
              <a:t> </a:t>
            </a:r>
            <a:r>
              <a:rPr lang="cs-CZ" altLang="cs-CZ" sz="1400" u="sng" dirty="0" err="1">
                <a:latin typeface="Calibri" panose="020F0502020204030204" pitchFamily="34" charset="0"/>
              </a:rPr>
              <a:t>back</a:t>
            </a:r>
            <a:r>
              <a:rPr lang="cs-CZ" altLang="cs-CZ" sz="1400" u="sng" dirty="0">
                <a:latin typeface="Calibri" panose="020F0502020204030204" pitchFamily="34" charset="0"/>
              </a:rPr>
              <a:t> </a:t>
            </a:r>
            <a:r>
              <a:rPr lang="cs-CZ" altLang="cs-CZ" sz="1400" u="sng" dirty="0" err="1">
                <a:latin typeface="Calibri" panose="020F0502020204030204" pitchFamily="34" charset="0"/>
              </a:rPr>
              <a:t>through</a:t>
            </a:r>
            <a:r>
              <a:rPr lang="cs-CZ" altLang="cs-CZ" sz="1400" u="sng" dirty="0">
                <a:latin typeface="Calibri" panose="020F0502020204030204" pitchFamily="34" charset="0"/>
              </a:rPr>
              <a:t> </a:t>
            </a:r>
            <a:r>
              <a:rPr lang="cs-CZ" altLang="cs-CZ" sz="1400" u="sng" dirty="0" err="1">
                <a:latin typeface="Calibri" panose="020F0502020204030204" pitchFamily="34" charset="0"/>
              </a:rPr>
              <a:t>the</a:t>
            </a:r>
            <a:r>
              <a:rPr lang="cs-CZ" altLang="cs-CZ" sz="1400" u="sng" dirty="0">
                <a:latin typeface="Calibri" panose="020F0502020204030204" pitchFamily="34" charset="0"/>
              </a:rPr>
              <a:t> retina</a:t>
            </a:r>
            <a:endParaRPr lang="en-CA" altLang="cs-CZ" sz="1400" u="sng" dirty="0">
              <a:latin typeface="Calibri" panose="020F0502020204030204" pitchFamily="34" charset="0"/>
            </a:endParaRPr>
          </a:p>
          <a:p>
            <a:pPr lvl="1" eaLnBrk="1" hangingPunct="1">
              <a:defRPr/>
            </a:pPr>
            <a:r>
              <a:rPr lang="en-CA" altLang="cs-CZ" sz="1400" dirty="0">
                <a:latin typeface="Calibri" panose="020F0502020204030204" pitchFamily="34" charset="0"/>
              </a:rPr>
              <a:t>Contains melanin to absorbs excess light</a:t>
            </a:r>
          </a:p>
          <a:p>
            <a:pPr lvl="1" eaLnBrk="1" hangingPunct="1">
              <a:defRPr/>
            </a:pPr>
            <a:r>
              <a:rPr lang="en-CA" altLang="cs-CZ" sz="1400" dirty="0">
                <a:latin typeface="Calibri" panose="020F0502020204030204" pitchFamily="34" charset="0"/>
              </a:rPr>
              <a:t>Stores Vitamin A</a:t>
            </a:r>
          </a:p>
          <a:p>
            <a:pPr eaLnBrk="1" hangingPunct="1">
              <a:defRPr/>
            </a:pPr>
            <a:r>
              <a:rPr lang="en-CA" altLang="cs-CZ" sz="1400" u="sng" dirty="0">
                <a:latin typeface="Calibri" panose="020F0502020204030204" pitchFamily="34" charset="0"/>
              </a:rPr>
              <a:t>Photoreceptors</a:t>
            </a:r>
          </a:p>
          <a:p>
            <a:pPr lvl="1" eaLnBrk="1" hangingPunct="1">
              <a:defRPr/>
            </a:pPr>
            <a:r>
              <a:rPr lang="en-CA" altLang="cs-CZ" sz="1400" dirty="0">
                <a:latin typeface="Calibri" panose="020F0502020204030204" pitchFamily="34" charset="0"/>
              </a:rPr>
              <a:t>Transduce light energy into electrical energy</a:t>
            </a:r>
          </a:p>
          <a:p>
            <a:pPr lvl="1" eaLnBrk="1" hangingPunct="1">
              <a:defRPr/>
            </a:pPr>
            <a:r>
              <a:rPr lang="en-CA" altLang="cs-CZ" sz="1400" u="sng" dirty="0">
                <a:latin typeface="Calibri" panose="020F0502020204030204" pitchFamily="34" charset="0"/>
              </a:rPr>
              <a:t>Rods</a:t>
            </a:r>
            <a:r>
              <a:rPr lang="en-CA" altLang="cs-CZ" sz="1400" dirty="0">
                <a:latin typeface="Calibri" panose="020F0502020204030204" pitchFamily="34" charset="0"/>
              </a:rPr>
              <a:t> and </a:t>
            </a:r>
            <a:r>
              <a:rPr lang="en-CA" altLang="cs-CZ" sz="1400" u="sng" dirty="0">
                <a:latin typeface="Calibri" panose="020F0502020204030204" pitchFamily="34" charset="0"/>
              </a:rPr>
              <a:t>cones</a:t>
            </a:r>
          </a:p>
          <a:p>
            <a:pPr eaLnBrk="1" hangingPunct="1">
              <a:defRPr/>
            </a:pPr>
            <a:r>
              <a:rPr lang="en-CA" altLang="cs-CZ" sz="1400" b="1" u="sng" dirty="0">
                <a:solidFill>
                  <a:srgbClr val="7030A0"/>
                </a:solidFill>
                <a:latin typeface="Calibri" panose="020F0502020204030204" pitchFamily="34" charset="0"/>
              </a:rPr>
              <a:t>Ganglion cells</a:t>
            </a:r>
          </a:p>
          <a:p>
            <a:pPr lvl="1" eaLnBrk="1" hangingPunct="1">
              <a:defRPr/>
            </a:pPr>
            <a:r>
              <a:rPr lang="en-CA" altLang="cs-CZ" sz="1400" dirty="0">
                <a:latin typeface="Calibri" panose="020F0502020204030204" pitchFamily="34" charset="0"/>
              </a:rPr>
              <a:t>Output cells of retina project via optic nerve</a:t>
            </a:r>
          </a:p>
          <a:p>
            <a:pPr marL="366713" lvl="1" indent="0">
              <a:buNone/>
              <a:defRPr/>
            </a:pPr>
            <a:r>
              <a:rPr lang="en-CA" altLang="cs-CZ" sz="1400" b="1" u="sng" dirty="0">
                <a:solidFill>
                  <a:srgbClr val="7030A0"/>
                </a:solidFill>
                <a:latin typeface="Calibri" panose="020F0502020204030204" pitchFamily="34" charset="0"/>
              </a:rPr>
              <a:t>Bipolar cells</a:t>
            </a:r>
            <a:r>
              <a:rPr lang="cs-CZ" altLang="cs-CZ" sz="1400" b="1" u="sng" dirty="0">
                <a:solidFill>
                  <a:srgbClr val="7030A0"/>
                </a:solidFill>
                <a:latin typeface="Calibri" panose="020F0502020204030204" pitchFamily="34" charset="0"/>
              </a:rPr>
              <a:t> – </a:t>
            </a:r>
            <a:r>
              <a:rPr lang="cs-CZ" altLang="cs-CZ" sz="1400" u="sng" dirty="0">
                <a:latin typeface="Calibri" panose="020F0502020204030204" pitchFamily="34" charset="0"/>
              </a:rPr>
              <a:t>12 </a:t>
            </a:r>
            <a:r>
              <a:rPr lang="cs-CZ" altLang="cs-CZ" sz="1400" u="sng" dirty="0" err="1">
                <a:latin typeface="Calibri" panose="020F0502020204030204" pitchFamily="34" charset="0"/>
              </a:rPr>
              <a:t>different</a:t>
            </a:r>
            <a:r>
              <a:rPr lang="cs-CZ" altLang="cs-CZ" sz="1400" u="sng" dirty="0">
                <a:latin typeface="Calibri" panose="020F0502020204030204" pitchFamily="34" charset="0"/>
              </a:rPr>
              <a:t> </a:t>
            </a:r>
            <a:r>
              <a:rPr lang="cs-CZ" altLang="cs-CZ" sz="1400" u="sng" dirty="0" err="1">
                <a:latin typeface="Calibri" panose="020F0502020204030204" pitchFamily="34" charset="0"/>
              </a:rPr>
              <a:t>types</a:t>
            </a:r>
            <a:r>
              <a:rPr lang="cs-CZ" altLang="cs-CZ" sz="1400" u="sng" dirty="0">
                <a:latin typeface="Calibri" panose="020F0502020204030204" pitchFamily="34" charset="0"/>
              </a:rPr>
              <a:t> </a:t>
            </a:r>
            <a:r>
              <a:rPr lang="cs-CZ" altLang="cs-CZ" sz="1400" u="sng" dirty="0" err="1">
                <a:latin typeface="Calibri" panose="020F0502020204030204" pitchFamily="34" charset="0"/>
              </a:rPr>
              <a:t>occur</a:t>
            </a:r>
            <a:endParaRPr lang="cs-CZ" altLang="cs-CZ" sz="1400" u="sng" dirty="0">
              <a:latin typeface="Calibri" panose="020F0502020204030204" pitchFamily="34" charset="0"/>
            </a:endParaRPr>
          </a:p>
          <a:p>
            <a:pPr marL="366713" lvl="1" indent="0">
              <a:buNone/>
              <a:defRPr/>
            </a:pPr>
            <a:r>
              <a:rPr lang="cs-CZ" altLang="cs-CZ" sz="1400" b="1" u="sng" dirty="0">
                <a:solidFill>
                  <a:srgbClr val="7030A0"/>
                </a:solidFill>
                <a:latin typeface="Calibri" panose="020F0502020204030204" pitchFamily="34" charset="0"/>
              </a:rPr>
              <a:t>H</a:t>
            </a:r>
            <a:r>
              <a:rPr lang="en-CA" altLang="cs-CZ" sz="1400" b="1" u="sng" dirty="0" err="1">
                <a:solidFill>
                  <a:srgbClr val="7030A0"/>
                </a:solidFill>
                <a:latin typeface="Calibri" panose="020F0502020204030204" pitchFamily="34" charset="0"/>
              </a:rPr>
              <a:t>orizontal</a:t>
            </a:r>
            <a:r>
              <a:rPr lang="en-CA" altLang="cs-CZ" sz="1400" b="1" u="sng" dirty="0">
                <a:solidFill>
                  <a:srgbClr val="7030A0"/>
                </a:solidFill>
                <a:latin typeface="Calibri" panose="020F0502020204030204" pitchFamily="34" charset="0"/>
              </a:rPr>
              <a:t> cells</a:t>
            </a:r>
            <a:endParaRPr lang="cs-CZ" altLang="cs-CZ" sz="1400" b="1" u="sng" dirty="0">
              <a:solidFill>
                <a:srgbClr val="7030A0"/>
              </a:solidFill>
              <a:latin typeface="Calibri" panose="020F0502020204030204" pitchFamily="34" charset="0"/>
            </a:endParaRPr>
          </a:p>
          <a:p>
            <a:pPr marL="366713" lvl="1" indent="0">
              <a:buNone/>
              <a:defRPr/>
            </a:pPr>
            <a:r>
              <a:rPr lang="cs-CZ" altLang="cs-CZ" sz="1400" b="1" u="sng" dirty="0">
                <a:solidFill>
                  <a:srgbClr val="7030A0"/>
                </a:solidFill>
                <a:latin typeface="Calibri" panose="020F0502020204030204" pitchFamily="34" charset="0"/>
              </a:rPr>
              <a:t>A</a:t>
            </a:r>
            <a:r>
              <a:rPr lang="en-CA" altLang="cs-CZ" sz="1400" b="1" u="sng" dirty="0" err="1">
                <a:solidFill>
                  <a:srgbClr val="7030A0"/>
                </a:solidFill>
                <a:latin typeface="Calibri" panose="020F0502020204030204" pitchFamily="34" charset="0"/>
              </a:rPr>
              <a:t>macrine</a:t>
            </a:r>
            <a:r>
              <a:rPr lang="en-CA" altLang="cs-CZ" sz="1400" b="1" u="sng" dirty="0">
                <a:solidFill>
                  <a:srgbClr val="7030A0"/>
                </a:solidFill>
                <a:latin typeface="Calibri" panose="020F0502020204030204" pitchFamily="34" charset="0"/>
              </a:rPr>
              <a:t> cells</a:t>
            </a:r>
            <a:r>
              <a:rPr lang="cs-CZ" altLang="cs-CZ" sz="1400" b="1" u="sng" dirty="0">
                <a:solidFill>
                  <a:srgbClr val="7030A0"/>
                </a:solidFill>
                <a:latin typeface="Calibri" panose="020F0502020204030204" pitchFamily="34" charset="0"/>
              </a:rPr>
              <a:t> </a:t>
            </a:r>
            <a:r>
              <a:rPr lang="cs-CZ" altLang="cs-CZ" sz="1400" u="sng" dirty="0">
                <a:solidFill>
                  <a:srgbClr val="7030A0"/>
                </a:solidFill>
                <a:latin typeface="Calibri" panose="020F0502020204030204" pitchFamily="34" charset="0"/>
              </a:rPr>
              <a:t>- </a:t>
            </a:r>
            <a:r>
              <a:rPr lang="cs-CZ" altLang="cs-CZ" sz="1400" u="sng" dirty="0">
                <a:latin typeface="Calibri" panose="020F0502020204030204" pitchFamily="34" charset="0"/>
              </a:rPr>
              <a:t>29types </a:t>
            </a:r>
            <a:r>
              <a:rPr lang="cs-CZ" altLang="cs-CZ" sz="1400" u="sng" dirty="0" err="1">
                <a:latin typeface="Calibri" panose="020F0502020204030204" pitchFamily="34" charset="0"/>
              </a:rPr>
              <a:t>have</a:t>
            </a:r>
            <a:r>
              <a:rPr lang="cs-CZ" altLang="cs-CZ" sz="1400" u="sng" dirty="0">
                <a:latin typeface="Calibri" panose="020F0502020204030204" pitchFamily="34" charset="0"/>
              </a:rPr>
              <a:t> </a:t>
            </a:r>
            <a:r>
              <a:rPr lang="cs-CZ" altLang="cs-CZ" sz="1400" u="sng" dirty="0" err="1">
                <a:latin typeface="Calibri" panose="020F0502020204030204" pitchFamily="34" charset="0"/>
              </a:rPr>
              <a:t>been</a:t>
            </a:r>
            <a:r>
              <a:rPr lang="cs-CZ" altLang="cs-CZ" sz="1400" u="sng" dirty="0">
                <a:latin typeface="Calibri" panose="020F0502020204030204" pitchFamily="34" charset="0"/>
              </a:rPr>
              <a:t> </a:t>
            </a:r>
            <a:r>
              <a:rPr lang="cs-CZ" altLang="cs-CZ" sz="1400" u="sng" dirty="0" err="1">
                <a:latin typeface="Calibri" panose="020F0502020204030204" pitchFamily="34" charset="0"/>
              </a:rPr>
              <a:t>described</a:t>
            </a:r>
            <a:endParaRPr lang="en-CA" altLang="cs-CZ" sz="1400" u="sng" dirty="0">
              <a:latin typeface="Calibri" panose="020F0502020204030204" pitchFamily="34" charset="0"/>
            </a:endParaRPr>
          </a:p>
          <a:p>
            <a:pPr lvl="1" eaLnBrk="1" hangingPunct="1">
              <a:defRPr/>
            </a:pPr>
            <a:r>
              <a:rPr lang="cs-CZ" altLang="cs-CZ" sz="1200" dirty="0" err="1"/>
              <a:t>The</a:t>
            </a:r>
            <a:r>
              <a:rPr lang="cs-CZ" altLang="cs-CZ" sz="1200" dirty="0"/>
              <a:t> </a:t>
            </a:r>
            <a:r>
              <a:rPr lang="cs-CZ" altLang="cs-CZ" sz="1200" dirty="0" err="1"/>
              <a:t>neural</a:t>
            </a:r>
            <a:r>
              <a:rPr lang="cs-CZ" altLang="cs-CZ" sz="1200" dirty="0"/>
              <a:t> </a:t>
            </a:r>
            <a:r>
              <a:rPr lang="cs-CZ" altLang="cs-CZ" sz="1200" dirty="0" err="1"/>
              <a:t>elements</a:t>
            </a:r>
            <a:r>
              <a:rPr lang="cs-CZ" altLang="cs-CZ" sz="1200" dirty="0"/>
              <a:t> </a:t>
            </a:r>
            <a:r>
              <a:rPr lang="cs-CZ" altLang="cs-CZ" sz="1200" dirty="0" err="1"/>
              <a:t>of</a:t>
            </a:r>
            <a:r>
              <a:rPr lang="cs-CZ" altLang="cs-CZ" sz="1200" dirty="0"/>
              <a:t> retina are </a:t>
            </a:r>
            <a:r>
              <a:rPr lang="cs-CZ" altLang="cs-CZ" sz="1200" dirty="0" err="1"/>
              <a:t>bound</a:t>
            </a:r>
            <a:r>
              <a:rPr lang="cs-CZ" altLang="cs-CZ" sz="1200" dirty="0"/>
              <a:t> </a:t>
            </a:r>
            <a:r>
              <a:rPr lang="cs-CZ" altLang="cs-CZ" sz="1200" dirty="0" err="1"/>
              <a:t>together</a:t>
            </a:r>
            <a:r>
              <a:rPr lang="cs-CZ" altLang="cs-CZ" sz="1200" dirty="0"/>
              <a:t> by </a:t>
            </a:r>
            <a:r>
              <a:rPr lang="cs-CZ" altLang="cs-CZ" sz="1200" dirty="0" err="1"/>
              <a:t>glial</a:t>
            </a:r>
            <a:r>
              <a:rPr lang="cs-CZ" altLang="cs-CZ" sz="1200" dirty="0"/>
              <a:t> </a:t>
            </a:r>
            <a:r>
              <a:rPr lang="cs-CZ" altLang="cs-CZ" sz="1200" dirty="0" err="1"/>
              <a:t>cells</a:t>
            </a:r>
            <a:r>
              <a:rPr lang="cs-CZ" altLang="cs-CZ" sz="1200" dirty="0"/>
              <a:t> – Muller </a:t>
            </a:r>
            <a:r>
              <a:rPr lang="cs-CZ" altLang="cs-CZ" sz="1200" dirty="0" err="1"/>
              <a:t>cells</a:t>
            </a:r>
            <a:endParaRPr lang="en-CA" altLang="cs-CZ" sz="1200" dirty="0"/>
          </a:p>
          <a:p>
            <a:pPr eaLnBrk="1" hangingPunct="1">
              <a:defRPr/>
            </a:pPr>
            <a:endParaRPr lang="en-CA" altLang="cs-CZ" sz="2000" u="sng" dirty="0"/>
          </a:p>
          <a:p>
            <a:pPr lvl="1" eaLnBrk="1" hangingPunct="1">
              <a:defRPr/>
            </a:pPr>
            <a:endParaRPr lang="en-CA" altLang="cs-CZ" sz="2000" u="sng" dirty="0"/>
          </a:p>
        </p:txBody>
      </p:sp>
      <p:pic>
        <p:nvPicPr>
          <p:cNvPr id="29699" name="Picture 2" descr="http://www.studentconsult.com/common/showimage.cfm?mediaISBN=0721632564&amp;FigFile=S23283-013-f007.jpg&amp;size=fullsize"/>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40936" t="47" r="639" b="42609"/>
          <a:stretch>
            <a:fillRect/>
          </a:stretch>
        </p:blipFill>
        <p:spPr bwMode="auto">
          <a:xfrm>
            <a:off x="5189538" y="0"/>
            <a:ext cx="547846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5227638" y="6286501"/>
            <a:ext cx="817562" cy="53816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CA"/>
          </a:p>
        </p:txBody>
      </p:sp>
      <p:sp>
        <p:nvSpPr>
          <p:cNvPr id="8" name="Rectangle 7"/>
          <p:cNvSpPr/>
          <p:nvPr/>
        </p:nvSpPr>
        <p:spPr>
          <a:xfrm>
            <a:off x="5227638" y="5524500"/>
            <a:ext cx="817562" cy="7239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CA"/>
          </a:p>
        </p:txBody>
      </p:sp>
      <p:sp>
        <p:nvSpPr>
          <p:cNvPr id="9" name="Rectangle 8"/>
          <p:cNvSpPr/>
          <p:nvPr/>
        </p:nvSpPr>
        <p:spPr>
          <a:xfrm>
            <a:off x="6126164" y="3932239"/>
            <a:ext cx="427037" cy="25082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CA"/>
          </a:p>
        </p:txBody>
      </p:sp>
      <p:sp>
        <p:nvSpPr>
          <p:cNvPr id="10" name="Rectangle 9"/>
          <p:cNvSpPr/>
          <p:nvPr/>
        </p:nvSpPr>
        <p:spPr>
          <a:xfrm>
            <a:off x="6126164" y="4660900"/>
            <a:ext cx="477837" cy="24923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CA"/>
          </a:p>
        </p:txBody>
      </p:sp>
      <p:sp>
        <p:nvSpPr>
          <p:cNvPr id="11" name="Rectangle 10"/>
          <p:cNvSpPr/>
          <p:nvPr/>
        </p:nvSpPr>
        <p:spPr>
          <a:xfrm>
            <a:off x="6853238" y="427038"/>
            <a:ext cx="817562" cy="43656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CA"/>
          </a:p>
        </p:txBody>
      </p:sp>
      <p:sp>
        <p:nvSpPr>
          <p:cNvPr id="12" name="Rectangle 11"/>
          <p:cNvSpPr/>
          <p:nvPr/>
        </p:nvSpPr>
        <p:spPr>
          <a:xfrm>
            <a:off x="6888164" y="935038"/>
            <a:ext cx="815975" cy="43656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CA"/>
          </a:p>
        </p:txBody>
      </p:sp>
      <p:sp>
        <p:nvSpPr>
          <p:cNvPr id="13" name="Rectangle 12"/>
          <p:cNvSpPr/>
          <p:nvPr/>
        </p:nvSpPr>
        <p:spPr>
          <a:xfrm>
            <a:off x="6700839" y="2019300"/>
            <a:ext cx="631825" cy="45243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CA"/>
          </a:p>
        </p:txBody>
      </p:sp>
      <p:sp>
        <p:nvSpPr>
          <p:cNvPr id="14" name="Rectangle 13"/>
          <p:cNvSpPr/>
          <p:nvPr/>
        </p:nvSpPr>
        <p:spPr>
          <a:xfrm>
            <a:off x="7716838" y="2289175"/>
            <a:ext cx="919162" cy="47148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CA"/>
          </a:p>
        </p:txBody>
      </p:sp>
      <p:sp>
        <p:nvSpPr>
          <p:cNvPr id="29708" name="TextBox 14"/>
          <p:cNvSpPr txBox="1">
            <a:spLocks noChangeArrowheads="1"/>
          </p:cNvSpPr>
          <p:nvPr/>
        </p:nvSpPr>
        <p:spPr bwMode="auto">
          <a:xfrm>
            <a:off x="8483600" y="6642100"/>
            <a:ext cx="2184400" cy="2159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700"/>
              </a:spcBef>
              <a:buClr>
                <a:schemeClr val="accent2"/>
              </a:buClr>
              <a:buSzPct val="60000"/>
              <a:buFont typeface="Wingdings" panose="05000000000000000000" pitchFamily="2" charset="2"/>
              <a:buChar char=""/>
              <a:defRPr sz="2900">
                <a:solidFill>
                  <a:schemeClr val="tx1"/>
                </a:solidFill>
                <a:latin typeface="Tw Cen MT" panose="020B0602020104020603" pitchFamily="34" charset="-18"/>
                <a:ea typeface="MS PGothic" pitchFamily="34" charset="-128"/>
              </a:defRPr>
            </a:lvl1pPr>
            <a:lvl2pPr marL="742950" indent="-285750">
              <a:spcBef>
                <a:spcPts val="550"/>
              </a:spcBef>
              <a:buClr>
                <a:schemeClr val="accent1"/>
              </a:buClr>
              <a:buSzPct val="70000"/>
              <a:buFont typeface="Wingdings 2" panose="05020102010507070707" pitchFamily="18" charset="2"/>
              <a:buChar char=""/>
              <a:defRPr sz="2600">
                <a:solidFill>
                  <a:schemeClr val="tx1"/>
                </a:solidFill>
                <a:latin typeface="Tw Cen MT" panose="020B0602020104020603" pitchFamily="34" charset="-18"/>
                <a:ea typeface="MS PGothic" pitchFamily="34" charset="-128"/>
              </a:defRPr>
            </a:lvl2pPr>
            <a:lvl3pPr marL="1143000" indent="-228600">
              <a:spcBef>
                <a:spcPts val="500"/>
              </a:spcBef>
              <a:buClr>
                <a:schemeClr val="accent2"/>
              </a:buClr>
              <a:buSzPct val="75000"/>
              <a:buFont typeface="Wingdings" panose="05000000000000000000" pitchFamily="2" charset="2"/>
              <a:buChar char=""/>
              <a:defRPr sz="2300">
                <a:solidFill>
                  <a:schemeClr val="tx1"/>
                </a:solidFill>
                <a:latin typeface="Tw Cen MT" panose="020B0602020104020603" pitchFamily="34" charset="-18"/>
                <a:ea typeface="MS PGothic" pitchFamily="34" charset="-128"/>
              </a:defRPr>
            </a:lvl3pPr>
            <a:lvl4pPr marL="1600200" indent="-228600">
              <a:spcBef>
                <a:spcPts val="400"/>
              </a:spcBef>
              <a:buClr>
                <a:srgbClr val="A5AB81"/>
              </a:buClr>
              <a:buSzPct val="7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4pPr>
            <a:lvl5pPr marL="2057400" indent="-228600">
              <a:spcBef>
                <a:spcPts val="400"/>
              </a:spcBef>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5pPr>
            <a:lvl6pPr marL="25146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6pPr>
            <a:lvl7pPr marL="29718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7pPr>
            <a:lvl8pPr marL="34290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8pPr>
            <a:lvl9pPr marL="38862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9pPr>
          </a:lstStyle>
          <a:p>
            <a:pPr algn="r" eaLnBrk="1" hangingPunct="1">
              <a:spcBef>
                <a:spcPct val="0"/>
              </a:spcBef>
              <a:buClrTx/>
              <a:buSzTx/>
              <a:buFontTx/>
              <a:buNone/>
            </a:pPr>
            <a:r>
              <a:rPr lang="en-CA" altLang="cs-CZ" sz="800">
                <a:latin typeface="Arial" panose="020B0604020202020204" pitchFamily="34" charset="0"/>
              </a:rPr>
              <a:t>B</a:t>
            </a:r>
            <a:r>
              <a:rPr lang="cs-CZ" altLang="cs-CZ" sz="800">
                <a:latin typeface="Arial" panose="020B0604020202020204" pitchFamily="34" charset="0"/>
              </a:rPr>
              <a:t>oron, Boulpaep, Medical Physiology, 2003</a:t>
            </a:r>
            <a:endParaRPr lang="en-CA" altLang="cs-CZ" sz="800">
              <a:latin typeface="Arial" panose="020B0604020202020204" pitchFamily="34" charset="0"/>
            </a:endParaRPr>
          </a:p>
        </p:txBody>
      </p:sp>
      <p:sp>
        <p:nvSpPr>
          <p:cNvPr id="29709" name="TextovéPole 4"/>
          <p:cNvSpPr txBox="1">
            <a:spLocks noChangeArrowheads="1"/>
          </p:cNvSpPr>
          <p:nvPr/>
        </p:nvSpPr>
        <p:spPr bwMode="auto">
          <a:xfrm>
            <a:off x="1751014" y="139701"/>
            <a:ext cx="3267075"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700"/>
              </a:spcBef>
              <a:buClr>
                <a:schemeClr val="accent2"/>
              </a:buClr>
              <a:buSzPct val="60000"/>
              <a:buFont typeface="Wingdings" panose="05000000000000000000" pitchFamily="2" charset="2"/>
              <a:buChar char=""/>
              <a:defRPr sz="2900">
                <a:solidFill>
                  <a:schemeClr val="tx1"/>
                </a:solidFill>
                <a:latin typeface="Tw Cen MT" panose="020B0602020104020603" pitchFamily="34" charset="-18"/>
                <a:ea typeface="MS PGothic" pitchFamily="34" charset="-128"/>
              </a:defRPr>
            </a:lvl1pPr>
            <a:lvl2pPr marL="742950" indent="-285750">
              <a:spcBef>
                <a:spcPts val="550"/>
              </a:spcBef>
              <a:buClr>
                <a:schemeClr val="accent1"/>
              </a:buClr>
              <a:buSzPct val="70000"/>
              <a:buFont typeface="Wingdings 2" panose="05020102010507070707" pitchFamily="18" charset="2"/>
              <a:buChar char=""/>
              <a:defRPr sz="2600">
                <a:solidFill>
                  <a:schemeClr val="tx1"/>
                </a:solidFill>
                <a:latin typeface="Tw Cen MT" panose="020B0602020104020603" pitchFamily="34" charset="-18"/>
                <a:ea typeface="MS PGothic" pitchFamily="34" charset="-128"/>
              </a:defRPr>
            </a:lvl2pPr>
            <a:lvl3pPr marL="1143000" indent="-228600">
              <a:spcBef>
                <a:spcPts val="500"/>
              </a:spcBef>
              <a:buClr>
                <a:schemeClr val="accent2"/>
              </a:buClr>
              <a:buSzPct val="75000"/>
              <a:buFont typeface="Wingdings" panose="05000000000000000000" pitchFamily="2" charset="2"/>
              <a:buChar char=""/>
              <a:defRPr sz="2300">
                <a:solidFill>
                  <a:schemeClr val="tx1"/>
                </a:solidFill>
                <a:latin typeface="Tw Cen MT" panose="020B0602020104020603" pitchFamily="34" charset="-18"/>
                <a:ea typeface="MS PGothic" pitchFamily="34" charset="-128"/>
              </a:defRPr>
            </a:lvl3pPr>
            <a:lvl4pPr marL="1600200" indent="-228600">
              <a:spcBef>
                <a:spcPts val="400"/>
              </a:spcBef>
              <a:buClr>
                <a:srgbClr val="A5AB81"/>
              </a:buClr>
              <a:buSzPct val="7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4pPr>
            <a:lvl5pPr marL="2057400" indent="-228600">
              <a:spcBef>
                <a:spcPts val="400"/>
              </a:spcBef>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5pPr>
            <a:lvl6pPr marL="25146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6pPr>
            <a:lvl7pPr marL="29718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7pPr>
            <a:lvl8pPr marL="34290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8pPr>
            <a:lvl9pPr marL="38862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9pPr>
          </a:lstStyle>
          <a:p>
            <a:pPr>
              <a:spcBef>
                <a:spcPct val="0"/>
              </a:spcBef>
              <a:buClrTx/>
              <a:buSzTx/>
              <a:buFontTx/>
              <a:buNone/>
            </a:pPr>
            <a:r>
              <a:rPr lang="cs-CZ" altLang="cs-CZ" sz="2400" b="1">
                <a:solidFill>
                  <a:srgbClr val="7030A0"/>
                </a:solidFill>
                <a:latin typeface="Arial" panose="020B0604020202020204" pitchFamily="34" charset="0"/>
              </a:rPr>
              <a:t>RETINA</a:t>
            </a:r>
          </a:p>
          <a:p>
            <a:pPr>
              <a:spcBef>
                <a:spcPct val="0"/>
              </a:spcBef>
              <a:buClrTx/>
              <a:buSzTx/>
              <a:buFontTx/>
              <a:buNone/>
            </a:pPr>
            <a:r>
              <a:rPr lang="cs-CZ" altLang="cs-CZ" sz="1400" b="1">
                <a:solidFill>
                  <a:srgbClr val="7030A0"/>
                </a:solidFill>
                <a:latin typeface="Arial" panose="020B0604020202020204" pitchFamily="34" charset="0"/>
              </a:rPr>
              <a:t>Its organized on layers</a:t>
            </a:r>
          </a:p>
          <a:p>
            <a:pPr>
              <a:spcBef>
                <a:spcPct val="0"/>
              </a:spcBef>
              <a:buClrTx/>
              <a:buSzTx/>
              <a:buFontTx/>
              <a:buNone/>
            </a:pPr>
            <a:r>
              <a:rPr lang="cs-CZ" altLang="cs-CZ" sz="1400" b="1">
                <a:solidFill>
                  <a:srgbClr val="7030A0"/>
                </a:solidFill>
                <a:latin typeface="Arial" panose="020B0604020202020204" pitchFamily="34" charset="0"/>
              </a:rPr>
              <a:t>Visual receptors+4types of neurons.</a:t>
            </a:r>
          </a:p>
          <a:p>
            <a:pPr>
              <a:spcBef>
                <a:spcPct val="0"/>
              </a:spcBef>
              <a:buClrTx/>
              <a:buSzTx/>
              <a:buFontTx/>
              <a:buNone/>
            </a:pPr>
            <a:r>
              <a:rPr lang="cs-CZ" altLang="cs-CZ" sz="1400" b="1">
                <a:solidFill>
                  <a:srgbClr val="7030A0"/>
                </a:solidFill>
                <a:latin typeface="Arial" panose="020B0604020202020204" pitchFamily="34" charset="0"/>
              </a:rPr>
              <a:t>Many different synaptic transmitters</a:t>
            </a:r>
          </a:p>
        </p:txBody>
      </p:sp>
      <p:sp>
        <p:nvSpPr>
          <p:cNvPr id="29710" name="TextovéPole 5"/>
          <p:cNvSpPr txBox="1">
            <a:spLocks noChangeArrowheads="1"/>
          </p:cNvSpPr>
          <p:nvPr/>
        </p:nvSpPr>
        <p:spPr bwMode="auto">
          <a:xfrm>
            <a:off x="5051425" y="5024439"/>
            <a:ext cx="141763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700"/>
              </a:spcBef>
              <a:buClr>
                <a:schemeClr val="accent2"/>
              </a:buClr>
              <a:buSzPct val="60000"/>
              <a:buFont typeface="Wingdings" panose="05000000000000000000" pitchFamily="2" charset="2"/>
              <a:buChar char=""/>
              <a:defRPr sz="2900">
                <a:solidFill>
                  <a:schemeClr val="tx1"/>
                </a:solidFill>
                <a:latin typeface="Tw Cen MT" panose="020B0602020104020603" pitchFamily="34" charset="-18"/>
                <a:ea typeface="MS PGothic" pitchFamily="34" charset="-128"/>
              </a:defRPr>
            </a:lvl1pPr>
            <a:lvl2pPr marL="742950" indent="-285750">
              <a:spcBef>
                <a:spcPts val="550"/>
              </a:spcBef>
              <a:buClr>
                <a:schemeClr val="accent1"/>
              </a:buClr>
              <a:buSzPct val="70000"/>
              <a:buFont typeface="Wingdings 2" panose="05020102010507070707" pitchFamily="18" charset="2"/>
              <a:buChar char=""/>
              <a:defRPr sz="2600">
                <a:solidFill>
                  <a:schemeClr val="tx1"/>
                </a:solidFill>
                <a:latin typeface="Tw Cen MT" panose="020B0602020104020603" pitchFamily="34" charset="-18"/>
                <a:ea typeface="MS PGothic" pitchFamily="34" charset="-128"/>
              </a:defRPr>
            </a:lvl2pPr>
            <a:lvl3pPr marL="1143000" indent="-228600">
              <a:spcBef>
                <a:spcPts val="500"/>
              </a:spcBef>
              <a:buClr>
                <a:schemeClr val="accent2"/>
              </a:buClr>
              <a:buSzPct val="75000"/>
              <a:buFont typeface="Wingdings" panose="05000000000000000000" pitchFamily="2" charset="2"/>
              <a:buChar char=""/>
              <a:defRPr sz="2300">
                <a:solidFill>
                  <a:schemeClr val="tx1"/>
                </a:solidFill>
                <a:latin typeface="Tw Cen MT" panose="020B0602020104020603" pitchFamily="34" charset="-18"/>
                <a:ea typeface="MS PGothic" pitchFamily="34" charset="-128"/>
              </a:defRPr>
            </a:lvl3pPr>
            <a:lvl4pPr marL="1600200" indent="-228600">
              <a:spcBef>
                <a:spcPts val="400"/>
              </a:spcBef>
              <a:buClr>
                <a:srgbClr val="A5AB81"/>
              </a:buClr>
              <a:buSzPct val="7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4pPr>
            <a:lvl5pPr marL="2057400" indent="-228600">
              <a:spcBef>
                <a:spcPts val="400"/>
              </a:spcBef>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5pPr>
            <a:lvl6pPr marL="25146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6pPr>
            <a:lvl7pPr marL="29718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7pPr>
            <a:lvl8pPr marL="34290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8pPr>
            <a:lvl9pPr marL="38862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9pPr>
          </a:lstStyle>
          <a:p>
            <a:pPr>
              <a:spcBef>
                <a:spcPct val="0"/>
              </a:spcBef>
              <a:buClrTx/>
              <a:buSzTx/>
              <a:buFontTx/>
              <a:buNone/>
            </a:pPr>
            <a:r>
              <a:rPr lang="cs-CZ" altLang="cs-CZ" sz="1400">
                <a:latin typeface="Arial" panose="020B0604020202020204" pitchFamily="34" charset="0"/>
              </a:rPr>
              <a:t>Inner segments</a:t>
            </a:r>
          </a:p>
        </p:txBody>
      </p:sp>
    </p:spTree>
    <p:extLst>
      <p:ext uri="{BB962C8B-B14F-4D97-AF65-F5344CB8AC3E}">
        <p14:creationId xmlns:p14="http://schemas.microsoft.com/office/powerpoint/2010/main" val="291029555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4">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
                                            <p:txEl>
                                              <p:pRg st="6" end="6"/>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7" end="7"/>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4">
                                            <p:txEl>
                                              <p:pRg st="8" end="8"/>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4">
                                            <p:txEl>
                                              <p:pRg st="9" end="9"/>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4">
                                            <p:txEl>
                                              <p:pRg st="10" end="10"/>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4">
                                            <p:txEl>
                                              <p:pRg st="11" end="11"/>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4">
                                            <p:txEl>
                                              <p:pRg st="12" end="12"/>
                                            </p:txEl>
                                          </p:spTgt>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2"/>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3"/>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13" grpId="0" animBg="1"/>
      <p:bldP spid="1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700"/>
              </a:spcBef>
              <a:buClr>
                <a:schemeClr val="accent2"/>
              </a:buClr>
              <a:buSzPct val="60000"/>
              <a:buFont typeface="Wingdings" panose="05000000000000000000" pitchFamily="2" charset="2"/>
              <a:buChar char=""/>
              <a:defRPr sz="2900">
                <a:solidFill>
                  <a:schemeClr val="tx1"/>
                </a:solidFill>
                <a:latin typeface="Tw Cen MT" panose="020B0602020104020603" pitchFamily="34" charset="-18"/>
                <a:ea typeface="MS PGothic" panose="020B0600070205080204" pitchFamily="34" charset="-128"/>
              </a:defRPr>
            </a:lvl1pPr>
            <a:lvl2pPr marL="742950" indent="-285750">
              <a:spcBef>
                <a:spcPts val="550"/>
              </a:spcBef>
              <a:buClr>
                <a:schemeClr val="accent1"/>
              </a:buClr>
              <a:buSzPct val="70000"/>
              <a:buFont typeface="Wingdings 2" panose="05020102010507070707" pitchFamily="18" charset="2"/>
              <a:buChar char=""/>
              <a:defRPr sz="2600">
                <a:solidFill>
                  <a:schemeClr val="tx1"/>
                </a:solidFill>
                <a:latin typeface="Tw Cen MT" panose="020B0602020104020603" pitchFamily="34" charset="-18"/>
                <a:ea typeface="MS PGothic" panose="020B0600070205080204" pitchFamily="34" charset="-128"/>
              </a:defRPr>
            </a:lvl2pPr>
            <a:lvl3pPr marL="1143000" indent="-228600">
              <a:spcBef>
                <a:spcPts val="500"/>
              </a:spcBef>
              <a:buClr>
                <a:schemeClr val="accent2"/>
              </a:buClr>
              <a:buSzPct val="75000"/>
              <a:buFont typeface="Wingdings" panose="05000000000000000000" pitchFamily="2" charset="2"/>
              <a:buChar char=""/>
              <a:defRPr sz="2300">
                <a:solidFill>
                  <a:schemeClr val="tx1"/>
                </a:solidFill>
                <a:latin typeface="Tw Cen MT" panose="020B0602020104020603" pitchFamily="34" charset="-18"/>
                <a:ea typeface="MS PGothic" panose="020B0600070205080204" pitchFamily="34" charset="-128"/>
              </a:defRPr>
            </a:lvl3pPr>
            <a:lvl4pPr marL="1600200" indent="-228600">
              <a:spcBef>
                <a:spcPts val="400"/>
              </a:spcBef>
              <a:buClr>
                <a:srgbClr val="A5AB81"/>
              </a:buClr>
              <a:buSzPct val="75000"/>
              <a:buFont typeface="Wingdings" panose="05000000000000000000" pitchFamily="2" charset="2"/>
              <a:buChar char=""/>
              <a:defRPr sz="2000">
                <a:solidFill>
                  <a:schemeClr val="tx1"/>
                </a:solidFill>
                <a:latin typeface="Tw Cen MT" panose="020B0602020104020603" pitchFamily="34" charset="-18"/>
                <a:ea typeface="MS PGothic" panose="020B0600070205080204" pitchFamily="34" charset="-128"/>
              </a:defRPr>
            </a:lvl4pPr>
            <a:lvl5pPr marL="2057400" indent="-228600">
              <a:spcBef>
                <a:spcPts val="400"/>
              </a:spcBef>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anose="020B0600070205080204" pitchFamily="34" charset="-128"/>
              </a:defRPr>
            </a:lvl5pPr>
            <a:lvl6pPr marL="25146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anose="020B0600070205080204" pitchFamily="34" charset="-128"/>
              </a:defRPr>
            </a:lvl6pPr>
            <a:lvl7pPr marL="29718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anose="020B0600070205080204" pitchFamily="34" charset="-128"/>
              </a:defRPr>
            </a:lvl7pPr>
            <a:lvl8pPr marL="34290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anose="020B0600070205080204" pitchFamily="34" charset="-128"/>
              </a:defRPr>
            </a:lvl8pPr>
            <a:lvl9pPr marL="38862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anose="020B0600070205080204" pitchFamily="34" charset="-128"/>
              </a:defRPr>
            </a:lvl9pPr>
          </a:lstStyle>
          <a:p>
            <a:pPr>
              <a:lnSpc>
                <a:spcPct val="80000"/>
              </a:lnSpc>
              <a:spcBef>
                <a:spcPct val="0"/>
              </a:spcBef>
              <a:buClrTx/>
              <a:buSzTx/>
              <a:buFontTx/>
              <a:buNone/>
            </a:pPr>
            <a:fld id="{69F7A061-9C2C-443D-B053-65915D552C61}" type="slidenum">
              <a:rPr lang="en-US" altLang="cs-CZ" sz="1200">
                <a:solidFill>
                  <a:srgbClr val="FFFFFF"/>
                </a:solidFill>
                <a:latin typeface="Arial" panose="020B0604020202020204" pitchFamily="34" charset="0"/>
              </a:rPr>
              <a:pPr>
                <a:lnSpc>
                  <a:spcPct val="80000"/>
                </a:lnSpc>
                <a:spcBef>
                  <a:spcPct val="0"/>
                </a:spcBef>
                <a:buClrTx/>
                <a:buSzTx/>
                <a:buFontTx/>
                <a:buNone/>
              </a:pPr>
              <a:t>15</a:t>
            </a:fld>
            <a:endParaRPr lang="en-US" altLang="cs-CZ" sz="1200">
              <a:solidFill>
                <a:srgbClr val="FFFFFF"/>
              </a:solidFill>
              <a:latin typeface="Arial" panose="020B0604020202020204" pitchFamily="34" charset="0"/>
            </a:endParaRPr>
          </a:p>
        </p:txBody>
      </p:sp>
      <p:sp>
        <p:nvSpPr>
          <p:cNvPr id="651298" name="Rectangle 34"/>
          <p:cNvSpPr>
            <a:spLocks noGrp="1" noChangeArrowheads="1"/>
          </p:cNvSpPr>
          <p:nvPr>
            <p:ph sz="quarter" idx="1"/>
          </p:nvPr>
        </p:nvSpPr>
        <p:spPr>
          <a:xfrm>
            <a:off x="1524001" y="1600200"/>
            <a:ext cx="4843463" cy="4495800"/>
          </a:xfrm>
        </p:spPr>
        <p:txBody>
          <a:bodyPr>
            <a:normAutofit/>
          </a:bodyPr>
          <a:lstStyle/>
          <a:p>
            <a:pPr marL="320040" indent="-320040">
              <a:buNone/>
              <a:defRPr/>
            </a:pPr>
            <a:r>
              <a:rPr lang="en-US" sz="2000" u="sng" dirty="0">
                <a:latin typeface="Calibri" panose="020F0502020204030204" pitchFamily="34" charset="0"/>
              </a:rPr>
              <a:t>Periphery of retina</a:t>
            </a:r>
          </a:p>
          <a:p>
            <a:pPr marL="320040" indent="-320040">
              <a:buFont typeface="Wingdings"/>
              <a:buChar char=""/>
              <a:defRPr/>
            </a:pPr>
            <a:r>
              <a:rPr lang="en-US" sz="2000" dirty="0">
                <a:latin typeface="Calibri" panose="020F0502020204030204" pitchFamily="34" charset="0"/>
              </a:rPr>
              <a:t>High degree of convergence </a:t>
            </a:r>
            <a:r>
              <a:rPr lang="en-US" sz="2000" dirty="0">
                <a:latin typeface="Calibri" panose="020F0502020204030204" pitchFamily="34" charset="0"/>
                <a:sym typeface="Wingdings" pitchFamily="2" charset="2"/>
              </a:rPr>
              <a:t> l</a:t>
            </a:r>
            <a:r>
              <a:rPr lang="en-US" sz="2000" dirty="0">
                <a:latin typeface="Calibri" panose="020F0502020204030204" pitchFamily="34" charset="0"/>
              </a:rPr>
              <a:t>arge receptive field</a:t>
            </a:r>
          </a:p>
          <a:p>
            <a:pPr marL="320040" indent="-320040">
              <a:buFont typeface="Wingdings"/>
              <a:buChar char=""/>
              <a:defRPr/>
            </a:pPr>
            <a:r>
              <a:rPr lang="en-US" sz="2000" dirty="0">
                <a:latin typeface="Calibri" panose="020F0502020204030204" pitchFamily="34" charset="0"/>
              </a:rPr>
              <a:t>High sensitivity to light, low spatial resolution</a:t>
            </a:r>
          </a:p>
          <a:p>
            <a:pPr marL="320040" indent="-320040">
              <a:buNone/>
              <a:defRPr/>
            </a:pPr>
            <a:r>
              <a:rPr lang="en-US" sz="2000" u="sng" dirty="0">
                <a:latin typeface="Calibri" panose="020F0502020204030204" pitchFamily="34" charset="0"/>
              </a:rPr>
              <a:t>Fovea</a:t>
            </a:r>
          </a:p>
          <a:p>
            <a:pPr marL="320040" indent="-320040">
              <a:buFont typeface="Wingdings"/>
              <a:buChar char=""/>
              <a:defRPr/>
            </a:pPr>
            <a:r>
              <a:rPr lang="en-US" sz="2000" dirty="0">
                <a:latin typeface="Calibri" panose="020F0502020204030204" pitchFamily="34" charset="0"/>
              </a:rPr>
              <a:t>Low convergence </a:t>
            </a:r>
            <a:r>
              <a:rPr lang="en-US" sz="2000" dirty="0">
                <a:latin typeface="Calibri" panose="020F0502020204030204" pitchFamily="34" charset="0"/>
                <a:sym typeface="Wingdings" pitchFamily="2" charset="2"/>
              </a:rPr>
              <a:t> small </a:t>
            </a:r>
            <a:r>
              <a:rPr lang="en-US" sz="2000" dirty="0">
                <a:latin typeface="Calibri" panose="020F0502020204030204" pitchFamily="34" charset="0"/>
              </a:rPr>
              <a:t>receptive fields </a:t>
            </a:r>
          </a:p>
          <a:p>
            <a:pPr marL="320040" indent="-320040">
              <a:buFont typeface="Wingdings"/>
              <a:buChar char=""/>
              <a:defRPr/>
            </a:pPr>
            <a:r>
              <a:rPr lang="en-US" sz="2000" dirty="0">
                <a:latin typeface="Calibri" panose="020F0502020204030204" pitchFamily="34" charset="0"/>
              </a:rPr>
              <a:t>Lower sensitivity to light, high resolution (visual acuity)</a:t>
            </a:r>
          </a:p>
        </p:txBody>
      </p:sp>
      <p:pic>
        <p:nvPicPr>
          <p:cNvPr id="31748" name="Picture 2" descr="http://www.studentconsult.com/common/showimage.cfm?mediaISBN=0721632564&amp;FigFile=S23283-013-f008.jpg&amp;size=fullsize"/>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r="18213" b="2577"/>
          <a:stretch>
            <a:fillRect/>
          </a:stretch>
        </p:blipFill>
        <p:spPr bwMode="auto">
          <a:xfrm>
            <a:off x="6480176" y="0"/>
            <a:ext cx="4187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5" name="Straight Arrow Connector 34"/>
          <p:cNvCxnSpPr/>
          <p:nvPr/>
        </p:nvCxnSpPr>
        <p:spPr>
          <a:xfrm rot="5400000">
            <a:off x="5240338" y="3817938"/>
            <a:ext cx="4132262" cy="17462"/>
          </a:xfrm>
          <a:prstGeom prst="straightConnector1">
            <a:avLst/>
          </a:prstGeom>
          <a:ln w="7620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rot="5400000" flipH="1" flipV="1">
            <a:off x="4817270" y="3836195"/>
            <a:ext cx="4030663" cy="15875"/>
          </a:xfrm>
          <a:prstGeom prst="straightConnector1">
            <a:avLst/>
          </a:prstGeom>
          <a:ln w="76200">
            <a:solidFill>
              <a:srgbClr val="0070C0"/>
            </a:solidFill>
            <a:tailEnd type="arrow"/>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rot="16200000">
            <a:off x="6654801" y="3538539"/>
            <a:ext cx="881063" cy="369887"/>
          </a:xfrm>
          <a:prstGeom prst="rect">
            <a:avLst/>
          </a:prstGeom>
          <a:noFill/>
        </p:spPr>
        <p:txBody>
          <a:bodyPr>
            <a:spAutoFit/>
          </a:bodyPr>
          <a:lstStyle/>
          <a:p>
            <a:pPr algn="ctr" eaLnBrk="1" hangingPunct="1">
              <a:defRPr/>
            </a:pPr>
            <a:r>
              <a:rPr lang="en-CA" dirty="0">
                <a:cs typeface="Arial" charset="0"/>
              </a:rPr>
              <a:t>light</a:t>
            </a:r>
          </a:p>
        </p:txBody>
      </p:sp>
      <p:sp>
        <p:nvSpPr>
          <p:cNvPr id="39" name="TextBox 38"/>
          <p:cNvSpPr txBox="1"/>
          <p:nvPr/>
        </p:nvSpPr>
        <p:spPr>
          <a:xfrm rot="16200000">
            <a:off x="5673725" y="3590925"/>
            <a:ext cx="1758950" cy="368300"/>
          </a:xfrm>
          <a:prstGeom prst="rect">
            <a:avLst/>
          </a:prstGeom>
          <a:noFill/>
        </p:spPr>
        <p:txBody>
          <a:bodyPr>
            <a:spAutoFit/>
          </a:bodyPr>
          <a:lstStyle/>
          <a:p>
            <a:pPr algn="ctr" eaLnBrk="1" hangingPunct="1">
              <a:defRPr/>
            </a:pPr>
            <a:r>
              <a:rPr lang="en-CA" dirty="0">
                <a:cs typeface="Arial" charset="0"/>
              </a:rPr>
              <a:t>Electrical signal</a:t>
            </a:r>
          </a:p>
        </p:txBody>
      </p:sp>
    </p:spTree>
    <p:extLst>
      <p:ext uri="{BB962C8B-B14F-4D97-AF65-F5344CB8AC3E}">
        <p14:creationId xmlns:p14="http://schemas.microsoft.com/office/powerpoint/2010/main" val="110117040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5129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51298">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51298">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651298">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51298">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51298">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6775" y="228600"/>
            <a:ext cx="8153400" cy="990600"/>
          </a:xfrm>
        </p:spPr>
        <p:txBody>
          <a:bodyPr>
            <a:normAutofit fontScale="90000"/>
          </a:bodyPr>
          <a:lstStyle/>
          <a:p>
            <a:pPr>
              <a:defRPr/>
            </a:pPr>
            <a:r>
              <a:rPr lang="en-US" dirty="0" smtClean="0">
                <a:ea typeface="+mj-ea"/>
              </a:rPr>
              <a:t>Neural circuits of retinal receptive fields</a:t>
            </a:r>
            <a:endParaRPr lang="en-CA" dirty="0">
              <a:ea typeface="+mj-ea"/>
            </a:endParaRPr>
          </a:p>
        </p:txBody>
      </p:sp>
      <p:sp>
        <p:nvSpPr>
          <p:cNvPr id="66563" name="Slide Number Placeholder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700"/>
              </a:spcBef>
              <a:buClr>
                <a:schemeClr val="accent2"/>
              </a:buClr>
              <a:buSzPct val="60000"/>
              <a:buFont typeface="Wingdings" panose="05000000000000000000" pitchFamily="2" charset="2"/>
              <a:buChar char=""/>
              <a:defRPr sz="2900">
                <a:solidFill>
                  <a:schemeClr val="tx1"/>
                </a:solidFill>
                <a:latin typeface="Tw Cen MT" panose="020B0602020104020603" pitchFamily="34" charset="-18"/>
                <a:ea typeface="MS PGothic" pitchFamily="34" charset="-128"/>
              </a:defRPr>
            </a:lvl1pPr>
            <a:lvl2pPr marL="742950" indent="-285750">
              <a:spcBef>
                <a:spcPts val="550"/>
              </a:spcBef>
              <a:buClr>
                <a:schemeClr val="accent1"/>
              </a:buClr>
              <a:buSzPct val="70000"/>
              <a:buFont typeface="Wingdings 2" panose="05020102010507070707" pitchFamily="18" charset="2"/>
              <a:buChar char=""/>
              <a:defRPr sz="2600">
                <a:solidFill>
                  <a:schemeClr val="tx1"/>
                </a:solidFill>
                <a:latin typeface="Tw Cen MT" panose="020B0602020104020603" pitchFamily="34" charset="-18"/>
                <a:ea typeface="MS PGothic" pitchFamily="34" charset="-128"/>
              </a:defRPr>
            </a:lvl2pPr>
            <a:lvl3pPr marL="1143000" indent="-228600">
              <a:spcBef>
                <a:spcPts val="500"/>
              </a:spcBef>
              <a:buClr>
                <a:schemeClr val="accent2"/>
              </a:buClr>
              <a:buSzPct val="75000"/>
              <a:buFont typeface="Wingdings" panose="05000000000000000000" pitchFamily="2" charset="2"/>
              <a:buChar char=""/>
              <a:defRPr sz="2300">
                <a:solidFill>
                  <a:schemeClr val="tx1"/>
                </a:solidFill>
                <a:latin typeface="Tw Cen MT" panose="020B0602020104020603" pitchFamily="34" charset="-18"/>
                <a:ea typeface="MS PGothic" pitchFamily="34" charset="-128"/>
              </a:defRPr>
            </a:lvl3pPr>
            <a:lvl4pPr marL="1600200" indent="-228600">
              <a:spcBef>
                <a:spcPts val="400"/>
              </a:spcBef>
              <a:buClr>
                <a:srgbClr val="A5AB81"/>
              </a:buClr>
              <a:buSzPct val="7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4pPr>
            <a:lvl5pPr marL="2057400" indent="-228600">
              <a:spcBef>
                <a:spcPts val="400"/>
              </a:spcBef>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5pPr>
            <a:lvl6pPr marL="25146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6pPr>
            <a:lvl7pPr marL="29718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7pPr>
            <a:lvl8pPr marL="34290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8pPr>
            <a:lvl9pPr marL="38862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9pPr>
          </a:lstStyle>
          <a:p>
            <a:pPr>
              <a:lnSpc>
                <a:spcPct val="80000"/>
              </a:lnSpc>
              <a:spcBef>
                <a:spcPct val="0"/>
              </a:spcBef>
              <a:buClrTx/>
              <a:buSzTx/>
              <a:buFontTx/>
              <a:buNone/>
            </a:pPr>
            <a:fld id="{08670373-85CD-40B8-B830-6B10C887E17C}" type="slidenum">
              <a:rPr lang="en-US" altLang="cs-CZ" sz="1200">
                <a:solidFill>
                  <a:srgbClr val="FFFFFF"/>
                </a:solidFill>
                <a:latin typeface="Arial" panose="020B0604020202020204" pitchFamily="34" charset="0"/>
              </a:rPr>
              <a:pPr>
                <a:lnSpc>
                  <a:spcPct val="80000"/>
                </a:lnSpc>
                <a:spcBef>
                  <a:spcPct val="0"/>
                </a:spcBef>
                <a:buClrTx/>
                <a:buSzTx/>
                <a:buFontTx/>
                <a:buNone/>
              </a:pPr>
              <a:t>16</a:t>
            </a:fld>
            <a:endParaRPr lang="en-US" altLang="cs-CZ" sz="1200">
              <a:solidFill>
                <a:srgbClr val="FFFFFF"/>
              </a:solidFill>
              <a:latin typeface="Arial" panose="020B0604020202020204" pitchFamily="34" charset="0"/>
            </a:endParaRPr>
          </a:p>
        </p:txBody>
      </p:sp>
      <p:grpSp>
        <p:nvGrpSpPr>
          <p:cNvPr id="66564" name="Group 11"/>
          <p:cNvGrpSpPr>
            <a:grpSpLocks/>
          </p:cNvGrpSpPr>
          <p:nvPr/>
        </p:nvGrpSpPr>
        <p:grpSpPr bwMode="auto">
          <a:xfrm>
            <a:off x="2760664" y="1524001"/>
            <a:ext cx="7805737" cy="931863"/>
            <a:chOff x="812800" y="1524002"/>
            <a:chExt cx="7806267" cy="931327"/>
          </a:xfrm>
        </p:grpSpPr>
        <p:sp>
          <p:nvSpPr>
            <p:cNvPr id="6" name="Oval 5"/>
            <p:cNvSpPr/>
            <p:nvPr/>
          </p:nvSpPr>
          <p:spPr>
            <a:xfrm>
              <a:off x="812800" y="1861946"/>
              <a:ext cx="7806267" cy="593383"/>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CA"/>
            </a:p>
          </p:txBody>
        </p:sp>
        <p:sp>
          <p:nvSpPr>
            <p:cNvPr id="8" name="Oval 7"/>
            <p:cNvSpPr/>
            <p:nvPr/>
          </p:nvSpPr>
          <p:spPr>
            <a:xfrm>
              <a:off x="3538722" y="2031710"/>
              <a:ext cx="2217889" cy="187217"/>
            </a:xfrm>
            <a:prstGeom prst="ellipse">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CA"/>
            </a:p>
          </p:txBody>
        </p:sp>
        <p:sp>
          <p:nvSpPr>
            <p:cNvPr id="9" name="TextBox 8"/>
            <p:cNvSpPr txBox="1"/>
            <p:nvPr/>
          </p:nvSpPr>
          <p:spPr>
            <a:xfrm>
              <a:off x="4030880" y="1524002"/>
              <a:ext cx="1438373" cy="399820"/>
            </a:xfrm>
            <a:prstGeom prst="rect">
              <a:avLst/>
            </a:prstGeom>
            <a:noFill/>
          </p:spPr>
          <p:txBody>
            <a:bodyPr>
              <a:spAutoFit/>
            </a:bodyPr>
            <a:lstStyle/>
            <a:p>
              <a:pPr algn="ctr" eaLnBrk="1" hangingPunct="1">
                <a:defRPr/>
              </a:pPr>
              <a:r>
                <a:rPr lang="en-CA" sz="2000" dirty="0">
                  <a:cs typeface="Arial" charset="0"/>
                </a:rPr>
                <a:t>centre</a:t>
              </a:r>
            </a:p>
          </p:txBody>
        </p:sp>
        <p:sp>
          <p:nvSpPr>
            <p:cNvPr id="10" name="TextBox 9"/>
            <p:cNvSpPr txBox="1"/>
            <p:nvPr/>
          </p:nvSpPr>
          <p:spPr>
            <a:xfrm>
              <a:off x="1574852" y="1524002"/>
              <a:ext cx="1439960" cy="399820"/>
            </a:xfrm>
            <a:prstGeom prst="rect">
              <a:avLst/>
            </a:prstGeom>
            <a:noFill/>
          </p:spPr>
          <p:txBody>
            <a:bodyPr>
              <a:spAutoFit/>
            </a:bodyPr>
            <a:lstStyle/>
            <a:p>
              <a:pPr algn="ctr" eaLnBrk="1" hangingPunct="1">
                <a:defRPr/>
              </a:pPr>
              <a:r>
                <a:rPr lang="en-CA" sz="2000" dirty="0">
                  <a:cs typeface="Arial" charset="0"/>
                </a:rPr>
                <a:t>surround</a:t>
              </a:r>
            </a:p>
          </p:txBody>
        </p:sp>
        <p:sp>
          <p:nvSpPr>
            <p:cNvPr id="11" name="TextBox 10"/>
            <p:cNvSpPr txBox="1"/>
            <p:nvPr/>
          </p:nvSpPr>
          <p:spPr>
            <a:xfrm>
              <a:off x="6485322" y="1524002"/>
              <a:ext cx="1439961" cy="399820"/>
            </a:xfrm>
            <a:prstGeom prst="rect">
              <a:avLst/>
            </a:prstGeom>
            <a:noFill/>
          </p:spPr>
          <p:txBody>
            <a:bodyPr>
              <a:spAutoFit/>
            </a:bodyPr>
            <a:lstStyle/>
            <a:p>
              <a:pPr algn="ctr" eaLnBrk="1" hangingPunct="1">
                <a:defRPr/>
              </a:pPr>
              <a:r>
                <a:rPr lang="en-CA" sz="2000" dirty="0">
                  <a:cs typeface="Arial" charset="0"/>
                </a:rPr>
                <a:t>surround</a:t>
              </a:r>
            </a:p>
          </p:txBody>
        </p:sp>
      </p:grpSp>
      <p:sp>
        <p:nvSpPr>
          <p:cNvPr id="13" name="TextBox 12"/>
          <p:cNvSpPr txBox="1"/>
          <p:nvPr/>
        </p:nvSpPr>
        <p:spPr>
          <a:xfrm>
            <a:off x="1524000" y="1778001"/>
            <a:ext cx="1658938" cy="1015663"/>
          </a:xfrm>
          <a:prstGeom prst="rect">
            <a:avLst/>
          </a:prstGeom>
          <a:noFill/>
        </p:spPr>
        <p:txBody>
          <a:bodyPr>
            <a:spAutoFit/>
          </a:bodyPr>
          <a:lstStyle/>
          <a:p>
            <a:pPr algn="ctr" eaLnBrk="1" hangingPunct="1">
              <a:defRPr/>
            </a:pPr>
            <a:r>
              <a:rPr lang="en-CA" sz="2000" dirty="0">
                <a:cs typeface="Arial" charset="0"/>
              </a:rPr>
              <a:t>Ganglion cell receptive field</a:t>
            </a:r>
          </a:p>
        </p:txBody>
      </p:sp>
      <p:grpSp>
        <p:nvGrpSpPr>
          <p:cNvPr id="66566" name="Group 55"/>
          <p:cNvGrpSpPr>
            <a:grpSpLocks/>
          </p:cNvGrpSpPr>
          <p:nvPr/>
        </p:nvGrpSpPr>
        <p:grpSpPr bwMode="auto">
          <a:xfrm>
            <a:off x="6323013" y="2286000"/>
            <a:ext cx="406400" cy="1828800"/>
            <a:chOff x="4775201" y="2286000"/>
            <a:chExt cx="406400" cy="1828800"/>
          </a:xfrm>
        </p:grpSpPr>
        <p:sp>
          <p:nvSpPr>
            <p:cNvPr id="14" name="Rectangle 13"/>
            <p:cNvSpPr/>
            <p:nvPr/>
          </p:nvSpPr>
          <p:spPr>
            <a:xfrm>
              <a:off x="4775201" y="2941638"/>
              <a:ext cx="406400" cy="8636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CA"/>
            </a:p>
          </p:txBody>
        </p:sp>
        <p:cxnSp>
          <p:nvCxnSpPr>
            <p:cNvPr id="16" name="Straight Connector 15"/>
            <p:cNvCxnSpPr/>
            <p:nvPr/>
          </p:nvCxnSpPr>
          <p:spPr>
            <a:xfrm rot="16200000" flipV="1">
              <a:off x="4824413" y="2806701"/>
              <a:ext cx="269875"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grpSp>
          <p:nvGrpSpPr>
            <p:cNvPr id="66641" name="Group 23"/>
            <p:cNvGrpSpPr>
              <a:grpSpLocks/>
            </p:cNvGrpSpPr>
            <p:nvPr/>
          </p:nvGrpSpPr>
          <p:grpSpPr bwMode="auto">
            <a:xfrm>
              <a:off x="4809067" y="3754966"/>
              <a:ext cx="324908" cy="359834"/>
              <a:chOff x="4828117" y="3640666"/>
              <a:chExt cx="324908" cy="359834"/>
            </a:xfrm>
          </p:grpSpPr>
          <p:cxnSp>
            <p:nvCxnSpPr>
              <p:cNvPr id="17" name="Straight Connector 16"/>
              <p:cNvCxnSpPr/>
              <p:nvPr/>
            </p:nvCxnSpPr>
            <p:spPr>
              <a:xfrm rot="16200000" flipV="1">
                <a:off x="4860132" y="3775869"/>
                <a:ext cx="271462"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rot="10800000" flipV="1">
                <a:off x="4827588" y="3887788"/>
                <a:ext cx="152400" cy="10160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4987926" y="3879850"/>
                <a:ext cx="165100" cy="12065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grpSp>
        <p:sp>
          <p:nvSpPr>
            <p:cNvPr id="25" name="Isosceles Triangle 24"/>
            <p:cNvSpPr/>
            <p:nvPr/>
          </p:nvSpPr>
          <p:spPr>
            <a:xfrm>
              <a:off x="4791076" y="2286000"/>
              <a:ext cx="352425" cy="438150"/>
            </a:xfrm>
            <a:prstGeom prst="triangl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CA"/>
            </a:p>
          </p:txBody>
        </p:sp>
      </p:grpSp>
      <p:sp>
        <p:nvSpPr>
          <p:cNvPr id="26" name="Oval 25"/>
          <p:cNvSpPr/>
          <p:nvPr/>
        </p:nvSpPr>
        <p:spPr>
          <a:xfrm>
            <a:off x="5829300" y="4610101"/>
            <a:ext cx="495300" cy="466725"/>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CA"/>
          </a:p>
        </p:txBody>
      </p:sp>
      <p:sp>
        <p:nvSpPr>
          <p:cNvPr id="27" name="Oval 26"/>
          <p:cNvSpPr/>
          <p:nvPr/>
        </p:nvSpPr>
        <p:spPr>
          <a:xfrm>
            <a:off x="6677025" y="4610101"/>
            <a:ext cx="495300" cy="466725"/>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CA"/>
          </a:p>
        </p:txBody>
      </p:sp>
      <p:cxnSp>
        <p:nvCxnSpPr>
          <p:cNvPr id="29" name="Straight Connector 28"/>
          <p:cNvCxnSpPr>
            <a:stCxn id="26" idx="0"/>
          </p:cNvCxnSpPr>
          <p:nvPr/>
        </p:nvCxnSpPr>
        <p:spPr>
          <a:xfrm rot="5400000" flipH="1" flipV="1">
            <a:off x="6057901" y="4333876"/>
            <a:ext cx="295275" cy="257175"/>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a:endCxn id="27" idx="0"/>
          </p:cNvCxnSpPr>
          <p:nvPr/>
        </p:nvCxnSpPr>
        <p:spPr>
          <a:xfrm rot="16200000" flipH="1">
            <a:off x="6629400" y="4314825"/>
            <a:ext cx="304800" cy="28575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32" name="Oval 31"/>
          <p:cNvSpPr/>
          <p:nvPr/>
        </p:nvSpPr>
        <p:spPr>
          <a:xfrm>
            <a:off x="6286501" y="4238626"/>
            <a:ext cx="123825" cy="123825"/>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CA"/>
          </a:p>
        </p:txBody>
      </p:sp>
      <p:sp>
        <p:nvSpPr>
          <p:cNvPr id="33" name="Oval 32"/>
          <p:cNvSpPr/>
          <p:nvPr/>
        </p:nvSpPr>
        <p:spPr>
          <a:xfrm>
            <a:off x="6581776" y="4248151"/>
            <a:ext cx="123825" cy="123825"/>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CA"/>
          </a:p>
        </p:txBody>
      </p:sp>
      <p:grpSp>
        <p:nvGrpSpPr>
          <p:cNvPr id="66573" name="Group 37"/>
          <p:cNvGrpSpPr>
            <a:grpSpLocks/>
          </p:cNvGrpSpPr>
          <p:nvPr/>
        </p:nvGrpSpPr>
        <p:grpSpPr bwMode="auto">
          <a:xfrm>
            <a:off x="5913439" y="5067301"/>
            <a:ext cx="325437" cy="676275"/>
            <a:chOff x="4828117" y="3324225"/>
            <a:chExt cx="324908" cy="676275"/>
          </a:xfrm>
        </p:grpSpPr>
        <p:cxnSp>
          <p:nvCxnSpPr>
            <p:cNvPr id="39" name="Straight Connector 38"/>
            <p:cNvCxnSpPr/>
            <p:nvPr/>
          </p:nvCxnSpPr>
          <p:spPr>
            <a:xfrm rot="16200000" flipV="1">
              <a:off x="4700053" y="3615535"/>
              <a:ext cx="587375" cy="4755"/>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rot="10800000" flipV="1">
              <a:off x="4828117" y="3887788"/>
              <a:ext cx="152152" cy="10160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4988193" y="3879850"/>
              <a:ext cx="164832" cy="12065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grpSp>
      <p:grpSp>
        <p:nvGrpSpPr>
          <p:cNvPr id="66574" name="Group 42"/>
          <p:cNvGrpSpPr>
            <a:grpSpLocks/>
          </p:cNvGrpSpPr>
          <p:nvPr/>
        </p:nvGrpSpPr>
        <p:grpSpPr bwMode="auto">
          <a:xfrm>
            <a:off x="6770689" y="5057776"/>
            <a:ext cx="325437" cy="676275"/>
            <a:chOff x="4828117" y="3324225"/>
            <a:chExt cx="324908" cy="676275"/>
          </a:xfrm>
        </p:grpSpPr>
        <p:cxnSp>
          <p:nvCxnSpPr>
            <p:cNvPr id="44" name="Straight Connector 43"/>
            <p:cNvCxnSpPr/>
            <p:nvPr/>
          </p:nvCxnSpPr>
          <p:spPr>
            <a:xfrm rot="16200000" flipV="1">
              <a:off x="4700053" y="3615535"/>
              <a:ext cx="587375" cy="4755"/>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rot="10800000" flipV="1">
              <a:off x="4828117" y="3887788"/>
              <a:ext cx="152152" cy="10160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4988193" y="3879850"/>
              <a:ext cx="164832" cy="12065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cxnSp>
        <p:nvCxnSpPr>
          <p:cNvPr id="47" name="Straight Connector 46"/>
          <p:cNvCxnSpPr/>
          <p:nvPr/>
        </p:nvCxnSpPr>
        <p:spPr>
          <a:xfrm rot="5400000" flipH="1" flipV="1">
            <a:off x="5953125" y="5934075"/>
            <a:ext cx="228600" cy="0"/>
          </a:xfrm>
          <a:prstGeom prst="line">
            <a:avLst/>
          </a:prstGeom>
          <a:ln w="28575">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sp>
        <p:nvSpPr>
          <p:cNvPr id="48" name="Oval 47"/>
          <p:cNvSpPr/>
          <p:nvPr/>
        </p:nvSpPr>
        <p:spPr>
          <a:xfrm>
            <a:off x="6010276" y="5743576"/>
            <a:ext cx="123825" cy="123825"/>
          </a:xfrm>
          <a:prstGeom prst="ellipse">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CA"/>
          </a:p>
        </p:txBody>
      </p:sp>
      <p:sp>
        <p:nvSpPr>
          <p:cNvPr id="50" name="Oval 49"/>
          <p:cNvSpPr/>
          <p:nvPr/>
        </p:nvSpPr>
        <p:spPr>
          <a:xfrm>
            <a:off x="5829300" y="6019801"/>
            <a:ext cx="495300" cy="466725"/>
          </a:xfrm>
          <a:prstGeom prst="ellipse">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CA"/>
          </a:p>
        </p:txBody>
      </p:sp>
      <p:cxnSp>
        <p:nvCxnSpPr>
          <p:cNvPr id="51" name="Straight Connector 50"/>
          <p:cNvCxnSpPr/>
          <p:nvPr/>
        </p:nvCxnSpPr>
        <p:spPr>
          <a:xfrm rot="5400000" flipH="1" flipV="1">
            <a:off x="6810375" y="5953125"/>
            <a:ext cx="228600" cy="0"/>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52" name="Oval 51"/>
          <p:cNvSpPr/>
          <p:nvPr/>
        </p:nvSpPr>
        <p:spPr>
          <a:xfrm>
            <a:off x="6867526" y="5762626"/>
            <a:ext cx="123825" cy="123825"/>
          </a:xfrm>
          <a:prstGeom prst="ellipse">
            <a:avLst/>
          </a:prstGeom>
          <a:solidFill>
            <a:schemeClr val="accent3"/>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CA"/>
          </a:p>
        </p:txBody>
      </p:sp>
      <p:sp>
        <p:nvSpPr>
          <p:cNvPr id="53" name="Oval 52"/>
          <p:cNvSpPr/>
          <p:nvPr/>
        </p:nvSpPr>
        <p:spPr>
          <a:xfrm>
            <a:off x="6686550" y="6038851"/>
            <a:ext cx="495300" cy="466725"/>
          </a:xfrm>
          <a:prstGeom prst="ellipse">
            <a:avLst/>
          </a:prstGeom>
          <a:solidFill>
            <a:schemeClr val="accent3"/>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CA"/>
          </a:p>
        </p:txBody>
      </p:sp>
      <p:sp>
        <p:nvSpPr>
          <p:cNvPr id="54" name="Freeform 53"/>
          <p:cNvSpPr/>
          <p:nvPr/>
        </p:nvSpPr>
        <p:spPr>
          <a:xfrm>
            <a:off x="6015039" y="6467476"/>
            <a:ext cx="3748087" cy="290513"/>
          </a:xfrm>
          <a:custGeom>
            <a:avLst/>
            <a:gdLst>
              <a:gd name="connsiteX0" fmla="*/ 42862 w 3748087"/>
              <a:gd name="connsiteY0" fmla="*/ 0 h 290513"/>
              <a:gd name="connsiteX1" fmla="*/ 119062 w 3748087"/>
              <a:gd name="connsiteY1" fmla="*/ 247650 h 290513"/>
              <a:gd name="connsiteX2" fmla="*/ 757237 w 3748087"/>
              <a:gd name="connsiteY2" fmla="*/ 257175 h 290513"/>
              <a:gd name="connsiteX3" fmla="*/ 3738562 w 3748087"/>
              <a:gd name="connsiteY3" fmla="*/ 238125 h 290513"/>
              <a:gd name="connsiteX4" fmla="*/ 3748087 w 3748087"/>
              <a:gd name="connsiteY4" fmla="*/ 238125 h 290513"/>
              <a:gd name="connsiteX5" fmla="*/ 3748087 w 3748087"/>
              <a:gd name="connsiteY5" fmla="*/ 238125 h 290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48087" h="290513">
                <a:moveTo>
                  <a:pt x="42862" y="0"/>
                </a:moveTo>
                <a:cubicBezTo>
                  <a:pt x="21431" y="102394"/>
                  <a:pt x="0" y="204788"/>
                  <a:pt x="119062" y="247650"/>
                </a:cubicBezTo>
                <a:cubicBezTo>
                  <a:pt x="238125" y="290513"/>
                  <a:pt x="757237" y="257175"/>
                  <a:pt x="757237" y="257175"/>
                </a:cubicBezTo>
                <a:lnTo>
                  <a:pt x="3738562" y="238125"/>
                </a:lnTo>
                <a:lnTo>
                  <a:pt x="3748087" y="238125"/>
                </a:lnTo>
                <a:lnTo>
                  <a:pt x="3748087" y="238125"/>
                </a:lnTo>
              </a:path>
            </a:pathLst>
          </a:custGeom>
          <a:ln w="28575">
            <a:solidFill>
              <a:srgbClr val="5F5F5F"/>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CA"/>
          </a:p>
        </p:txBody>
      </p:sp>
      <p:sp>
        <p:nvSpPr>
          <p:cNvPr id="55" name="Freeform 54"/>
          <p:cNvSpPr/>
          <p:nvPr/>
        </p:nvSpPr>
        <p:spPr>
          <a:xfrm>
            <a:off x="6872289" y="6496051"/>
            <a:ext cx="2890837" cy="290513"/>
          </a:xfrm>
          <a:custGeom>
            <a:avLst/>
            <a:gdLst>
              <a:gd name="connsiteX0" fmla="*/ 42862 w 3748087"/>
              <a:gd name="connsiteY0" fmla="*/ 0 h 290513"/>
              <a:gd name="connsiteX1" fmla="*/ 119062 w 3748087"/>
              <a:gd name="connsiteY1" fmla="*/ 247650 h 290513"/>
              <a:gd name="connsiteX2" fmla="*/ 757237 w 3748087"/>
              <a:gd name="connsiteY2" fmla="*/ 257175 h 290513"/>
              <a:gd name="connsiteX3" fmla="*/ 3738562 w 3748087"/>
              <a:gd name="connsiteY3" fmla="*/ 238125 h 290513"/>
              <a:gd name="connsiteX4" fmla="*/ 3748087 w 3748087"/>
              <a:gd name="connsiteY4" fmla="*/ 238125 h 290513"/>
              <a:gd name="connsiteX5" fmla="*/ 3748087 w 3748087"/>
              <a:gd name="connsiteY5" fmla="*/ 238125 h 290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48087" h="290513">
                <a:moveTo>
                  <a:pt x="42862" y="0"/>
                </a:moveTo>
                <a:cubicBezTo>
                  <a:pt x="21431" y="102394"/>
                  <a:pt x="0" y="204788"/>
                  <a:pt x="119062" y="247650"/>
                </a:cubicBezTo>
                <a:cubicBezTo>
                  <a:pt x="238125" y="290513"/>
                  <a:pt x="757237" y="257175"/>
                  <a:pt x="757237" y="257175"/>
                </a:cubicBezTo>
                <a:lnTo>
                  <a:pt x="3738562" y="238125"/>
                </a:lnTo>
                <a:lnTo>
                  <a:pt x="3748087" y="238125"/>
                </a:lnTo>
                <a:lnTo>
                  <a:pt x="3748087" y="238125"/>
                </a:lnTo>
              </a:path>
            </a:pathLst>
          </a:custGeom>
          <a:ln w="285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CA"/>
          </a:p>
        </p:txBody>
      </p:sp>
      <p:grpSp>
        <p:nvGrpSpPr>
          <p:cNvPr id="66583" name="Group 56"/>
          <p:cNvGrpSpPr>
            <a:grpSpLocks/>
          </p:cNvGrpSpPr>
          <p:nvPr/>
        </p:nvGrpSpPr>
        <p:grpSpPr bwMode="auto">
          <a:xfrm>
            <a:off x="3927475" y="2286000"/>
            <a:ext cx="406400" cy="1828800"/>
            <a:chOff x="4775201" y="2286000"/>
            <a:chExt cx="406400" cy="1828800"/>
          </a:xfrm>
        </p:grpSpPr>
        <p:sp>
          <p:nvSpPr>
            <p:cNvPr id="58" name="Rectangle 57"/>
            <p:cNvSpPr/>
            <p:nvPr/>
          </p:nvSpPr>
          <p:spPr>
            <a:xfrm>
              <a:off x="4775201" y="2941638"/>
              <a:ext cx="406400" cy="8636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CA"/>
            </a:p>
          </p:txBody>
        </p:sp>
        <p:cxnSp>
          <p:nvCxnSpPr>
            <p:cNvPr id="59" name="Straight Connector 58"/>
            <p:cNvCxnSpPr/>
            <p:nvPr/>
          </p:nvCxnSpPr>
          <p:spPr>
            <a:xfrm rot="16200000" flipV="1">
              <a:off x="4824413" y="2806701"/>
              <a:ext cx="269875"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grpSp>
          <p:nvGrpSpPr>
            <p:cNvPr id="66628" name="Group 23"/>
            <p:cNvGrpSpPr>
              <a:grpSpLocks/>
            </p:cNvGrpSpPr>
            <p:nvPr/>
          </p:nvGrpSpPr>
          <p:grpSpPr bwMode="auto">
            <a:xfrm>
              <a:off x="4809067" y="3754966"/>
              <a:ext cx="324908" cy="359834"/>
              <a:chOff x="4828117" y="3640666"/>
              <a:chExt cx="324908" cy="359834"/>
            </a:xfrm>
          </p:grpSpPr>
          <p:cxnSp>
            <p:nvCxnSpPr>
              <p:cNvPr id="62" name="Straight Connector 61"/>
              <p:cNvCxnSpPr/>
              <p:nvPr/>
            </p:nvCxnSpPr>
            <p:spPr>
              <a:xfrm rot="16200000" flipV="1">
                <a:off x="4860133" y="3775869"/>
                <a:ext cx="271462"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rot="10800000" flipV="1">
                <a:off x="4827589" y="3887788"/>
                <a:ext cx="152400" cy="10160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a:off x="4987926" y="3879850"/>
                <a:ext cx="165100" cy="12065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grpSp>
        <p:sp>
          <p:nvSpPr>
            <p:cNvPr id="61" name="Isosceles Triangle 60"/>
            <p:cNvSpPr/>
            <p:nvPr/>
          </p:nvSpPr>
          <p:spPr>
            <a:xfrm>
              <a:off x="4791076" y="2286000"/>
              <a:ext cx="352425" cy="438150"/>
            </a:xfrm>
            <a:prstGeom prst="triangl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CA"/>
            </a:p>
          </p:txBody>
        </p:sp>
      </p:grpSp>
      <p:grpSp>
        <p:nvGrpSpPr>
          <p:cNvPr id="66584" name="Group 64"/>
          <p:cNvGrpSpPr>
            <a:grpSpLocks/>
          </p:cNvGrpSpPr>
          <p:nvPr/>
        </p:nvGrpSpPr>
        <p:grpSpPr bwMode="auto">
          <a:xfrm>
            <a:off x="8775700" y="2286000"/>
            <a:ext cx="406400" cy="1828800"/>
            <a:chOff x="4775201" y="2286000"/>
            <a:chExt cx="406400" cy="1828800"/>
          </a:xfrm>
        </p:grpSpPr>
        <p:sp>
          <p:nvSpPr>
            <p:cNvPr id="66" name="Rectangle 65"/>
            <p:cNvSpPr/>
            <p:nvPr/>
          </p:nvSpPr>
          <p:spPr>
            <a:xfrm>
              <a:off x="4775201" y="2941638"/>
              <a:ext cx="406400" cy="8636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CA"/>
            </a:p>
          </p:txBody>
        </p:sp>
        <p:cxnSp>
          <p:nvCxnSpPr>
            <p:cNvPr id="67" name="Straight Connector 66"/>
            <p:cNvCxnSpPr/>
            <p:nvPr/>
          </p:nvCxnSpPr>
          <p:spPr>
            <a:xfrm rot="16200000" flipV="1">
              <a:off x="4824413" y="2806701"/>
              <a:ext cx="269875"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grpSp>
          <p:nvGrpSpPr>
            <p:cNvPr id="66621" name="Group 23"/>
            <p:cNvGrpSpPr>
              <a:grpSpLocks/>
            </p:cNvGrpSpPr>
            <p:nvPr/>
          </p:nvGrpSpPr>
          <p:grpSpPr bwMode="auto">
            <a:xfrm>
              <a:off x="4809067" y="3754966"/>
              <a:ext cx="324908" cy="359834"/>
              <a:chOff x="4828117" y="3640666"/>
              <a:chExt cx="324908" cy="359834"/>
            </a:xfrm>
          </p:grpSpPr>
          <p:cxnSp>
            <p:nvCxnSpPr>
              <p:cNvPr id="70" name="Straight Connector 69"/>
              <p:cNvCxnSpPr/>
              <p:nvPr/>
            </p:nvCxnSpPr>
            <p:spPr>
              <a:xfrm rot="16200000" flipV="1">
                <a:off x="4860133" y="3775869"/>
                <a:ext cx="271462"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rot="10800000" flipV="1">
                <a:off x="4827589" y="3887788"/>
                <a:ext cx="152400" cy="10160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a:off x="4987926" y="3879850"/>
                <a:ext cx="165100" cy="12065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grpSp>
        <p:sp>
          <p:nvSpPr>
            <p:cNvPr id="69" name="Isosceles Triangle 68"/>
            <p:cNvSpPr/>
            <p:nvPr/>
          </p:nvSpPr>
          <p:spPr>
            <a:xfrm>
              <a:off x="4791076" y="2286000"/>
              <a:ext cx="352425" cy="438150"/>
            </a:xfrm>
            <a:prstGeom prst="triangl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CA"/>
            </a:p>
          </p:txBody>
        </p:sp>
      </p:grpSp>
      <p:grpSp>
        <p:nvGrpSpPr>
          <p:cNvPr id="66585" name="Group 86"/>
          <p:cNvGrpSpPr>
            <a:grpSpLocks/>
          </p:cNvGrpSpPr>
          <p:nvPr/>
        </p:nvGrpSpPr>
        <p:grpSpPr bwMode="auto">
          <a:xfrm>
            <a:off x="4067176" y="3989389"/>
            <a:ext cx="2322513" cy="1277937"/>
            <a:chOff x="2543175" y="3989170"/>
            <a:chExt cx="2321758" cy="1278155"/>
          </a:xfrm>
        </p:grpSpPr>
        <p:sp>
          <p:nvSpPr>
            <p:cNvPr id="73" name="Oval 72"/>
            <p:cNvSpPr/>
            <p:nvPr/>
          </p:nvSpPr>
          <p:spPr>
            <a:xfrm>
              <a:off x="2962139" y="4800520"/>
              <a:ext cx="495139" cy="466805"/>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CA"/>
            </a:p>
          </p:txBody>
        </p:sp>
        <p:cxnSp>
          <p:nvCxnSpPr>
            <p:cNvPr id="74" name="Straight Connector 73"/>
            <p:cNvCxnSpPr>
              <a:stCxn id="75" idx="4"/>
              <a:endCxn id="73" idx="2"/>
            </p:cNvCxnSpPr>
            <p:nvPr/>
          </p:nvCxnSpPr>
          <p:spPr>
            <a:xfrm rot="16200000" flipH="1">
              <a:off x="2433500" y="4505284"/>
              <a:ext cx="700207" cy="35707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75" name="Oval 74"/>
            <p:cNvSpPr/>
            <p:nvPr/>
          </p:nvSpPr>
          <p:spPr>
            <a:xfrm>
              <a:off x="2543175" y="4209870"/>
              <a:ext cx="123785" cy="123846"/>
            </a:xfrm>
            <a:prstGeom prst="ellipse">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CA"/>
            </a:p>
          </p:txBody>
        </p:sp>
        <p:grpSp>
          <p:nvGrpSpPr>
            <p:cNvPr id="66615" name="Group 81"/>
            <p:cNvGrpSpPr>
              <a:grpSpLocks/>
            </p:cNvGrpSpPr>
            <p:nvPr/>
          </p:nvGrpSpPr>
          <p:grpSpPr bwMode="auto">
            <a:xfrm rot="-6792350">
              <a:off x="3657475" y="3779651"/>
              <a:ext cx="997939" cy="1416977"/>
              <a:chOff x="4270084" y="2583523"/>
              <a:chExt cx="997939" cy="1416977"/>
            </a:xfrm>
          </p:grpSpPr>
          <p:cxnSp>
            <p:nvCxnSpPr>
              <p:cNvPr id="83" name="Straight Connector 82"/>
              <p:cNvCxnSpPr>
                <a:endCxn id="73" idx="6"/>
              </p:cNvCxnSpPr>
              <p:nvPr/>
            </p:nvCxnSpPr>
            <p:spPr>
              <a:xfrm rot="17592350" flipV="1">
                <a:off x="4179295" y="2669355"/>
                <a:ext cx="1179129" cy="100664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rot="10800000" flipV="1">
                <a:off x="4826020" y="3886462"/>
                <a:ext cx="154013" cy="10156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4987707" y="3879878"/>
                <a:ext cx="166715" cy="12061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grpSp>
      <p:grpSp>
        <p:nvGrpSpPr>
          <p:cNvPr id="66586" name="Group 87"/>
          <p:cNvGrpSpPr>
            <a:grpSpLocks/>
          </p:cNvGrpSpPr>
          <p:nvPr/>
        </p:nvGrpSpPr>
        <p:grpSpPr bwMode="auto">
          <a:xfrm flipH="1">
            <a:off x="6684963" y="3989389"/>
            <a:ext cx="2354262" cy="1277937"/>
            <a:chOff x="2543175" y="3989170"/>
            <a:chExt cx="2321758" cy="1278155"/>
          </a:xfrm>
        </p:grpSpPr>
        <p:sp>
          <p:nvSpPr>
            <p:cNvPr id="89" name="Oval 88"/>
            <p:cNvSpPr/>
            <p:nvPr/>
          </p:nvSpPr>
          <p:spPr>
            <a:xfrm>
              <a:off x="2962751" y="4800520"/>
              <a:ext cx="494724" cy="466805"/>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CA"/>
            </a:p>
          </p:txBody>
        </p:sp>
        <p:cxnSp>
          <p:nvCxnSpPr>
            <p:cNvPr id="90" name="Straight Connector 89"/>
            <p:cNvCxnSpPr>
              <a:stCxn id="91" idx="4"/>
              <a:endCxn id="89" idx="2"/>
            </p:cNvCxnSpPr>
            <p:nvPr/>
          </p:nvCxnSpPr>
          <p:spPr>
            <a:xfrm rot="16200000" flipH="1">
              <a:off x="2434171" y="4505343"/>
              <a:ext cx="700207" cy="35695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91" name="Oval 90"/>
            <p:cNvSpPr/>
            <p:nvPr/>
          </p:nvSpPr>
          <p:spPr>
            <a:xfrm>
              <a:off x="2543175" y="4209870"/>
              <a:ext cx="123681" cy="123846"/>
            </a:xfrm>
            <a:prstGeom prst="ellipse">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CA"/>
            </a:p>
          </p:txBody>
        </p:sp>
        <p:grpSp>
          <p:nvGrpSpPr>
            <p:cNvPr id="66608" name="Group 81"/>
            <p:cNvGrpSpPr>
              <a:grpSpLocks/>
            </p:cNvGrpSpPr>
            <p:nvPr/>
          </p:nvGrpSpPr>
          <p:grpSpPr bwMode="auto">
            <a:xfrm rot="-6792350">
              <a:off x="3657475" y="3779649"/>
              <a:ext cx="997939" cy="1416977"/>
              <a:chOff x="4270084" y="2583523"/>
              <a:chExt cx="997939" cy="1416977"/>
            </a:xfrm>
          </p:grpSpPr>
          <p:cxnSp>
            <p:nvCxnSpPr>
              <p:cNvPr id="93" name="Straight Connector 92"/>
              <p:cNvCxnSpPr>
                <a:endCxn id="89" idx="6"/>
              </p:cNvCxnSpPr>
              <p:nvPr/>
            </p:nvCxnSpPr>
            <p:spPr>
              <a:xfrm rot="17592350" flipV="1">
                <a:off x="4180809" y="2674905"/>
                <a:ext cx="1178884" cy="100029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rot="10800000" flipV="1">
                <a:off x="4828414" y="3887884"/>
                <a:ext cx="152426" cy="10176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p:nvCxnSpPr>
            <p:spPr>
              <a:xfrm>
                <a:off x="4987118" y="3880465"/>
                <a:ext cx="166715" cy="12054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grpSp>
      <p:sp>
        <p:nvSpPr>
          <p:cNvPr id="66587" name="TextBox 95"/>
          <p:cNvSpPr txBox="1">
            <a:spLocks noChangeArrowheads="1"/>
          </p:cNvSpPr>
          <p:nvPr/>
        </p:nvSpPr>
        <p:spPr bwMode="auto">
          <a:xfrm>
            <a:off x="6332538" y="3116264"/>
            <a:ext cx="1066800"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700"/>
              </a:spcBef>
              <a:buClr>
                <a:schemeClr val="accent2"/>
              </a:buClr>
              <a:buSzPct val="60000"/>
              <a:buFont typeface="Wingdings" panose="05000000000000000000" pitchFamily="2" charset="2"/>
              <a:buChar char=""/>
              <a:defRPr sz="2900">
                <a:solidFill>
                  <a:schemeClr val="tx1"/>
                </a:solidFill>
                <a:latin typeface="Tw Cen MT" panose="020B0602020104020603" pitchFamily="34" charset="-18"/>
                <a:ea typeface="MS PGothic" pitchFamily="34" charset="-128"/>
              </a:defRPr>
            </a:lvl1pPr>
            <a:lvl2pPr marL="742950" indent="-285750">
              <a:spcBef>
                <a:spcPts val="550"/>
              </a:spcBef>
              <a:buClr>
                <a:schemeClr val="accent1"/>
              </a:buClr>
              <a:buSzPct val="70000"/>
              <a:buFont typeface="Wingdings 2" panose="05020102010507070707" pitchFamily="18" charset="2"/>
              <a:buChar char=""/>
              <a:defRPr sz="2600">
                <a:solidFill>
                  <a:schemeClr val="tx1"/>
                </a:solidFill>
                <a:latin typeface="Tw Cen MT" panose="020B0602020104020603" pitchFamily="34" charset="-18"/>
                <a:ea typeface="MS PGothic" pitchFamily="34" charset="-128"/>
              </a:defRPr>
            </a:lvl2pPr>
            <a:lvl3pPr marL="1143000" indent="-228600">
              <a:spcBef>
                <a:spcPts val="500"/>
              </a:spcBef>
              <a:buClr>
                <a:schemeClr val="accent2"/>
              </a:buClr>
              <a:buSzPct val="75000"/>
              <a:buFont typeface="Wingdings" panose="05000000000000000000" pitchFamily="2" charset="2"/>
              <a:buChar char=""/>
              <a:defRPr sz="2300">
                <a:solidFill>
                  <a:schemeClr val="tx1"/>
                </a:solidFill>
                <a:latin typeface="Tw Cen MT" panose="020B0602020104020603" pitchFamily="34" charset="-18"/>
                <a:ea typeface="MS PGothic" pitchFamily="34" charset="-128"/>
              </a:defRPr>
            </a:lvl3pPr>
            <a:lvl4pPr marL="1600200" indent="-228600">
              <a:spcBef>
                <a:spcPts val="400"/>
              </a:spcBef>
              <a:buClr>
                <a:srgbClr val="A5AB81"/>
              </a:buClr>
              <a:buSzPct val="7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4pPr>
            <a:lvl5pPr marL="2057400" indent="-228600">
              <a:spcBef>
                <a:spcPts val="400"/>
              </a:spcBef>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5pPr>
            <a:lvl6pPr marL="25146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6pPr>
            <a:lvl7pPr marL="29718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7pPr>
            <a:lvl8pPr marL="34290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8pPr>
            <a:lvl9pPr marL="38862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9pPr>
          </a:lstStyle>
          <a:p>
            <a:pPr eaLnBrk="1" hangingPunct="1">
              <a:spcBef>
                <a:spcPct val="0"/>
              </a:spcBef>
              <a:buClrTx/>
              <a:buSzTx/>
              <a:buFontTx/>
              <a:buNone/>
            </a:pPr>
            <a:r>
              <a:rPr lang="en-CA" altLang="cs-CZ" sz="2800" b="1">
                <a:latin typeface="Aharoni" pitchFamily="2" charset="-79"/>
                <a:cs typeface="Aharoni" pitchFamily="2" charset="-79"/>
              </a:rPr>
              <a:t>P</a:t>
            </a:r>
          </a:p>
        </p:txBody>
      </p:sp>
      <p:sp>
        <p:nvSpPr>
          <p:cNvPr id="66588" name="TextBox 96"/>
          <p:cNvSpPr txBox="1">
            <a:spLocks noChangeArrowheads="1"/>
          </p:cNvSpPr>
          <p:nvPr/>
        </p:nvSpPr>
        <p:spPr bwMode="auto">
          <a:xfrm>
            <a:off x="8770938" y="3132139"/>
            <a:ext cx="1066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700"/>
              </a:spcBef>
              <a:buClr>
                <a:schemeClr val="accent2"/>
              </a:buClr>
              <a:buSzPct val="60000"/>
              <a:buFont typeface="Wingdings" panose="05000000000000000000" pitchFamily="2" charset="2"/>
              <a:buChar char=""/>
              <a:defRPr sz="2900">
                <a:solidFill>
                  <a:schemeClr val="tx1"/>
                </a:solidFill>
                <a:latin typeface="Tw Cen MT" panose="020B0602020104020603" pitchFamily="34" charset="-18"/>
                <a:ea typeface="MS PGothic" pitchFamily="34" charset="-128"/>
              </a:defRPr>
            </a:lvl1pPr>
            <a:lvl2pPr marL="742950" indent="-285750">
              <a:spcBef>
                <a:spcPts val="550"/>
              </a:spcBef>
              <a:buClr>
                <a:schemeClr val="accent1"/>
              </a:buClr>
              <a:buSzPct val="70000"/>
              <a:buFont typeface="Wingdings 2" panose="05020102010507070707" pitchFamily="18" charset="2"/>
              <a:buChar char=""/>
              <a:defRPr sz="2600">
                <a:solidFill>
                  <a:schemeClr val="tx1"/>
                </a:solidFill>
                <a:latin typeface="Tw Cen MT" panose="020B0602020104020603" pitchFamily="34" charset="-18"/>
                <a:ea typeface="MS PGothic" pitchFamily="34" charset="-128"/>
              </a:defRPr>
            </a:lvl2pPr>
            <a:lvl3pPr marL="1143000" indent="-228600">
              <a:spcBef>
                <a:spcPts val="500"/>
              </a:spcBef>
              <a:buClr>
                <a:schemeClr val="accent2"/>
              </a:buClr>
              <a:buSzPct val="75000"/>
              <a:buFont typeface="Wingdings" panose="05000000000000000000" pitchFamily="2" charset="2"/>
              <a:buChar char=""/>
              <a:defRPr sz="2300">
                <a:solidFill>
                  <a:schemeClr val="tx1"/>
                </a:solidFill>
                <a:latin typeface="Tw Cen MT" panose="020B0602020104020603" pitchFamily="34" charset="-18"/>
                <a:ea typeface="MS PGothic" pitchFamily="34" charset="-128"/>
              </a:defRPr>
            </a:lvl3pPr>
            <a:lvl4pPr marL="1600200" indent="-228600">
              <a:spcBef>
                <a:spcPts val="400"/>
              </a:spcBef>
              <a:buClr>
                <a:srgbClr val="A5AB81"/>
              </a:buClr>
              <a:buSzPct val="7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4pPr>
            <a:lvl5pPr marL="2057400" indent="-228600">
              <a:spcBef>
                <a:spcPts val="400"/>
              </a:spcBef>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5pPr>
            <a:lvl6pPr marL="25146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6pPr>
            <a:lvl7pPr marL="29718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7pPr>
            <a:lvl8pPr marL="34290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8pPr>
            <a:lvl9pPr marL="38862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9pPr>
          </a:lstStyle>
          <a:p>
            <a:pPr eaLnBrk="1" hangingPunct="1">
              <a:spcBef>
                <a:spcPct val="0"/>
              </a:spcBef>
              <a:buClrTx/>
              <a:buSzTx/>
              <a:buFontTx/>
              <a:buNone/>
            </a:pPr>
            <a:r>
              <a:rPr lang="en-CA" altLang="cs-CZ" sz="2800" b="1">
                <a:latin typeface="Aharoni" pitchFamily="2" charset="-79"/>
                <a:cs typeface="Aharoni" pitchFamily="2" charset="-79"/>
              </a:rPr>
              <a:t>P</a:t>
            </a:r>
          </a:p>
        </p:txBody>
      </p:sp>
      <p:sp>
        <p:nvSpPr>
          <p:cNvPr id="66589" name="TextBox 97"/>
          <p:cNvSpPr txBox="1">
            <a:spLocks noChangeArrowheads="1"/>
          </p:cNvSpPr>
          <p:nvPr/>
        </p:nvSpPr>
        <p:spPr bwMode="auto">
          <a:xfrm>
            <a:off x="3929063" y="3149601"/>
            <a:ext cx="1066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700"/>
              </a:spcBef>
              <a:buClr>
                <a:schemeClr val="accent2"/>
              </a:buClr>
              <a:buSzPct val="60000"/>
              <a:buFont typeface="Wingdings" panose="05000000000000000000" pitchFamily="2" charset="2"/>
              <a:buChar char=""/>
              <a:defRPr sz="2900">
                <a:solidFill>
                  <a:schemeClr val="tx1"/>
                </a:solidFill>
                <a:latin typeface="Tw Cen MT" panose="020B0602020104020603" pitchFamily="34" charset="-18"/>
                <a:ea typeface="MS PGothic" pitchFamily="34" charset="-128"/>
              </a:defRPr>
            </a:lvl1pPr>
            <a:lvl2pPr marL="742950" indent="-285750">
              <a:spcBef>
                <a:spcPts val="550"/>
              </a:spcBef>
              <a:buClr>
                <a:schemeClr val="accent1"/>
              </a:buClr>
              <a:buSzPct val="70000"/>
              <a:buFont typeface="Wingdings 2" panose="05020102010507070707" pitchFamily="18" charset="2"/>
              <a:buChar char=""/>
              <a:defRPr sz="2600">
                <a:solidFill>
                  <a:schemeClr val="tx1"/>
                </a:solidFill>
                <a:latin typeface="Tw Cen MT" panose="020B0602020104020603" pitchFamily="34" charset="-18"/>
                <a:ea typeface="MS PGothic" pitchFamily="34" charset="-128"/>
              </a:defRPr>
            </a:lvl2pPr>
            <a:lvl3pPr marL="1143000" indent="-228600">
              <a:spcBef>
                <a:spcPts val="500"/>
              </a:spcBef>
              <a:buClr>
                <a:schemeClr val="accent2"/>
              </a:buClr>
              <a:buSzPct val="75000"/>
              <a:buFont typeface="Wingdings" panose="05000000000000000000" pitchFamily="2" charset="2"/>
              <a:buChar char=""/>
              <a:defRPr sz="2300">
                <a:solidFill>
                  <a:schemeClr val="tx1"/>
                </a:solidFill>
                <a:latin typeface="Tw Cen MT" panose="020B0602020104020603" pitchFamily="34" charset="-18"/>
                <a:ea typeface="MS PGothic" pitchFamily="34" charset="-128"/>
              </a:defRPr>
            </a:lvl3pPr>
            <a:lvl4pPr marL="1600200" indent="-228600">
              <a:spcBef>
                <a:spcPts val="400"/>
              </a:spcBef>
              <a:buClr>
                <a:srgbClr val="A5AB81"/>
              </a:buClr>
              <a:buSzPct val="7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4pPr>
            <a:lvl5pPr marL="2057400" indent="-228600">
              <a:spcBef>
                <a:spcPts val="400"/>
              </a:spcBef>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5pPr>
            <a:lvl6pPr marL="25146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6pPr>
            <a:lvl7pPr marL="29718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7pPr>
            <a:lvl8pPr marL="34290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8pPr>
            <a:lvl9pPr marL="38862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9pPr>
          </a:lstStyle>
          <a:p>
            <a:pPr eaLnBrk="1" hangingPunct="1">
              <a:spcBef>
                <a:spcPct val="0"/>
              </a:spcBef>
              <a:buClrTx/>
              <a:buSzTx/>
              <a:buFontTx/>
              <a:buNone/>
            </a:pPr>
            <a:r>
              <a:rPr lang="en-CA" altLang="cs-CZ" sz="2800" b="1">
                <a:latin typeface="Aharoni" pitchFamily="2" charset="-79"/>
                <a:cs typeface="Aharoni" pitchFamily="2" charset="-79"/>
              </a:rPr>
              <a:t>P</a:t>
            </a:r>
          </a:p>
        </p:txBody>
      </p:sp>
      <p:sp>
        <p:nvSpPr>
          <p:cNvPr id="66590" name="TextBox 98"/>
          <p:cNvSpPr txBox="1">
            <a:spLocks noChangeArrowheads="1"/>
          </p:cNvSpPr>
          <p:nvPr/>
        </p:nvSpPr>
        <p:spPr bwMode="auto">
          <a:xfrm>
            <a:off x="5875338" y="4572001"/>
            <a:ext cx="1066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700"/>
              </a:spcBef>
              <a:buClr>
                <a:schemeClr val="accent2"/>
              </a:buClr>
              <a:buSzPct val="60000"/>
              <a:buFont typeface="Wingdings" panose="05000000000000000000" pitchFamily="2" charset="2"/>
              <a:buChar char=""/>
              <a:defRPr sz="2900">
                <a:solidFill>
                  <a:schemeClr val="tx1"/>
                </a:solidFill>
                <a:latin typeface="Tw Cen MT" panose="020B0602020104020603" pitchFamily="34" charset="-18"/>
                <a:ea typeface="MS PGothic" pitchFamily="34" charset="-128"/>
              </a:defRPr>
            </a:lvl1pPr>
            <a:lvl2pPr marL="742950" indent="-285750">
              <a:spcBef>
                <a:spcPts val="550"/>
              </a:spcBef>
              <a:buClr>
                <a:schemeClr val="accent1"/>
              </a:buClr>
              <a:buSzPct val="70000"/>
              <a:buFont typeface="Wingdings 2" panose="05020102010507070707" pitchFamily="18" charset="2"/>
              <a:buChar char=""/>
              <a:defRPr sz="2600">
                <a:solidFill>
                  <a:schemeClr val="tx1"/>
                </a:solidFill>
                <a:latin typeface="Tw Cen MT" panose="020B0602020104020603" pitchFamily="34" charset="-18"/>
                <a:ea typeface="MS PGothic" pitchFamily="34" charset="-128"/>
              </a:defRPr>
            </a:lvl2pPr>
            <a:lvl3pPr marL="1143000" indent="-228600">
              <a:spcBef>
                <a:spcPts val="500"/>
              </a:spcBef>
              <a:buClr>
                <a:schemeClr val="accent2"/>
              </a:buClr>
              <a:buSzPct val="75000"/>
              <a:buFont typeface="Wingdings" panose="05000000000000000000" pitchFamily="2" charset="2"/>
              <a:buChar char=""/>
              <a:defRPr sz="2300">
                <a:solidFill>
                  <a:schemeClr val="tx1"/>
                </a:solidFill>
                <a:latin typeface="Tw Cen MT" panose="020B0602020104020603" pitchFamily="34" charset="-18"/>
                <a:ea typeface="MS PGothic" pitchFamily="34" charset="-128"/>
              </a:defRPr>
            </a:lvl3pPr>
            <a:lvl4pPr marL="1600200" indent="-228600">
              <a:spcBef>
                <a:spcPts val="400"/>
              </a:spcBef>
              <a:buClr>
                <a:srgbClr val="A5AB81"/>
              </a:buClr>
              <a:buSzPct val="7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4pPr>
            <a:lvl5pPr marL="2057400" indent="-228600">
              <a:spcBef>
                <a:spcPts val="400"/>
              </a:spcBef>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5pPr>
            <a:lvl6pPr marL="25146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6pPr>
            <a:lvl7pPr marL="29718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7pPr>
            <a:lvl8pPr marL="34290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8pPr>
            <a:lvl9pPr marL="38862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9pPr>
          </a:lstStyle>
          <a:p>
            <a:pPr eaLnBrk="1" hangingPunct="1">
              <a:spcBef>
                <a:spcPct val="0"/>
              </a:spcBef>
              <a:buClrTx/>
              <a:buSzTx/>
              <a:buFontTx/>
              <a:buNone/>
            </a:pPr>
            <a:r>
              <a:rPr lang="en-CA" altLang="cs-CZ" sz="2800" b="1">
                <a:latin typeface="Aharoni" pitchFamily="2" charset="-79"/>
                <a:cs typeface="Aharoni" pitchFamily="2" charset="-79"/>
              </a:rPr>
              <a:t>B</a:t>
            </a:r>
          </a:p>
        </p:txBody>
      </p:sp>
      <p:sp>
        <p:nvSpPr>
          <p:cNvPr id="66591" name="TextBox 99"/>
          <p:cNvSpPr txBox="1">
            <a:spLocks noChangeArrowheads="1"/>
          </p:cNvSpPr>
          <p:nvPr/>
        </p:nvSpPr>
        <p:spPr bwMode="auto">
          <a:xfrm>
            <a:off x="6723063" y="4589464"/>
            <a:ext cx="1066800"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700"/>
              </a:spcBef>
              <a:buClr>
                <a:schemeClr val="accent2"/>
              </a:buClr>
              <a:buSzPct val="60000"/>
              <a:buFont typeface="Wingdings" panose="05000000000000000000" pitchFamily="2" charset="2"/>
              <a:buChar char=""/>
              <a:defRPr sz="2900">
                <a:solidFill>
                  <a:schemeClr val="tx1"/>
                </a:solidFill>
                <a:latin typeface="Tw Cen MT" panose="020B0602020104020603" pitchFamily="34" charset="-18"/>
                <a:ea typeface="MS PGothic" pitchFamily="34" charset="-128"/>
              </a:defRPr>
            </a:lvl1pPr>
            <a:lvl2pPr marL="742950" indent="-285750">
              <a:spcBef>
                <a:spcPts val="550"/>
              </a:spcBef>
              <a:buClr>
                <a:schemeClr val="accent1"/>
              </a:buClr>
              <a:buSzPct val="70000"/>
              <a:buFont typeface="Wingdings 2" panose="05020102010507070707" pitchFamily="18" charset="2"/>
              <a:buChar char=""/>
              <a:defRPr sz="2600">
                <a:solidFill>
                  <a:schemeClr val="tx1"/>
                </a:solidFill>
                <a:latin typeface="Tw Cen MT" panose="020B0602020104020603" pitchFamily="34" charset="-18"/>
                <a:ea typeface="MS PGothic" pitchFamily="34" charset="-128"/>
              </a:defRPr>
            </a:lvl2pPr>
            <a:lvl3pPr marL="1143000" indent="-228600">
              <a:spcBef>
                <a:spcPts val="500"/>
              </a:spcBef>
              <a:buClr>
                <a:schemeClr val="accent2"/>
              </a:buClr>
              <a:buSzPct val="75000"/>
              <a:buFont typeface="Wingdings" panose="05000000000000000000" pitchFamily="2" charset="2"/>
              <a:buChar char=""/>
              <a:defRPr sz="2300">
                <a:solidFill>
                  <a:schemeClr val="tx1"/>
                </a:solidFill>
                <a:latin typeface="Tw Cen MT" panose="020B0602020104020603" pitchFamily="34" charset="-18"/>
                <a:ea typeface="MS PGothic" pitchFamily="34" charset="-128"/>
              </a:defRPr>
            </a:lvl3pPr>
            <a:lvl4pPr marL="1600200" indent="-228600">
              <a:spcBef>
                <a:spcPts val="400"/>
              </a:spcBef>
              <a:buClr>
                <a:srgbClr val="A5AB81"/>
              </a:buClr>
              <a:buSzPct val="7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4pPr>
            <a:lvl5pPr marL="2057400" indent="-228600">
              <a:spcBef>
                <a:spcPts val="400"/>
              </a:spcBef>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5pPr>
            <a:lvl6pPr marL="25146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6pPr>
            <a:lvl7pPr marL="29718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7pPr>
            <a:lvl8pPr marL="34290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8pPr>
            <a:lvl9pPr marL="38862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9pPr>
          </a:lstStyle>
          <a:p>
            <a:pPr eaLnBrk="1" hangingPunct="1">
              <a:spcBef>
                <a:spcPct val="0"/>
              </a:spcBef>
              <a:buClrTx/>
              <a:buSzTx/>
              <a:buFontTx/>
              <a:buNone/>
            </a:pPr>
            <a:r>
              <a:rPr lang="en-CA" altLang="cs-CZ" sz="2800" b="1">
                <a:latin typeface="Aharoni" pitchFamily="2" charset="-79"/>
                <a:cs typeface="Aharoni" pitchFamily="2" charset="-79"/>
              </a:rPr>
              <a:t>B</a:t>
            </a:r>
          </a:p>
        </p:txBody>
      </p:sp>
      <p:sp>
        <p:nvSpPr>
          <p:cNvPr id="66592" name="TextBox 100"/>
          <p:cNvSpPr txBox="1">
            <a:spLocks noChangeArrowheads="1"/>
          </p:cNvSpPr>
          <p:nvPr/>
        </p:nvSpPr>
        <p:spPr bwMode="auto">
          <a:xfrm>
            <a:off x="5859463" y="5994401"/>
            <a:ext cx="1066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700"/>
              </a:spcBef>
              <a:buClr>
                <a:schemeClr val="accent2"/>
              </a:buClr>
              <a:buSzPct val="60000"/>
              <a:buFont typeface="Wingdings" panose="05000000000000000000" pitchFamily="2" charset="2"/>
              <a:buChar char=""/>
              <a:defRPr sz="2900">
                <a:solidFill>
                  <a:schemeClr val="tx1"/>
                </a:solidFill>
                <a:latin typeface="Tw Cen MT" panose="020B0602020104020603" pitchFamily="34" charset="-18"/>
                <a:ea typeface="MS PGothic" pitchFamily="34" charset="-128"/>
              </a:defRPr>
            </a:lvl1pPr>
            <a:lvl2pPr marL="742950" indent="-285750">
              <a:spcBef>
                <a:spcPts val="550"/>
              </a:spcBef>
              <a:buClr>
                <a:schemeClr val="accent1"/>
              </a:buClr>
              <a:buSzPct val="70000"/>
              <a:buFont typeface="Wingdings 2" panose="05020102010507070707" pitchFamily="18" charset="2"/>
              <a:buChar char=""/>
              <a:defRPr sz="2600">
                <a:solidFill>
                  <a:schemeClr val="tx1"/>
                </a:solidFill>
                <a:latin typeface="Tw Cen MT" panose="020B0602020104020603" pitchFamily="34" charset="-18"/>
                <a:ea typeface="MS PGothic" pitchFamily="34" charset="-128"/>
              </a:defRPr>
            </a:lvl2pPr>
            <a:lvl3pPr marL="1143000" indent="-228600">
              <a:spcBef>
                <a:spcPts val="500"/>
              </a:spcBef>
              <a:buClr>
                <a:schemeClr val="accent2"/>
              </a:buClr>
              <a:buSzPct val="75000"/>
              <a:buFont typeface="Wingdings" panose="05000000000000000000" pitchFamily="2" charset="2"/>
              <a:buChar char=""/>
              <a:defRPr sz="2300">
                <a:solidFill>
                  <a:schemeClr val="tx1"/>
                </a:solidFill>
                <a:latin typeface="Tw Cen MT" panose="020B0602020104020603" pitchFamily="34" charset="-18"/>
                <a:ea typeface="MS PGothic" pitchFamily="34" charset="-128"/>
              </a:defRPr>
            </a:lvl3pPr>
            <a:lvl4pPr marL="1600200" indent="-228600">
              <a:spcBef>
                <a:spcPts val="400"/>
              </a:spcBef>
              <a:buClr>
                <a:srgbClr val="A5AB81"/>
              </a:buClr>
              <a:buSzPct val="7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4pPr>
            <a:lvl5pPr marL="2057400" indent="-228600">
              <a:spcBef>
                <a:spcPts val="400"/>
              </a:spcBef>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5pPr>
            <a:lvl6pPr marL="25146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6pPr>
            <a:lvl7pPr marL="29718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7pPr>
            <a:lvl8pPr marL="34290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8pPr>
            <a:lvl9pPr marL="38862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9pPr>
          </a:lstStyle>
          <a:p>
            <a:pPr eaLnBrk="1" hangingPunct="1">
              <a:spcBef>
                <a:spcPct val="0"/>
              </a:spcBef>
              <a:buClrTx/>
              <a:buSzTx/>
              <a:buFontTx/>
              <a:buNone/>
            </a:pPr>
            <a:r>
              <a:rPr lang="en-CA" altLang="cs-CZ" sz="2800" b="1">
                <a:latin typeface="Aharoni" pitchFamily="2" charset="-79"/>
                <a:cs typeface="Aharoni" pitchFamily="2" charset="-79"/>
              </a:rPr>
              <a:t>G</a:t>
            </a:r>
          </a:p>
        </p:txBody>
      </p:sp>
      <p:sp>
        <p:nvSpPr>
          <p:cNvPr id="66593" name="TextBox 101"/>
          <p:cNvSpPr txBox="1">
            <a:spLocks noChangeArrowheads="1"/>
          </p:cNvSpPr>
          <p:nvPr/>
        </p:nvSpPr>
        <p:spPr bwMode="auto">
          <a:xfrm>
            <a:off x="6723063" y="6027739"/>
            <a:ext cx="1066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700"/>
              </a:spcBef>
              <a:buClr>
                <a:schemeClr val="accent2"/>
              </a:buClr>
              <a:buSzPct val="60000"/>
              <a:buFont typeface="Wingdings" panose="05000000000000000000" pitchFamily="2" charset="2"/>
              <a:buChar char=""/>
              <a:defRPr sz="2900">
                <a:solidFill>
                  <a:schemeClr val="tx1"/>
                </a:solidFill>
                <a:latin typeface="Tw Cen MT" panose="020B0602020104020603" pitchFamily="34" charset="-18"/>
                <a:ea typeface="MS PGothic" pitchFamily="34" charset="-128"/>
              </a:defRPr>
            </a:lvl1pPr>
            <a:lvl2pPr marL="742950" indent="-285750">
              <a:spcBef>
                <a:spcPts val="550"/>
              </a:spcBef>
              <a:buClr>
                <a:schemeClr val="accent1"/>
              </a:buClr>
              <a:buSzPct val="70000"/>
              <a:buFont typeface="Wingdings 2" panose="05020102010507070707" pitchFamily="18" charset="2"/>
              <a:buChar char=""/>
              <a:defRPr sz="2600">
                <a:solidFill>
                  <a:schemeClr val="tx1"/>
                </a:solidFill>
                <a:latin typeface="Tw Cen MT" panose="020B0602020104020603" pitchFamily="34" charset="-18"/>
                <a:ea typeface="MS PGothic" pitchFamily="34" charset="-128"/>
              </a:defRPr>
            </a:lvl2pPr>
            <a:lvl3pPr marL="1143000" indent="-228600">
              <a:spcBef>
                <a:spcPts val="500"/>
              </a:spcBef>
              <a:buClr>
                <a:schemeClr val="accent2"/>
              </a:buClr>
              <a:buSzPct val="75000"/>
              <a:buFont typeface="Wingdings" panose="05000000000000000000" pitchFamily="2" charset="2"/>
              <a:buChar char=""/>
              <a:defRPr sz="2300">
                <a:solidFill>
                  <a:schemeClr val="tx1"/>
                </a:solidFill>
                <a:latin typeface="Tw Cen MT" panose="020B0602020104020603" pitchFamily="34" charset="-18"/>
                <a:ea typeface="MS PGothic" pitchFamily="34" charset="-128"/>
              </a:defRPr>
            </a:lvl3pPr>
            <a:lvl4pPr marL="1600200" indent="-228600">
              <a:spcBef>
                <a:spcPts val="400"/>
              </a:spcBef>
              <a:buClr>
                <a:srgbClr val="A5AB81"/>
              </a:buClr>
              <a:buSzPct val="7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4pPr>
            <a:lvl5pPr marL="2057400" indent="-228600">
              <a:spcBef>
                <a:spcPts val="400"/>
              </a:spcBef>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5pPr>
            <a:lvl6pPr marL="25146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6pPr>
            <a:lvl7pPr marL="29718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7pPr>
            <a:lvl8pPr marL="34290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8pPr>
            <a:lvl9pPr marL="38862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9pPr>
          </a:lstStyle>
          <a:p>
            <a:pPr eaLnBrk="1" hangingPunct="1">
              <a:spcBef>
                <a:spcPct val="0"/>
              </a:spcBef>
              <a:buClrTx/>
              <a:buSzTx/>
              <a:buFontTx/>
              <a:buNone/>
            </a:pPr>
            <a:r>
              <a:rPr lang="en-CA" altLang="cs-CZ" sz="2800" b="1">
                <a:latin typeface="Aharoni" pitchFamily="2" charset="-79"/>
                <a:cs typeface="Aharoni" pitchFamily="2" charset="-79"/>
              </a:rPr>
              <a:t>G</a:t>
            </a:r>
          </a:p>
        </p:txBody>
      </p:sp>
      <p:sp>
        <p:nvSpPr>
          <p:cNvPr id="66594" name="TextBox 102"/>
          <p:cNvSpPr txBox="1">
            <a:spLocks noChangeArrowheads="1"/>
          </p:cNvSpPr>
          <p:nvPr/>
        </p:nvSpPr>
        <p:spPr bwMode="auto">
          <a:xfrm>
            <a:off x="4521200" y="4775201"/>
            <a:ext cx="1066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700"/>
              </a:spcBef>
              <a:buClr>
                <a:schemeClr val="accent2"/>
              </a:buClr>
              <a:buSzPct val="60000"/>
              <a:buFont typeface="Wingdings" panose="05000000000000000000" pitchFamily="2" charset="2"/>
              <a:buChar char=""/>
              <a:defRPr sz="2900">
                <a:solidFill>
                  <a:schemeClr val="tx1"/>
                </a:solidFill>
                <a:latin typeface="Tw Cen MT" panose="020B0602020104020603" pitchFamily="34" charset="-18"/>
                <a:ea typeface="MS PGothic" pitchFamily="34" charset="-128"/>
              </a:defRPr>
            </a:lvl1pPr>
            <a:lvl2pPr marL="742950" indent="-285750">
              <a:spcBef>
                <a:spcPts val="550"/>
              </a:spcBef>
              <a:buClr>
                <a:schemeClr val="accent1"/>
              </a:buClr>
              <a:buSzPct val="70000"/>
              <a:buFont typeface="Wingdings 2" panose="05020102010507070707" pitchFamily="18" charset="2"/>
              <a:buChar char=""/>
              <a:defRPr sz="2600">
                <a:solidFill>
                  <a:schemeClr val="tx1"/>
                </a:solidFill>
                <a:latin typeface="Tw Cen MT" panose="020B0602020104020603" pitchFamily="34" charset="-18"/>
                <a:ea typeface="MS PGothic" pitchFamily="34" charset="-128"/>
              </a:defRPr>
            </a:lvl2pPr>
            <a:lvl3pPr marL="1143000" indent="-228600">
              <a:spcBef>
                <a:spcPts val="500"/>
              </a:spcBef>
              <a:buClr>
                <a:schemeClr val="accent2"/>
              </a:buClr>
              <a:buSzPct val="75000"/>
              <a:buFont typeface="Wingdings" panose="05000000000000000000" pitchFamily="2" charset="2"/>
              <a:buChar char=""/>
              <a:defRPr sz="2300">
                <a:solidFill>
                  <a:schemeClr val="tx1"/>
                </a:solidFill>
                <a:latin typeface="Tw Cen MT" panose="020B0602020104020603" pitchFamily="34" charset="-18"/>
                <a:ea typeface="MS PGothic" pitchFamily="34" charset="-128"/>
              </a:defRPr>
            </a:lvl3pPr>
            <a:lvl4pPr marL="1600200" indent="-228600">
              <a:spcBef>
                <a:spcPts val="400"/>
              </a:spcBef>
              <a:buClr>
                <a:srgbClr val="A5AB81"/>
              </a:buClr>
              <a:buSzPct val="7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4pPr>
            <a:lvl5pPr marL="2057400" indent="-228600">
              <a:spcBef>
                <a:spcPts val="400"/>
              </a:spcBef>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5pPr>
            <a:lvl6pPr marL="25146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6pPr>
            <a:lvl7pPr marL="29718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7pPr>
            <a:lvl8pPr marL="34290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8pPr>
            <a:lvl9pPr marL="38862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9pPr>
          </a:lstStyle>
          <a:p>
            <a:pPr eaLnBrk="1" hangingPunct="1">
              <a:spcBef>
                <a:spcPct val="0"/>
              </a:spcBef>
              <a:buClrTx/>
              <a:buSzTx/>
              <a:buFontTx/>
              <a:buNone/>
            </a:pPr>
            <a:r>
              <a:rPr lang="en-CA" altLang="cs-CZ" sz="2800" b="1">
                <a:latin typeface="Aharoni" pitchFamily="2" charset="-79"/>
                <a:cs typeface="Aharoni" pitchFamily="2" charset="-79"/>
              </a:rPr>
              <a:t>H</a:t>
            </a:r>
          </a:p>
        </p:txBody>
      </p:sp>
      <p:sp>
        <p:nvSpPr>
          <p:cNvPr id="66595" name="TextBox 103"/>
          <p:cNvSpPr txBox="1">
            <a:spLocks noChangeArrowheads="1"/>
          </p:cNvSpPr>
          <p:nvPr/>
        </p:nvSpPr>
        <p:spPr bwMode="auto">
          <a:xfrm>
            <a:off x="8161338" y="4775201"/>
            <a:ext cx="1066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700"/>
              </a:spcBef>
              <a:buClr>
                <a:schemeClr val="accent2"/>
              </a:buClr>
              <a:buSzPct val="60000"/>
              <a:buFont typeface="Wingdings" panose="05000000000000000000" pitchFamily="2" charset="2"/>
              <a:buChar char=""/>
              <a:defRPr sz="2900">
                <a:solidFill>
                  <a:schemeClr val="tx1"/>
                </a:solidFill>
                <a:latin typeface="Tw Cen MT" panose="020B0602020104020603" pitchFamily="34" charset="-18"/>
                <a:ea typeface="MS PGothic" pitchFamily="34" charset="-128"/>
              </a:defRPr>
            </a:lvl1pPr>
            <a:lvl2pPr marL="742950" indent="-285750">
              <a:spcBef>
                <a:spcPts val="550"/>
              </a:spcBef>
              <a:buClr>
                <a:schemeClr val="accent1"/>
              </a:buClr>
              <a:buSzPct val="70000"/>
              <a:buFont typeface="Wingdings 2" panose="05020102010507070707" pitchFamily="18" charset="2"/>
              <a:buChar char=""/>
              <a:defRPr sz="2600">
                <a:solidFill>
                  <a:schemeClr val="tx1"/>
                </a:solidFill>
                <a:latin typeface="Tw Cen MT" panose="020B0602020104020603" pitchFamily="34" charset="-18"/>
                <a:ea typeface="MS PGothic" pitchFamily="34" charset="-128"/>
              </a:defRPr>
            </a:lvl2pPr>
            <a:lvl3pPr marL="1143000" indent="-228600">
              <a:spcBef>
                <a:spcPts val="500"/>
              </a:spcBef>
              <a:buClr>
                <a:schemeClr val="accent2"/>
              </a:buClr>
              <a:buSzPct val="75000"/>
              <a:buFont typeface="Wingdings" panose="05000000000000000000" pitchFamily="2" charset="2"/>
              <a:buChar char=""/>
              <a:defRPr sz="2300">
                <a:solidFill>
                  <a:schemeClr val="tx1"/>
                </a:solidFill>
                <a:latin typeface="Tw Cen MT" panose="020B0602020104020603" pitchFamily="34" charset="-18"/>
                <a:ea typeface="MS PGothic" pitchFamily="34" charset="-128"/>
              </a:defRPr>
            </a:lvl3pPr>
            <a:lvl4pPr marL="1600200" indent="-228600">
              <a:spcBef>
                <a:spcPts val="400"/>
              </a:spcBef>
              <a:buClr>
                <a:srgbClr val="A5AB81"/>
              </a:buClr>
              <a:buSzPct val="7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4pPr>
            <a:lvl5pPr marL="2057400" indent="-228600">
              <a:spcBef>
                <a:spcPts val="400"/>
              </a:spcBef>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5pPr>
            <a:lvl6pPr marL="25146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6pPr>
            <a:lvl7pPr marL="29718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7pPr>
            <a:lvl8pPr marL="34290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8pPr>
            <a:lvl9pPr marL="38862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9pPr>
          </a:lstStyle>
          <a:p>
            <a:pPr eaLnBrk="1" hangingPunct="1">
              <a:spcBef>
                <a:spcPct val="0"/>
              </a:spcBef>
              <a:buClrTx/>
              <a:buSzTx/>
              <a:buFontTx/>
              <a:buNone/>
            </a:pPr>
            <a:r>
              <a:rPr lang="en-CA" altLang="cs-CZ" sz="2800" b="1">
                <a:latin typeface="Aharoni" pitchFamily="2" charset="-79"/>
                <a:cs typeface="Aharoni" pitchFamily="2" charset="-79"/>
              </a:rPr>
              <a:t>H</a:t>
            </a:r>
          </a:p>
        </p:txBody>
      </p:sp>
      <p:sp>
        <p:nvSpPr>
          <p:cNvPr id="66596" name="TextBox 104"/>
          <p:cNvSpPr txBox="1">
            <a:spLocks noChangeArrowheads="1"/>
          </p:cNvSpPr>
          <p:nvPr/>
        </p:nvSpPr>
        <p:spPr bwMode="auto">
          <a:xfrm>
            <a:off x="5672138" y="3421064"/>
            <a:ext cx="10668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700"/>
              </a:spcBef>
              <a:buClr>
                <a:schemeClr val="accent2"/>
              </a:buClr>
              <a:buSzPct val="60000"/>
              <a:buFont typeface="Wingdings" panose="05000000000000000000" pitchFamily="2" charset="2"/>
              <a:buChar char=""/>
              <a:defRPr sz="2900">
                <a:solidFill>
                  <a:schemeClr val="tx1"/>
                </a:solidFill>
                <a:latin typeface="Tw Cen MT" panose="020B0602020104020603" pitchFamily="34" charset="-18"/>
                <a:ea typeface="MS PGothic" pitchFamily="34" charset="-128"/>
              </a:defRPr>
            </a:lvl1pPr>
            <a:lvl2pPr marL="742950" indent="-285750">
              <a:spcBef>
                <a:spcPts val="550"/>
              </a:spcBef>
              <a:buClr>
                <a:schemeClr val="accent1"/>
              </a:buClr>
              <a:buSzPct val="70000"/>
              <a:buFont typeface="Wingdings 2" panose="05020102010507070707" pitchFamily="18" charset="2"/>
              <a:buChar char=""/>
              <a:defRPr sz="2600">
                <a:solidFill>
                  <a:schemeClr val="tx1"/>
                </a:solidFill>
                <a:latin typeface="Tw Cen MT" panose="020B0602020104020603" pitchFamily="34" charset="-18"/>
                <a:ea typeface="MS PGothic" pitchFamily="34" charset="-128"/>
              </a:defRPr>
            </a:lvl2pPr>
            <a:lvl3pPr marL="1143000" indent="-228600">
              <a:spcBef>
                <a:spcPts val="500"/>
              </a:spcBef>
              <a:buClr>
                <a:schemeClr val="accent2"/>
              </a:buClr>
              <a:buSzPct val="75000"/>
              <a:buFont typeface="Wingdings" panose="05000000000000000000" pitchFamily="2" charset="2"/>
              <a:buChar char=""/>
              <a:defRPr sz="2300">
                <a:solidFill>
                  <a:schemeClr val="tx1"/>
                </a:solidFill>
                <a:latin typeface="Tw Cen MT" panose="020B0602020104020603" pitchFamily="34" charset="-18"/>
                <a:ea typeface="MS PGothic" pitchFamily="34" charset="-128"/>
              </a:defRPr>
            </a:lvl3pPr>
            <a:lvl4pPr marL="1600200" indent="-228600">
              <a:spcBef>
                <a:spcPts val="400"/>
              </a:spcBef>
              <a:buClr>
                <a:srgbClr val="A5AB81"/>
              </a:buClr>
              <a:buSzPct val="7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4pPr>
            <a:lvl5pPr marL="2057400" indent="-228600">
              <a:spcBef>
                <a:spcPts val="400"/>
              </a:spcBef>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5pPr>
            <a:lvl6pPr marL="25146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6pPr>
            <a:lvl7pPr marL="29718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7pPr>
            <a:lvl8pPr marL="34290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8pPr>
            <a:lvl9pPr marL="38862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9pPr>
          </a:lstStyle>
          <a:p>
            <a:pPr eaLnBrk="1" hangingPunct="1">
              <a:spcBef>
                <a:spcPct val="0"/>
              </a:spcBef>
              <a:buClrTx/>
              <a:buSzTx/>
              <a:buFontTx/>
              <a:buNone/>
            </a:pPr>
            <a:r>
              <a:rPr lang="en-CA" altLang="cs-CZ" sz="4000" b="1">
                <a:latin typeface="Aharoni" pitchFamily="2" charset="-79"/>
                <a:cs typeface="Aharoni" pitchFamily="2" charset="-79"/>
              </a:rPr>
              <a:t>_</a:t>
            </a:r>
          </a:p>
        </p:txBody>
      </p:sp>
      <p:sp>
        <p:nvSpPr>
          <p:cNvPr id="66597" name="TextBox 105"/>
          <p:cNvSpPr txBox="1">
            <a:spLocks noChangeArrowheads="1"/>
          </p:cNvSpPr>
          <p:nvPr/>
        </p:nvSpPr>
        <p:spPr bwMode="auto">
          <a:xfrm>
            <a:off x="6977063" y="3421064"/>
            <a:ext cx="10668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700"/>
              </a:spcBef>
              <a:buClr>
                <a:schemeClr val="accent2"/>
              </a:buClr>
              <a:buSzPct val="60000"/>
              <a:buFont typeface="Wingdings" panose="05000000000000000000" pitchFamily="2" charset="2"/>
              <a:buChar char=""/>
              <a:defRPr sz="2900">
                <a:solidFill>
                  <a:schemeClr val="tx1"/>
                </a:solidFill>
                <a:latin typeface="Tw Cen MT" panose="020B0602020104020603" pitchFamily="34" charset="-18"/>
                <a:ea typeface="MS PGothic" pitchFamily="34" charset="-128"/>
              </a:defRPr>
            </a:lvl1pPr>
            <a:lvl2pPr marL="742950" indent="-285750">
              <a:spcBef>
                <a:spcPts val="550"/>
              </a:spcBef>
              <a:buClr>
                <a:schemeClr val="accent1"/>
              </a:buClr>
              <a:buSzPct val="70000"/>
              <a:buFont typeface="Wingdings 2" panose="05020102010507070707" pitchFamily="18" charset="2"/>
              <a:buChar char=""/>
              <a:defRPr sz="2600">
                <a:solidFill>
                  <a:schemeClr val="tx1"/>
                </a:solidFill>
                <a:latin typeface="Tw Cen MT" panose="020B0602020104020603" pitchFamily="34" charset="-18"/>
                <a:ea typeface="MS PGothic" pitchFamily="34" charset="-128"/>
              </a:defRPr>
            </a:lvl2pPr>
            <a:lvl3pPr marL="1143000" indent="-228600">
              <a:spcBef>
                <a:spcPts val="500"/>
              </a:spcBef>
              <a:buClr>
                <a:schemeClr val="accent2"/>
              </a:buClr>
              <a:buSzPct val="75000"/>
              <a:buFont typeface="Wingdings" panose="05000000000000000000" pitchFamily="2" charset="2"/>
              <a:buChar char=""/>
              <a:defRPr sz="2300">
                <a:solidFill>
                  <a:schemeClr val="tx1"/>
                </a:solidFill>
                <a:latin typeface="Tw Cen MT" panose="020B0602020104020603" pitchFamily="34" charset="-18"/>
                <a:ea typeface="MS PGothic" pitchFamily="34" charset="-128"/>
              </a:defRPr>
            </a:lvl3pPr>
            <a:lvl4pPr marL="1600200" indent="-228600">
              <a:spcBef>
                <a:spcPts val="400"/>
              </a:spcBef>
              <a:buClr>
                <a:srgbClr val="A5AB81"/>
              </a:buClr>
              <a:buSzPct val="7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4pPr>
            <a:lvl5pPr marL="2057400" indent="-228600">
              <a:spcBef>
                <a:spcPts val="400"/>
              </a:spcBef>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5pPr>
            <a:lvl6pPr marL="25146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6pPr>
            <a:lvl7pPr marL="29718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7pPr>
            <a:lvl8pPr marL="34290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8pPr>
            <a:lvl9pPr marL="38862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9pPr>
          </a:lstStyle>
          <a:p>
            <a:pPr eaLnBrk="1" hangingPunct="1">
              <a:spcBef>
                <a:spcPct val="0"/>
              </a:spcBef>
              <a:buClrTx/>
              <a:buSzTx/>
              <a:buFontTx/>
              <a:buNone/>
            </a:pPr>
            <a:r>
              <a:rPr lang="en-CA" altLang="cs-CZ" sz="4000" b="1">
                <a:latin typeface="Aharoni" pitchFamily="2" charset="-79"/>
                <a:cs typeface="Aharoni" pitchFamily="2" charset="-79"/>
              </a:rPr>
              <a:t>_</a:t>
            </a:r>
          </a:p>
        </p:txBody>
      </p:sp>
      <p:sp>
        <p:nvSpPr>
          <p:cNvPr id="107" name="TextBox 106"/>
          <p:cNvSpPr txBox="1"/>
          <p:nvPr/>
        </p:nvSpPr>
        <p:spPr>
          <a:xfrm>
            <a:off x="3403600" y="5435600"/>
            <a:ext cx="1658938" cy="1016000"/>
          </a:xfrm>
          <a:prstGeom prst="rect">
            <a:avLst/>
          </a:prstGeom>
          <a:noFill/>
        </p:spPr>
        <p:txBody>
          <a:bodyPr>
            <a:spAutoFit/>
          </a:bodyPr>
          <a:lstStyle/>
          <a:p>
            <a:pPr algn="ctr" eaLnBrk="1" hangingPunct="1">
              <a:defRPr/>
            </a:pPr>
            <a:r>
              <a:rPr lang="en-CA" sz="2000" dirty="0">
                <a:cs typeface="Arial" charset="0"/>
              </a:rPr>
              <a:t>On-center bipolar and ganglion cells</a:t>
            </a:r>
          </a:p>
        </p:txBody>
      </p:sp>
      <p:sp>
        <p:nvSpPr>
          <p:cNvPr id="108" name="TextBox 107"/>
          <p:cNvSpPr txBox="1"/>
          <p:nvPr/>
        </p:nvSpPr>
        <p:spPr>
          <a:xfrm>
            <a:off x="8128000" y="5435600"/>
            <a:ext cx="1658938" cy="1016000"/>
          </a:xfrm>
          <a:prstGeom prst="rect">
            <a:avLst/>
          </a:prstGeom>
          <a:noFill/>
        </p:spPr>
        <p:txBody>
          <a:bodyPr>
            <a:spAutoFit/>
          </a:bodyPr>
          <a:lstStyle/>
          <a:p>
            <a:pPr algn="ctr" eaLnBrk="1" hangingPunct="1">
              <a:defRPr/>
            </a:pPr>
            <a:r>
              <a:rPr lang="en-CA" sz="2000" dirty="0">
                <a:cs typeface="Arial" charset="0"/>
              </a:rPr>
              <a:t>Off-center bipolar and ganglion cells</a:t>
            </a:r>
          </a:p>
        </p:txBody>
      </p:sp>
      <p:cxnSp>
        <p:nvCxnSpPr>
          <p:cNvPr id="110" name="Straight Connector 109"/>
          <p:cNvCxnSpPr/>
          <p:nvPr/>
        </p:nvCxnSpPr>
        <p:spPr>
          <a:xfrm flipV="1">
            <a:off x="5011739" y="5265738"/>
            <a:ext cx="796925" cy="4572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p:cNvCxnSpPr/>
          <p:nvPr/>
        </p:nvCxnSpPr>
        <p:spPr>
          <a:xfrm>
            <a:off x="4995863" y="6045200"/>
            <a:ext cx="812800" cy="4572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66602" name="Group 116"/>
          <p:cNvGrpSpPr>
            <a:grpSpLocks/>
          </p:cNvGrpSpPr>
          <p:nvPr/>
        </p:nvGrpSpPr>
        <p:grpSpPr bwMode="auto">
          <a:xfrm flipH="1">
            <a:off x="7196139" y="5300664"/>
            <a:ext cx="949325" cy="1235075"/>
            <a:chOff x="5960533" y="5266269"/>
            <a:chExt cx="812801" cy="1236131"/>
          </a:xfrm>
        </p:grpSpPr>
        <p:cxnSp>
          <p:nvCxnSpPr>
            <p:cNvPr id="115" name="Straight Connector 114"/>
            <p:cNvCxnSpPr/>
            <p:nvPr/>
          </p:nvCxnSpPr>
          <p:spPr>
            <a:xfrm flipV="1">
              <a:off x="5976843" y="5266269"/>
              <a:ext cx="796491" cy="45759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p:cNvCxnSpPr/>
            <p:nvPr/>
          </p:nvCxnSpPr>
          <p:spPr>
            <a:xfrm>
              <a:off x="5960533" y="6044809"/>
              <a:ext cx="812801" cy="45759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476471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8068" name="Rectangle 4"/>
          <p:cNvSpPr>
            <a:spLocks noGrp="1" noChangeArrowheads="1"/>
          </p:cNvSpPr>
          <p:nvPr>
            <p:ph type="title"/>
          </p:nvPr>
        </p:nvSpPr>
        <p:spPr/>
        <p:txBody>
          <a:bodyPr>
            <a:normAutofit/>
          </a:bodyPr>
          <a:lstStyle/>
          <a:p>
            <a:pPr>
              <a:defRPr/>
            </a:pPr>
            <a:r>
              <a:rPr lang="en-US" sz="3600" dirty="0"/>
              <a:t>Neural Circuits of Retinal</a:t>
            </a:r>
            <a:br>
              <a:rPr lang="en-US" sz="3600" dirty="0"/>
            </a:br>
            <a:r>
              <a:rPr lang="en-US" sz="3600" dirty="0"/>
              <a:t>Receptive Fields</a:t>
            </a:r>
          </a:p>
        </p:txBody>
      </p:sp>
      <p:sp>
        <p:nvSpPr>
          <p:cNvPr id="68611"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700"/>
              </a:spcBef>
              <a:buClr>
                <a:schemeClr val="accent2"/>
              </a:buClr>
              <a:buSzPct val="60000"/>
              <a:buFont typeface="Wingdings" panose="05000000000000000000" pitchFamily="2" charset="2"/>
              <a:buChar char=""/>
              <a:defRPr sz="2900">
                <a:solidFill>
                  <a:schemeClr val="tx1"/>
                </a:solidFill>
                <a:latin typeface="Tw Cen MT" panose="020B0602020104020603" pitchFamily="34" charset="-18"/>
                <a:ea typeface="MS PGothic" pitchFamily="34" charset="-128"/>
              </a:defRPr>
            </a:lvl1pPr>
            <a:lvl2pPr marL="742950" indent="-285750">
              <a:spcBef>
                <a:spcPts val="550"/>
              </a:spcBef>
              <a:buClr>
                <a:schemeClr val="accent1"/>
              </a:buClr>
              <a:buSzPct val="70000"/>
              <a:buFont typeface="Wingdings 2" panose="05020102010507070707" pitchFamily="18" charset="2"/>
              <a:buChar char=""/>
              <a:defRPr sz="2600">
                <a:solidFill>
                  <a:schemeClr val="tx1"/>
                </a:solidFill>
                <a:latin typeface="Tw Cen MT" panose="020B0602020104020603" pitchFamily="34" charset="-18"/>
                <a:ea typeface="MS PGothic" pitchFamily="34" charset="-128"/>
              </a:defRPr>
            </a:lvl2pPr>
            <a:lvl3pPr marL="1143000" indent="-228600">
              <a:spcBef>
                <a:spcPts val="500"/>
              </a:spcBef>
              <a:buClr>
                <a:schemeClr val="accent2"/>
              </a:buClr>
              <a:buSzPct val="75000"/>
              <a:buFont typeface="Wingdings" panose="05000000000000000000" pitchFamily="2" charset="2"/>
              <a:buChar char=""/>
              <a:defRPr sz="2300">
                <a:solidFill>
                  <a:schemeClr val="tx1"/>
                </a:solidFill>
                <a:latin typeface="Tw Cen MT" panose="020B0602020104020603" pitchFamily="34" charset="-18"/>
                <a:ea typeface="MS PGothic" pitchFamily="34" charset="-128"/>
              </a:defRPr>
            </a:lvl3pPr>
            <a:lvl4pPr marL="1600200" indent="-228600">
              <a:spcBef>
                <a:spcPts val="400"/>
              </a:spcBef>
              <a:buClr>
                <a:srgbClr val="A5AB81"/>
              </a:buClr>
              <a:buSzPct val="7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4pPr>
            <a:lvl5pPr marL="2057400" indent="-228600">
              <a:spcBef>
                <a:spcPts val="400"/>
              </a:spcBef>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5pPr>
            <a:lvl6pPr marL="25146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6pPr>
            <a:lvl7pPr marL="29718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7pPr>
            <a:lvl8pPr marL="34290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8pPr>
            <a:lvl9pPr marL="38862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9pPr>
          </a:lstStyle>
          <a:p>
            <a:pPr>
              <a:lnSpc>
                <a:spcPct val="80000"/>
              </a:lnSpc>
              <a:spcBef>
                <a:spcPct val="0"/>
              </a:spcBef>
              <a:buClrTx/>
              <a:buSzTx/>
              <a:buFontTx/>
              <a:buNone/>
            </a:pPr>
            <a:fld id="{1A496F24-DF2F-4F87-8C9F-1A4CED02F1C8}" type="slidenum">
              <a:rPr lang="en-US" altLang="cs-CZ" sz="1200">
                <a:solidFill>
                  <a:srgbClr val="FFFFFF"/>
                </a:solidFill>
                <a:latin typeface="Arial" panose="020B0604020202020204" pitchFamily="34" charset="0"/>
              </a:rPr>
              <a:pPr>
                <a:lnSpc>
                  <a:spcPct val="80000"/>
                </a:lnSpc>
                <a:spcBef>
                  <a:spcPct val="0"/>
                </a:spcBef>
                <a:buClrTx/>
                <a:buSzTx/>
                <a:buFontTx/>
                <a:buNone/>
              </a:pPr>
              <a:t>17</a:t>
            </a:fld>
            <a:endParaRPr lang="en-US" altLang="cs-CZ" sz="1200">
              <a:solidFill>
                <a:srgbClr val="FFFFFF"/>
              </a:solidFill>
              <a:latin typeface="Arial" panose="020B0604020202020204" pitchFamily="34" charset="0"/>
            </a:endParaRPr>
          </a:p>
        </p:txBody>
      </p:sp>
      <p:pic>
        <p:nvPicPr>
          <p:cNvPr id="68612" name="Picture 5"/>
          <p:cNvPicPr>
            <a:picLocks noChangeAspect="1" noChangeArrowheads="1"/>
          </p:cNvPicPr>
          <p:nvPr/>
        </p:nvPicPr>
        <p:blipFill>
          <a:blip r:embed="rId3">
            <a:clrChange>
              <a:clrFrom>
                <a:srgbClr val="FCFEFC"/>
              </a:clrFrom>
              <a:clrTo>
                <a:srgbClr val="FCFEFC">
                  <a:alpha val="0"/>
                </a:srgbClr>
              </a:clrTo>
            </a:clrChange>
            <a:extLst>
              <a:ext uri="{28A0092B-C50C-407E-A947-70E740481C1C}">
                <a14:useLocalDpi xmlns:a14="http://schemas.microsoft.com/office/drawing/2010/main" val="0"/>
              </a:ext>
            </a:extLst>
          </a:blip>
          <a:srcRect/>
          <a:stretch>
            <a:fillRect/>
          </a:stretch>
        </p:blipFill>
        <p:spPr bwMode="auto">
          <a:xfrm>
            <a:off x="5753100" y="0"/>
            <a:ext cx="4914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Content Placeholder 3"/>
          <p:cNvSpPr txBox="1">
            <a:spLocks/>
          </p:cNvSpPr>
          <p:nvPr/>
        </p:nvSpPr>
        <p:spPr bwMode="auto">
          <a:xfrm>
            <a:off x="1524000" y="1600200"/>
            <a:ext cx="4554538"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19088" indent="-319088">
              <a:spcBef>
                <a:spcPts val="700"/>
              </a:spcBef>
              <a:buClr>
                <a:schemeClr val="accent2"/>
              </a:buClr>
              <a:buSzPct val="60000"/>
              <a:buFont typeface="Wingdings" panose="05000000000000000000" pitchFamily="2" charset="2"/>
              <a:buChar char=""/>
              <a:defRPr sz="2900">
                <a:solidFill>
                  <a:schemeClr val="tx1"/>
                </a:solidFill>
                <a:latin typeface="Tw Cen MT" panose="020B0602020104020603" pitchFamily="34" charset="-18"/>
                <a:ea typeface="MS PGothic" pitchFamily="34" charset="-128"/>
              </a:defRPr>
            </a:lvl1pPr>
            <a:lvl2pPr marL="776288" indent="-319088">
              <a:spcBef>
                <a:spcPts val="550"/>
              </a:spcBef>
              <a:buClr>
                <a:schemeClr val="accent1"/>
              </a:buClr>
              <a:buSzPct val="70000"/>
              <a:buFont typeface="Wingdings 2" panose="05020102010507070707" pitchFamily="18" charset="2"/>
              <a:buChar char=""/>
              <a:defRPr sz="2600">
                <a:solidFill>
                  <a:schemeClr val="tx1"/>
                </a:solidFill>
                <a:latin typeface="Tw Cen MT" panose="020B0602020104020603" pitchFamily="34" charset="-18"/>
                <a:ea typeface="MS PGothic" pitchFamily="34" charset="-128"/>
              </a:defRPr>
            </a:lvl2pPr>
            <a:lvl3pPr marL="1233488" indent="-319088">
              <a:spcBef>
                <a:spcPts val="500"/>
              </a:spcBef>
              <a:buClr>
                <a:schemeClr val="accent2"/>
              </a:buClr>
              <a:buSzPct val="75000"/>
              <a:buFont typeface="Wingdings" panose="05000000000000000000" pitchFamily="2" charset="2"/>
              <a:buChar char=""/>
              <a:defRPr sz="2300">
                <a:solidFill>
                  <a:schemeClr val="tx1"/>
                </a:solidFill>
                <a:latin typeface="Tw Cen MT" panose="020B0602020104020603" pitchFamily="34" charset="-18"/>
                <a:ea typeface="MS PGothic" pitchFamily="34" charset="-128"/>
              </a:defRPr>
            </a:lvl3pPr>
            <a:lvl4pPr marL="1600200" indent="-228600">
              <a:spcBef>
                <a:spcPts val="400"/>
              </a:spcBef>
              <a:buClr>
                <a:srgbClr val="A5AB81"/>
              </a:buClr>
              <a:buSzPct val="7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4pPr>
            <a:lvl5pPr marL="2057400" indent="-228600">
              <a:spcBef>
                <a:spcPts val="400"/>
              </a:spcBef>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5pPr>
            <a:lvl6pPr marL="25146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6pPr>
            <a:lvl7pPr marL="29718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7pPr>
            <a:lvl8pPr marL="34290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8pPr>
            <a:lvl9pPr marL="38862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9pPr>
          </a:lstStyle>
          <a:p>
            <a:pPr eaLnBrk="1" hangingPunct="1">
              <a:buFontTx/>
              <a:buNone/>
            </a:pPr>
            <a:r>
              <a:rPr lang="en-CA" altLang="cs-CZ" sz="2200" b="1"/>
              <a:t>Light stimulus on center:</a:t>
            </a:r>
          </a:p>
          <a:p>
            <a:pPr eaLnBrk="1" hangingPunct="1"/>
            <a:r>
              <a:rPr lang="en-CA" altLang="cs-CZ" sz="2200"/>
              <a:t>↓ glu release from central photoreceptor</a:t>
            </a:r>
          </a:p>
          <a:p>
            <a:pPr lvl="1">
              <a:spcBef>
                <a:spcPts val="700"/>
              </a:spcBef>
              <a:buClr>
                <a:schemeClr val="accent2"/>
              </a:buClr>
              <a:buSzPct val="60000"/>
              <a:buFont typeface="Wingdings" panose="05000000000000000000" pitchFamily="2" charset="2"/>
              <a:buChar char=""/>
            </a:pPr>
            <a:r>
              <a:rPr lang="en-CA" altLang="cs-CZ" sz="2200">
                <a:latin typeface="Arial" panose="020B0604020202020204" pitchFamily="34" charset="0"/>
              </a:rPr>
              <a:t>↓</a:t>
            </a:r>
            <a:r>
              <a:rPr lang="en-CA" altLang="cs-CZ" sz="2200"/>
              <a:t> inhibition of on-center bipolar cell </a:t>
            </a:r>
            <a:r>
              <a:rPr lang="en-CA" altLang="cs-CZ" sz="2200">
                <a:sym typeface="Wingdings" panose="05000000000000000000" pitchFamily="2" charset="2"/>
              </a:rPr>
              <a:t> depolarization</a:t>
            </a:r>
          </a:p>
          <a:p>
            <a:pPr lvl="2">
              <a:spcBef>
                <a:spcPts val="700"/>
              </a:spcBef>
              <a:buSzPct val="60000"/>
              <a:buFont typeface="Wingdings" panose="05000000000000000000" pitchFamily="2" charset="2"/>
              <a:buChar char=""/>
            </a:pPr>
            <a:r>
              <a:rPr lang="en-CA" altLang="cs-CZ" sz="2200">
                <a:sym typeface="Wingdings" panose="05000000000000000000" pitchFamily="2" charset="2"/>
              </a:rPr>
              <a:t>↑ NT release  </a:t>
            </a:r>
            <a:r>
              <a:rPr lang="en-CA" altLang="cs-CZ" sz="2200" u="sng">
                <a:sym typeface="Wingdings" panose="05000000000000000000" pitchFamily="2" charset="2"/>
              </a:rPr>
              <a:t>on-center ganglion cell excited</a:t>
            </a:r>
          </a:p>
          <a:p>
            <a:pPr lvl="1">
              <a:spcBef>
                <a:spcPts val="700"/>
              </a:spcBef>
              <a:buClr>
                <a:schemeClr val="accent2"/>
              </a:buClr>
              <a:buSzPct val="60000"/>
              <a:buFont typeface="Wingdings" panose="05000000000000000000" pitchFamily="2" charset="2"/>
              <a:buChar char=""/>
            </a:pPr>
            <a:r>
              <a:rPr lang="en-CA" altLang="cs-CZ" sz="2200">
                <a:sym typeface="Wingdings" panose="05000000000000000000" pitchFamily="2" charset="2"/>
              </a:rPr>
              <a:t>less glu available to excite off-centre bipolar cell  hyperpolarization</a:t>
            </a:r>
          </a:p>
          <a:p>
            <a:pPr lvl="2">
              <a:spcBef>
                <a:spcPts val="700"/>
              </a:spcBef>
              <a:buSzPct val="60000"/>
              <a:buFont typeface="Wingdings" panose="05000000000000000000" pitchFamily="2" charset="2"/>
              <a:buChar char=""/>
            </a:pPr>
            <a:r>
              <a:rPr lang="en-CA" altLang="cs-CZ" sz="2200">
                <a:sym typeface="Wingdings" panose="05000000000000000000" pitchFamily="2" charset="2"/>
              </a:rPr>
              <a:t>↓NT release </a:t>
            </a:r>
            <a:r>
              <a:rPr lang="en-CA" altLang="cs-CZ" sz="2200" u="sng">
                <a:sym typeface="Wingdings" panose="05000000000000000000" pitchFamily="2" charset="2"/>
              </a:rPr>
              <a:t>off-center ganglion cell inhibited</a:t>
            </a:r>
            <a:endParaRPr lang="en-CA" altLang="cs-CZ" sz="2200" u="sng"/>
          </a:p>
        </p:txBody>
      </p:sp>
      <p:sp>
        <p:nvSpPr>
          <p:cNvPr id="8" name="TextBox 7"/>
          <p:cNvSpPr txBox="1"/>
          <p:nvPr/>
        </p:nvSpPr>
        <p:spPr>
          <a:xfrm>
            <a:off x="7332664" y="152400"/>
            <a:ext cx="1760537" cy="400050"/>
          </a:xfrm>
          <a:prstGeom prst="rect">
            <a:avLst/>
          </a:prstGeom>
          <a:noFill/>
        </p:spPr>
        <p:txBody>
          <a:bodyPr>
            <a:spAutoFit/>
          </a:bodyPr>
          <a:lstStyle/>
          <a:p>
            <a:pPr algn="ctr" eaLnBrk="1" hangingPunct="1">
              <a:defRPr/>
            </a:pPr>
            <a:r>
              <a:rPr lang="en-CA" sz="2000" dirty="0">
                <a:solidFill>
                  <a:srgbClr val="FFFF00"/>
                </a:solidFill>
                <a:cs typeface="Arial" charset="0"/>
              </a:rPr>
              <a:t>light</a:t>
            </a:r>
          </a:p>
        </p:txBody>
      </p:sp>
    </p:spTree>
    <p:extLst>
      <p:ext uri="{BB962C8B-B14F-4D97-AF65-F5344CB8AC3E}">
        <p14:creationId xmlns:p14="http://schemas.microsoft.com/office/powerpoint/2010/main" val="231525895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8068" name="Rectangle 4"/>
          <p:cNvSpPr>
            <a:spLocks noGrp="1" noChangeArrowheads="1"/>
          </p:cNvSpPr>
          <p:nvPr>
            <p:ph type="title"/>
          </p:nvPr>
        </p:nvSpPr>
        <p:spPr/>
        <p:txBody>
          <a:bodyPr>
            <a:normAutofit/>
          </a:bodyPr>
          <a:lstStyle/>
          <a:p>
            <a:pPr>
              <a:defRPr/>
            </a:pPr>
            <a:r>
              <a:rPr lang="en-US" sz="3600" dirty="0"/>
              <a:t>Neural Circuits of Retinal </a:t>
            </a:r>
            <a:br>
              <a:rPr lang="en-US" sz="3600" dirty="0"/>
            </a:br>
            <a:r>
              <a:rPr lang="en-US" sz="3600" dirty="0"/>
              <a:t>Receptive Fields</a:t>
            </a:r>
          </a:p>
        </p:txBody>
      </p:sp>
      <p:sp>
        <p:nvSpPr>
          <p:cNvPr id="70659"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700"/>
              </a:spcBef>
              <a:buClr>
                <a:schemeClr val="accent2"/>
              </a:buClr>
              <a:buSzPct val="60000"/>
              <a:buFont typeface="Wingdings" panose="05000000000000000000" pitchFamily="2" charset="2"/>
              <a:buChar char=""/>
              <a:defRPr sz="2900">
                <a:solidFill>
                  <a:schemeClr val="tx1"/>
                </a:solidFill>
                <a:latin typeface="Tw Cen MT" panose="020B0602020104020603" pitchFamily="34" charset="-18"/>
                <a:ea typeface="MS PGothic" pitchFamily="34" charset="-128"/>
              </a:defRPr>
            </a:lvl1pPr>
            <a:lvl2pPr marL="742950" indent="-285750">
              <a:spcBef>
                <a:spcPts val="550"/>
              </a:spcBef>
              <a:buClr>
                <a:schemeClr val="accent1"/>
              </a:buClr>
              <a:buSzPct val="70000"/>
              <a:buFont typeface="Wingdings 2" panose="05020102010507070707" pitchFamily="18" charset="2"/>
              <a:buChar char=""/>
              <a:defRPr sz="2600">
                <a:solidFill>
                  <a:schemeClr val="tx1"/>
                </a:solidFill>
                <a:latin typeface="Tw Cen MT" panose="020B0602020104020603" pitchFamily="34" charset="-18"/>
                <a:ea typeface="MS PGothic" pitchFamily="34" charset="-128"/>
              </a:defRPr>
            </a:lvl2pPr>
            <a:lvl3pPr marL="1143000" indent="-228600">
              <a:spcBef>
                <a:spcPts val="500"/>
              </a:spcBef>
              <a:buClr>
                <a:schemeClr val="accent2"/>
              </a:buClr>
              <a:buSzPct val="75000"/>
              <a:buFont typeface="Wingdings" panose="05000000000000000000" pitchFamily="2" charset="2"/>
              <a:buChar char=""/>
              <a:defRPr sz="2300">
                <a:solidFill>
                  <a:schemeClr val="tx1"/>
                </a:solidFill>
                <a:latin typeface="Tw Cen MT" panose="020B0602020104020603" pitchFamily="34" charset="-18"/>
                <a:ea typeface="MS PGothic" pitchFamily="34" charset="-128"/>
              </a:defRPr>
            </a:lvl3pPr>
            <a:lvl4pPr marL="1600200" indent="-228600">
              <a:spcBef>
                <a:spcPts val="400"/>
              </a:spcBef>
              <a:buClr>
                <a:srgbClr val="A5AB81"/>
              </a:buClr>
              <a:buSzPct val="7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4pPr>
            <a:lvl5pPr marL="2057400" indent="-228600">
              <a:spcBef>
                <a:spcPts val="400"/>
              </a:spcBef>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5pPr>
            <a:lvl6pPr marL="25146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6pPr>
            <a:lvl7pPr marL="29718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7pPr>
            <a:lvl8pPr marL="34290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8pPr>
            <a:lvl9pPr marL="38862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9pPr>
          </a:lstStyle>
          <a:p>
            <a:pPr>
              <a:lnSpc>
                <a:spcPct val="80000"/>
              </a:lnSpc>
              <a:spcBef>
                <a:spcPct val="0"/>
              </a:spcBef>
              <a:buClrTx/>
              <a:buSzTx/>
              <a:buFontTx/>
              <a:buNone/>
            </a:pPr>
            <a:fld id="{EC155AD6-3AB9-4B98-AAF8-E58950FEB8C8}" type="slidenum">
              <a:rPr lang="en-US" altLang="cs-CZ" sz="1200">
                <a:solidFill>
                  <a:srgbClr val="FFFFFF"/>
                </a:solidFill>
                <a:latin typeface="Arial" panose="020B0604020202020204" pitchFamily="34" charset="0"/>
              </a:rPr>
              <a:pPr>
                <a:lnSpc>
                  <a:spcPct val="80000"/>
                </a:lnSpc>
                <a:spcBef>
                  <a:spcPct val="0"/>
                </a:spcBef>
                <a:buClrTx/>
                <a:buSzTx/>
                <a:buFontTx/>
                <a:buNone/>
              </a:pPr>
              <a:t>18</a:t>
            </a:fld>
            <a:endParaRPr lang="en-US" altLang="cs-CZ" sz="1200">
              <a:solidFill>
                <a:srgbClr val="FFFFFF"/>
              </a:solidFill>
              <a:latin typeface="Arial" panose="020B0604020202020204" pitchFamily="34" charset="0"/>
            </a:endParaRPr>
          </a:p>
        </p:txBody>
      </p:sp>
      <p:pic>
        <p:nvPicPr>
          <p:cNvPr id="70660" name="Picture 6"/>
          <p:cNvPicPr>
            <a:picLocks noChangeAspect="1" noChangeArrowheads="1"/>
          </p:cNvPicPr>
          <p:nvPr/>
        </p:nvPicPr>
        <p:blipFill>
          <a:blip r:embed="rId2">
            <a:clrChange>
              <a:clrFrom>
                <a:srgbClr val="FCFEFC"/>
              </a:clrFrom>
              <a:clrTo>
                <a:srgbClr val="FCFEFC">
                  <a:alpha val="0"/>
                </a:srgbClr>
              </a:clrTo>
            </a:clrChange>
            <a:extLst>
              <a:ext uri="{28A0092B-C50C-407E-A947-70E740481C1C}">
                <a14:useLocalDpi xmlns:a14="http://schemas.microsoft.com/office/drawing/2010/main" val="0"/>
              </a:ext>
            </a:extLst>
          </a:blip>
          <a:srcRect/>
          <a:stretch>
            <a:fillRect/>
          </a:stretch>
        </p:blipFill>
        <p:spPr bwMode="auto">
          <a:xfrm>
            <a:off x="6286500" y="0"/>
            <a:ext cx="4381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6535739" y="203200"/>
            <a:ext cx="1762125" cy="400050"/>
          </a:xfrm>
          <a:prstGeom prst="rect">
            <a:avLst/>
          </a:prstGeom>
          <a:noFill/>
        </p:spPr>
        <p:txBody>
          <a:bodyPr>
            <a:spAutoFit/>
          </a:bodyPr>
          <a:lstStyle/>
          <a:p>
            <a:pPr algn="ctr" eaLnBrk="1" hangingPunct="1">
              <a:defRPr/>
            </a:pPr>
            <a:r>
              <a:rPr lang="en-CA" sz="2000" dirty="0">
                <a:solidFill>
                  <a:srgbClr val="FFFF00"/>
                </a:solidFill>
                <a:cs typeface="Arial" charset="0"/>
              </a:rPr>
              <a:t>light</a:t>
            </a:r>
          </a:p>
        </p:txBody>
      </p:sp>
      <p:sp>
        <p:nvSpPr>
          <p:cNvPr id="9" name="TextBox 8"/>
          <p:cNvSpPr txBox="1"/>
          <p:nvPr/>
        </p:nvSpPr>
        <p:spPr>
          <a:xfrm>
            <a:off x="8415339" y="220663"/>
            <a:ext cx="1762125" cy="400050"/>
          </a:xfrm>
          <a:prstGeom prst="rect">
            <a:avLst/>
          </a:prstGeom>
          <a:noFill/>
        </p:spPr>
        <p:txBody>
          <a:bodyPr>
            <a:spAutoFit/>
          </a:bodyPr>
          <a:lstStyle/>
          <a:p>
            <a:pPr algn="ctr" eaLnBrk="1" hangingPunct="1">
              <a:defRPr/>
            </a:pPr>
            <a:r>
              <a:rPr lang="en-CA" sz="2000" dirty="0">
                <a:solidFill>
                  <a:srgbClr val="FFFF00"/>
                </a:solidFill>
                <a:cs typeface="Arial" charset="0"/>
              </a:rPr>
              <a:t>light</a:t>
            </a:r>
          </a:p>
        </p:txBody>
      </p:sp>
      <p:sp>
        <p:nvSpPr>
          <p:cNvPr id="11" name="Content Placeholder 3"/>
          <p:cNvSpPr txBox="1">
            <a:spLocks/>
          </p:cNvSpPr>
          <p:nvPr/>
        </p:nvSpPr>
        <p:spPr bwMode="auto">
          <a:xfrm>
            <a:off x="1524001" y="1600201"/>
            <a:ext cx="4741863" cy="552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19088" indent="-319088">
              <a:spcBef>
                <a:spcPts val="700"/>
              </a:spcBef>
              <a:buClr>
                <a:schemeClr val="accent2"/>
              </a:buClr>
              <a:buSzPct val="60000"/>
              <a:buFont typeface="Wingdings" panose="05000000000000000000" pitchFamily="2" charset="2"/>
              <a:buChar char=""/>
              <a:defRPr sz="2900">
                <a:solidFill>
                  <a:schemeClr val="tx1"/>
                </a:solidFill>
                <a:latin typeface="Tw Cen MT" panose="020B0602020104020603" pitchFamily="34" charset="-18"/>
                <a:ea typeface="MS PGothic" pitchFamily="34" charset="-128"/>
              </a:defRPr>
            </a:lvl1pPr>
            <a:lvl2pPr marL="776288" indent="-319088">
              <a:spcBef>
                <a:spcPts val="550"/>
              </a:spcBef>
              <a:buClr>
                <a:schemeClr val="accent1"/>
              </a:buClr>
              <a:buSzPct val="70000"/>
              <a:buFont typeface="Wingdings 2" panose="05020102010507070707" pitchFamily="18" charset="2"/>
              <a:buChar char=""/>
              <a:defRPr sz="2600">
                <a:solidFill>
                  <a:schemeClr val="tx1"/>
                </a:solidFill>
                <a:latin typeface="Tw Cen MT" panose="020B0602020104020603" pitchFamily="34" charset="-18"/>
                <a:ea typeface="MS PGothic" pitchFamily="34" charset="-128"/>
              </a:defRPr>
            </a:lvl2pPr>
            <a:lvl3pPr marL="1233488" indent="-319088">
              <a:spcBef>
                <a:spcPts val="500"/>
              </a:spcBef>
              <a:buClr>
                <a:schemeClr val="accent2"/>
              </a:buClr>
              <a:buSzPct val="75000"/>
              <a:buFont typeface="Wingdings" panose="05000000000000000000" pitchFamily="2" charset="2"/>
              <a:buChar char=""/>
              <a:defRPr sz="2300">
                <a:solidFill>
                  <a:schemeClr val="tx1"/>
                </a:solidFill>
                <a:latin typeface="Tw Cen MT" panose="020B0602020104020603" pitchFamily="34" charset="-18"/>
                <a:ea typeface="MS PGothic" pitchFamily="34" charset="-128"/>
              </a:defRPr>
            </a:lvl3pPr>
            <a:lvl4pPr marL="1600200" indent="-228600">
              <a:spcBef>
                <a:spcPts val="400"/>
              </a:spcBef>
              <a:buClr>
                <a:srgbClr val="A5AB81"/>
              </a:buClr>
              <a:buSzPct val="7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4pPr>
            <a:lvl5pPr marL="2057400" indent="-228600">
              <a:spcBef>
                <a:spcPts val="400"/>
              </a:spcBef>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5pPr>
            <a:lvl6pPr marL="25146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6pPr>
            <a:lvl7pPr marL="29718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7pPr>
            <a:lvl8pPr marL="34290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8pPr>
            <a:lvl9pPr marL="38862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9pPr>
          </a:lstStyle>
          <a:p>
            <a:pPr eaLnBrk="1" hangingPunct="1">
              <a:buFontTx/>
              <a:buNone/>
            </a:pPr>
            <a:r>
              <a:rPr lang="en-CA" altLang="cs-CZ" sz="2000" b="1"/>
              <a:t>Light stimulus on surround:</a:t>
            </a:r>
          </a:p>
          <a:p>
            <a:pPr eaLnBrk="1" hangingPunct="1"/>
            <a:r>
              <a:rPr lang="en-CA" altLang="cs-CZ" sz="2000"/>
              <a:t>↓ glu release from surround photoreceptor</a:t>
            </a:r>
          </a:p>
          <a:p>
            <a:pPr lvl="1">
              <a:spcBef>
                <a:spcPts val="700"/>
              </a:spcBef>
              <a:buClr>
                <a:schemeClr val="accent2"/>
              </a:buClr>
              <a:buSzPct val="60000"/>
              <a:buFont typeface="Wingdings" panose="05000000000000000000" pitchFamily="2" charset="2"/>
              <a:buChar char=""/>
            </a:pPr>
            <a:r>
              <a:rPr lang="en-CA" altLang="cs-CZ" sz="2000">
                <a:sym typeface="Wingdings" panose="05000000000000000000" pitchFamily="2" charset="2"/>
              </a:rPr>
              <a:t>↓ excitation of horizontal cells      ↓ inhibitory NT released</a:t>
            </a:r>
          </a:p>
          <a:p>
            <a:pPr lvl="2">
              <a:spcBef>
                <a:spcPts val="700"/>
              </a:spcBef>
              <a:buSzPct val="60000"/>
              <a:buFont typeface="Wingdings" panose="05000000000000000000" pitchFamily="2" charset="2"/>
              <a:buChar char=""/>
            </a:pPr>
            <a:r>
              <a:rPr lang="en-CA" altLang="cs-CZ" sz="2000">
                <a:sym typeface="Wingdings" panose="05000000000000000000" pitchFamily="2" charset="2"/>
              </a:rPr>
              <a:t>↓ inhibition of central photoreceptor  ↑ glu released</a:t>
            </a:r>
          </a:p>
          <a:p>
            <a:pPr lvl="2">
              <a:spcBef>
                <a:spcPts val="700"/>
              </a:spcBef>
              <a:buSzPct val="60000"/>
              <a:buFont typeface="Wingdings" panose="05000000000000000000" pitchFamily="2" charset="2"/>
              <a:buChar char=""/>
            </a:pPr>
            <a:r>
              <a:rPr lang="en-CA" altLang="cs-CZ" sz="2000">
                <a:sym typeface="Wingdings" panose="05000000000000000000" pitchFamily="2" charset="2"/>
              </a:rPr>
              <a:t>↑ glu hyperpolarizes on-center bipolar cell and depolarizes off-center bipolar cell</a:t>
            </a:r>
          </a:p>
          <a:p>
            <a:pPr lvl="2">
              <a:spcBef>
                <a:spcPts val="700"/>
              </a:spcBef>
              <a:buSzPct val="60000"/>
              <a:buFont typeface="Wingdings" panose="05000000000000000000" pitchFamily="2" charset="2"/>
              <a:buChar char=""/>
            </a:pPr>
            <a:r>
              <a:rPr lang="en-CA" altLang="cs-CZ" sz="2000" u="sng">
                <a:sym typeface="Wingdings" panose="05000000000000000000" pitchFamily="2" charset="2"/>
              </a:rPr>
              <a:t>On-center ganglion cell inhibited</a:t>
            </a:r>
            <a:r>
              <a:rPr lang="en-CA" altLang="cs-CZ" sz="2000">
                <a:sym typeface="Wingdings" panose="05000000000000000000" pitchFamily="2" charset="2"/>
              </a:rPr>
              <a:t>, </a:t>
            </a:r>
            <a:r>
              <a:rPr lang="en-CA" altLang="cs-CZ" sz="2000" u="sng">
                <a:sym typeface="Wingdings" panose="05000000000000000000" pitchFamily="2" charset="2"/>
              </a:rPr>
              <a:t>off-center ganglion cell excited</a:t>
            </a:r>
          </a:p>
        </p:txBody>
      </p:sp>
    </p:spTree>
    <p:extLst>
      <p:ext uri="{BB962C8B-B14F-4D97-AF65-F5344CB8AC3E}">
        <p14:creationId xmlns:p14="http://schemas.microsoft.com/office/powerpoint/2010/main" val="265883112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1">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le 1"/>
          <p:cNvSpPr>
            <a:spLocks noGrp="1"/>
          </p:cNvSpPr>
          <p:nvPr>
            <p:ph type="title"/>
          </p:nvPr>
        </p:nvSpPr>
        <p:spPr>
          <a:xfrm>
            <a:off x="2136775" y="228600"/>
            <a:ext cx="8153400" cy="990600"/>
          </a:xfrm>
        </p:spPr>
        <p:txBody>
          <a:bodyPr/>
          <a:lstStyle/>
          <a:p>
            <a:pPr eaLnBrk="1" hangingPunct="1"/>
            <a:r>
              <a:rPr lang="en-US" altLang="cs-CZ" smtClean="0"/>
              <a:t>Receptive fields</a:t>
            </a:r>
            <a:endParaRPr lang="en-CA" altLang="cs-CZ" smtClean="0"/>
          </a:p>
        </p:txBody>
      </p:sp>
      <p:sp>
        <p:nvSpPr>
          <p:cNvPr id="64515" name="Slide Number Placeholder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700"/>
              </a:spcBef>
              <a:buClr>
                <a:schemeClr val="accent2"/>
              </a:buClr>
              <a:buSzPct val="60000"/>
              <a:buFont typeface="Wingdings" panose="05000000000000000000" pitchFamily="2" charset="2"/>
              <a:buChar char=""/>
              <a:defRPr sz="2900">
                <a:solidFill>
                  <a:schemeClr val="tx1"/>
                </a:solidFill>
                <a:latin typeface="Tw Cen MT" panose="020B0602020104020603" pitchFamily="34" charset="-18"/>
                <a:ea typeface="MS PGothic" pitchFamily="34" charset="-128"/>
              </a:defRPr>
            </a:lvl1pPr>
            <a:lvl2pPr marL="742950" indent="-285750">
              <a:spcBef>
                <a:spcPts val="550"/>
              </a:spcBef>
              <a:buClr>
                <a:schemeClr val="accent1"/>
              </a:buClr>
              <a:buSzPct val="70000"/>
              <a:buFont typeface="Wingdings 2" panose="05020102010507070707" pitchFamily="18" charset="2"/>
              <a:buChar char=""/>
              <a:defRPr sz="2600">
                <a:solidFill>
                  <a:schemeClr val="tx1"/>
                </a:solidFill>
                <a:latin typeface="Tw Cen MT" panose="020B0602020104020603" pitchFamily="34" charset="-18"/>
                <a:ea typeface="MS PGothic" pitchFamily="34" charset="-128"/>
              </a:defRPr>
            </a:lvl2pPr>
            <a:lvl3pPr marL="1143000" indent="-228600">
              <a:spcBef>
                <a:spcPts val="500"/>
              </a:spcBef>
              <a:buClr>
                <a:schemeClr val="accent2"/>
              </a:buClr>
              <a:buSzPct val="75000"/>
              <a:buFont typeface="Wingdings" panose="05000000000000000000" pitchFamily="2" charset="2"/>
              <a:buChar char=""/>
              <a:defRPr sz="2300">
                <a:solidFill>
                  <a:schemeClr val="tx1"/>
                </a:solidFill>
                <a:latin typeface="Tw Cen MT" panose="020B0602020104020603" pitchFamily="34" charset="-18"/>
                <a:ea typeface="MS PGothic" pitchFamily="34" charset="-128"/>
              </a:defRPr>
            </a:lvl3pPr>
            <a:lvl4pPr marL="1600200" indent="-228600">
              <a:spcBef>
                <a:spcPts val="400"/>
              </a:spcBef>
              <a:buClr>
                <a:srgbClr val="A5AB81"/>
              </a:buClr>
              <a:buSzPct val="7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4pPr>
            <a:lvl5pPr marL="2057400" indent="-228600">
              <a:spcBef>
                <a:spcPts val="400"/>
              </a:spcBef>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5pPr>
            <a:lvl6pPr marL="25146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6pPr>
            <a:lvl7pPr marL="29718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7pPr>
            <a:lvl8pPr marL="34290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8pPr>
            <a:lvl9pPr marL="38862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9pPr>
          </a:lstStyle>
          <a:p>
            <a:pPr>
              <a:lnSpc>
                <a:spcPct val="80000"/>
              </a:lnSpc>
              <a:spcBef>
                <a:spcPct val="0"/>
              </a:spcBef>
              <a:buClrTx/>
              <a:buSzTx/>
              <a:buFontTx/>
              <a:buNone/>
            </a:pPr>
            <a:fld id="{CCC6FC17-BE2B-4F6B-943E-B93DE319B47F}" type="slidenum">
              <a:rPr lang="en-US" altLang="cs-CZ" sz="1200">
                <a:solidFill>
                  <a:srgbClr val="FFFFFF"/>
                </a:solidFill>
                <a:latin typeface="Arial" panose="020B0604020202020204" pitchFamily="34" charset="0"/>
              </a:rPr>
              <a:pPr>
                <a:lnSpc>
                  <a:spcPct val="80000"/>
                </a:lnSpc>
                <a:spcBef>
                  <a:spcPct val="0"/>
                </a:spcBef>
                <a:buClrTx/>
                <a:buSzTx/>
                <a:buFontTx/>
                <a:buNone/>
              </a:pPr>
              <a:t>19</a:t>
            </a:fld>
            <a:endParaRPr lang="en-US" altLang="cs-CZ" sz="1200">
              <a:solidFill>
                <a:srgbClr val="FFFFFF"/>
              </a:solidFill>
              <a:latin typeface="Arial" panose="020B0604020202020204" pitchFamily="34" charset="0"/>
            </a:endParaRPr>
          </a:p>
        </p:txBody>
      </p:sp>
      <p:sp>
        <p:nvSpPr>
          <p:cNvPr id="4" name="Content Placeholder 3"/>
          <p:cNvSpPr>
            <a:spLocks noGrp="1"/>
          </p:cNvSpPr>
          <p:nvPr>
            <p:ph sz="quarter" idx="1"/>
          </p:nvPr>
        </p:nvSpPr>
        <p:spPr>
          <a:xfrm>
            <a:off x="2136775" y="1600200"/>
            <a:ext cx="4941888" cy="4495800"/>
          </a:xfrm>
        </p:spPr>
        <p:txBody>
          <a:bodyPr>
            <a:normAutofit/>
          </a:bodyPr>
          <a:lstStyle/>
          <a:p>
            <a:pPr marL="320040" indent="-320040">
              <a:buFont typeface="Wingdings"/>
              <a:buChar char=""/>
              <a:defRPr/>
            </a:pPr>
            <a:r>
              <a:rPr lang="en-CA" u="sng" dirty="0" smtClean="0">
                <a:ea typeface="+mn-ea"/>
              </a:rPr>
              <a:t>On-center/off-surround</a:t>
            </a:r>
          </a:p>
          <a:p>
            <a:pPr marL="640080" lvl="1" indent="-274320">
              <a:buFont typeface="Wingdings 2"/>
              <a:buChar char=""/>
              <a:defRPr/>
            </a:pPr>
            <a:r>
              <a:rPr lang="en-CA" dirty="0" smtClean="0">
                <a:ea typeface="+mn-ea"/>
              </a:rPr>
              <a:t>Light shines on center of ganglion cell receptive field </a:t>
            </a:r>
            <a:r>
              <a:rPr lang="en-CA" dirty="0" smtClean="0">
                <a:ea typeface="+mn-ea"/>
                <a:sym typeface="Wingdings" pitchFamily="2" charset="2"/>
              </a:rPr>
              <a:t> </a:t>
            </a:r>
            <a:r>
              <a:rPr lang="en-CA" dirty="0" smtClean="0">
                <a:ea typeface="+mn-ea"/>
              </a:rPr>
              <a:t>ganglion cell increases AP firing</a:t>
            </a:r>
          </a:p>
          <a:p>
            <a:pPr marL="640080" lvl="1" indent="-274320">
              <a:buFont typeface="Wingdings 2"/>
              <a:buChar char=""/>
              <a:defRPr/>
            </a:pPr>
            <a:r>
              <a:rPr lang="en-CA" dirty="0" smtClean="0">
                <a:ea typeface="+mn-ea"/>
              </a:rPr>
              <a:t>Light on surround region </a:t>
            </a:r>
            <a:r>
              <a:rPr lang="en-CA" dirty="0" smtClean="0">
                <a:ea typeface="+mn-ea"/>
                <a:sym typeface="Wingdings" pitchFamily="2" charset="2"/>
              </a:rPr>
              <a:t> decreased AP firing</a:t>
            </a:r>
          </a:p>
          <a:p>
            <a:pPr marL="320040" indent="-320040">
              <a:buFont typeface="Wingdings"/>
              <a:buChar char=""/>
              <a:defRPr/>
            </a:pPr>
            <a:r>
              <a:rPr lang="en-CA" u="sng" dirty="0" smtClean="0">
                <a:ea typeface="+mn-ea"/>
                <a:sym typeface="Wingdings" pitchFamily="2" charset="2"/>
              </a:rPr>
              <a:t>Off-center/on-surround</a:t>
            </a:r>
          </a:p>
          <a:p>
            <a:pPr marL="640080" lvl="1" indent="-274320">
              <a:buFont typeface="Wingdings 2"/>
              <a:buChar char=""/>
              <a:defRPr/>
            </a:pPr>
            <a:r>
              <a:rPr lang="en-CA" dirty="0" smtClean="0">
                <a:ea typeface="+mn-ea"/>
              </a:rPr>
              <a:t>Light on center </a:t>
            </a:r>
            <a:r>
              <a:rPr lang="en-CA" dirty="0" smtClean="0">
                <a:ea typeface="+mn-ea"/>
                <a:sym typeface="Wingdings" pitchFamily="2" charset="2"/>
              </a:rPr>
              <a:t> </a:t>
            </a:r>
            <a:r>
              <a:rPr lang="en-CA" dirty="0" smtClean="0">
                <a:ea typeface="+mn-ea"/>
              </a:rPr>
              <a:t>decreased AP firing</a:t>
            </a:r>
          </a:p>
          <a:p>
            <a:pPr marL="640080" lvl="1" indent="-274320">
              <a:buFont typeface="Wingdings 2"/>
              <a:buChar char=""/>
              <a:defRPr/>
            </a:pPr>
            <a:r>
              <a:rPr lang="en-CA" dirty="0" smtClean="0">
                <a:ea typeface="+mn-ea"/>
              </a:rPr>
              <a:t>Light on surround </a:t>
            </a:r>
            <a:r>
              <a:rPr lang="en-CA" dirty="0" smtClean="0">
                <a:ea typeface="+mn-ea"/>
                <a:sym typeface="Wingdings" pitchFamily="2" charset="2"/>
              </a:rPr>
              <a:t> increased AP firing</a:t>
            </a:r>
          </a:p>
          <a:p>
            <a:pPr marL="640080" lvl="1" indent="-274320">
              <a:buFont typeface="Wingdings 2"/>
              <a:buChar char=""/>
              <a:defRPr/>
            </a:pPr>
            <a:endParaRPr lang="en-CA" dirty="0" smtClean="0">
              <a:ea typeface="+mn-ea"/>
            </a:endParaRPr>
          </a:p>
        </p:txBody>
      </p:sp>
      <p:pic>
        <p:nvPicPr>
          <p:cNvPr id="64517" name="Picture 1" descr="C:\Users\Felix\Documents\KIN 306\JPEGs\images\008008B.jpg"/>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r="-3926" b="3676"/>
          <a:stretch>
            <a:fillRect/>
          </a:stretch>
        </p:blipFill>
        <p:spPr bwMode="auto">
          <a:xfrm>
            <a:off x="7381876" y="1473201"/>
            <a:ext cx="3286125" cy="275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8" name="Picture 2" descr="C:\Users\Felix\Documents\KIN 306\JPEGs\images\008008G.jpg"/>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b="3142"/>
          <a:stretch>
            <a:fillRect/>
          </a:stretch>
        </p:blipFill>
        <p:spPr bwMode="auto">
          <a:xfrm>
            <a:off x="7262813" y="4259263"/>
            <a:ext cx="3371850" cy="261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1524000" y="6488113"/>
            <a:ext cx="2476500" cy="400050"/>
          </a:xfrm>
          <a:prstGeom prst="rect">
            <a:avLst/>
          </a:prstGeom>
          <a:noFill/>
        </p:spPr>
        <p:txBody>
          <a:bodyPr>
            <a:spAutoFit/>
          </a:bodyPr>
          <a:lstStyle/>
          <a:p>
            <a:pPr eaLnBrk="1" hangingPunct="1">
              <a:defRPr/>
            </a:pPr>
            <a:r>
              <a:rPr lang="en-CA" sz="2000" dirty="0">
                <a:cs typeface="Arial" charset="0"/>
              </a:rPr>
              <a:t>B&amp;L Figure 8-8</a:t>
            </a:r>
          </a:p>
        </p:txBody>
      </p:sp>
    </p:spTree>
    <p:extLst>
      <p:ext uri="{BB962C8B-B14F-4D97-AF65-F5344CB8AC3E}">
        <p14:creationId xmlns:p14="http://schemas.microsoft.com/office/powerpoint/2010/main" val="39864522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p:txBody>
          <a:bodyPr/>
          <a:lstStyle/>
          <a:p>
            <a:r>
              <a:rPr lang="cs-CZ" b="1" dirty="0" smtClean="0">
                <a:solidFill>
                  <a:srgbClr val="7030A0"/>
                </a:solidFill>
                <a:effectLst>
                  <a:outerShdw blurRad="38100" dist="38100" dir="2700000" algn="tl">
                    <a:srgbClr val="000000">
                      <a:alpha val="43137"/>
                    </a:srgbClr>
                  </a:outerShdw>
                </a:effectLst>
              </a:rPr>
              <a:t>FYZIOLOGIE VIDĚNÍ</a:t>
            </a:r>
            <a:endParaRPr lang="cs-CZ" b="1" dirty="0">
              <a:solidFill>
                <a:srgbClr val="7030A0"/>
              </a:solidFill>
              <a:effectLst>
                <a:outerShdw blurRad="38100" dist="38100" dir="2700000" algn="tl">
                  <a:srgbClr val="000000">
                    <a:alpha val="43137"/>
                  </a:srgbClr>
                </a:outerShdw>
              </a:effectLst>
            </a:endParaRPr>
          </a:p>
        </p:txBody>
      </p:sp>
    </p:spTree>
    <p:custDataLst>
      <p:tags r:id="rId1"/>
    </p:custDataLst>
    <p:extLst>
      <p:ext uri="{BB962C8B-B14F-4D97-AF65-F5344CB8AC3E}">
        <p14:creationId xmlns:p14="http://schemas.microsoft.com/office/powerpoint/2010/main" val="19823934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p:cNvSpPr>
            <a:spLocks noGrp="1"/>
          </p:cNvSpPr>
          <p:nvPr>
            <p:ph type="sldNum" sz="quarter" idx="12"/>
          </p:nvPr>
        </p:nvSpPr>
        <p:spPr/>
        <p:txBody>
          <a:bodyPr>
            <a:normAutofit/>
          </a:bodyPr>
          <a:lstStyle/>
          <a:p>
            <a:pPr>
              <a:defRPr/>
            </a:pPr>
            <a:fld id="{8B78D5B8-BBD6-4374-BF67-45E4C8074163}" type="slidenum">
              <a:rPr lang="en-US" altLang="cs-CZ" smtClean="0"/>
              <a:pPr>
                <a:defRPr/>
              </a:pPr>
              <a:t>20</a:t>
            </a:fld>
            <a:endParaRPr lang="en-US" altLang="cs-CZ"/>
          </a:p>
        </p:txBody>
      </p:sp>
      <p:pic>
        <p:nvPicPr>
          <p:cNvPr id="76803" name="Obrázek 3"/>
          <p:cNvPicPr>
            <a:picLocks noChangeAspect="1"/>
          </p:cNvPicPr>
          <p:nvPr/>
        </p:nvPicPr>
        <p:blipFill rotWithShape="1">
          <a:blip r:embed="rId2">
            <a:extLst>
              <a:ext uri="{28A0092B-C50C-407E-A947-70E740481C1C}">
                <a14:useLocalDpi xmlns:a14="http://schemas.microsoft.com/office/drawing/2010/main" val="0"/>
              </a:ext>
            </a:extLst>
          </a:blip>
          <a:srcRect l="42813" t="23165" r="36452" b="27992"/>
          <a:stretch/>
        </p:blipFill>
        <p:spPr bwMode="auto">
          <a:xfrm>
            <a:off x="631466" y="438411"/>
            <a:ext cx="4785314" cy="6148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ovéPole 1"/>
          <p:cNvSpPr txBox="1"/>
          <p:nvPr/>
        </p:nvSpPr>
        <p:spPr>
          <a:xfrm>
            <a:off x="6281313" y="1473213"/>
            <a:ext cx="4845429" cy="3693319"/>
          </a:xfrm>
          <a:prstGeom prst="rect">
            <a:avLst/>
          </a:prstGeom>
          <a:noFill/>
        </p:spPr>
        <p:txBody>
          <a:bodyPr wrap="none" rtlCol="0">
            <a:spAutoFit/>
          </a:bodyPr>
          <a:lstStyle/>
          <a:p>
            <a:r>
              <a:rPr lang="cs-CZ" dirty="0" smtClean="0"/>
              <a:t>Tyčinky a čípky reagují na světlo </a:t>
            </a:r>
            <a:r>
              <a:rPr lang="cs-CZ" dirty="0" err="1" smtClean="0"/>
              <a:t>hyperpolarizací</a:t>
            </a:r>
            <a:endParaRPr lang="cs-CZ" dirty="0" smtClean="0"/>
          </a:p>
          <a:p>
            <a:endParaRPr lang="cs-CZ" dirty="0"/>
          </a:p>
          <a:p>
            <a:endParaRPr lang="cs-CZ" dirty="0" smtClean="0"/>
          </a:p>
          <a:p>
            <a:r>
              <a:rPr lang="cs-CZ" dirty="0" smtClean="0"/>
              <a:t>Horizontální buňky - </a:t>
            </a:r>
            <a:r>
              <a:rPr lang="cs-CZ" dirty="0" err="1" smtClean="0"/>
              <a:t>hyperpolarizací</a:t>
            </a:r>
            <a:endParaRPr lang="cs-CZ" dirty="0"/>
          </a:p>
          <a:p>
            <a:endParaRPr lang="cs-CZ" dirty="0" smtClean="0"/>
          </a:p>
          <a:p>
            <a:endParaRPr lang="cs-CZ" dirty="0"/>
          </a:p>
          <a:p>
            <a:endParaRPr lang="cs-CZ" dirty="0" smtClean="0"/>
          </a:p>
          <a:p>
            <a:r>
              <a:rPr lang="cs-CZ" dirty="0" smtClean="0"/>
              <a:t>Bipolární buňky </a:t>
            </a:r>
            <a:r>
              <a:rPr lang="cs-CZ" dirty="0" err="1" smtClean="0"/>
              <a:t>hyperpolarizací</a:t>
            </a:r>
            <a:r>
              <a:rPr lang="cs-CZ" dirty="0" smtClean="0"/>
              <a:t> nebo depolarizací</a:t>
            </a:r>
          </a:p>
          <a:p>
            <a:endParaRPr lang="cs-CZ" dirty="0"/>
          </a:p>
          <a:p>
            <a:r>
              <a:rPr lang="cs-CZ" dirty="0" err="1" smtClean="0"/>
              <a:t>Amakrinní</a:t>
            </a:r>
            <a:r>
              <a:rPr lang="cs-CZ" dirty="0" smtClean="0"/>
              <a:t> – depolarizační potenciály a hroty </a:t>
            </a:r>
          </a:p>
          <a:p>
            <a:r>
              <a:rPr lang="cs-CZ" dirty="0" smtClean="0"/>
              <a:t>typu generátorového potenciálu sloužící pro vznik</a:t>
            </a:r>
          </a:p>
          <a:p>
            <a:r>
              <a:rPr lang="cs-CZ" dirty="0" smtClean="0"/>
              <a:t> AP v gangliových buňkách</a:t>
            </a:r>
            <a:endParaRPr lang="cs-CZ" dirty="0"/>
          </a:p>
          <a:p>
            <a:endParaRPr lang="cs-CZ" dirty="0"/>
          </a:p>
        </p:txBody>
      </p:sp>
    </p:spTree>
    <p:extLst>
      <p:ext uri="{BB962C8B-B14F-4D97-AF65-F5344CB8AC3E}">
        <p14:creationId xmlns:p14="http://schemas.microsoft.com/office/powerpoint/2010/main" val="32524114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p:cNvSpPr>
            <a:spLocks noGrp="1"/>
          </p:cNvSpPr>
          <p:nvPr>
            <p:ph type="title"/>
          </p:nvPr>
        </p:nvSpPr>
        <p:spPr>
          <a:xfrm>
            <a:off x="2136775" y="228600"/>
            <a:ext cx="8153400" cy="990600"/>
          </a:xfrm>
        </p:spPr>
        <p:txBody>
          <a:bodyPr/>
          <a:lstStyle/>
          <a:p>
            <a:pPr eaLnBrk="1" hangingPunct="1"/>
            <a:r>
              <a:rPr lang="en-CA" altLang="cs-CZ" smtClean="0"/>
              <a:t>Colour Vision</a:t>
            </a:r>
          </a:p>
        </p:txBody>
      </p:sp>
      <p:sp>
        <p:nvSpPr>
          <p:cNvPr id="54275" name="Slide Number Placeholder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700"/>
              </a:spcBef>
              <a:buClr>
                <a:schemeClr val="accent2"/>
              </a:buClr>
              <a:buSzPct val="60000"/>
              <a:buFont typeface="Wingdings" panose="05000000000000000000" pitchFamily="2" charset="2"/>
              <a:buChar char=""/>
              <a:defRPr sz="2900">
                <a:solidFill>
                  <a:schemeClr val="tx1"/>
                </a:solidFill>
                <a:latin typeface="Tw Cen MT" panose="020B0602020104020603" pitchFamily="34" charset="-18"/>
                <a:ea typeface="MS PGothic" panose="020B0600070205080204" pitchFamily="34" charset="-128"/>
              </a:defRPr>
            </a:lvl1pPr>
            <a:lvl2pPr marL="742950" indent="-285750">
              <a:spcBef>
                <a:spcPts val="550"/>
              </a:spcBef>
              <a:buClr>
                <a:schemeClr val="accent1"/>
              </a:buClr>
              <a:buSzPct val="70000"/>
              <a:buFont typeface="Wingdings 2" panose="05020102010507070707" pitchFamily="18" charset="2"/>
              <a:buChar char=""/>
              <a:defRPr sz="2600">
                <a:solidFill>
                  <a:schemeClr val="tx1"/>
                </a:solidFill>
                <a:latin typeface="Tw Cen MT" panose="020B0602020104020603" pitchFamily="34" charset="-18"/>
                <a:ea typeface="MS PGothic" panose="020B0600070205080204" pitchFamily="34" charset="-128"/>
              </a:defRPr>
            </a:lvl2pPr>
            <a:lvl3pPr marL="1143000" indent="-228600">
              <a:spcBef>
                <a:spcPts val="500"/>
              </a:spcBef>
              <a:buClr>
                <a:schemeClr val="accent2"/>
              </a:buClr>
              <a:buSzPct val="75000"/>
              <a:buFont typeface="Wingdings" panose="05000000000000000000" pitchFamily="2" charset="2"/>
              <a:buChar char=""/>
              <a:defRPr sz="2300">
                <a:solidFill>
                  <a:schemeClr val="tx1"/>
                </a:solidFill>
                <a:latin typeface="Tw Cen MT" panose="020B0602020104020603" pitchFamily="34" charset="-18"/>
                <a:ea typeface="MS PGothic" panose="020B0600070205080204" pitchFamily="34" charset="-128"/>
              </a:defRPr>
            </a:lvl3pPr>
            <a:lvl4pPr marL="1600200" indent="-228600">
              <a:spcBef>
                <a:spcPts val="400"/>
              </a:spcBef>
              <a:buClr>
                <a:srgbClr val="A5AB81"/>
              </a:buClr>
              <a:buSzPct val="75000"/>
              <a:buFont typeface="Wingdings" panose="05000000000000000000" pitchFamily="2" charset="2"/>
              <a:buChar char=""/>
              <a:defRPr sz="2000">
                <a:solidFill>
                  <a:schemeClr val="tx1"/>
                </a:solidFill>
                <a:latin typeface="Tw Cen MT" panose="020B0602020104020603" pitchFamily="34" charset="-18"/>
                <a:ea typeface="MS PGothic" panose="020B0600070205080204" pitchFamily="34" charset="-128"/>
              </a:defRPr>
            </a:lvl4pPr>
            <a:lvl5pPr marL="2057400" indent="-228600">
              <a:spcBef>
                <a:spcPts val="400"/>
              </a:spcBef>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anose="020B0600070205080204" pitchFamily="34" charset="-128"/>
              </a:defRPr>
            </a:lvl5pPr>
            <a:lvl6pPr marL="25146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anose="020B0600070205080204" pitchFamily="34" charset="-128"/>
              </a:defRPr>
            </a:lvl6pPr>
            <a:lvl7pPr marL="29718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anose="020B0600070205080204" pitchFamily="34" charset="-128"/>
              </a:defRPr>
            </a:lvl7pPr>
            <a:lvl8pPr marL="34290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anose="020B0600070205080204" pitchFamily="34" charset="-128"/>
              </a:defRPr>
            </a:lvl8pPr>
            <a:lvl9pPr marL="38862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anose="020B0600070205080204" pitchFamily="34" charset="-128"/>
              </a:defRPr>
            </a:lvl9pPr>
          </a:lstStyle>
          <a:p>
            <a:pPr>
              <a:lnSpc>
                <a:spcPct val="80000"/>
              </a:lnSpc>
              <a:spcBef>
                <a:spcPct val="0"/>
              </a:spcBef>
              <a:buClrTx/>
              <a:buSzTx/>
              <a:buFontTx/>
              <a:buNone/>
            </a:pPr>
            <a:fld id="{01566015-4FC2-4C74-A914-DF7B038F18E3}" type="slidenum">
              <a:rPr lang="en-US" altLang="cs-CZ" sz="1200">
                <a:solidFill>
                  <a:srgbClr val="FFFFFF"/>
                </a:solidFill>
                <a:latin typeface="Arial" panose="020B0604020202020204" pitchFamily="34" charset="0"/>
              </a:rPr>
              <a:pPr>
                <a:lnSpc>
                  <a:spcPct val="80000"/>
                </a:lnSpc>
                <a:spcBef>
                  <a:spcPct val="0"/>
                </a:spcBef>
                <a:buClrTx/>
                <a:buSzTx/>
                <a:buFontTx/>
                <a:buNone/>
              </a:pPr>
              <a:t>21</a:t>
            </a:fld>
            <a:endParaRPr lang="en-US" altLang="cs-CZ" sz="1200">
              <a:solidFill>
                <a:srgbClr val="FFFFFF"/>
              </a:solidFill>
              <a:latin typeface="Arial" panose="020B0604020202020204" pitchFamily="34" charset="0"/>
            </a:endParaRPr>
          </a:p>
        </p:txBody>
      </p:sp>
      <p:sp>
        <p:nvSpPr>
          <p:cNvPr id="7" name="Rectangle 9"/>
          <p:cNvSpPr txBox="1">
            <a:spLocks noChangeArrowheads="1"/>
          </p:cNvSpPr>
          <p:nvPr/>
        </p:nvSpPr>
        <p:spPr bwMode="auto">
          <a:xfrm>
            <a:off x="1524000" y="1600200"/>
            <a:ext cx="43688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19088" indent="-319088">
              <a:spcBef>
                <a:spcPts val="700"/>
              </a:spcBef>
              <a:buClr>
                <a:schemeClr val="accent2"/>
              </a:buClr>
              <a:buSzPct val="60000"/>
              <a:buFont typeface="Wingdings" panose="05000000000000000000" pitchFamily="2" charset="2"/>
              <a:buChar char=""/>
              <a:defRPr sz="2900">
                <a:solidFill>
                  <a:schemeClr val="tx1"/>
                </a:solidFill>
                <a:latin typeface="Tw Cen MT" panose="020B0602020104020603" pitchFamily="34" charset="-18"/>
                <a:ea typeface="MS PGothic" panose="020B0600070205080204" pitchFamily="34" charset="-128"/>
              </a:defRPr>
            </a:lvl1pPr>
            <a:lvl2pPr marL="776288" indent="-319088">
              <a:spcBef>
                <a:spcPts val="550"/>
              </a:spcBef>
              <a:buClr>
                <a:schemeClr val="accent1"/>
              </a:buClr>
              <a:buSzPct val="70000"/>
              <a:buFont typeface="Wingdings 2" panose="05020102010507070707" pitchFamily="18" charset="2"/>
              <a:buChar char=""/>
              <a:defRPr sz="2600">
                <a:solidFill>
                  <a:schemeClr val="tx1"/>
                </a:solidFill>
                <a:latin typeface="Tw Cen MT" panose="020B0602020104020603" pitchFamily="34" charset="-18"/>
                <a:ea typeface="MS PGothic" panose="020B0600070205080204" pitchFamily="34" charset="-128"/>
              </a:defRPr>
            </a:lvl2pPr>
            <a:lvl3pPr marL="1096963" indent="-273050">
              <a:spcBef>
                <a:spcPts val="500"/>
              </a:spcBef>
              <a:buClr>
                <a:schemeClr val="accent2"/>
              </a:buClr>
              <a:buSzPct val="75000"/>
              <a:buFont typeface="Wingdings" panose="05000000000000000000" pitchFamily="2" charset="2"/>
              <a:buChar char=""/>
              <a:defRPr sz="2300">
                <a:solidFill>
                  <a:schemeClr val="tx1"/>
                </a:solidFill>
                <a:latin typeface="Tw Cen MT" panose="020B0602020104020603" pitchFamily="34" charset="-18"/>
                <a:ea typeface="MS PGothic" panose="020B0600070205080204" pitchFamily="34" charset="-128"/>
              </a:defRPr>
            </a:lvl3pPr>
            <a:lvl4pPr marL="1600200" indent="-228600">
              <a:spcBef>
                <a:spcPts val="400"/>
              </a:spcBef>
              <a:buClr>
                <a:srgbClr val="A5AB81"/>
              </a:buClr>
              <a:buSzPct val="75000"/>
              <a:buFont typeface="Wingdings" panose="05000000000000000000" pitchFamily="2" charset="2"/>
              <a:buChar char=""/>
              <a:defRPr sz="2000">
                <a:solidFill>
                  <a:schemeClr val="tx1"/>
                </a:solidFill>
                <a:latin typeface="Tw Cen MT" panose="020B0602020104020603" pitchFamily="34" charset="-18"/>
                <a:ea typeface="MS PGothic" panose="020B0600070205080204" pitchFamily="34" charset="-128"/>
              </a:defRPr>
            </a:lvl4pPr>
            <a:lvl5pPr marL="2057400" indent="-228600">
              <a:spcBef>
                <a:spcPts val="400"/>
              </a:spcBef>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anose="020B0600070205080204" pitchFamily="34" charset="-128"/>
              </a:defRPr>
            </a:lvl5pPr>
            <a:lvl6pPr marL="25146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anose="020B0600070205080204" pitchFamily="34" charset="-128"/>
              </a:defRPr>
            </a:lvl6pPr>
            <a:lvl7pPr marL="29718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anose="020B0600070205080204" pitchFamily="34" charset="-128"/>
              </a:defRPr>
            </a:lvl7pPr>
            <a:lvl8pPr marL="34290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anose="020B0600070205080204" pitchFamily="34" charset="-128"/>
              </a:defRPr>
            </a:lvl8pPr>
            <a:lvl9pPr marL="38862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anose="020B0600070205080204" pitchFamily="34" charset="-128"/>
              </a:defRPr>
            </a:lvl9pPr>
          </a:lstStyle>
          <a:p>
            <a:pPr eaLnBrk="1" hangingPunct="1">
              <a:lnSpc>
                <a:spcPct val="80000"/>
              </a:lnSpc>
              <a:buFont typeface="Wingdings" panose="05000000000000000000" pitchFamily="2" charset="2"/>
              <a:buChar char="q"/>
            </a:pPr>
            <a:r>
              <a:rPr lang="en-US" altLang="cs-CZ" sz="2200">
                <a:sym typeface="Wingdings" panose="05000000000000000000" pitchFamily="2" charset="2"/>
              </a:rPr>
              <a:t>3 types of cones, each contain photopigment with different absorption spectra</a:t>
            </a:r>
          </a:p>
          <a:p>
            <a:pPr lvl="1">
              <a:lnSpc>
                <a:spcPct val="80000"/>
              </a:lnSpc>
              <a:spcBef>
                <a:spcPts val="700"/>
              </a:spcBef>
              <a:buClr>
                <a:schemeClr val="accent2"/>
              </a:buClr>
              <a:buSzPct val="60000"/>
              <a:buFont typeface="Wingdings" panose="05000000000000000000" pitchFamily="2" charset="2"/>
              <a:buChar char="q"/>
            </a:pPr>
            <a:r>
              <a:rPr lang="en-US" altLang="cs-CZ" sz="2200">
                <a:sym typeface="Wingdings" panose="05000000000000000000" pitchFamily="2" charset="2"/>
              </a:rPr>
              <a:t>420 nm – blue</a:t>
            </a:r>
          </a:p>
          <a:p>
            <a:pPr lvl="1">
              <a:lnSpc>
                <a:spcPct val="80000"/>
              </a:lnSpc>
              <a:spcBef>
                <a:spcPts val="700"/>
              </a:spcBef>
              <a:buClr>
                <a:schemeClr val="accent2"/>
              </a:buClr>
              <a:buSzPct val="60000"/>
              <a:buFont typeface="Wingdings" panose="05000000000000000000" pitchFamily="2" charset="2"/>
              <a:buChar char="q"/>
            </a:pPr>
            <a:r>
              <a:rPr lang="en-US" altLang="cs-CZ" sz="2200">
                <a:sym typeface="Wingdings" panose="05000000000000000000" pitchFamily="2" charset="2"/>
              </a:rPr>
              <a:t>530 nm – green</a:t>
            </a:r>
          </a:p>
          <a:p>
            <a:pPr lvl="1">
              <a:lnSpc>
                <a:spcPct val="80000"/>
              </a:lnSpc>
              <a:spcBef>
                <a:spcPts val="700"/>
              </a:spcBef>
              <a:buClr>
                <a:schemeClr val="accent2"/>
              </a:buClr>
              <a:buSzPct val="60000"/>
              <a:buFont typeface="Wingdings" panose="05000000000000000000" pitchFamily="2" charset="2"/>
              <a:buChar char="q"/>
            </a:pPr>
            <a:r>
              <a:rPr lang="en-US" altLang="cs-CZ" sz="2200">
                <a:sym typeface="Wingdings" panose="05000000000000000000" pitchFamily="2" charset="2"/>
              </a:rPr>
              <a:t>560 nm - red</a:t>
            </a:r>
          </a:p>
          <a:p>
            <a:pPr>
              <a:lnSpc>
                <a:spcPct val="80000"/>
              </a:lnSpc>
              <a:spcBef>
                <a:spcPts val="550"/>
              </a:spcBef>
              <a:buClr>
                <a:schemeClr val="accent1"/>
              </a:buClr>
              <a:buSzPct val="70000"/>
              <a:buFont typeface="Wingdings" panose="05000000000000000000" pitchFamily="2" charset="2"/>
              <a:buChar char="q"/>
            </a:pPr>
            <a:r>
              <a:rPr lang="en-US" altLang="cs-CZ" sz="2200">
                <a:sym typeface="Wingdings" panose="05000000000000000000" pitchFamily="2" charset="2"/>
              </a:rPr>
              <a:t>Colour interpreted by ratio of cone stimulation</a:t>
            </a:r>
          </a:p>
          <a:p>
            <a:pPr lvl="1" eaLnBrk="1" hangingPunct="1">
              <a:lnSpc>
                <a:spcPct val="80000"/>
              </a:lnSpc>
              <a:buFont typeface="Wingdings" panose="05000000000000000000" pitchFamily="2" charset="2"/>
              <a:buChar char="q"/>
            </a:pPr>
            <a:r>
              <a:rPr lang="en-US" altLang="cs-CZ" sz="2200">
                <a:sym typeface="Wingdings" panose="05000000000000000000" pitchFamily="2" charset="2"/>
              </a:rPr>
              <a:t>Orange (580nm) light stimulates:</a:t>
            </a:r>
          </a:p>
          <a:p>
            <a:pPr lvl="2">
              <a:lnSpc>
                <a:spcPct val="80000"/>
              </a:lnSpc>
              <a:spcBef>
                <a:spcPts val="550"/>
              </a:spcBef>
              <a:buClr>
                <a:schemeClr val="accent1"/>
              </a:buClr>
              <a:buSzPct val="70000"/>
              <a:buFont typeface="Wingdings" panose="05000000000000000000" pitchFamily="2" charset="2"/>
              <a:buChar char="q"/>
            </a:pPr>
            <a:r>
              <a:rPr lang="en-US" altLang="cs-CZ" sz="2200">
                <a:sym typeface="Wingdings" panose="05000000000000000000" pitchFamily="2" charset="2"/>
              </a:rPr>
              <a:t>Blue cone – 0%</a:t>
            </a:r>
          </a:p>
          <a:p>
            <a:pPr lvl="2">
              <a:lnSpc>
                <a:spcPct val="80000"/>
              </a:lnSpc>
              <a:spcBef>
                <a:spcPts val="550"/>
              </a:spcBef>
              <a:buClr>
                <a:schemeClr val="accent1"/>
              </a:buClr>
              <a:buSzPct val="70000"/>
              <a:buFont typeface="Wingdings" panose="05000000000000000000" pitchFamily="2" charset="2"/>
              <a:buChar char="q"/>
            </a:pPr>
            <a:r>
              <a:rPr lang="en-US" altLang="cs-CZ" sz="2200">
                <a:sym typeface="Wingdings" panose="05000000000000000000" pitchFamily="2" charset="2"/>
              </a:rPr>
              <a:t>Green cone – 42% </a:t>
            </a:r>
          </a:p>
          <a:p>
            <a:pPr lvl="2">
              <a:lnSpc>
                <a:spcPct val="80000"/>
              </a:lnSpc>
              <a:spcBef>
                <a:spcPts val="550"/>
              </a:spcBef>
              <a:buClr>
                <a:schemeClr val="accent1"/>
              </a:buClr>
              <a:buSzPct val="70000"/>
              <a:buFont typeface="Wingdings" panose="05000000000000000000" pitchFamily="2" charset="2"/>
              <a:buChar char="q"/>
            </a:pPr>
            <a:r>
              <a:rPr lang="en-US" altLang="cs-CZ" sz="2200">
                <a:sym typeface="Wingdings" panose="05000000000000000000" pitchFamily="2" charset="2"/>
              </a:rPr>
              <a:t>Red cone – 99%</a:t>
            </a:r>
          </a:p>
          <a:p>
            <a:pPr lvl="1" eaLnBrk="1" hangingPunct="1">
              <a:lnSpc>
                <a:spcPct val="80000"/>
              </a:lnSpc>
              <a:buFont typeface="Wingdings" panose="05000000000000000000" pitchFamily="2" charset="2"/>
              <a:buChar char="q"/>
            </a:pPr>
            <a:r>
              <a:rPr lang="en-US" altLang="cs-CZ" sz="2200">
                <a:sym typeface="Wingdings" panose="05000000000000000000" pitchFamily="2" charset="2"/>
              </a:rPr>
              <a:t>0:42:99 ratio of cone stimulation interpreted by brain as orange</a:t>
            </a:r>
          </a:p>
          <a:p>
            <a:pPr eaLnBrk="1" hangingPunct="1">
              <a:lnSpc>
                <a:spcPct val="80000"/>
              </a:lnSpc>
              <a:buFont typeface="Wingdings" panose="05000000000000000000" pitchFamily="2" charset="2"/>
              <a:buNone/>
            </a:pPr>
            <a:endParaRPr lang="en-US" altLang="cs-CZ" sz="2200">
              <a:solidFill>
                <a:schemeClr val="bg2"/>
              </a:solidFill>
              <a:sym typeface="Wingdings" panose="05000000000000000000" pitchFamily="2" charset="2"/>
            </a:endParaRPr>
          </a:p>
        </p:txBody>
      </p:sp>
      <p:sp>
        <p:nvSpPr>
          <p:cNvPr id="8" name="Text Box 3"/>
          <p:cNvSpPr txBox="1">
            <a:spLocks noChangeArrowheads="1"/>
          </p:cNvSpPr>
          <p:nvPr/>
        </p:nvSpPr>
        <p:spPr bwMode="auto">
          <a:xfrm>
            <a:off x="8001000" y="6457950"/>
            <a:ext cx="2667000" cy="369888"/>
          </a:xfrm>
          <a:prstGeom prst="rect">
            <a:avLst/>
          </a:prstGeom>
          <a:noFill/>
          <a:ln w="9525">
            <a:noFill/>
            <a:miter lim="800000"/>
            <a:headEnd/>
            <a:tailEnd/>
          </a:ln>
          <a:effectLst/>
        </p:spPr>
        <p:txBody>
          <a:bodyPr>
            <a:spAutoFit/>
          </a:bodyPr>
          <a:lstStyle/>
          <a:p>
            <a:pPr algn="r" eaLnBrk="1" hangingPunct="1">
              <a:spcBef>
                <a:spcPct val="50000"/>
              </a:spcBef>
              <a:defRPr/>
            </a:pPr>
            <a:r>
              <a:rPr lang="en-US" dirty="0">
                <a:cs typeface="Arial" charset="0"/>
              </a:rPr>
              <a:t>Guyton Figure 50-8</a:t>
            </a:r>
            <a:endParaRPr lang="en-CA" dirty="0">
              <a:cs typeface="Arial" charset="0"/>
            </a:endParaRPr>
          </a:p>
        </p:txBody>
      </p:sp>
      <p:grpSp>
        <p:nvGrpSpPr>
          <p:cNvPr id="21" name="Group 20"/>
          <p:cNvGrpSpPr>
            <a:grpSpLocks/>
          </p:cNvGrpSpPr>
          <p:nvPr/>
        </p:nvGrpSpPr>
        <p:grpSpPr bwMode="auto">
          <a:xfrm>
            <a:off x="5418139" y="1506538"/>
            <a:ext cx="5267325" cy="4216400"/>
            <a:chOff x="4402667" y="1507067"/>
            <a:chExt cx="4758260" cy="3860800"/>
          </a:xfrm>
        </p:grpSpPr>
        <p:grpSp>
          <p:nvGrpSpPr>
            <p:cNvPr id="54279" name="Group 18"/>
            <p:cNvGrpSpPr>
              <a:grpSpLocks/>
            </p:cNvGrpSpPr>
            <p:nvPr/>
          </p:nvGrpSpPr>
          <p:grpSpPr bwMode="auto">
            <a:xfrm>
              <a:off x="4402667" y="1507067"/>
              <a:ext cx="4758260" cy="3860800"/>
              <a:chOff x="4625969" y="1507067"/>
              <a:chExt cx="4534958" cy="3640665"/>
            </a:xfrm>
          </p:grpSpPr>
          <p:grpSp>
            <p:nvGrpSpPr>
              <p:cNvPr id="54281" name="Group 11"/>
              <p:cNvGrpSpPr>
                <a:grpSpLocks/>
              </p:cNvGrpSpPr>
              <p:nvPr/>
            </p:nvGrpSpPr>
            <p:grpSpPr bwMode="auto">
              <a:xfrm>
                <a:off x="4625969" y="1557867"/>
                <a:ext cx="4534958" cy="3589865"/>
                <a:chOff x="3609975" y="0"/>
                <a:chExt cx="7620000" cy="6124575"/>
              </a:xfrm>
            </p:grpSpPr>
            <p:pic>
              <p:nvPicPr>
                <p:cNvPr id="54284" name="Picture 8" descr="http://www.studentconsult.com/common/showimage.cfm?mediaISBN=9781416045748&amp;FigFile=S9781416045748-050-f010.jpg&amp;size=fullsize"/>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609975" y="0"/>
                  <a:ext cx="7620000" cy="612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85" name="Picture 6" descr="http://www.studentconsult.com/common/showimage.cfm?mediaISBN=9781416045748&amp;FigFile=S9781416045748-050-f008.jpg&amp;size=fullsize"/>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21736" t="9641" r="4042" b="29399"/>
                <a:stretch>
                  <a:fillRect/>
                </a:stretch>
              </p:blipFill>
              <p:spPr bwMode="auto">
                <a:xfrm>
                  <a:off x="5283200" y="694267"/>
                  <a:ext cx="5655733" cy="3640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3" name="TextBox 12"/>
              <p:cNvSpPr txBox="1"/>
              <p:nvPr/>
            </p:nvSpPr>
            <p:spPr>
              <a:xfrm>
                <a:off x="6417810" y="1507067"/>
                <a:ext cx="744893" cy="318901"/>
              </a:xfrm>
              <a:prstGeom prst="rect">
                <a:avLst/>
              </a:prstGeom>
              <a:noFill/>
            </p:spPr>
            <p:txBody>
              <a:bodyPr>
                <a:spAutoFit/>
              </a:bodyPr>
              <a:lstStyle/>
              <a:p>
                <a:pPr eaLnBrk="1" hangingPunct="1">
                  <a:defRPr/>
                </a:pPr>
                <a:r>
                  <a:rPr lang="en-CA" dirty="0">
                    <a:cs typeface="Arial" charset="0"/>
                  </a:rPr>
                  <a:t>Rod</a:t>
                </a:r>
              </a:p>
            </p:txBody>
          </p:sp>
          <p:cxnSp>
            <p:nvCxnSpPr>
              <p:cNvPr id="17" name="Straight Arrow Connector 16"/>
              <p:cNvCxnSpPr>
                <a:stCxn id="13" idx="2"/>
              </p:cNvCxnSpPr>
              <p:nvPr/>
            </p:nvCxnSpPr>
            <p:spPr>
              <a:xfrm>
                <a:off x="6790257" y="1825968"/>
                <a:ext cx="33485" cy="22253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20" name="Rectangle 19"/>
            <p:cNvSpPr/>
            <p:nvPr/>
          </p:nvSpPr>
          <p:spPr>
            <a:xfrm>
              <a:off x="7365465" y="1524510"/>
              <a:ext cx="407277" cy="3132539"/>
            </a:xfrm>
            <a:prstGeom prst="rect">
              <a:avLst/>
            </a:prstGeom>
            <a:solidFill>
              <a:srgbClr val="FFC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CA"/>
            </a:p>
          </p:txBody>
        </p:sp>
      </p:grpSp>
      <p:sp>
        <p:nvSpPr>
          <p:cNvPr id="2" name="TextovéPole 1"/>
          <p:cNvSpPr txBox="1"/>
          <p:nvPr/>
        </p:nvSpPr>
        <p:spPr>
          <a:xfrm>
            <a:off x="6334897" y="560173"/>
            <a:ext cx="5515421" cy="646331"/>
          </a:xfrm>
          <a:prstGeom prst="rect">
            <a:avLst/>
          </a:prstGeom>
          <a:noFill/>
        </p:spPr>
        <p:txBody>
          <a:bodyPr wrap="none" rtlCol="0">
            <a:spAutoFit/>
          </a:bodyPr>
          <a:lstStyle/>
          <a:p>
            <a:r>
              <a:rPr lang="cs-CZ" dirty="0" smtClean="0"/>
              <a:t>Vnímání barev je dáno poměrem frekvence vzruchů ve 3 </a:t>
            </a:r>
          </a:p>
          <a:p>
            <a:r>
              <a:rPr lang="cs-CZ" dirty="0" smtClean="0"/>
              <a:t>Systémech čípků</a:t>
            </a:r>
            <a:endParaRPr lang="cs-CZ" dirty="0"/>
          </a:p>
        </p:txBody>
      </p:sp>
    </p:spTree>
    <p:extLst>
      <p:ext uri="{BB962C8B-B14F-4D97-AF65-F5344CB8AC3E}">
        <p14:creationId xmlns:p14="http://schemas.microsoft.com/office/powerpoint/2010/main" val="219220747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7">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7">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7">
                                            <p:txEl>
                                              <p:pRg st="9" end="9"/>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rotWithShape="1">
          <a:blip r:embed="rId2"/>
          <a:srcRect l="24022" t="25686" r="45944" b="20467"/>
          <a:stretch/>
        </p:blipFill>
        <p:spPr>
          <a:xfrm>
            <a:off x="3381080" y="349225"/>
            <a:ext cx="6234260" cy="6287246"/>
          </a:xfrm>
          <a:prstGeom prst="rect">
            <a:avLst/>
          </a:prstGeom>
        </p:spPr>
      </p:pic>
    </p:spTree>
    <p:extLst>
      <p:ext uri="{BB962C8B-B14F-4D97-AF65-F5344CB8AC3E}">
        <p14:creationId xmlns:p14="http://schemas.microsoft.com/office/powerpoint/2010/main" val="1993835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3" name="Slide Number Placeholder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700"/>
              </a:spcBef>
              <a:buClr>
                <a:schemeClr val="accent2"/>
              </a:buClr>
              <a:buSzPct val="60000"/>
              <a:buFont typeface="Wingdings" panose="05000000000000000000" pitchFamily="2" charset="2"/>
              <a:buChar char=""/>
              <a:defRPr sz="2900">
                <a:solidFill>
                  <a:schemeClr val="tx1"/>
                </a:solidFill>
                <a:latin typeface="Tw Cen MT" panose="020B0602020104020603" pitchFamily="34" charset="-18"/>
                <a:ea typeface="MS PGothic" panose="020B0600070205080204" pitchFamily="34" charset="-128"/>
              </a:defRPr>
            </a:lvl1pPr>
            <a:lvl2pPr marL="742950" indent="-285750">
              <a:spcBef>
                <a:spcPts val="550"/>
              </a:spcBef>
              <a:buClr>
                <a:schemeClr val="accent1"/>
              </a:buClr>
              <a:buSzPct val="70000"/>
              <a:buFont typeface="Wingdings 2" panose="05020102010507070707" pitchFamily="18" charset="2"/>
              <a:buChar char=""/>
              <a:defRPr sz="2600">
                <a:solidFill>
                  <a:schemeClr val="tx1"/>
                </a:solidFill>
                <a:latin typeface="Tw Cen MT" panose="020B0602020104020603" pitchFamily="34" charset="-18"/>
                <a:ea typeface="MS PGothic" panose="020B0600070205080204" pitchFamily="34" charset="-128"/>
              </a:defRPr>
            </a:lvl2pPr>
            <a:lvl3pPr marL="1143000" indent="-228600">
              <a:spcBef>
                <a:spcPts val="500"/>
              </a:spcBef>
              <a:buClr>
                <a:schemeClr val="accent2"/>
              </a:buClr>
              <a:buSzPct val="75000"/>
              <a:buFont typeface="Wingdings" panose="05000000000000000000" pitchFamily="2" charset="2"/>
              <a:buChar char=""/>
              <a:defRPr sz="2300">
                <a:solidFill>
                  <a:schemeClr val="tx1"/>
                </a:solidFill>
                <a:latin typeface="Tw Cen MT" panose="020B0602020104020603" pitchFamily="34" charset="-18"/>
                <a:ea typeface="MS PGothic" panose="020B0600070205080204" pitchFamily="34" charset="-128"/>
              </a:defRPr>
            </a:lvl3pPr>
            <a:lvl4pPr marL="1600200" indent="-228600">
              <a:spcBef>
                <a:spcPts val="400"/>
              </a:spcBef>
              <a:buClr>
                <a:srgbClr val="A5AB81"/>
              </a:buClr>
              <a:buSzPct val="75000"/>
              <a:buFont typeface="Wingdings" panose="05000000000000000000" pitchFamily="2" charset="2"/>
              <a:buChar char=""/>
              <a:defRPr sz="2000">
                <a:solidFill>
                  <a:schemeClr val="tx1"/>
                </a:solidFill>
                <a:latin typeface="Tw Cen MT" panose="020B0602020104020603" pitchFamily="34" charset="-18"/>
                <a:ea typeface="MS PGothic" panose="020B0600070205080204" pitchFamily="34" charset="-128"/>
              </a:defRPr>
            </a:lvl4pPr>
            <a:lvl5pPr marL="2057400" indent="-228600">
              <a:spcBef>
                <a:spcPts val="400"/>
              </a:spcBef>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anose="020B0600070205080204" pitchFamily="34" charset="-128"/>
              </a:defRPr>
            </a:lvl5pPr>
            <a:lvl6pPr marL="25146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anose="020B0600070205080204" pitchFamily="34" charset="-128"/>
              </a:defRPr>
            </a:lvl6pPr>
            <a:lvl7pPr marL="29718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anose="020B0600070205080204" pitchFamily="34" charset="-128"/>
              </a:defRPr>
            </a:lvl7pPr>
            <a:lvl8pPr marL="34290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anose="020B0600070205080204" pitchFamily="34" charset="-128"/>
              </a:defRPr>
            </a:lvl8pPr>
            <a:lvl9pPr marL="38862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anose="020B0600070205080204" pitchFamily="34" charset="-128"/>
              </a:defRPr>
            </a:lvl9pPr>
          </a:lstStyle>
          <a:p>
            <a:pPr>
              <a:lnSpc>
                <a:spcPct val="80000"/>
              </a:lnSpc>
              <a:spcBef>
                <a:spcPct val="0"/>
              </a:spcBef>
              <a:buClrTx/>
              <a:buSzTx/>
              <a:buFontTx/>
              <a:buNone/>
            </a:pPr>
            <a:fld id="{976388F2-A3EA-4CF2-B92E-726285B967EE}" type="slidenum">
              <a:rPr lang="en-US" altLang="cs-CZ" sz="1200">
                <a:solidFill>
                  <a:srgbClr val="FFFFFF"/>
                </a:solidFill>
                <a:latin typeface="Arial" panose="020B0604020202020204" pitchFamily="34" charset="0"/>
              </a:rPr>
              <a:pPr>
                <a:lnSpc>
                  <a:spcPct val="80000"/>
                </a:lnSpc>
                <a:spcBef>
                  <a:spcPct val="0"/>
                </a:spcBef>
                <a:buClrTx/>
                <a:buSzTx/>
                <a:buFontTx/>
                <a:buNone/>
              </a:pPr>
              <a:t>23</a:t>
            </a:fld>
            <a:endParaRPr lang="en-US" altLang="cs-CZ" sz="1200">
              <a:solidFill>
                <a:srgbClr val="FFFFFF"/>
              </a:solidFill>
              <a:latin typeface="Arial" panose="020B0604020202020204" pitchFamily="34" charset="0"/>
            </a:endParaRPr>
          </a:p>
        </p:txBody>
      </p:sp>
      <p:pic>
        <p:nvPicPr>
          <p:cNvPr id="56325" name="Picture 2" descr="File:Ishihara 9.pn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51448" y="351148"/>
            <a:ext cx="5715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8396873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Binokulární vidění</a:t>
            </a:r>
            <a:endParaRPr lang="cs-CZ" dirty="0"/>
          </a:p>
        </p:txBody>
      </p:sp>
      <p:sp>
        <p:nvSpPr>
          <p:cNvPr id="3" name="Zástupný symbol pro obsah 2"/>
          <p:cNvSpPr>
            <a:spLocks noGrp="1"/>
          </p:cNvSpPr>
          <p:nvPr>
            <p:ph idx="1"/>
          </p:nvPr>
        </p:nvSpPr>
        <p:spPr/>
        <p:txBody>
          <a:bodyPr/>
          <a:lstStyle/>
          <a:p>
            <a:r>
              <a:rPr lang="cs-CZ" dirty="0" smtClean="0"/>
              <a:t>Okohybné svaly –společná jednotka</a:t>
            </a:r>
          </a:p>
          <a:p>
            <a:r>
              <a:rPr lang="cs-CZ" dirty="0" smtClean="0"/>
              <a:t>Funkce obou očí – kyklopské oko</a:t>
            </a:r>
          </a:p>
          <a:p>
            <a:r>
              <a:rPr lang="cs-CZ" dirty="0" smtClean="0"/>
              <a:t>Fixujeme-li předmět a jiný je blíže – heteronymní  diplopie (vidíme jej zkříženě a dvojitě)</a:t>
            </a:r>
          </a:p>
          <a:p>
            <a:r>
              <a:rPr lang="cs-CZ" dirty="0" smtClean="0"/>
              <a:t>Fixujeme-li předmět a jiný je dále – homonymní diplopie</a:t>
            </a:r>
            <a:endParaRPr lang="cs-CZ" dirty="0"/>
          </a:p>
        </p:txBody>
      </p:sp>
    </p:spTree>
    <p:extLst>
      <p:ext uri="{BB962C8B-B14F-4D97-AF65-F5344CB8AC3E}">
        <p14:creationId xmlns:p14="http://schemas.microsoft.com/office/powerpoint/2010/main" val="5920886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rotWithShape="1">
          <a:blip r:embed="rId2"/>
          <a:srcRect l="24701" t="25161" r="45244" b="10957"/>
          <a:stretch/>
        </p:blipFill>
        <p:spPr>
          <a:xfrm>
            <a:off x="3252247" y="137981"/>
            <a:ext cx="5505253" cy="6582038"/>
          </a:xfrm>
          <a:prstGeom prst="rect">
            <a:avLst/>
          </a:prstGeom>
        </p:spPr>
      </p:pic>
    </p:spTree>
    <p:extLst>
      <p:ext uri="{BB962C8B-B14F-4D97-AF65-F5344CB8AC3E}">
        <p14:creationId xmlns:p14="http://schemas.microsoft.com/office/powerpoint/2010/main" val="143158520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Hloubkové vidění - stereoskopické</a:t>
            </a:r>
            <a:endParaRPr lang="cs-CZ" dirty="0"/>
          </a:p>
        </p:txBody>
      </p:sp>
      <p:sp>
        <p:nvSpPr>
          <p:cNvPr id="3" name="Zástupný symbol pro obsah 2"/>
          <p:cNvSpPr>
            <a:spLocks noGrp="1"/>
          </p:cNvSpPr>
          <p:nvPr>
            <p:ph idx="1"/>
          </p:nvPr>
        </p:nvSpPr>
        <p:spPr/>
        <p:txBody>
          <a:bodyPr/>
          <a:lstStyle/>
          <a:p>
            <a:r>
              <a:rPr lang="cs-CZ" dirty="0" smtClean="0"/>
              <a:t>Vzniká transformací trojrozměrného prostoru na dvojrozměrný v receptorech sítnice</a:t>
            </a:r>
          </a:p>
          <a:p>
            <a:r>
              <a:rPr lang="cs-CZ" dirty="0" smtClean="0"/>
              <a:t>Teorie vysvětluje toto vidění projekcí předmětů na </a:t>
            </a:r>
            <a:r>
              <a:rPr lang="cs-CZ" dirty="0" err="1" smtClean="0"/>
              <a:t>tzv.korespondující</a:t>
            </a:r>
            <a:r>
              <a:rPr lang="cs-CZ" dirty="0" smtClean="0"/>
              <a:t> a nekorespondující body sítnice</a:t>
            </a:r>
          </a:p>
          <a:p>
            <a:r>
              <a:rPr lang="cs-CZ" dirty="0" smtClean="0"/>
              <a:t>Korespondující – to jsou ta místa kam je promítán obraz bodu fixovaného foveou – tyto body definují </a:t>
            </a:r>
            <a:r>
              <a:rPr lang="cs-CZ" dirty="0" err="1" smtClean="0"/>
              <a:t>horopter</a:t>
            </a:r>
            <a:r>
              <a:rPr lang="cs-CZ" dirty="0" smtClean="0"/>
              <a:t> (množina všech bodů v prostoru, jejichž obraz dopadá na korespondující místa</a:t>
            </a:r>
          </a:p>
          <a:p>
            <a:r>
              <a:rPr lang="cs-CZ" dirty="0" smtClean="0"/>
              <a:t>Geometrická aproximace – </a:t>
            </a:r>
            <a:r>
              <a:rPr lang="cs-CZ" dirty="0" err="1" smtClean="0"/>
              <a:t>horopterová</a:t>
            </a:r>
            <a:r>
              <a:rPr lang="cs-CZ" dirty="0" smtClean="0"/>
              <a:t> kružnice</a:t>
            </a:r>
          </a:p>
          <a:p>
            <a:r>
              <a:rPr lang="cs-CZ" dirty="0" smtClean="0"/>
              <a:t>Fúze (splynutí obrázků obou očí v jeden prostorový)</a:t>
            </a:r>
            <a:endParaRPr lang="cs-CZ" dirty="0"/>
          </a:p>
        </p:txBody>
      </p:sp>
    </p:spTree>
    <p:extLst>
      <p:ext uri="{BB962C8B-B14F-4D97-AF65-F5344CB8AC3E}">
        <p14:creationId xmlns:p14="http://schemas.microsoft.com/office/powerpoint/2010/main" val="299714516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pPr algn="ctr"/>
            <a:r>
              <a:rPr lang="cs-CZ" sz="8000" b="1" u="sng" dirty="0" smtClean="0">
                <a:solidFill>
                  <a:srgbClr val="C00000"/>
                </a:solidFill>
              </a:rPr>
              <a:t>SLUCH</a:t>
            </a:r>
            <a:endParaRPr lang="cs-CZ" sz="8000" b="1" u="sng" dirty="0">
              <a:solidFill>
                <a:srgbClr val="C00000"/>
              </a:solidFill>
            </a:endParaRPr>
          </a:p>
        </p:txBody>
      </p:sp>
    </p:spTree>
    <p:extLst>
      <p:ext uri="{BB962C8B-B14F-4D97-AF65-F5344CB8AC3E}">
        <p14:creationId xmlns:p14="http://schemas.microsoft.com/office/powerpoint/2010/main" val="22563431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3" name="Obrázek 2"/>
          <p:cNvPicPr>
            <a:picLocks noChangeAspect="1"/>
          </p:cNvPicPr>
          <p:nvPr/>
        </p:nvPicPr>
        <p:blipFill>
          <a:blip r:embed="rId2"/>
          <a:stretch>
            <a:fillRect/>
          </a:stretch>
        </p:blipFill>
        <p:spPr>
          <a:xfrm>
            <a:off x="739236" y="317499"/>
            <a:ext cx="10713527" cy="6223001"/>
          </a:xfrm>
          <a:prstGeom prst="rect">
            <a:avLst/>
          </a:prstGeom>
        </p:spPr>
      </p:pic>
      <p:sp>
        <p:nvSpPr>
          <p:cNvPr id="4" name="TextovéPole 3"/>
          <p:cNvSpPr txBox="1"/>
          <p:nvPr/>
        </p:nvSpPr>
        <p:spPr>
          <a:xfrm>
            <a:off x="2349062" y="5809593"/>
            <a:ext cx="4965205" cy="646331"/>
          </a:xfrm>
          <a:prstGeom prst="rect">
            <a:avLst/>
          </a:prstGeom>
          <a:noFill/>
        </p:spPr>
        <p:txBody>
          <a:bodyPr wrap="none" rtlCol="0">
            <a:spAutoFit/>
          </a:bodyPr>
          <a:lstStyle/>
          <a:p>
            <a:r>
              <a:rPr lang="cs-CZ" dirty="0" smtClean="0"/>
              <a:t>Bubínek – přechod mezi vnějším a středním uchem</a:t>
            </a:r>
          </a:p>
          <a:p>
            <a:r>
              <a:rPr lang="cs-CZ" dirty="0" smtClean="0"/>
              <a:t>(funkčně patří ke střednímu uchu)</a:t>
            </a:r>
            <a:endParaRPr lang="cs-CZ" dirty="0"/>
          </a:p>
        </p:txBody>
      </p:sp>
      <p:sp>
        <p:nvSpPr>
          <p:cNvPr id="5" name="TextovéPole 4"/>
          <p:cNvSpPr txBox="1"/>
          <p:nvPr/>
        </p:nvSpPr>
        <p:spPr>
          <a:xfrm>
            <a:off x="7314267" y="5948092"/>
            <a:ext cx="2151993" cy="369332"/>
          </a:xfrm>
          <a:prstGeom prst="rect">
            <a:avLst/>
          </a:prstGeom>
          <a:noFill/>
        </p:spPr>
        <p:txBody>
          <a:bodyPr wrap="square" rtlCol="0">
            <a:spAutoFit/>
          </a:bodyPr>
          <a:lstStyle/>
          <a:p>
            <a:r>
              <a:rPr lang="cs-CZ" dirty="0" err="1" smtClean="0"/>
              <a:t>Foramen</a:t>
            </a:r>
            <a:r>
              <a:rPr lang="cs-CZ" dirty="0" smtClean="0"/>
              <a:t> </a:t>
            </a:r>
            <a:r>
              <a:rPr lang="cs-CZ" dirty="0" err="1" smtClean="0"/>
              <a:t>rotundum</a:t>
            </a:r>
            <a:endParaRPr lang="cs-CZ" dirty="0"/>
          </a:p>
        </p:txBody>
      </p:sp>
      <p:sp>
        <p:nvSpPr>
          <p:cNvPr id="6" name="TextovéPole 5"/>
          <p:cNvSpPr txBox="1"/>
          <p:nvPr/>
        </p:nvSpPr>
        <p:spPr>
          <a:xfrm>
            <a:off x="9278007" y="3930928"/>
            <a:ext cx="1908599" cy="369332"/>
          </a:xfrm>
          <a:prstGeom prst="rect">
            <a:avLst/>
          </a:prstGeom>
          <a:noFill/>
        </p:spPr>
        <p:txBody>
          <a:bodyPr wrap="none" rtlCol="0">
            <a:spAutoFit/>
          </a:bodyPr>
          <a:lstStyle/>
          <a:p>
            <a:r>
              <a:rPr lang="cs-CZ" dirty="0" smtClean="0"/>
              <a:t>m. tensor </a:t>
            </a:r>
            <a:r>
              <a:rPr lang="cs-CZ" dirty="0" err="1" smtClean="0"/>
              <a:t>tympani</a:t>
            </a:r>
            <a:endParaRPr lang="cs-CZ" dirty="0"/>
          </a:p>
        </p:txBody>
      </p:sp>
      <p:sp>
        <p:nvSpPr>
          <p:cNvPr id="7" name="TextovéPole 6"/>
          <p:cNvSpPr txBox="1"/>
          <p:nvPr/>
        </p:nvSpPr>
        <p:spPr>
          <a:xfrm>
            <a:off x="8071901" y="2737680"/>
            <a:ext cx="3380862" cy="369332"/>
          </a:xfrm>
          <a:prstGeom prst="rect">
            <a:avLst/>
          </a:prstGeom>
          <a:noFill/>
        </p:spPr>
        <p:txBody>
          <a:bodyPr wrap="none" rtlCol="0">
            <a:spAutoFit/>
          </a:bodyPr>
          <a:lstStyle/>
          <a:p>
            <a:r>
              <a:rPr lang="cs-CZ" dirty="0" smtClean="0"/>
              <a:t>Třmínek – překrývá </a:t>
            </a:r>
            <a:r>
              <a:rPr lang="cs-CZ" dirty="0" err="1" smtClean="0"/>
              <a:t>foramen</a:t>
            </a:r>
            <a:r>
              <a:rPr lang="cs-CZ" dirty="0" smtClean="0"/>
              <a:t> </a:t>
            </a:r>
            <a:r>
              <a:rPr lang="cs-CZ" dirty="0" err="1" smtClean="0"/>
              <a:t>ovale</a:t>
            </a:r>
            <a:endParaRPr lang="cs-CZ" dirty="0"/>
          </a:p>
        </p:txBody>
      </p:sp>
      <p:sp>
        <p:nvSpPr>
          <p:cNvPr id="8" name="TextovéPole 7"/>
          <p:cNvSpPr txBox="1"/>
          <p:nvPr/>
        </p:nvSpPr>
        <p:spPr>
          <a:xfrm>
            <a:off x="7716605" y="1500763"/>
            <a:ext cx="1173591" cy="923330"/>
          </a:xfrm>
          <a:prstGeom prst="rect">
            <a:avLst/>
          </a:prstGeom>
          <a:noFill/>
        </p:spPr>
        <p:txBody>
          <a:bodyPr wrap="none" rtlCol="0">
            <a:spAutoFit/>
          </a:bodyPr>
          <a:lstStyle/>
          <a:p>
            <a:r>
              <a:rPr lang="cs-CZ" dirty="0" smtClean="0"/>
              <a:t>Kladívko</a:t>
            </a:r>
          </a:p>
          <a:p>
            <a:endParaRPr lang="cs-CZ" dirty="0"/>
          </a:p>
          <a:p>
            <a:r>
              <a:rPr lang="cs-CZ" dirty="0" smtClean="0"/>
              <a:t>kovadlinka</a:t>
            </a:r>
            <a:endParaRPr lang="cs-CZ" dirty="0"/>
          </a:p>
        </p:txBody>
      </p:sp>
      <p:sp>
        <p:nvSpPr>
          <p:cNvPr id="9" name="TextovéPole 8"/>
          <p:cNvSpPr txBox="1"/>
          <p:nvPr/>
        </p:nvSpPr>
        <p:spPr>
          <a:xfrm>
            <a:off x="6282559" y="582692"/>
            <a:ext cx="1508683" cy="369332"/>
          </a:xfrm>
          <a:prstGeom prst="rect">
            <a:avLst/>
          </a:prstGeom>
          <a:noFill/>
        </p:spPr>
        <p:txBody>
          <a:bodyPr wrap="none" rtlCol="0">
            <a:spAutoFit/>
          </a:bodyPr>
          <a:lstStyle/>
          <a:p>
            <a:r>
              <a:rPr lang="cs-CZ" dirty="0" smtClean="0"/>
              <a:t>Spánková kost</a:t>
            </a:r>
            <a:endParaRPr lang="cs-CZ" dirty="0"/>
          </a:p>
        </p:txBody>
      </p:sp>
      <p:sp>
        <p:nvSpPr>
          <p:cNvPr id="10" name="TextovéPole 9"/>
          <p:cNvSpPr txBox="1"/>
          <p:nvPr/>
        </p:nvSpPr>
        <p:spPr>
          <a:xfrm>
            <a:off x="6723993" y="1094893"/>
            <a:ext cx="1815562" cy="369332"/>
          </a:xfrm>
          <a:prstGeom prst="rect">
            <a:avLst/>
          </a:prstGeom>
          <a:noFill/>
        </p:spPr>
        <p:txBody>
          <a:bodyPr wrap="none" rtlCol="0">
            <a:spAutoFit/>
          </a:bodyPr>
          <a:lstStyle/>
          <a:p>
            <a:r>
              <a:rPr lang="cs-CZ" dirty="0" smtClean="0"/>
              <a:t>Bubínková dutina</a:t>
            </a:r>
            <a:endParaRPr lang="cs-CZ" dirty="0"/>
          </a:p>
        </p:txBody>
      </p:sp>
    </p:spTree>
    <p:extLst>
      <p:ext uri="{BB962C8B-B14F-4D97-AF65-F5344CB8AC3E}">
        <p14:creationId xmlns:p14="http://schemas.microsoft.com/office/powerpoint/2010/main" val="49345596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93379" y="23054"/>
            <a:ext cx="11096297" cy="494096"/>
          </a:xfrm>
        </p:spPr>
        <p:txBody>
          <a:bodyPr>
            <a:normAutofit fontScale="90000"/>
          </a:bodyPr>
          <a:lstStyle/>
          <a:p>
            <a:r>
              <a:rPr lang="cs-CZ" sz="3200" b="1" dirty="0" smtClean="0"/>
              <a:t>Střední ucho – zabezpečuje převod akustických signálů vzduchem</a:t>
            </a:r>
            <a:endParaRPr lang="cs-CZ" sz="3200" b="1" dirty="0"/>
          </a:p>
        </p:txBody>
      </p:sp>
      <p:pic>
        <p:nvPicPr>
          <p:cNvPr id="3" name="Obrázek 2"/>
          <p:cNvPicPr>
            <a:picLocks noChangeAspect="1"/>
          </p:cNvPicPr>
          <p:nvPr/>
        </p:nvPicPr>
        <p:blipFill>
          <a:blip r:embed="rId2"/>
          <a:stretch>
            <a:fillRect/>
          </a:stretch>
        </p:blipFill>
        <p:spPr>
          <a:xfrm>
            <a:off x="78827" y="492273"/>
            <a:ext cx="10662752" cy="5753101"/>
          </a:xfrm>
          <a:prstGeom prst="rect">
            <a:avLst/>
          </a:prstGeom>
        </p:spPr>
      </p:pic>
      <p:sp>
        <p:nvSpPr>
          <p:cNvPr id="4" name="TextovéPole 3"/>
          <p:cNvSpPr txBox="1"/>
          <p:nvPr/>
        </p:nvSpPr>
        <p:spPr>
          <a:xfrm>
            <a:off x="3909849" y="2420008"/>
            <a:ext cx="2215054" cy="369332"/>
          </a:xfrm>
          <a:prstGeom prst="rect">
            <a:avLst/>
          </a:prstGeom>
          <a:noFill/>
        </p:spPr>
        <p:txBody>
          <a:bodyPr wrap="square" rtlCol="0">
            <a:spAutoFit/>
          </a:bodyPr>
          <a:lstStyle/>
          <a:p>
            <a:r>
              <a:rPr lang="cs-CZ" dirty="0" err="1" smtClean="0"/>
              <a:t>Scala</a:t>
            </a:r>
            <a:r>
              <a:rPr lang="cs-CZ" dirty="0" smtClean="0"/>
              <a:t> </a:t>
            </a:r>
            <a:r>
              <a:rPr lang="cs-CZ" dirty="0" err="1" smtClean="0"/>
              <a:t>vestibuli</a:t>
            </a:r>
            <a:endParaRPr lang="cs-CZ" dirty="0"/>
          </a:p>
        </p:txBody>
      </p:sp>
      <p:sp>
        <p:nvSpPr>
          <p:cNvPr id="5" name="TextovéPole 4"/>
          <p:cNvSpPr txBox="1"/>
          <p:nvPr/>
        </p:nvSpPr>
        <p:spPr>
          <a:xfrm>
            <a:off x="7819696" y="2360309"/>
            <a:ext cx="2339167" cy="369332"/>
          </a:xfrm>
          <a:prstGeom prst="rect">
            <a:avLst/>
          </a:prstGeom>
          <a:noFill/>
        </p:spPr>
        <p:txBody>
          <a:bodyPr wrap="none" rtlCol="0">
            <a:spAutoFit/>
          </a:bodyPr>
          <a:lstStyle/>
          <a:p>
            <a:r>
              <a:rPr lang="cs-CZ" dirty="0" err="1" smtClean="0"/>
              <a:t>Membrana</a:t>
            </a:r>
            <a:r>
              <a:rPr lang="cs-CZ" dirty="0" smtClean="0"/>
              <a:t> </a:t>
            </a:r>
            <a:r>
              <a:rPr lang="cs-CZ" dirty="0" err="1" smtClean="0"/>
              <a:t>vestibularis</a:t>
            </a:r>
            <a:endParaRPr lang="cs-CZ" dirty="0"/>
          </a:p>
        </p:txBody>
      </p:sp>
      <p:sp>
        <p:nvSpPr>
          <p:cNvPr id="6" name="TextovéPole 5"/>
          <p:cNvSpPr txBox="1"/>
          <p:nvPr/>
        </p:nvSpPr>
        <p:spPr>
          <a:xfrm>
            <a:off x="3389586" y="3878318"/>
            <a:ext cx="5442039" cy="2031325"/>
          </a:xfrm>
          <a:prstGeom prst="rect">
            <a:avLst/>
          </a:prstGeom>
          <a:noFill/>
        </p:spPr>
        <p:txBody>
          <a:bodyPr wrap="square" rtlCol="0">
            <a:spAutoFit/>
          </a:bodyPr>
          <a:lstStyle/>
          <a:p>
            <a:r>
              <a:rPr lang="cs-CZ" dirty="0" smtClean="0"/>
              <a:t>                                                       membrána </a:t>
            </a:r>
            <a:r>
              <a:rPr lang="cs-CZ" dirty="0" err="1" smtClean="0"/>
              <a:t>tectoria</a:t>
            </a:r>
            <a:endParaRPr lang="cs-CZ" dirty="0" smtClean="0"/>
          </a:p>
          <a:p>
            <a:r>
              <a:rPr lang="cs-CZ" dirty="0" smtClean="0"/>
              <a:t>                  Vláskové buňky </a:t>
            </a:r>
          </a:p>
          <a:p>
            <a:r>
              <a:rPr lang="cs-CZ" dirty="0" smtClean="0"/>
              <a:t> </a:t>
            </a:r>
            <a:r>
              <a:rPr lang="cs-CZ" dirty="0" err="1" smtClean="0"/>
              <a:t>foramen</a:t>
            </a:r>
            <a:r>
              <a:rPr lang="cs-CZ" dirty="0" smtClean="0"/>
              <a:t> </a:t>
            </a:r>
            <a:r>
              <a:rPr lang="cs-CZ" dirty="0" err="1" smtClean="0"/>
              <a:t>rotundum</a:t>
            </a:r>
            <a:endParaRPr lang="cs-CZ" dirty="0" smtClean="0"/>
          </a:p>
          <a:p>
            <a:endParaRPr lang="cs-CZ" dirty="0"/>
          </a:p>
          <a:p>
            <a:r>
              <a:rPr lang="cs-CZ" dirty="0" smtClean="0"/>
              <a:t>Eustachova trubice</a:t>
            </a:r>
          </a:p>
          <a:p>
            <a:endParaRPr lang="cs-CZ" dirty="0"/>
          </a:p>
          <a:p>
            <a:r>
              <a:rPr lang="cs-CZ" dirty="0" smtClean="0"/>
              <a:t>20 000Hz             1 500       </a:t>
            </a:r>
            <a:endParaRPr lang="cs-CZ" dirty="0"/>
          </a:p>
        </p:txBody>
      </p:sp>
      <p:sp>
        <p:nvSpPr>
          <p:cNvPr id="7" name="TextovéPole 6"/>
          <p:cNvSpPr txBox="1"/>
          <p:nvPr/>
        </p:nvSpPr>
        <p:spPr>
          <a:xfrm>
            <a:off x="0" y="6368612"/>
            <a:ext cx="7139583" cy="307777"/>
          </a:xfrm>
          <a:prstGeom prst="rect">
            <a:avLst/>
          </a:prstGeom>
          <a:noFill/>
        </p:spPr>
        <p:txBody>
          <a:bodyPr wrap="none" rtlCol="0">
            <a:spAutoFit/>
          </a:bodyPr>
          <a:lstStyle/>
          <a:p>
            <a:r>
              <a:rPr lang="cs-CZ" sz="1400" dirty="0" smtClean="0"/>
              <a:t>Eust.tr.-vyrovnání vzdušného tlaku ve středouší s vnějším barometrickým, normálně je uzavřená</a:t>
            </a:r>
            <a:endParaRPr lang="cs-CZ" sz="1400" dirty="0"/>
          </a:p>
        </p:txBody>
      </p:sp>
      <p:sp>
        <p:nvSpPr>
          <p:cNvPr id="8" name="TextovéPole 7"/>
          <p:cNvSpPr txBox="1"/>
          <p:nvPr/>
        </p:nvSpPr>
        <p:spPr>
          <a:xfrm>
            <a:off x="4437993" y="986369"/>
            <a:ext cx="4722190" cy="523220"/>
          </a:xfrm>
          <a:prstGeom prst="rect">
            <a:avLst/>
          </a:prstGeom>
          <a:noFill/>
        </p:spPr>
        <p:txBody>
          <a:bodyPr wrap="none" rtlCol="0">
            <a:spAutoFit/>
          </a:bodyPr>
          <a:lstStyle/>
          <a:p>
            <a:r>
              <a:rPr lang="cs-CZ" sz="2800" dirty="0" smtClean="0"/>
              <a:t>Vnitřní ucho – místo receptorů </a:t>
            </a:r>
            <a:endParaRPr lang="cs-CZ" sz="2800" dirty="0"/>
          </a:p>
        </p:txBody>
      </p:sp>
    </p:spTree>
    <p:extLst>
      <p:ext uri="{BB962C8B-B14F-4D97-AF65-F5344CB8AC3E}">
        <p14:creationId xmlns:p14="http://schemas.microsoft.com/office/powerpoint/2010/main" val="17566676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rotWithShape="1">
          <a:blip r:embed="rId2"/>
          <a:srcRect l="25054" t="19411" r="60496" b="56050"/>
          <a:stretch/>
        </p:blipFill>
        <p:spPr>
          <a:xfrm>
            <a:off x="209226" y="780393"/>
            <a:ext cx="6168753" cy="5892544"/>
          </a:xfrm>
          <a:prstGeom prst="rect">
            <a:avLst/>
          </a:prstGeom>
        </p:spPr>
      </p:pic>
      <p:sp>
        <p:nvSpPr>
          <p:cNvPr id="3" name="TextovéPole 2"/>
          <p:cNvSpPr txBox="1"/>
          <p:nvPr/>
        </p:nvSpPr>
        <p:spPr>
          <a:xfrm>
            <a:off x="6434398" y="354724"/>
            <a:ext cx="5757602" cy="3416320"/>
          </a:xfrm>
          <a:prstGeom prst="rect">
            <a:avLst/>
          </a:prstGeom>
          <a:noFill/>
        </p:spPr>
        <p:txBody>
          <a:bodyPr wrap="none" rtlCol="0">
            <a:spAutoFit/>
          </a:bodyPr>
          <a:lstStyle/>
          <a:p>
            <a:r>
              <a:rPr lang="cs-CZ" dirty="0" smtClean="0"/>
              <a:t>Zrak – nejdůležitější smysl,</a:t>
            </a:r>
          </a:p>
          <a:p>
            <a:r>
              <a:rPr lang="cs-CZ" dirty="0" smtClean="0"/>
              <a:t> u člověka 80% informací přicházejících z vnějšího prostředí </a:t>
            </a:r>
          </a:p>
          <a:p>
            <a:r>
              <a:rPr lang="cs-CZ" dirty="0" smtClean="0"/>
              <a:t>pro zpracování v CNS je získáno prostřednictvím zraku</a:t>
            </a:r>
          </a:p>
          <a:p>
            <a:endParaRPr lang="cs-CZ" dirty="0"/>
          </a:p>
          <a:p>
            <a:r>
              <a:rPr lang="cs-CZ" dirty="0" smtClean="0"/>
              <a:t>CNS zpracovává odlišné druhy zrakové informace současně </a:t>
            </a:r>
          </a:p>
          <a:p>
            <a:r>
              <a:rPr lang="cs-CZ" dirty="0" smtClean="0"/>
              <a:t>(simultánně) a okamžitě pomocí paralelních subsystémů</a:t>
            </a:r>
          </a:p>
          <a:p>
            <a:r>
              <a:rPr lang="cs-CZ" dirty="0" smtClean="0"/>
              <a:t>zrakové dráhy – na rozdíl od akustické informace, která je </a:t>
            </a:r>
          </a:p>
          <a:p>
            <a:r>
              <a:rPr lang="cs-CZ" dirty="0" smtClean="0"/>
              <a:t>zpracovávána postupně (sukcesivně)</a:t>
            </a:r>
          </a:p>
          <a:p>
            <a:endParaRPr lang="cs-CZ" dirty="0"/>
          </a:p>
          <a:p>
            <a:r>
              <a:rPr lang="cs-CZ" dirty="0" smtClean="0"/>
              <a:t>Oko: optické (rohovka, komorová tekutina, čočka, sklivec)</a:t>
            </a:r>
          </a:p>
          <a:p>
            <a:r>
              <a:rPr lang="cs-CZ" dirty="0" smtClean="0"/>
              <a:t> a nervové elementy (sítnice)</a:t>
            </a:r>
          </a:p>
          <a:p>
            <a:endParaRPr lang="cs-CZ" dirty="0"/>
          </a:p>
        </p:txBody>
      </p:sp>
      <p:sp>
        <p:nvSpPr>
          <p:cNvPr id="4" name="TextovéPole 3"/>
          <p:cNvSpPr txBox="1"/>
          <p:nvPr/>
        </p:nvSpPr>
        <p:spPr>
          <a:xfrm>
            <a:off x="63062" y="4296103"/>
            <a:ext cx="2542684" cy="646331"/>
          </a:xfrm>
          <a:prstGeom prst="rect">
            <a:avLst/>
          </a:prstGeom>
          <a:noFill/>
        </p:spPr>
        <p:txBody>
          <a:bodyPr wrap="none" rtlCol="0">
            <a:spAutoFit/>
          </a:bodyPr>
          <a:lstStyle/>
          <a:p>
            <a:r>
              <a:rPr lang="cs-CZ" dirty="0" smtClean="0"/>
              <a:t>První světlolomná plocha</a:t>
            </a:r>
          </a:p>
          <a:p>
            <a:r>
              <a:rPr lang="cs-CZ" dirty="0" smtClean="0"/>
              <a:t>Ochranná funkce</a:t>
            </a:r>
            <a:endParaRPr lang="cs-CZ" dirty="0"/>
          </a:p>
        </p:txBody>
      </p:sp>
      <p:sp>
        <p:nvSpPr>
          <p:cNvPr id="5" name="TextovéPole 4"/>
          <p:cNvSpPr txBox="1"/>
          <p:nvPr/>
        </p:nvSpPr>
        <p:spPr>
          <a:xfrm>
            <a:off x="2325200" y="2787514"/>
            <a:ext cx="3161699" cy="307777"/>
          </a:xfrm>
          <a:prstGeom prst="rect">
            <a:avLst/>
          </a:prstGeom>
          <a:noFill/>
        </p:spPr>
        <p:txBody>
          <a:bodyPr wrap="none" rtlCol="0">
            <a:spAutoFit/>
          </a:bodyPr>
          <a:lstStyle/>
          <a:p>
            <a:r>
              <a:rPr lang="cs-CZ" sz="1400" dirty="0" err="1" smtClean="0"/>
              <a:t>m.ciliaris</a:t>
            </a:r>
            <a:r>
              <a:rPr lang="cs-CZ" sz="1400" dirty="0" smtClean="0"/>
              <a:t> – pod kontrolou parasympatiku</a:t>
            </a:r>
            <a:endParaRPr lang="cs-CZ" sz="1400" dirty="0"/>
          </a:p>
        </p:txBody>
      </p:sp>
      <p:sp>
        <p:nvSpPr>
          <p:cNvPr id="6" name="TextovéPole 5"/>
          <p:cNvSpPr txBox="1"/>
          <p:nvPr/>
        </p:nvSpPr>
        <p:spPr>
          <a:xfrm>
            <a:off x="415338" y="5269799"/>
            <a:ext cx="1838132" cy="307777"/>
          </a:xfrm>
          <a:prstGeom prst="rect">
            <a:avLst/>
          </a:prstGeom>
          <a:noFill/>
        </p:spPr>
        <p:txBody>
          <a:bodyPr wrap="none" rtlCol="0">
            <a:spAutoFit/>
          </a:bodyPr>
          <a:lstStyle/>
          <a:p>
            <a:r>
              <a:rPr lang="cs-CZ" sz="1400" dirty="0" smtClean="0"/>
              <a:t>Jako clona fotoaparátu</a:t>
            </a:r>
            <a:endParaRPr lang="cs-CZ" sz="1400" dirty="0"/>
          </a:p>
        </p:txBody>
      </p:sp>
      <p:sp>
        <p:nvSpPr>
          <p:cNvPr id="7" name="TextovéPole 6"/>
          <p:cNvSpPr txBox="1"/>
          <p:nvPr/>
        </p:nvSpPr>
        <p:spPr>
          <a:xfrm>
            <a:off x="209226" y="2424932"/>
            <a:ext cx="2278509" cy="954107"/>
          </a:xfrm>
          <a:prstGeom prst="rect">
            <a:avLst/>
          </a:prstGeom>
          <a:noFill/>
        </p:spPr>
        <p:txBody>
          <a:bodyPr wrap="none" rtlCol="0">
            <a:spAutoFit/>
          </a:bodyPr>
          <a:lstStyle/>
          <a:p>
            <a:r>
              <a:rPr lang="cs-CZ" sz="1400" dirty="0" smtClean="0"/>
              <a:t>Vyměňuje se každých 60 min</a:t>
            </a:r>
          </a:p>
          <a:p>
            <a:r>
              <a:rPr lang="cs-CZ" sz="1400" dirty="0" smtClean="0"/>
              <a:t>Nitrooční tlak 15-16 </a:t>
            </a:r>
            <a:r>
              <a:rPr lang="cs-CZ" sz="1400" dirty="0" err="1" smtClean="0"/>
              <a:t>mmHg</a:t>
            </a:r>
            <a:endParaRPr lang="cs-CZ" sz="1400" dirty="0" smtClean="0"/>
          </a:p>
          <a:p>
            <a:r>
              <a:rPr lang="cs-CZ" sz="1400" dirty="0" smtClean="0"/>
              <a:t>Glaukom-zelený zákal</a:t>
            </a:r>
          </a:p>
          <a:p>
            <a:r>
              <a:rPr lang="cs-CZ" sz="1400" dirty="0"/>
              <a:t> </a:t>
            </a:r>
            <a:r>
              <a:rPr lang="cs-CZ" sz="1400" dirty="0" smtClean="0"/>
              <a:t>poškození sítnice</a:t>
            </a:r>
            <a:endParaRPr lang="cs-CZ" sz="1400" dirty="0"/>
          </a:p>
        </p:txBody>
      </p:sp>
    </p:spTree>
    <p:extLst>
      <p:ext uri="{BB962C8B-B14F-4D97-AF65-F5344CB8AC3E}">
        <p14:creationId xmlns:p14="http://schemas.microsoft.com/office/powerpoint/2010/main" val="198758515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stretch>
            <a:fillRect/>
          </a:stretch>
        </p:blipFill>
        <p:spPr>
          <a:xfrm>
            <a:off x="1432337" y="194715"/>
            <a:ext cx="5100270" cy="6594219"/>
          </a:xfrm>
          <a:prstGeom prst="rect">
            <a:avLst/>
          </a:prstGeom>
        </p:spPr>
      </p:pic>
      <p:sp>
        <p:nvSpPr>
          <p:cNvPr id="3" name="TextovéPole 2"/>
          <p:cNvSpPr txBox="1"/>
          <p:nvPr/>
        </p:nvSpPr>
        <p:spPr>
          <a:xfrm>
            <a:off x="6532607" y="394138"/>
            <a:ext cx="4490909" cy="923330"/>
          </a:xfrm>
          <a:prstGeom prst="rect">
            <a:avLst/>
          </a:prstGeom>
          <a:noFill/>
        </p:spPr>
        <p:txBody>
          <a:bodyPr wrap="none" rtlCol="0">
            <a:spAutoFit/>
          </a:bodyPr>
          <a:lstStyle/>
          <a:p>
            <a:r>
              <a:rPr lang="cs-CZ" dirty="0" smtClean="0"/>
              <a:t>Struktura vláskové buňky</a:t>
            </a:r>
          </a:p>
          <a:p>
            <a:r>
              <a:rPr lang="cs-CZ" dirty="0" smtClean="0"/>
              <a:t>Laterálním pohybem vlásků se dráždí receptor</a:t>
            </a:r>
          </a:p>
          <a:p>
            <a:r>
              <a:rPr lang="cs-CZ" dirty="0" smtClean="0"/>
              <a:t> – receptorový potenciál</a:t>
            </a:r>
            <a:endParaRPr lang="cs-CZ" dirty="0"/>
          </a:p>
        </p:txBody>
      </p:sp>
    </p:spTree>
    <p:extLst>
      <p:ext uri="{BB962C8B-B14F-4D97-AF65-F5344CB8AC3E}">
        <p14:creationId xmlns:p14="http://schemas.microsoft.com/office/powerpoint/2010/main" val="419655113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stretch>
            <a:fillRect/>
          </a:stretch>
        </p:blipFill>
        <p:spPr>
          <a:xfrm>
            <a:off x="1708253" y="575441"/>
            <a:ext cx="8428651" cy="5958209"/>
          </a:xfrm>
          <a:prstGeom prst="rect">
            <a:avLst/>
          </a:prstGeom>
        </p:spPr>
      </p:pic>
      <p:sp>
        <p:nvSpPr>
          <p:cNvPr id="3" name="TextovéPole 2"/>
          <p:cNvSpPr txBox="1"/>
          <p:nvPr/>
        </p:nvSpPr>
        <p:spPr>
          <a:xfrm>
            <a:off x="2317531" y="5833241"/>
            <a:ext cx="7036029" cy="369332"/>
          </a:xfrm>
          <a:prstGeom prst="rect">
            <a:avLst/>
          </a:prstGeom>
          <a:noFill/>
        </p:spPr>
        <p:txBody>
          <a:bodyPr wrap="none" rtlCol="0">
            <a:spAutoFit/>
          </a:bodyPr>
          <a:lstStyle/>
          <a:p>
            <a:r>
              <a:rPr lang="cs-CZ" dirty="0" smtClean="0"/>
              <a:t>Pro rovnovážný smysl                sluchový i rovnovážný                                     </a:t>
            </a:r>
            <a:endParaRPr lang="cs-CZ" dirty="0"/>
          </a:p>
        </p:txBody>
      </p:sp>
      <p:sp>
        <p:nvSpPr>
          <p:cNvPr id="5" name="TextovéPole 4"/>
          <p:cNvSpPr txBox="1"/>
          <p:nvPr/>
        </p:nvSpPr>
        <p:spPr>
          <a:xfrm>
            <a:off x="599090" y="134006"/>
            <a:ext cx="4414344" cy="369332"/>
          </a:xfrm>
          <a:prstGeom prst="rect">
            <a:avLst/>
          </a:prstGeom>
          <a:noFill/>
        </p:spPr>
        <p:txBody>
          <a:bodyPr wrap="square" rtlCol="0">
            <a:spAutoFit/>
          </a:bodyPr>
          <a:lstStyle/>
          <a:p>
            <a:r>
              <a:rPr lang="cs-CZ" dirty="0" smtClean="0"/>
              <a:t>Kostěné a blanité struktury vnitřního ucha</a:t>
            </a:r>
            <a:endParaRPr lang="cs-CZ" dirty="0"/>
          </a:p>
        </p:txBody>
      </p:sp>
      <p:sp>
        <p:nvSpPr>
          <p:cNvPr id="6" name="TextovéPole 5"/>
          <p:cNvSpPr txBox="1"/>
          <p:nvPr/>
        </p:nvSpPr>
        <p:spPr>
          <a:xfrm>
            <a:off x="5368159" y="5242034"/>
            <a:ext cx="1221809" cy="369332"/>
          </a:xfrm>
          <a:prstGeom prst="rect">
            <a:avLst/>
          </a:prstGeom>
          <a:noFill/>
        </p:spPr>
        <p:txBody>
          <a:bodyPr wrap="none" rtlCol="0">
            <a:spAutoFit/>
          </a:bodyPr>
          <a:lstStyle/>
          <a:p>
            <a:r>
              <a:rPr lang="cs-CZ" dirty="0" smtClean="0"/>
              <a:t>vestibulum</a:t>
            </a:r>
            <a:endParaRPr lang="cs-CZ" dirty="0"/>
          </a:p>
        </p:txBody>
      </p:sp>
    </p:spTree>
    <p:extLst>
      <p:ext uri="{BB962C8B-B14F-4D97-AF65-F5344CB8AC3E}">
        <p14:creationId xmlns:p14="http://schemas.microsoft.com/office/powerpoint/2010/main" val="88591660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stretch>
            <a:fillRect/>
          </a:stretch>
        </p:blipFill>
        <p:spPr>
          <a:xfrm>
            <a:off x="224900" y="197707"/>
            <a:ext cx="5871100" cy="2259227"/>
          </a:xfrm>
          <a:prstGeom prst="rect">
            <a:avLst/>
          </a:prstGeom>
        </p:spPr>
      </p:pic>
      <p:pic>
        <p:nvPicPr>
          <p:cNvPr id="3" name="Obrázek 2"/>
          <p:cNvPicPr>
            <a:picLocks noChangeAspect="1"/>
          </p:cNvPicPr>
          <p:nvPr/>
        </p:nvPicPr>
        <p:blipFill>
          <a:blip r:embed="rId3"/>
          <a:stretch>
            <a:fillRect/>
          </a:stretch>
        </p:blipFill>
        <p:spPr>
          <a:xfrm>
            <a:off x="5423794" y="1483955"/>
            <a:ext cx="6768206" cy="5166596"/>
          </a:xfrm>
          <a:prstGeom prst="rect">
            <a:avLst/>
          </a:prstGeom>
        </p:spPr>
      </p:pic>
      <p:sp>
        <p:nvSpPr>
          <p:cNvPr id="4" name="TextovéPole 3"/>
          <p:cNvSpPr txBox="1"/>
          <p:nvPr/>
        </p:nvSpPr>
        <p:spPr>
          <a:xfrm>
            <a:off x="1261242" y="1994337"/>
            <a:ext cx="3377207" cy="369332"/>
          </a:xfrm>
          <a:prstGeom prst="rect">
            <a:avLst/>
          </a:prstGeom>
          <a:noFill/>
        </p:spPr>
        <p:txBody>
          <a:bodyPr wrap="none" rtlCol="0">
            <a:spAutoFit/>
          </a:bodyPr>
          <a:lstStyle/>
          <a:p>
            <a:r>
              <a:rPr lang="cs-CZ" dirty="0" err="1" smtClean="0"/>
              <a:t>Scala</a:t>
            </a:r>
            <a:r>
              <a:rPr lang="cs-CZ" dirty="0" smtClean="0"/>
              <a:t> </a:t>
            </a:r>
            <a:r>
              <a:rPr lang="cs-CZ" dirty="0" err="1" smtClean="0"/>
              <a:t>tympani</a:t>
            </a:r>
            <a:r>
              <a:rPr lang="cs-CZ" dirty="0" smtClean="0"/>
              <a:t>              </a:t>
            </a:r>
            <a:r>
              <a:rPr lang="cs-CZ" dirty="0" err="1" smtClean="0"/>
              <a:t>scala</a:t>
            </a:r>
            <a:r>
              <a:rPr lang="cs-CZ" dirty="0" smtClean="0"/>
              <a:t> media</a:t>
            </a:r>
            <a:endParaRPr lang="cs-CZ" dirty="0"/>
          </a:p>
        </p:txBody>
      </p:sp>
      <p:sp>
        <p:nvSpPr>
          <p:cNvPr id="5" name="TextovéPole 4"/>
          <p:cNvSpPr txBox="1"/>
          <p:nvPr/>
        </p:nvSpPr>
        <p:spPr>
          <a:xfrm>
            <a:off x="520262" y="1048407"/>
            <a:ext cx="1182311" cy="369332"/>
          </a:xfrm>
          <a:prstGeom prst="rect">
            <a:avLst/>
          </a:prstGeom>
          <a:noFill/>
        </p:spPr>
        <p:txBody>
          <a:bodyPr wrap="none" rtlCol="0">
            <a:spAutoFit/>
          </a:bodyPr>
          <a:lstStyle/>
          <a:p>
            <a:r>
              <a:rPr lang="cs-CZ" dirty="0" smtClean="0"/>
              <a:t>endolymfa</a:t>
            </a:r>
            <a:endParaRPr lang="cs-CZ" dirty="0"/>
          </a:p>
        </p:txBody>
      </p:sp>
      <p:sp>
        <p:nvSpPr>
          <p:cNvPr id="6" name="TextovéPole 5"/>
          <p:cNvSpPr txBox="1"/>
          <p:nvPr/>
        </p:nvSpPr>
        <p:spPr>
          <a:xfrm>
            <a:off x="926231" y="679075"/>
            <a:ext cx="1071704" cy="369332"/>
          </a:xfrm>
          <a:prstGeom prst="rect">
            <a:avLst/>
          </a:prstGeom>
          <a:noFill/>
        </p:spPr>
        <p:txBody>
          <a:bodyPr wrap="none" rtlCol="0">
            <a:spAutoFit/>
          </a:bodyPr>
          <a:lstStyle/>
          <a:p>
            <a:r>
              <a:rPr lang="cs-CZ" dirty="0" smtClean="0"/>
              <a:t>perilymfa</a:t>
            </a:r>
            <a:endParaRPr lang="cs-CZ" dirty="0"/>
          </a:p>
        </p:txBody>
      </p:sp>
      <p:sp>
        <p:nvSpPr>
          <p:cNvPr id="7" name="TextovéPole 6"/>
          <p:cNvSpPr txBox="1"/>
          <p:nvPr/>
        </p:nvSpPr>
        <p:spPr>
          <a:xfrm>
            <a:off x="10838793" y="2179003"/>
            <a:ext cx="1298432" cy="1200329"/>
          </a:xfrm>
          <a:prstGeom prst="rect">
            <a:avLst/>
          </a:prstGeom>
          <a:noFill/>
        </p:spPr>
        <p:txBody>
          <a:bodyPr wrap="none" rtlCol="0">
            <a:spAutoFit/>
          </a:bodyPr>
          <a:lstStyle/>
          <a:p>
            <a:r>
              <a:rPr lang="cs-CZ" dirty="0" err="1" smtClean="0"/>
              <a:t>Scala</a:t>
            </a:r>
            <a:r>
              <a:rPr lang="cs-CZ" dirty="0" smtClean="0"/>
              <a:t> media</a:t>
            </a:r>
          </a:p>
          <a:p>
            <a:endParaRPr lang="cs-CZ" dirty="0"/>
          </a:p>
          <a:p>
            <a:r>
              <a:rPr lang="cs-CZ" dirty="0" err="1" smtClean="0"/>
              <a:t>Membrana</a:t>
            </a:r>
            <a:endParaRPr lang="cs-CZ" dirty="0" smtClean="0"/>
          </a:p>
          <a:p>
            <a:r>
              <a:rPr lang="cs-CZ" dirty="0" smtClean="0"/>
              <a:t> </a:t>
            </a:r>
            <a:r>
              <a:rPr lang="cs-CZ" dirty="0" err="1" smtClean="0"/>
              <a:t>tectoria</a:t>
            </a:r>
            <a:endParaRPr lang="cs-CZ" dirty="0"/>
          </a:p>
        </p:txBody>
      </p:sp>
      <p:sp>
        <p:nvSpPr>
          <p:cNvPr id="8" name="TextovéPole 7"/>
          <p:cNvSpPr txBox="1"/>
          <p:nvPr/>
        </p:nvSpPr>
        <p:spPr>
          <a:xfrm>
            <a:off x="7914290" y="4698124"/>
            <a:ext cx="2270235" cy="646331"/>
          </a:xfrm>
          <a:prstGeom prst="rect">
            <a:avLst/>
          </a:prstGeom>
          <a:noFill/>
        </p:spPr>
        <p:txBody>
          <a:bodyPr wrap="square" rtlCol="0">
            <a:spAutoFit/>
          </a:bodyPr>
          <a:lstStyle/>
          <a:p>
            <a:r>
              <a:rPr lang="cs-CZ" dirty="0" smtClean="0"/>
              <a:t>vnitřní   vnější</a:t>
            </a:r>
          </a:p>
          <a:p>
            <a:r>
              <a:rPr lang="cs-CZ" dirty="0" smtClean="0"/>
              <a:t>vláskové buňky</a:t>
            </a:r>
            <a:endParaRPr lang="cs-CZ" dirty="0"/>
          </a:p>
        </p:txBody>
      </p:sp>
      <p:sp>
        <p:nvSpPr>
          <p:cNvPr id="9" name="TextovéPole 8"/>
          <p:cNvSpPr txBox="1"/>
          <p:nvPr/>
        </p:nvSpPr>
        <p:spPr>
          <a:xfrm>
            <a:off x="224900" y="3933497"/>
            <a:ext cx="5014001" cy="1754326"/>
          </a:xfrm>
          <a:prstGeom prst="rect">
            <a:avLst/>
          </a:prstGeom>
          <a:noFill/>
        </p:spPr>
        <p:txBody>
          <a:bodyPr wrap="none" rtlCol="0">
            <a:spAutoFit/>
          </a:bodyPr>
          <a:lstStyle/>
          <a:p>
            <a:r>
              <a:rPr lang="cs-CZ" dirty="0" smtClean="0"/>
              <a:t>Intenzita zvuku se kóduje jako amplituda</a:t>
            </a:r>
          </a:p>
          <a:p>
            <a:r>
              <a:rPr lang="cs-CZ" dirty="0" smtClean="0"/>
              <a:t> receptorového potenciálu, v dostředivých vláknech</a:t>
            </a:r>
          </a:p>
          <a:p>
            <a:r>
              <a:rPr lang="cs-CZ" dirty="0" smtClean="0"/>
              <a:t>Jako frekvence AP; vyjádření v decibelech</a:t>
            </a:r>
          </a:p>
          <a:p>
            <a:endParaRPr lang="cs-CZ" dirty="0"/>
          </a:p>
          <a:p>
            <a:endParaRPr lang="cs-CZ" dirty="0" smtClean="0"/>
          </a:p>
          <a:p>
            <a:r>
              <a:rPr lang="cs-CZ" dirty="0" smtClean="0"/>
              <a:t>Výška tónu s frekvencí (</a:t>
            </a:r>
            <a:r>
              <a:rPr lang="cs-CZ" smtClean="0"/>
              <a:t>počtem vln/čas)</a:t>
            </a:r>
            <a:endParaRPr lang="cs-CZ" dirty="0"/>
          </a:p>
        </p:txBody>
      </p:sp>
    </p:spTree>
    <p:extLst>
      <p:ext uri="{BB962C8B-B14F-4D97-AF65-F5344CB8AC3E}">
        <p14:creationId xmlns:p14="http://schemas.microsoft.com/office/powerpoint/2010/main" val="103108148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stretch>
            <a:fillRect/>
          </a:stretch>
        </p:blipFill>
        <p:spPr>
          <a:xfrm>
            <a:off x="3531862" y="196849"/>
            <a:ext cx="5128276" cy="6464301"/>
          </a:xfrm>
          <a:prstGeom prst="rect">
            <a:avLst/>
          </a:prstGeom>
        </p:spPr>
      </p:pic>
    </p:spTree>
    <p:extLst>
      <p:ext uri="{BB962C8B-B14F-4D97-AF65-F5344CB8AC3E}">
        <p14:creationId xmlns:p14="http://schemas.microsoft.com/office/powerpoint/2010/main" val="35276416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stretch>
            <a:fillRect/>
          </a:stretch>
        </p:blipFill>
        <p:spPr>
          <a:xfrm>
            <a:off x="1018499" y="1028699"/>
            <a:ext cx="10155002" cy="4800601"/>
          </a:xfrm>
          <a:prstGeom prst="rect">
            <a:avLst/>
          </a:prstGeom>
        </p:spPr>
      </p:pic>
    </p:spTree>
    <p:extLst>
      <p:ext uri="{BB962C8B-B14F-4D97-AF65-F5344CB8AC3E}">
        <p14:creationId xmlns:p14="http://schemas.microsoft.com/office/powerpoint/2010/main" val="65410741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stretch>
            <a:fillRect/>
          </a:stretch>
        </p:blipFill>
        <p:spPr>
          <a:xfrm>
            <a:off x="2887588" y="585634"/>
            <a:ext cx="4229904" cy="5686732"/>
          </a:xfrm>
          <a:prstGeom prst="rect">
            <a:avLst/>
          </a:prstGeom>
        </p:spPr>
      </p:pic>
    </p:spTree>
    <p:extLst>
      <p:ext uri="{BB962C8B-B14F-4D97-AF65-F5344CB8AC3E}">
        <p14:creationId xmlns:p14="http://schemas.microsoft.com/office/powerpoint/2010/main" val="378608693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pPr algn="ctr"/>
            <a:r>
              <a:rPr lang="cs-CZ" sz="8000" b="1" u="sng" dirty="0" smtClean="0">
                <a:solidFill>
                  <a:srgbClr val="C00000"/>
                </a:solidFill>
              </a:rPr>
              <a:t>ČICH</a:t>
            </a:r>
            <a:endParaRPr lang="cs-CZ" sz="8000" b="1" u="sng" dirty="0">
              <a:solidFill>
                <a:srgbClr val="C00000"/>
              </a:solidFill>
            </a:endParaRPr>
          </a:p>
        </p:txBody>
      </p:sp>
    </p:spTree>
    <p:extLst>
      <p:ext uri="{BB962C8B-B14F-4D97-AF65-F5344CB8AC3E}">
        <p14:creationId xmlns:p14="http://schemas.microsoft.com/office/powerpoint/2010/main" val="173759234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stretch>
            <a:fillRect/>
          </a:stretch>
        </p:blipFill>
        <p:spPr>
          <a:xfrm>
            <a:off x="879695" y="116245"/>
            <a:ext cx="7712512" cy="6305321"/>
          </a:xfrm>
          <a:prstGeom prst="rect">
            <a:avLst/>
          </a:prstGeom>
        </p:spPr>
      </p:pic>
      <p:sp>
        <p:nvSpPr>
          <p:cNvPr id="3" name="TextovéPole 2"/>
          <p:cNvSpPr txBox="1"/>
          <p:nvPr/>
        </p:nvSpPr>
        <p:spPr>
          <a:xfrm>
            <a:off x="8489731" y="1672635"/>
            <a:ext cx="3717684" cy="4524315"/>
          </a:xfrm>
          <a:prstGeom prst="rect">
            <a:avLst/>
          </a:prstGeom>
          <a:noFill/>
        </p:spPr>
        <p:txBody>
          <a:bodyPr wrap="none" rtlCol="0">
            <a:spAutoFit/>
          </a:bodyPr>
          <a:lstStyle/>
          <a:p>
            <a:r>
              <a:rPr lang="cs-CZ" dirty="0" smtClean="0"/>
              <a:t>Chemoreceptory </a:t>
            </a:r>
          </a:p>
          <a:p>
            <a:r>
              <a:rPr lang="cs-CZ" dirty="0" smtClean="0"/>
              <a:t>čichové sliznice </a:t>
            </a:r>
          </a:p>
          <a:p>
            <a:pPr marL="285750" indent="-285750">
              <a:buFontTx/>
              <a:buChar char="-"/>
            </a:pPr>
            <a:r>
              <a:rPr lang="cs-CZ" dirty="0" smtClean="0"/>
              <a:t>Drážděny látkami, které</a:t>
            </a:r>
          </a:p>
          <a:p>
            <a:r>
              <a:rPr lang="cs-CZ" dirty="0" smtClean="0"/>
              <a:t>se rozpustí v nosovém hlenu,</a:t>
            </a:r>
          </a:p>
          <a:p>
            <a:pPr marL="285750" indent="-285750">
              <a:buFontTx/>
              <a:buChar char="-"/>
            </a:pPr>
            <a:r>
              <a:rPr lang="cs-CZ" dirty="0" smtClean="0"/>
              <a:t>plocha 5 cm</a:t>
            </a:r>
            <a:r>
              <a:rPr lang="cs-CZ" baseline="30000" dirty="0" smtClean="0"/>
              <a:t>2</a:t>
            </a:r>
            <a:r>
              <a:rPr lang="cs-CZ" dirty="0" smtClean="0"/>
              <a:t> </a:t>
            </a:r>
          </a:p>
          <a:p>
            <a:pPr marL="285750" indent="-285750">
              <a:buFontTx/>
              <a:buChar char="-"/>
            </a:pPr>
            <a:r>
              <a:rPr lang="cs-CZ" dirty="0" smtClean="0"/>
              <a:t>Fylogeneticky nejstarší smysl</a:t>
            </a:r>
          </a:p>
          <a:p>
            <a:pPr marL="285750" indent="-285750">
              <a:buFontTx/>
              <a:buChar char="-"/>
            </a:pPr>
            <a:endParaRPr lang="cs-CZ" dirty="0"/>
          </a:p>
          <a:p>
            <a:pPr marL="285750" indent="-285750">
              <a:buFontTx/>
              <a:buChar char="-"/>
            </a:pPr>
            <a:endParaRPr lang="cs-CZ" dirty="0" smtClean="0"/>
          </a:p>
          <a:p>
            <a:pPr marL="285750" indent="-285750">
              <a:buFontTx/>
              <a:buChar char="-"/>
            </a:pPr>
            <a:r>
              <a:rPr lang="cs-CZ" dirty="0" err="1" smtClean="0"/>
              <a:t>Henningova</a:t>
            </a:r>
            <a:r>
              <a:rPr lang="cs-CZ" dirty="0" smtClean="0"/>
              <a:t> klasifikace pachů:</a:t>
            </a:r>
          </a:p>
          <a:p>
            <a:pPr marL="285750" indent="-285750">
              <a:buFontTx/>
              <a:buChar char="-"/>
            </a:pPr>
            <a:r>
              <a:rPr lang="cs-CZ" dirty="0" smtClean="0"/>
              <a:t>Květinový, ovocný, </a:t>
            </a:r>
            <a:r>
              <a:rPr lang="cs-CZ" dirty="0" err="1" smtClean="0"/>
              <a:t>živicový</a:t>
            </a:r>
            <a:r>
              <a:rPr lang="cs-CZ" dirty="0" smtClean="0"/>
              <a:t>,</a:t>
            </a:r>
          </a:p>
          <a:p>
            <a:pPr marL="285750" indent="-285750">
              <a:buFontTx/>
              <a:buChar char="-"/>
            </a:pPr>
            <a:r>
              <a:rPr lang="cs-CZ" dirty="0" smtClean="0"/>
              <a:t>Kořenitý, hnilobný, </a:t>
            </a:r>
            <a:r>
              <a:rPr lang="cs-CZ" dirty="0" err="1" smtClean="0"/>
              <a:t>spáleninový</a:t>
            </a:r>
            <a:endParaRPr lang="cs-CZ" dirty="0" smtClean="0"/>
          </a:p>
          <a:p>
            <a:pPr marL="285750" indent="-285750">
              <a:buFontTx/>
              <a:buChar char="-"/>
            </a:pPr>
            <a:endParaRPr lang="cs-CZ" dirty="0"/>
          </a:p>
          <a:p>
            <a:pPr marL="285750" indent="-285750">
              <a:buFontTx/>
              <a:buChar char="-"/>
            </a:pPr>
            <a:r>
              <a:rPr lang="cs-CZ" dirty="0" smtClean="0"/>
              <a:t>Citlivý smysl</a:t>
            </a:r>
          </a:p>
          <a:p>
            <a:r>
              <a:rPr lang="cs-CZ" dirty="0" smtClean="0"/>
              <a:t> </a:t>
            </a:r>
            <a:r>
              <a:rPr lang="cs-CZ" sz="1200" dirty="0" smtClean="0"/>
              <a:t>(</a:t>
            </a:r>
            <a:r>
              <a:rPr lang="cs-CZ" sz="1200" dirty="0" err="1" smtClean="0"/>
              <a:t>metylmerkaptan</a:t>
            </a:r>
            <a:r>
              <a:rPr lang="cs-CZ" sz="1200" dirty="0" smtClean="0"/>
              <a:t>=česnek-400pg/1 l vzduchu)</a:t>
            </a:r>
          </a:p>
          <a:p>
            <a:pPr marL="285750" indent="-285750">
              <a:buFontTx/>
              <a:buChar char="-"/>
            </a:pPr>
            <a:r>
              <a:rPr lang="cs-CZ" dirty="0" smtClean="0"/>
              <a:t> receptory se rychle adaptují</a:t>
            </a:r>
          </a:p>
          <a:p>
            <a:pPr marL="285750" indent="-285750">
              <a:buFontTx/>
              <a:buChar char="-"/>
            </a:pPr>
            <a:r>
              <a:rPr lang="cs-CZ" dirty="0" err="1" smtClean="0"/>
              <a:t>Hypoosmie</a:t>
            </a:r>
            <a:r>
              <a:rPr lang="cs-CZ" dirty="0" smtClean="0"/>
              <a:t> –anosmie -</a:t>
            </a:r>
            <a:r>
              <a:rPr lang="cs-CZ" dirty="0" err="1" smtClean="0"/>
              <a:t>hyperosmie</a:t>
            </a:r>
            <a:endParaRPr lang="cs-CZ" dirty="0" smtClean="0"/>
          </a:p>
        </p:txBody>
      </p:sp>
      <p:sp>
        <p:nvSpPr>
          <p:cNvPr id="4" name="TextovéPole 3"/>
          <p:cNvSpPr txBox="1"/>
          <p:nvPr/>
        </p:nvSpPr>
        <p:spPr>
          <a:xfrm>
            <a:off x="4548351" y="5919952"/>
            <a:ext cx="3773341" cy="276999"/>
          </a:xfrm>
          <a:prstGeom prst="rect">
            <a:avLst/>
          </a:prstGeom>
          <a:noFill/>
        </p:spPr>
        <p:txBody>
          <a:bodyPr wrap="none" rtlCol="0">
            <a:spAutoFit/>
          </a:bodyPr>
          <a:lstStyle/>
          <a:p>
            <a:r>
              <a:rPr lang="cs-CZ" sz="1200" dirty="0" smtClean="0"/>
              <a:t>Řasinky čichových receptorů-primární senzorické neurony</a:t>
            </a:r>
            <a:endParaRPr lang="cs-CZ" sz="1200" dirty="0"/>
          </a:p>
        </p:txBody>
      </p:sp>
      <p:sp>
        <p:nvSpPr>
          <p:cNvPr id="5" name="TextovéPole 4"/>
          <p:cNvSpPr txBox="1"/>
          <p:nvPr/>
        </p:nvSpPr>
        <p:spPr>
          <a:xfrm>
            <a:off x="1765738" y="1978572"/>
            <a:ext cx="1866345" cy="369332"/>
          </a:xfrm>
          <a:prstGeom prst="rect">
            <a:avLst/>
          </a:prstGeom>
          <a:noFill/>
        </p:spPr>
        <p:txBody>
          <a:bodyPr wrap="none" rtlCol="0">
            <a:spAutoFit/>
          </a:bodyPr>
          <a:lstStyle/>
          <a:p>
            <a:r>
              <a:rPr lang="cs-CZ" dirty="0" smtClean="0"/>
              <a:t>Bulbus </a:t>
            </a:r>
            <a:r>
              <a:rPr lang="cs-CZ" dirty="0" err="1" smtClean="0"/>
              <a:t>olfaktorius</a:t>
            </a:r>
            <a:endParaRPr lang="cs-CZ" dirty="0"/>
          </a:p>
        </p:txBody>
      </p:sp>
      <p:sp>
        <p:nvSpPr>
          <p:cNvPr id="6" name="TextovéPole 5"/>
          <p:cNvSpPr txBox="1"/>
          <p:nvPr/>
        </p:nvSpPr>
        <p:spPr>
          <a:xfrm>
            <a:off x="5760791" y="1028121"/>
            <a:ext cx="2831416" cy="369332"/>
          </a:xfrm>
          <a:prstGeom prst="rect">
            <a:avLst/>
          </a:prstGeom>
          <a:noFill/>
        </p:spPr>
        <p:txBody>
          <a:bodyPr wrap="none" rtlCol="0">
            <a:spAutoFit/>
          </a:bodyPr>
          <a:lstStyle/>
          <a:p>
            <a:r>
              <a:rPr lang="cs-CZ" dirty="0" smtClean="0"/>
              <a:t>Sekundární čichové neurony</a:t>
            </a:r>
            <a:endParaRPr lang="cs-CZ" dirty="0"/>
          </a:p>
        </p:txBody>
      </p:sp>
      <p:sp>
        <p:nvSpPr>
          <p:cNvPr id="7" name="TextovéPole 6"/>
          <p:cNvSpPr txBox="1"/>
          <p:nvPr/>
        </p:nvSpPr>
        <p:spPr>
          <a:xfrm>
            <a:off x="1844566" y="843455"/>
            <a:ext cx="1903406" cy="369332"/>
          </a:xfrm>
          <a:prstGeom prst="rect">
            <a:avLst/>
          </a:prstGeom>
          <a:noFill/>
        </p:spPr>
        <p:txBody>
          <a:bodyPr wrap="none" rtlCol="0">
            <a:spAutoFit/>
          </a:bodyPr>
          <a:lstStyle/>
          <a:p>
            <a:r>
              <a:rPr lang="cs-CZ" dirty="0" err="1" smtClean="0"/>
              <a:t>Tractus</a:t>
            </a:r>
            <a:r>
              <a:rPr lang="cs-CZ" dirty="0" smtClean="0"/>
              <a:t> </a:t>
            </a:r>
            <a:r>
              <a:rPr lang="cs-CZ" dirty="0" err="1" smtClean="0"/>
              <a:t>olfaktorius</a:t>
            </a:r>
            <a:endParaRPr lang="cs-CZ" dirty="0"/>
          </a:p>
        </p:txBody>
      </p:sp>
      <p:sp>
        <p:nvSpPr>
          <p:cNvPr id="8" name="TextovéPole 7"/>
          <p:cNvSpPr txBox="1"/>
          <p:nvPr/>
        </p:nvSpPr>
        <p:spPr>
          <a:xfrm>
            <a:off x="0" y="6403940"/>
            <a:ext cx="9827306" cy="276999"/>
          </a:xfrm>
          <a:prstGeom prst="rect">
            <a:avLst/>
          </a:prstGeom>
          <a:noFill/>
        </p:spPr>
        <p:txBody>
          <a:bodyPr wrap="none" rtlCol="0">
            <a:spAutoFit/>
          </a:bodyPr>
          <a:lstStyle/>
          <a:p>
            <a:r>
              <a:rPr lang="cs-CZ" sz="1200" dirty="0" smtClean="0"/>
              <a:t>Poznámka: nervová zakončení vláken </a:t>
            </a:r>
            <a:r>
              <a:rPr lang="cs-CZ" sz="1200" dirty="0" err="1" smtClean="0"/>
              <a:t>n.trigeminus</a:t>
            </a:r>
            <a:r>
              <a:rPr lang="cs-CZ" sz="1200" dirty="0" smtClean="0"/>
              <a:t> – čpavek, mentol, chlor-spouští se reflexní odpovědi na dráždivé látky – zastavení dýchání, kýchání, slzení</a:t>
            </a:r>
            <a:endParaRPr lang="cs-CZ" sz="1200" dirty="0"/>
          </a:p>
        </p:txBody>
      </p:sp>
    </p:spTree>
    <p:extLst>
      <p:ext uri="{BB962C8B-B14F-4D97-AF65-F5344CB8AC3E}">
        <p14:creationId xmlns:p14="http://schemas.microsoft.com/office/powerpoint/2010/main" val="360159257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pPr algn="ctr"/>
            <a:r>
              <a:rPr lang="cs-CZ" sz="8000" b="1" u="sng" dirty="0" smtClean="0">
                <a:solidFill>
                  <a:srgbClr val="C00000"/>
                </a:solidFill>
              </a:rPr>
              <a:t>CHUŤ</a:t>
            </a:r>
            <a:endParaRPr lang="cs-CZ" sz="8000" b="1" u="sng" dirty="0">
              <a:solidFill>
                <a:srgbClr val="C00000"/>
              </a:solidFill>
            </a:endParaRPr>
          </a:p>
        </p:txBody>
      </p:sp>
    </p:spTree>
    <p:extLst>
      <p:ext uri="{BB962C8B-B14F-4D97-AF65-F5344CB8AC3E}">
        <p14:creationId xmlns:p14="http://schemas.microsoft.com/office/powerpoint/2010/main" val="68478125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stretch>
            <a:fillRect/>
          </a:stretch>
        </p:blipFill>
        <p:spPr>
          <a:xfrm>
            <a:off x="200333" y="248066"/>
            <a:ext cx="6893795" cy="6424930"/>
          </a:xfrm>
          <a:prstGeom prst="rect">
            <a:avLst/>
          </a:prstGeom>
        </p:spPr>
      </p:pic>
      <p:sp>
        <p:nvSpPr>
          <p:cNvPr id="3" name="TextovéPole 2"/>
          <p:cNvSpPr txBox="1"/>
          <p:nvPr/>
        </p:nvSpPr>
        <p:spPr>
          <a:xfrm>
            <a:off x="7094128" y="425669"/>
            <a:ext cx="5344412" cy="3970318"/>
          </a:xfrm>
          <a:prstGeom prst="rect">
            <a:avLst/>
          </a:prstGeom>
          <a:noFill/>
        </p:spPr>
        <p:txBody>
          <a:bodyPr wrap="none" rtlCol="0">
            <a:spAutoFit/>
          </a:bodyPr>
          <a:lstStyle/>
          <a:p>
            <a:r>
              <a:rPr lang="cs-CZ" dirty="0" smtClean="0"/>
              <a:t>Chuťové pohárky a chuťové chemoreceptory</a:t>
            </a:r>
          </a:p>
          <a:p>
            <a:endParaRPr lang="cs-CZ" dirty="0" smtClean="0"/>
          </a:p>
          <a:p>
            <a:r>
              <a:rPr lang="cs-CZ" dirty="0" smtClean="0"/>
              <a:t>drážděny chuťovými látkami rozpuštěnými ve slinách</a:t>
            </a:r>
          </a:p>
          <a:p>
            <a:endParaRPr lang="cs-CZ" dirty="0"/>
          </a:p>
          <a:p>
            <a:r>
              <a:rPr lang="cs-CZ" dirty="0" smtClean="0"/>
              <a:t>Chuťové receptory v pohárkách na sliznici jazyka,</a:t>
            </a:r>
          </a:p>
          <a:p>
            <a:r>
              <a:rPr lang="cs-CZ" dirty="0" smtClean="0"/>
              <a:t>epiglottis, patře a faryngu</a:t>
            </a:r>
          </a:p>
          <a:p>
            <a:r>
              <a:rPr lang="cs-CZ" dirty="0" smtClean="0"/>
              <a:t>Vejcovitý tvar, 50-60mikrom, 40 vlastních chuťových </a:t>
            </a:r>
          </a:p>
          <a:p>
            <a:r>
              <a:rPr lang="cs-CZ" dirty="0" smtClean="0"/>
              <a:t>Receptorů=vláskové buňky přečnívající do ústní dutiny</a:t>
            </a:r>
          </a:p>
          <a:p>
            <a:r>
              <a:rPr lang="cs-CZ" dirty="0" smtClean="0"/>
              <a:t>Aferentní vlákna přiléhají na spodinu chuťové buňky</a:t>
            </a:r>
          </a:p>
          <a:p>
            <a:r>
              <a:rPr lang="cs-CZ" dirty="0" smtClean="0"/>
              <a:t>(50 vláken na 1 pohárek)</a:t>
            </a:r>
          </a:p>
          <a:p>
            <a:endParaRPr lang="cs-CZ" dirty="0"/>
          </a:p>
          <a:p>
            <a:r>
              <a:rPr lang="cs-CZ" dirty="0" smtClean="0"/>
              <a:t>Základní chutě: sladká (hrot jazyka)-slaná (zadní okraje)</a:t>
            </a:r>
          </a:p>
          <a:p>
            <a:r>
              <a:rPr lang="cs-CZ" dirty="0" smtClean="0"/>
              <a:t>-kyselá (přední okraje)-hořká (kořen jazyka)</a:t>
            </a:r>
          </a:p>
          <a:p>
            <a:r>
              <a:rPr lang="cs-CZ" dirty="0" smtClean="0"/>
              <a:t>Návrh na 5.typ: </a:t>
            </a:r>
            <a:r>
              <a:rPr lang="cs-CZ" dirty="0" err="1" smtClean="0"/>
              <a:t>umami</a:t>
            </a:r>
            <a:endParaRPr lang="cs-CZ" dirty="0"/>
          </a:p>
        </p:txBody>
      </p:sp>
    </p:spTree>
    <p:extLst>
      <p:ext uri="{BB962C8B-B14F-4D97-AF65-F5344CB8AC3E}">
        <p14:creationId xmlns:p14="http://schemas.microsoft.com/office/powerpoint/2010/main" val="6847506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http://www.studentconsult.com/common/showimage.cfm?mediaISBN=0721632564&amp;FigFile=S23283-013-f006a.jpg&amp;size=fullsize"/>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r="14542" b="2979"/>
          <a:stretch>
            <a:fillRect/>
          </a:stretch>
        </p:blipFill>
        <p:spPr bwMode="auto">
          <a:xfrm>
            <a:off x="496888" y="1490663"/>
            <a:ext cx="5903913" cy="5148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6" name="Slide Number Placeholder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700"/>
              </a:spcBef>
              <a:buClr>
                <a:schemeClr val="accent2"/>
              </a:buClr>
              <a:buSzPct val="60000"/>
              <a:buFont typeface="Wingdings" panose="05000000000000000000" pitchFamily="2" charset="2"/>
              <a:buChar char=""/>
              <a:defRPr sz="2900">
                <a:solidFill>
                  <a:schemeClr val="tx1"/>
                </a:solidFill>
                <a:latin typeface="Tw Cen MT" panose="020B0602020104020603" pitchFamily="34" charset="-18"/>
                <a:ea typeface="MS PGothic" pitchFamily="34" charset="-128"/>
              </a:defRPr>
            </a:lvl1pPr>
            <a:lvl2pPr marL="742950" indent="-285750">
              <a:spcBef>
                <a:spcPts val="550"/>
              </a:spcBef>
              <a:buClr>
                <a:schemeClr val="accent1"/>
              </a:buClr>
              <a:buSzPct val="70000"/>
              <a:buFont typeface="Wingdings 2" panose="05020102010507070707" pitchFamily="18" charset="2"/>
              <a:buChar char=""/>
              <a:defRPr sz="2600">
                <a:solidFill>
                  <a:schemeClr val="tx1"/>
                </a:solidFill>
                <a:latin typeface="Tw Cen MT" panose="020B0602020104020603" pitchFamily="34" charset="-18"/>
                <a:ea typeface="MS PGothic" pitchFamily="34" charset="-128"/>
              </a:defRPr>
            </a:lvl2pPr>
            <a:lvl3pPr marL="1143000" indent="-228600">
              <a:spcBef>
                <a:spcPts val="500"/>
              </a:spcBef>
              <a:buClr>
                <a:schemeClr val="accent2"/>
              </a:buClr>
              <a:buSzPct val="75000"/>
              <a:buFont typeface="Wingdings" panose="05000000000000000000" pitchFamily="2" charset="2"/>
              <a:buChar char=""/>
              <a:defRPr sz="2300">
                <a:solidFill>
                  <a:schemeClr val="tx1"/>
                </a:solidFill>
                <a:latin typeface="Tw Cen MT" panose="020B0602020104020603" pitchFamily="34" charset="-18"/>
                <a:ea typeface="MS PGothic" pitchFamily="34" charset="-128"/>
              </a:defRPr>
            </a:lvl3pPr>
            <a:lvl4pPr marL="1600200" indent="-228600">
              <a:spcBef>
                <a:spcPts val="400"/>
              </a:spcBef>
              <a:buClr>
                <a:srgbClr val="A5AB81"/>
              </a:buClr>
              <a:buSzPct val="7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4pPr>
            <a:lvl5pPr marL="2057400" indent="-228600">
              <a:spcBef>
                <a:spcPts val="400"/>
              </a:spcBef>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5pPr>
            <a:lvl6pPr marL="25146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6pPr>
            <a:lvl7pPr marL="29718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7pPr>
            <a:lvl8pPr marL="34290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8pPr>
            <a:lvl9pPr marL="38862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itchFamily="34" charset="-128"/>
              </a:defRPr>
            </a:lvl9pPr>
          </a:lstStyle>
          <a:p>
            <a:pPr>
              <a:lnSpc>
                <a:spcPct val="80000"/>
              </a:lnSpc>
              <a:spcBef>
                <a:spcPct val="0"/>
              </a:spcBef>
              <a:buClrTx/>
              <a:buSzTx/>
              <a:buFontTx/>
              <a:buNone/>
            </a:pPr>
            <a:fld id="{D66D3137-654C-4481-B34E-C71D730ABF67}" type="slidenum">
              <a:rPr lang="en-US" altLang="cs-CZ" sz="1200">
                <a:solidFill>
                  <a:srgbClr val="FFFFFF"/>
                </a:solidFill>
                <a:latin typeface="Arial" panose="020B0604020202020204" pitchFamily="34" charset="0"/>
              </a:rPr>
              <a:pPr>
                <a:lnSpc>
                  <a:spcPct val="80000"/>
                </a:lnSpc>
                <a:spcBef>
                  <a:spcPct val="0"/>
                </a:spcBef>
                <a:buClrTx/>
                <a:buSzTx/>
                <a:buFontTx/>
                <a:buNone/>
              </a:pPr>
              <a:t>4</a:t>
            </a:fld>
            <a:endParaRPr lang="en-US" altLang="cs-CZ" sz="1200">
              <a:solidFill>
                <a:srgbClr val="FFFFFF"/>
              </a:solidFill>
              <a:latin typeface="Arial" panose="020B0604020202020204" pitchFamily="34" charset="0"/>
            </a:endParaRPr>
          </a:p>
        </p:txBody>
      </p:sp>
      <p:sp>
        <p:nvSpPr>
          <p:cNvPr id="7" name="Rectangle 6"/>
          <p:cNvSpPr/>
          <p:nvPr/>
        </p:nvSpPr>
        <p:spPr>
          <a:xfrm>
            <a:off x="3894139" y="1798639"/>
            <a:ext cx="441325" cy="35242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CA"/>
          </a:p>
        </p:txBody>
      </p:sp>
      <p:sp>
        <p:nvSpPr>
          <p:cNvPr id="8" name="Rectangle 7"/>
          <p:cNvSpPr/>
          <p:nvPr/>
        </p:nvSpPr>
        <p:spPr>
          <a:xfrm>
            <a:off x="4618039" y="2103438"/>
            <a:ext cx="327025" cy="28416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CA"/>
          </a:p>
        </p:txBody>
      </p:sp>
      <p:pic>
        <p:nvPicPr>
          <p:cNvPr id="18440" name="Picture 2" descr="http://www.vision-and-eye-health.com/images/IrisMuscles.jpg"/>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998904" y="489651"/>
            <a:ext cx="3790950" cy="2767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p:nvSpPr>
        <p:spPr>
          <a:xfrm>
            <a:off x="9653369" y="1188272"/>
            <a:ext cx="1206500" cy="38735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CA"/>
          </a:p>
        </p:txBody>
      </p:sp>
      <p:sp>
        <p:nvSpPr>
          <p:cNvPr id="12" name="Rectangle 11"/>
          <p:cNvSpPr/>
          <p:nvPr/>
        </p:nvSpPr>
        <p:spPr>
          <a:xfrm>
            <a:off x="9703293" y="2052637"/>
            <a:ext cx="1206500" cy="38576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CA"/>
          </a:p>
        </p:txBody>
      </p:sp>
      <p:sp>
        <p:nvSpPr>
          <p:cNvPr id="3" name="TextovéPole 2"/>
          <p:cNvSpPr txBox="1"/>
          <p:nvPr/>
        </p:nvSpPr>
        <p:spPr>
          <a:xfrm>
            <a:off x="6826469" y="4083517"/>
            <a:ext cx="5552161" cy="1754326"/>
          </a:xfrm>
          <a:prstGeom prst="rect">
            <a:avLst/>
          </a:prstGeom>
          <a:noFill/>
        </p:spPr>
        <p:txBody>
          <a:bodyPr wrap="none" rtlCol="0">
            <a:spAutoFit/>
          </a:bodyPr>
          <a:lstStyle/>
          <a:p>
            <a:r>
              <a:rPr lang="cs-CZ" dirty="0" smtClean="0"/>
              <a:t>Pupilární reflex (zúžení a rozšíření zornice)</a:t>
            </a:r>
          </a:p>
          <a:p>
            <a:r>
              <a:rPr lang="cs-CZ" dirty="0" smtClean="0"/>
              <a:t>-</a:t>
            </a:r>
            <a:r>
              <a:rPr lang="cs-CZ" dirty="0" err="1" smtClean="0"/>
              <a:t>neuronální</a:t>
            </a:r>
            <a:r>
              <a:rPr lang="cs-CZ" dirty="0" smtClean="0"/>
              <a:t> dráha začínající v sítnici – </a:t>
            </a:r>
            <a:r>
              <a:rPr lang="cs-CZ" dirty="0" err="1" smtClean="0"/>
              <a:t>n.opticus</a:t>
            </a:r>
            <a:endParaRPr lang="cs-CZ" dirty="0" smtClean="0"/>
          </a:p>
          <a:p>
            <a:r>
              <a:rPr lang="cs-CZ" dirty="0" smtClean="0"/>
              <a:t>-oddělení do </a:t>
            </a:r>
            <a:r>
              <a:rPr lang="cs-CZ" dirty="0" err="1" smtClean="0"/>
              <a:t>pretektální</a:t>
            </a:r>
            <a:r>
              <a:rPr lang="cs-CZ" dirty="0" smtClean="0"/>
              <a:t> oblasti k jádrům</a:t>
            </a:r>
          </a:p>
          <a:p>
            <a:r>
              <a:rPr lang="cs-CZ" dirty="0" smtClean="0"/>
              <a:t>okohybných nervů- </a:t>
            </a:r>
            <a:r>
              <a:rPr lang="cs-CZ" dirty="0" err="1" smtClean="0"/>
              <a:t>Edinger-Westphalovo</a:t>
            </a:r>
            <a:r>
              <a:rPr lang="cs-CZ" dirty="0" smtClean="0"/>
              <a:t> jádro</a:t>
            </a:r>
          </a:p>
          <a:p>
            <a:r>
              <a:rPr lang="cs-CZ" dirty="0" smtClean="0"/>
              <a:t>-jako vlákna ANS –končí: </a:t>
            </a:r>
            <a:r>
              <a:rPr lang="cs-CZ" dirty="0" err="1" smtClean="0"/>
              <a:t>m.sphinkter-m.dilatator</a:t>
            </a:r>
            <a:r>
              <a:rPr lang="cs-CZ" dirty="0" smtClean="0"/>
              <a:t> </a:t>
            </a:r>
            <a:r>
              <a:rPr lang="cs-CZ" dirty="0" err="1" smtClean="0"/>
              <a:t>pupilae</a:t>
            </a:r>
            <a:r>
              <a:rPr lang="cs-CZ" dirty="0" smtClean="0"/>
              <a:t> </a:t>
            </a:r>
          </a:p>
          <a:p>
            <a:endParaRPr lang="cs-CZ" dirty="0"/>
          </a:p>
        </p:txBody>
      </p:sp>
    </p:spTree>
    <p:extLst>
      <p:ext uri="{BB962C8B-B14F-4D97-AF65-F5344CB8AC3E}">
        <p14:creationId xmlns:p14="http://schemas.microsoft.com/office/powerpoint/2010/main" val="114823469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1" grpId="0" animBg="1"/>
      <p:bldP spid="12"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stretch>
            <a:fillRect/>
          </a:stretch>
        </p:blipFill>
        <p:spPr>
          <a:xfrm>
            <a:off x="1987943" y="193167"/>
            <a:ext cx="5648533" cy="6471666"/>
          </a:xfrm>
          <a:prstGeom prst="rect">
            <a:avLst/>
          </a:prstGeom>
        </p:spPr>
      </p:pic>
      <p:sp>
        <p:nvSpPr>
          <p:cNvPr id="3" name="TextovéPole 2"/>
          <p:cNvSpPr txBox="1"/>
          <p:nvPr/>
        </p:nvSpPr>
        <p:spPr>
          <a:xfrm>
            <a:off x="7636476" y="630620"/>
            <a:ext cx="4641592" cy="4524315"/>
          </a:xfrm>
          <a:prstGeom prst="rect">
            <a:avLst/>
          </a:prstGeom>
          <a:noFill/>
        </p:spPr>
        <p:txBody>
          <a:bodyPr wrap="none" rtlCol="0">
            <a:spAutoFit/>
          </a:bodyPr>
          <a:lstStyle/>
          <a:p>
            <a:r>
              <a:rPr lang="cs-CZ" dirty="0" smtClean="0"/>
              <a:t>Chuťové dráhy</a:t>
            </a:r>
          </a:p>
          <a:p>
            <a:r>
              <a:rPr lang="cs-CZ" dirty="0" smtClean="0"/>
              <a:t>Z předních 2/3 jazyka</a:t>
            </a:r>
          </a:p>
          <a:p>
            <a:r>
              <a:rPr lang="cs-CZ" dirty="0" smtClean="0"/>
              <a:t> –chorda </a:t>
            </a:r>
            <a:r>
              <a:rPr lang="cs-CZ" dirty="0" err="1" smtClean="0"/>
              <a:t>tympani</a:t>
            </a:r>
            <a:r>
              <a:rPr lang="cs-CZ" dirty="0" smtClean="0"/>
              <a:t> – </a:t>
            </a:r>
            <a:r>
              <a:rPr lang="cs-CZ" dirty="0" err="1" smtClean="0"/>
              <a:t>nervus</a:t>
            </a:r>
            <a:r>
              <a:rPr lang="cs-CZ" dirty="0" smtClean="0"/>
              <a:t> trigeminus</a:t>
            </a:r>
          </a:p>
          <a:p>
            <a:r>
              <a:rPr lang="cs-CZ" dirty="0" smtClean="0"/>
              <a:t>Ze zadní části – </a:t>
            </a:r>
            <a:r>
              <a:rPr lang="cs-CZ" dirty="0" err="1" smtClean="0"/>
              <a:t>nervus</a:t>
            </a:r>
            <a:r>
              <a:rPr lang="cs-CZ" dirty="0" smtClean="0"/>
              <a:t> </a:t>
            </a:r>
            <a:r>
              <a:rPr lang="cs-CZ" dirty="0" err="1" smtClean="0"/>
              <a:t>glossopharyngeus</a:t>
            </a:r>
            <a:endParaRPr lang="cs-CZ" dirty="0" smtClean="0"/>
          </a:p>
          <a:p>
            <a:r>
              <a:rPr lang="cs-CZ" dirty="0" err="1" smtClean="0"/>
              <a:t>Ncl.tractus</a:t>
            </a:r>
            <a:r>
              <a:rPr lang="cs-CZ" dirty="0" smtClean="0"/>
              <a:t> </a:t>
            </a:r>
            <a:r>
              <a:rPr lang="cs-CZ" dirty="0" err="1" smtClean="0"/>
              <a:t>solitarius</a:t>
            </a:r>
            <a:r>
              <a:rPr lang="cs-CZ" dirty="0" smtClean="0"/>
              <a:t> v </a:t>
            </a:r>
            <a:r>
              <a:rPr lang="cs-CZ" dirty="0" err="1" smtClean="0"/>
              <a:t>prodl.míše</a:t>
            </a:r>
            <a:endParaRPr lang="cs-CZ" dirty="0" smtClean="0"/>
          </a:p>
          <a:p>
            <a:endParaRPr lang="cs-CZ" dirty="0"/>
          </a:p>
          <a:p>
            <a:endParaRPr lang="cs-CZ" dirty="0" smtClean="0"/>
          </a:p>
          <a:p>
            <a:endParaRPr lang="cs-CZ" dirty="0"/>
          </a:p>
          <a:p>
            <a:endParaRPr lang="cs-CZ" dirty="0" smtClean="0"/>
          </a:p>
          <a:p>
            <a:r>
              <a:rPr lang="cs-CZ" dirty="0" smtClean="0"/>
              <a:t>Receptory jsou také adaptabilní,</a:t>
            </a:r>
          </a:p>
          <a:p>
            <a:r>
              <a:rPr lang="cs-CZ" dirty="0" smtClean="0"/>
              <a:t>Nízká rozlišovací schopnost mezi dvěma látkami</a:t>
            </a:r>
          </a:p>
          <a:p>
            <a:r>
              <a:rPr lang="cs-CZ" dirty="0" smtClean="0"/>
              <a:t>Neustále se obnovují</a:t>
            </a:r>
          </a:p>
          <a:p>
            <a:endParaRPr lang="cs-CZ" dirty="0"/>
          </a:p>
          <a:p>
            <a:endParaRPr lang="cs-CZ" dirty="0" smtClean="0"/>
          </a:p>
          <a:p>
            <a:r>
              <a:rPr lang="cs-CZ" dirty="0" err="1" smtClean="0"/>
              <a:t>Hypogeuzia</a:t>
            </a:r>
            <a:r>
              <a:rPr lang="cs-CZ" dirty="0" smtClean="0"/>
              <a:t> (pokles chuťové aktivity)</a:t>
            </a:r>
          </a:p>
          <a:p>
            <a:r>
              <a:rPr lang="cs-CZ" dirty="0" err="1" smtClean="0"/>
              <a:t>Ageuzia</a:t>
            </a:r>
            <a:r>
              <a:rPr lang="cs-CZ" dirty="0" smtClean="0"/>
              <a:t> - </a:t>
            </a:r>
            <a:r>
              <a:rPr lang="cs-CZ" dirty="0" err="1" smtClean="0"/>
              <a:t>hypergeuzia</a:t>
            </a:r>
            <a:endParaRPr lang="cs-CZ" dirty="0"/>
          </a:p>
        </p:txBody>
      </p:sp>
      <p:sp>
        <p:nvSpPr>
          <p:cNvPr id="4" name="TextovéPole 3"/>
          <p:cNvSpPr txBox="1"/>
          <p:nvPr/>
        </p:nvSpPr>
        <p:spPr>
          <a:xfrm>
            <a:off x="5628289" y="2585545"/>
            <a:ext cx="1754583" cy="369332"/>
          </a:xfrm>
          <a:prstGeom prst="rect">
            <a:avLst/>
          </a:prstGeom>
          <a:noFill/>
        </p:spPr>
        <p:txBody>
          <a:bodyPr wrap="none" rtlCol="0">
            <a:spAutoFit/>
          </a:bodyPr>
          <a:lstStyle/>
          <a:p>
            <a:r>
              <a:rPr lang="cs-CZ" dirty="0" err="1" smtClean="0"/>
              <a:t>Tractus</a:t>
            </a:r>
            <a:r>
              <a:rPr lang="cs-CZ" dirty="0" smtClean="0"/>
              <a:t> </a:t>
            </a:r>
            <a:r>
              <a:rPr lang="cs-CZ" dirty="0" err="1" smtClean="0"/>
              <a:t>solitarius</a:t>
            </a:r>
            <a:endParaRPr lang="cs-CZ" dirty="0"/>
          </a:p>
        </p:txBody>
      </p:sp>
      <p:sp>
        <p:nvSpPr>
          <p:cNvPr id="5" name="TextovéPole 4"/>
          <p:cNvSpPr txBox="1"/>
          <p:nvPr/>
        </p:nvSpPr>
        <p:spPr>
          <a:xfrm>
            <a:off x="3125466" y="3153103"/>
            <a:ext cx="1686744" cy="1754326"/>
          </a:xfrm>
          <a:prstGeom prst="rect">
            <a:avLst/>
          </a:prstGeom>
          <a:noFill/>
        </p:spPr>
        <p:txBody>
          <a:bodyPr wrap="none" rtlCol="0">
            <a:spAutoFit/>
          </a:bodyPr>
          <a:lstStyle/>
          <a:p>
            <a:r>
              <a:rPr lang="cs-CZ" dirty="0" smtClean="0"/>
              <a:t>      </a:t>
            </a:r>
            <a:r>
              <a:rPr lang="cs-CZ" dirty="0" err="1" smtClean="0"/>
              <a:t>n.facialis</a:t>
            </a:r>
            <a:endParaRPr lang="cs-CZ" dirty="0" smtClean="0"/>
          </a:p>
          <a:p>
            <a:endParaRPr lang="cs-CZ" dirty="0"/>
          </a:p>
          <a:p>
            <a:r>
              <a:rPr lang="cs-CZ" dirty="0" smtClean="0"/>
              <a:t>Chorda </a:t>
            </a:r>
            <a:r>
              <a:rPr lang="cs-CZ" dirty="0" err="1" smtClean="0"/>
              <a:t>tympani</a:t>
            </a:r>
            <a:endParaRPr lang="cs-CZ" dirty="0" smtClean="0"/>
          </a:p>
          <a:p>
            <a:endParaRPr lang="cs-CZ" dirty="0"/>
          </a:p>
          <a:p>
            <a:r>
              <a:rPr lang="cs-CZ" dirty="0" smtClean="0"/>
              <a:t>     </a:t>
            </a:r>
            <a:r>
              <a:rPr lang="cs-CZ" dirty="0" err="1" smtClean="0"/>
              <a:t>n.trigeminus</a:t>
            </a:r>
            <a:endParaRPr lang="cs-CZ" dirty="0" smtClean="0"/>
          </a:p>
          <a:p>
            <a:r>
              <a:rPr lang="cs-CZ" dirty="0" smtClean="0"/>
              <a:t>  </a:t>
            </a:r>
            <a:endParaRPr lang="cs-CZ" dirty="0"/>
          </a:p>
        </p:txBody>
      </p:sp>
      <p:sp>
        <p:nvSpPr>
          <p:cNvPr id="6" name="TextovéPole 5"/>
          <p:cNvSpPr txBox="1"/>
          <p:nvPr/>
        </p:nvSpPr>
        <p:spPr>
          <a:xfrm>
            <a:off x="5949733" y="4589747"/>
            <a:ext cx="1420710" cy="369332"/>
          </a:xfrm>
          <a:prstGeom prst="rect">
            <a:avLst/>
          </a:prstGeom>
          <a:noFill/>
        </p:spPr>
        <p:txBody>
          <a:bodyPr wrap="none" rtlCol="0">
            <a:spAutoFit/>
          </a:bodyPr>
          <a:lstStyle/>
          <a:p>
            <a:r>
              <a:rPr lang="cs-CZ" dirty="0" err="1" smtClean="0"/>
              <a:t>n.glossophar</a:t>
            </a:r>
            <a:r>
              <a:rPr lang="cs-CZ" dirty="0" smtClean="0"/>
              <a:t>.</a:t>
            </a:r>
            <a:endParaRPr lang="cs-CZ" dirty="0"/>
          </a:p>
        </p:txBody>
      </p:sp>
    </p:spTree>
    <p:extLst>
      <p:ext uri="{BB962C8B-B14F-4D97-AF65-F5344CB8AC3E}">
        <p14:creationId xmlns:p14="http://schemas.microsoft.com/office/powerpoint/2010/main" val="39447467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Zástupný symbol pro obsah 1"/>
          <p:cNvPicPr>
            <a:picLocks noGrp="1" noChangeAspect="1"/>
          </p:cNvPicPr>
          <p:nvPr>
            <p:ph sz="quarter" idx="1"/>
          </p:nvPr>
        </p:nvPicPr>
        <p:blipFill>
          <a:blip r:embed="rId2">
            <a:extLst>
              <a:ext uri="{28A0092B-C50C-407E-A947-70E740481C1C}">
                <a14:useLocalDpi xmlns:a14="http://schemas.microsoft.com/office/drawing/2010/main" val="0"/>
              </a:ext>
            </a:extLst>
          </a:blip>
          <a:srcRect l="22598" t="24649" r="35452" b="17627"/>
          <a:stretch>
            <a:fillRect/>
          </a:stretch>
        </p:blipFill>
        <p:spPr>
          <a:xfrm>
            <a:off x="2913063" y="576264"/>
            <a:ext cx="6927850" cy="5362575"/>
          </a:xfrm>
        </p:spPr>
      </p:pic>
      <p:sp>
        <p:nvSpPr>
          <p:cNvPr id="4" name="Zástupný symbol pro číslo snímku 3"/>
          <p:cNvSpPr>
            <a:spLocks noGrp="1"/>
          </p:cNvSpPr>
          <p:nvPr>
            <p:ph type="sldNum" sz="quarter" idx="12"/>
          </p:nvPr>
        </p:nvSpPr>
        <p:spPr/>
        <p:txBody>
          <a:bodyPr>
            <a:normAutofit/>
          </a:bodyPr>
          <a:lstStyle/>
          <a:p>
            <a:pPr>
              <a:defRPr/>
            </a:pPr>
            <a:fld id="{0E9902D4-4511-4FBA-A32E-41C3ABC168F2}" type="slidenum">
              <a:rPr lang="en-US" altLang="cs-CZ" smtClean="0"/>
              <a:pPr>
                <a:defRPr/>
              </a:pPr>
              <a:t>5</a:t>
            </a:fld>
            <a:endParaRPr lang="en-US" altLang="cs-CZ"/>
          </a:p>
        </p:txBody>
      </p:sp>
    </p:spTree>
    <p:extLst>
      <p:ext uri="{BB962C8B-B14F-4D97-AF65-F5344CB8AC3E}">
        <p14:creationId xmlns:p14="http://schemas.microsoft.com/office/powerpoint/2010/main" val="24245988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rotWithShape="1">
          <a:blip r:embed="rId2"/>
          <a:srcRect l="23263" t="21318" r="42847" b="13505"/>
          <a:stretch/>
        </p:blipFill>
        <p:spPr>
          <a:xfrm>
            <a:off x="3032288" y="114752"/>
            <a:ext cx="6127423" cy="6628495"/>
          </a:xfrm>
          <a:prstGeom prst="rect">
            <a:avLst/>
          </a:prstGeom>
        </p:spPr>
      </p:pic>
      <p:sp>
        <p:nvSpPr>
          <p:cNvPr id="3" name="TextovéPole 2"/>
          <p:cNvSpPr txBox="1"/>
          <p:nvPr/>
        </p:nvSpPr>
        <p:spPr>
          <a:xfrm>
            <a:off x="3247697" y="4816366"/>
            <a:ext cx="724237" cy="307777"/>
          </a:xfrm>
          <a:prstGeom prst="rect">
            <a:avLst/>
          </a:prstGeom>
          <a:noFill/>
        </p:spPr>
        <p:txBody>
          <a:bodyPr wrap="none" rtlCol="0">
            <a:spAutoFit/>
          </a:bodyPr>
          <a:lstStyle/>
          <a:p>
            <a:r>
              <a:rPr lang="cs-CZ" sz="1400" dirty="0" smtClean="0"/>
              <a:t>myopie</a:t>
            </a:r>
            <a:endParaRPr lang="cs-CZ" sz="1400" dirty="0"/>
          </a:p>
        </p:txBody>
      </p:sp>
    </p:spTree>
    <p:extLst>
      <p:ext uri="{BB962C8B-B14F-4D97-AF65-F5344CB8AC3E}">
        <p14:creationId xmlns:p14="http://schemas.microsoft.com/office/powerpoint/2010/main" val="22404912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Zástupný symbol pro obsah 1"/>
          <p:cNvPicPr>
            <a:picLocks noGrp="1" noChangeAspect="1"/>
          </p:cNvPicPr>
          <p:nvPr>
            <p:ph sz="quarter" idx="1"/>
          </p:nvPr>
        </p:nvPicPr>
        <p:blipFill rotWithShape="1">
          <a:blip r:embed="rId2">
            <a:extLst>
              <a:ext uri="{28A0092B-C50C-407E-A947-70E740481C1C}">
                <a14:useLocalDpi xmlns:a14="http://schemas.microsoft.com/office/drawing/2010/main" val="0"/>
              </a:ext>
            </a:extLst>
          </a:blip>
          <a:srcRect l="31189" t="19226" r="46599" b="24784"/>
          <a:stretch/>
        </p:blipFill>
        <p:spPr>
          <a:xfrm>
            <a:off x="3868181" y="358609"/>
            <a:ext cx="4022053" cy="5995057"/>
          </a:xfrm>
        </p:spPr>
      </p:pic>
      <p:sp>
        <p:nvSpPr>
          <p:cNvPr id="4" name="Zástupný symbol pro číslo snímku 3"/>
          <p:cNvSpPr>
            <a:spLocks noGrp="1"/>
          </p:cNvSpPr>
          <p:nvPr>
            <p:ph type="sldNum" sz="quarter" idx="12"/>
          </p:nvPr>
        </p:nvSpPr>
        <p:spPr/>
        <p:txBody>
          <a:bodyPr>
            <a:normAutofit/>
          </a:bodyPr>
          <a:lstStyle/>
          <a:p>
            <a:pPr>
              <a:defRPr/>
            </a:pPr>
            <a:fld id="{028EA581-B39D-467B-A4EF-F6426D455450}" type="slidenum">
              <a:rPr lang="en-US" altLang="cs-CZ" smtClean="0"/>
              <a:pPr>
                <a:defRPr/>
              </a:pPr>
              <a:t>7</a:t>
            </a:fld>
            <a:endParaRPr lang="en-US" altLang="cs-CZ"/>
          </a:p>
        </p:txBody>
      </p:sp>
    </p:spTree>
    <p:extLst>
      <p:ext uri="{BB962C8B-B14F-4D97-AF65-F5344CB8AC3E}">
        <p14:creationId xmlns:p14="http://schemas.microsoft.com/office/powerpoint/2010/main" val="36867486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rotWithShape="1">
          <a:blip r:embed="rId2"/>
          <a:srcRect l="24263" t="17536" r="45890" b="59486"/>
          <a:stretch/>
        </p:blipFill>
        <p:spPr>
          <a:xfrm>
            <a:off x="632112" y="980388"/>
            <a:ext cx="10927775" cy="4732257"/>
          </a:xfrm>
          <a:prstGeom prst="rect">
            <a:avLst/>
          </a:prstGeom>
        </p:spPr>
      </p:pic>
    </p:spTree>
    <p:extLst>
      <p:ext uri="{BB962C8B-B14F-4D97-AF65-F5344CB8AC3E}">
        <p14:creationId xmlns:p14="http://schemas.microsoft.com/office/powerpoint/2010/main" val="17306559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700"/>
              </a:spcBef>
              <a:buClr>
                <a:schemeClr val="accent2"/>
              </a:buClr>
              <a:buSzPct val="60000"/>
              <a:buFont typeface="Wingdings" panose="05000000000000000000" pitchFamily="2" charset="2"/>
              <a:buChar char=""/>
              <a:defRPr sz="2900">
                <a:solidFill>
                  <a:schemeClr val="tx1"/>
                </a:solidFill>
                <a:latin typeface="Tw Cen MT" panose="020B0602020104020603" pitchFamily="34" charset="-18"/>
                <a:ea typeface="MS PGothic" panose="020B0600070205080204" pitchFamily="34" charset="-128"/>
              </a:defRPr>
            </a:lvl1pPr>
            <a:lvl2pPr marL="742950" indent="-285750">
              <a:spcBef>
                <a:spcPts val="550"/>
              </a:spcBef>
              <a:buClr>
                <a:schemeClr val="accent1"/>
              </a:buClr>
              <a:buSzPct val="70000"/>
              <a:buFont typeface="Wingdings 2" panose="05020102010507070707" pitchFamily="18" charset="2"/>
              <a:buChar char=""/>
              <a:defRPr sz="2600">
                <a:solidFill>
                  <a:schemeClr val="tx1"/>
                </a:solidFill>
                <a:latin typeface="Tw Cen MT" panose="020B0602020104020603" pitchFamily="34" charset="-18"/>
                <a:ea typeface="MS PGothic" panose="020B0600070205080204" pitchFamily="34" charset="-128"/>
              </a:defRPr>
            </a:lvl2pPr>
            <a:lvl3pPr marL="1143000" indent="-228600">
              <a:spcBef>
                <a:spcPts val="500"/>
              </a:spcBef>
              <a:buClr>
                <a:schemeClr val="accent2"/>
              </a:buClr>
              <a:buSzPct val="75000"/>
              <a:buFont typeface="Wingdings" panose="05000000000000000000" pitchFamily="2" charset="2"/>
              <a:buChar char=""/>
              <a:defRPr sz="2300">
                <a:solidFill>
                  <a:schemeClr val="tx1"/>
                </a:solidFill>
                <a:latin typeface="Tw Cen MT" panose="020B0602020104020603" pitchFamily="34" charset="-18"/>
                <a:ea typeface="MS PGothic" panose="020B0600070205080204" pitchFamily="34" charset="-128"/>
              </a:defRPr>
            </a:lvl3pPr>
            <a:lvl4pPr marL="1600200" indent="-228600">
              <a:spcBef>
                <a:spcPts val="400"/>
              </a:spcBef>
              <a:buClr>
                <a:srgbClr val="A5AB81"/>
              </a:buClr>
              <a:buSzPct val="75000"/>
              <a:buFont typeface="Wingdings" panose="05000000000000000000" pitchFamily="2" charset="2"/>
              <a:buChar char=""/>
              <a:defRPr sz="2000">
                <a:solidFill>
                  <a:schemeClr val="tx1"/>
                </a:solidFill>
                <a:latin typeface="Tw Cen MT" panose="020B0602020104020603" pitchFamily="34" charset="-18"/>
                <a:ea typeface="MS PGothic" panose="020B0600070205080204" pitchFamily="34" charset="-128"/>
              </a:defRPr>
            </a:lvl4pPr>
            <a:lvl5pPr marL="2057400" indent="-228600">
              <a:spcBef>
                <a:spcPts val="400"/>
              </a:spcBef>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anose="020B0600070205080204" pitchFamily="34" charset="-128"/>
              </a:defRPr>
            </a:lvl5pPr>
            <a:lvl6pPr marL="25146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anose="020B0600070205080204" pitchFamily="34" charset="-128"/>
              </a:defRPr>
            </a:lvl6pPr>
            <a:lvl7pPr marL="29718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anose="020B0600070205080204" pitchFamily="34" charset="-128"/>
              </a:defRPr>
            </a:lvl7pPr>
            <a:lvl8pPr marL="34290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anose="020B0600070205080204" pitchFamily="34" charset="-128"/>
              </a:defRPr>
            </a:lvl8pPr>
            <a:lvl9pPr marL="38862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18"/>
                <a:ea typeface="MS PGothic" panose="020B0600070205080204" pitchFamily="34" charset="-128"/>
              </a:defRPr>
            </a:lvl9pPr>
          </a:lstStyle>
          <a:p>
            <a:pPr>
              <a:lnSpc>
                <a:spcPct val="80000"/>
              </a:lnSpc>
              <a:spcBef>
                <a:spcPct val="0"/>
              </a:spcBef>
              <a:buClrTx/>
              <a:buSzTx/>
              <a:buFontTx/>
              <a:buNone/>
            </a:pPr>
            <a:fld id="{B21E9C65-EA22-426A-B536-77BD8960F3CC}" type="slidenum">
              <a:rPr lang="en-US" altLang="cs-CZ" sz="1200">
                <a:solidFill>
                  <a:srgbClr val="FFFFFF"/>
                </a:solidFill>
                <a:latin typeface="Arial" panose="020B0604020202020204" pitchFamily="34" charset="0"/>
              </a:rPr>
              <a:pPr>
                <a:lnSpc>
                  <a:spcPct val="80000"/>
                </a:lnSpc>
                <a:spcBef>
                  <a:spcPct val="0"/>
                </a:spcBef>
                <a:buClrTx/>
                <a:buSzTx/>
                <a:buFontTx/>
                <a:buNone/>
              </a:pPr>
              <a:t>9</a:t>
            </a:fld>
            <a:endParaRPr lang="en-US" altLang="cs-CZ" sz="1200">
              <a:solidFill>
                <a:srgbClr val="FFFFFF"/>
              </a:solidFill>
              <a:latin typeface="Arial" panose="020B0604020202020204" pitchFamily="34" charset="0"/>
            </a:endParaRPr>
          </a:p>
        </p:txBody>
      </p:sp>
      <p:grpSp>
        <p:nvGrpSpPr>
          <p:cNvPr id="37893" name="Group 35"/>
          <p:cNvGrpSpPr>
            <a:grpSpLocks/>
          </p:cNvGrpSpPr>
          <p:nvPr/>
        </p:nvGrpSpPr>
        <p:grpSpPr bwMode="auto">
          <a:xfrm>
            <a:off x="6507981" y="587080"/>
            <a:ext cx="4386262" cy="5181600"/>
            <a:chOff x="5156312" y="1676396"/>
            <a:chExt cx="3987688" cy="4673604"/>
          </a:xfrm>
        </p:grpSpPr>
        <p:pic>
          <p:nvPicPr>
            <p:cNvPr id="37894" name="Picture 2" descr="http://www.studentconsult.com/common/showimage.cfm?mediaISBN=0721632564&amp;FigFile=S23283-013-f007.jpg&amp;size=fullsize"/>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30202" t="58952" r="26701" b="1563"/>
            <a:stretch>
              <a:fillRect/>
            </a:stretch>
          </p:blipFill>
          <p:spPr bwMode="auto">
            <a:xfrm>
              <a:off x="5156312" y="1676396"/>
              <a:ext cx="3970749" cy="4639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Rectangle 23"/>
            <p:cNvSpPr/>
            <p:nvPr/>
          </p:nvSpPr>
          <p:spPr>
            <a:xfrm>
              <a:off x="8503199" y="1845356"/>
              <a:ext cx="640801" cy="13717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CA"/>
            </a:p>
          </p:txBody>
        </p:sp>
        <p:sp>
          <p:nvSpPr>
            <p:cNvPr id="25" name="Rectangle 24"/>
            <p:cNvSpPr/>
            <p:nvPr/>
          </p:nvSpPr>
          <p:spPr>
            <a:xfrm>
              <a:off x="8449799" y="4640354"/>
              <a:ext cx="694201" cy="17096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CA"/>
            </a:p>
          </p:txBody>
        </p:sp>
        <p:sp>
          <p:nvSpPr>
            <p:cNvPr id="26" name="Rectangle 25"/>
            <p:cNvSpPr/>
            <p:nvPr/>
          </p:nvSpPr>
          <p:spPr>
            <a:xfrm>
              <a:off x="8926070" y="3911536"/>
              <a:ext cx="217930" cy="13717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CA"/>
            </a:p>
          </p:txBody>
        </p:sp>
        <p:sp>
          <p:nvSpPr>
            <p:cNvPr id="27" name="Rectangle 26"/>
            <p:cNvSpPr/>
            <p:nvPr/>
          </p:nvSpPr>
          <p:spPr>
            <a:xfrm>
              <a:off x="8706697" y="3792691"/>
              <a:ext cx="437303" cy="2878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CA"/>
            </a:p>
          </p:txBody>
        </p:sp>
        <p:sp>
          <p:nvSpPr>
            <p:cNvPr id="28" name="Rectangle 27"/>
            <p:cNvSpPr/>
            <p:nvPr/>
          </p:nvSpPr>
          <p:spPr>
            <a:xfrm>
              <a:off x="8706697" y="4469963"/>
              <a:ext cx="437303" cy="2878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CA"/>
            </a:p>
          </p:txBody>
        </p:sp>
        <p:sp>
          <p:nvSpPr>
            <p:cNvPr id="29" name="Rectangle 28"/>
            <p:cNvSpPr/>
            <p:nvPr/>
          </p:nvSpPr>
          <p:spPr>
            <a:xfrm>
              <a:off x="8672059" y="3030939"/>
              <a:ext cx="438747" cy="2878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CA"/>
            </a:p>
          </p:txBody>
        </p:sp>
      </p:grpSp>
      <p:grpSp>
        <p:nvGrpSpPr>
          <p:cNvPr id="13" name="Group 19"/>
          <p:cNvGrpSpPr>
            <a:grpSpLocks/>
          </p:cNvGrpSpPr>
          <p:nvPr/>
        </p:nvGrpSpPr>
        <p:grpSpPr bwMode="auto">
          <a:xfrm>
            <a:off x="1601691" y="667733"/>
            <a:ext cx="3978977" cy="5327714"/>
            <a:chOff x="5113869" y="1540933"/>
            <a:chExt cx="4030131" cy="4978400"/>
          </a:xfrm>
        </p:grpSpPr>
        <p:pic>
          <p:nvPicPr>
            <p:cNvPr id="14" name="Picture 2" descr="http://www.studentconsult.com/common/showimage.cfm?mediaISBN=0721632564&amp;FigFile=S23283-013-f007.jpg&amp;size=fullsize"/>
            <p:cNvPicPr>
              <a:picLocks noChangeAspect="1" noChangeArrowheads="1"/>
            </p:cNvPicPr>
            <p:nvPr/>
          </p:nvPicPr>
          <p:blipFill>
            <a:blip r:embed="rId3">
              <a:extLst>
                <a:ext uri="{28A0092B-C50C-407E-A947-70E740481C1C}">
                  <a14:useLocalDpi xmlns:a14="http://schemas.microsoft.com/office/drawing/2010/main" val="0"/>
                </a:ext>
              </a:extLst>
            </a:blip>
            <a:srcRect l="63673" t="59279" r="-1170" b="1938"/>
            <a:stretch>
              <a:fillRect/>
            </a:stretch>
          </p:blipFill>
          <p:spPr bwMode="auto">
            <a:xfrm>
              <a:off x="5395576" y="1540933"/>
              <a:ext cx="3748424" cy="49445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6"/>
            <p:cNvSpPr/>
            <p:nvPr/>
          </p:nvSpPr>
          <p:spPr>
            <a:xfrm>
              <a:off x="5197644" y="1642100"/>
              <a:ext cx="999958" cy="4568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CA"/>
            </a:p>
          </p:txBody>
        </p:sp>
        <p:sp>
          <p:nvSpPr>
            <p:cNvPr id="16" name="Rectangle 7"/>
            <p:cNvSpPr/>
            <p:nvPr/>
          </p:nvSpPr>
          <p:spPr>
            <a:xfrm>
              <a:off x="5197644" y="2642349"/>
              <a:ext cx="559691" cy="5743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CA"/>
            </a:p>
          </p:txBody>
        </p:sp>
        <p:sp>
          <p:nvSpPr>
            <p:cNvPr id="17" name="Rectangle 8"/>
            <p:cNvSpPr/>
            <p:nvPr/>
          </p:nvSpPr>
          <p:spPr>
            <a:xfrm>
              <a:off x="5926669" y="1947234"/>
              <a:ext cx="524042" cy="3051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CA"/>
            </a:p>
          </p:txBody>
        </p:sp>
        <p:sp>
          <p:nvSpPr>
            <p:cNvPr id="18" name="Rectangle 9"/>
            <p:cNvSpPr/>
            <p:nvPr/>
          </p:nvSpPr>
          <p:spPr>
            <a:xfrm>
              <a:off x="5113869" y="3131867"/>
              <a:ext cx="507999" cy="4405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CA"/>
            </a:p>
          </p:txBody>
        </p:sp>
        <p:sp>
          <p:nvSpPr>
            <p:cNvPr id="19" name="Rectangle 10"/>
            <p:cNvSpPr/>
            <p:nvPr/>
          </p:nvSpPr>
          <p:spPr>
            <a:xfrm>
              <a:off x="5400844" y="2913216"/>
              <a:ext cx="474133" cy="3557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CA"/>
            </a:p>
          </p:txBody>
        </p:sp>
        <p:sp>
          <p:nvSpPr>
            <p:cNvPr id="20" name="Rectangle 11"/>
            <p:cNvSpPr/>
            <p:nvPr/>
          </p:nvSpPr>
          <p:spPr>
            <a:xfrm>
              <a:off x="5265377" y="3758451"/>
              <a:ext cx="609600" cy="5254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CA"/>
            </a:p>
          </p:txBody>
        </p:sp>
        <p:sp>
          <p:nvSpPr>
            <p:cNvPr id="21" name="Rectangle 12"/>
            <p:cNvSpPr/>
            <p:nvPr/>
          </p:nvSpPr>
          <p:spPr>
            <a:xfrm>
              <a:off x="5215468" y="4166382"/>
              <a:ext cx="406400" cy="23529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CA" dirty="0"/>
                <a:t>v</a:t>
              </a:r>
            </a:p>
          </p:txBody>
        </p:sp>
        <p:sp>
          <p:nvSpPr>
            <p:cNvPr id="22" name="Rectangle 13"/>
            <p:cNvSpPr/>
            <p:nvPr/>
          </p:nvSpPr>
          <p:spPr>
            <a:xfrm>
              <a:off x="5350935" y="4791333"/>
              <a:ext cx="1033824" cy="1533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CA"/>
            </a:p>
          </p:txBody>
        </p:sp>
        <p:sp>
          <p:nvSpPr>
            <p:cNvPr id="23" name="Rectangle 14"/>
            <p:cNvSpPr/>
            <p:nvPr/>
          </p:nvSpPr>
          <p:spPr>
            <a:xfrm>
              <a:off x="5452536" y="4520467"/>
              <a:ext cx="474133" cy="2888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CA" dirty="0"/>
                <a:t>v</a:t>
              </a:r>
            </a:p>
          </p:txBody>
        </p:sp>
      </p:grpSp>
      <p:sp>
        <p:nvSpPr>
          <p:cNvPr id="2" name="TextovéPole 1"/>
          <p:cNvSpPr txBox="1"/>
          <p:nvPr/>
        </p:nvSpPr>
        <p:spPr>
          <a:xfrm>
            <a:off x="2735317" y="135129"/>
            <a:ext cx="3656899" cy="369332"/>
          </a:xfrm>
          <a:prstGeom prst="rect">
            <a:avLst/>
          </a:prstGeom>
          <a:noFill/>
        </p:spPr>
        <p:txBody>
          <a:bodyPr wrap="none" rtlCol="0">
            <a:spAutoFit/>
          </a:bodyPr>
          <a:lstStyle/>
          <a:p>
            <a:r>
              <a:rPr lang="cs-CZ" dirty="0" smtClean="0"/>
              <a:t>Světločivné elementy: tyčinky a čípky</a:t>
            </a:r>
            <a:endParaRPr lang="cs-CZ" dirty="0"/>
          </a:p>
        </p:txBody>
      </p:sp>
      <p:sp>
        <p:nvSpPr>
          <p:cNvPr id="3" name="TextovéPole 2"/>
          <p:cNvSpPr txBox="1"/>
          <p:nvPr/>
        </p:nvSpPr>
        <p:spPr>
          <a:xfrm>
            <a:off x="97800" y="6021405"/>
            <a:ext cx="11811247" cy="646331"/>
          </a:xfrm>
          <a:prstGeom prst="rect">
            <a:avLst/>
          </a:prstGeom>
          <a:noFill/>
        </p:spPr>
        <p:txBody>
          <a:bodyPr wrap="none" rtlCol="0">
            <a:spAutoFit/>
          </a:bodyPr>
          <a:lstStyle/>
          <a:p>
            <a:r>
              <a:rPr lang="cs-CZ" sz="1200" dirty="0" smtClean="0"/>
              <a:t>Obsahují zrakové pigmenty, které se působením světla chemicky rozkládají. </a:t>
            </a:r>
          </a:p>
          <a:p>
            <a:r>
              <a:rPr lang="cs-CZ" sz="1200" dirty="0" smtClean="0"/>
              <a:t>Základ: sloučenina bílkovin opsinu a </a:t>
            </a:r>
            <a:r>
              <a:rPr lang="cs-CZ" sz="1200" dirty="0" err="1" smtClean="0"/>
              <a:t>retinenu</a:t>
            </a:r>
            <a:r>
              <a:rPr lang="cs-CZ" sz="1200" dirty="0" smtClean="0"/>
              <a:t> (derivát </a:t>
            </a:r>
            <a:r>
              <a:rPr lang="cs-CZ" sz="1200" dirty="0" err="1" smtClean="0"/>
              <a:t>vit.A</a:t>
            </a:r>
            <a:r>
              <a:rPr lang="cs-CZ" sz="1200" dirty="0" smtClean="0"/>
              <a:t>), působením světla pigment bledne, ruší se vazba mezi opsinem a </a:t>
            </a:r>
            <a:r>
              <a:rPr lang="cs-CZ" sz="1200" dirty="0" err="1" smtClean="0"/>
              <a:t>retinenem</a:t>
            </a:r>
            <a:r>
              <a:rPr lang="cs-CZ" sz="1200" dirty="0" smtClean="0"/>
              <a:t>. Rozpad pigmentu=nervový vzruch=akční potenciál</a:t>
            </a:r>
          </a:p>
          <a:p>
            <a:r>
              <a:rPr lang="cs-CZ" sz="1200" dirty="0" smtClean="0"/>
              <a:t> v gangliových buňkách sítnice. Působením </a:t>
            </a:r>
            <a:r>
              <a:rPr lang="cs-CZ" sz="1200" dirty="0" err="1" smtClean="0"/>
              <a:t>vit.A</a:t>
            </a:r>
            <a:r>
              <a:rPr lang="cs-CZ" sz="1200" dirty="0" smtClean="0"/>
              <a:t> se vazba obnovuje. Nedostatek </a:t>
            </a:r>
            <a:r>
              <a:rPr lang="cs-CZ" sz="1200" dirty="0" err="1" smtClean="0"/>
              <a:t>vit.A</a:t>
            </a:r>
            <a:r>
              <a:rPr lang="cs-CZ" sz="1200" dirty="0" smtClean="0"/>
              <a:t>- šeroslepost (nyktalopie)</a:t>
            </a:r>
          </a:p>
        </p:txBody>
      </p:sp>
    </p:spTree>
    <p:extLst>
      <p:ext uri="{BB962C8B-B14F-4D97-AF65-F5344CB8AC3E}">
        <p14:creationId xmlns:p14="http://schemas.microsoft.com/office/powerpoint/2010/main" val="4264751328"/>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S_PPT_DBNAME" val="dfbb3340-64e1-4591-bf81-529e9ab6da79.mdb"/>
</p:tagLst>
</file>

<file path=ppt/tags/tag2.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OINTWIDTH" val="0.5"/>
  <p:tag name="ARS_CHARTSHOWITEMTEXT" val="0"/>
  <p:tag name="ARS_CHARTPARA_SHOWWINDOW" val="0"/>
</p:tagLst>
</file>

<file path=ppt/theme/theme1.xml><?xml version="1.0" encoding="utf-8"?>
<a:theme xmlns:a="http://schemas.openxmlformats.org/drawingml/2006/main" name="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556</TotalTime>
  <Words>2684</Words>
  <Application>Microsoft Office PowerPoint</Application>
  <PresentationFormat>Širokoúhlá obrazovka</PresentationFormat>
  <Paragraphs>359</Paragraphs>
  <Slides>40</Slides>
  <Notes>11</Notes>
  <HiddenSlides>0</HiddenSlides>
  <MMClips>0</MMClips>
  <ScaleCrop>false</ScaleCrop>
  <HeadingPairs>
    <vt:vector size="6" baseType="variant">
      <vt:variant>
        <vt:lpstr>Použitá písma</vt:lpstr>
      </vt:variant>
      <vt:variant>
        <vt:i4>9</vt:i4>
      </vt:variant>
      <vt:variant>
        <vt:lpstr>Motiv</vt:lpstr>
      </vt:variant>
      <vt:variant>
        <vt:i4>1</vt:i4>
      </vt:variant>
      <vt:variant>
        <vt:lpstr>Nadpisy snímků</vt:lpstr>
      </vt:variant>
      <vt:variant>
        <vt:i4>40</vt:i4>
      </vt:variant>
    </vt:vector>
  </HeadingPairs>
  <TitlesOfParts>
    <vt:vector size="50" baseType="lpstr">
      <vt:lpstr>MS PGothic</vt:lpstr>
      <vt:lpstr>Aharoni</vt:lpstr>
      <vt:lpstr>Arial</vt:lpstr>
      <vt:lpstr>Calibri</vt:lpstr>
      <vt:lpstr>Calibri Light</vt:lpstr>
      <vt:lpstr>Symbol</vt:lpstr>
      <vt:lpstr>Tw Cen MT</vt:lpstr>
      <vt:lpstr>Wingdings</vt:lpstr>
      <vt:lpstr>Wingdings 2</vt:lpstr>
      <vt:lpstr>Motiv Office</vt:lpstr>
      <vt:lpstr>SMYSLY</vt:lpstr>
      <vt:lpstr>FYZIOLOGIE VIDĚNÍ</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Phototransduction: Dark current</vt:lpstr>
      <vt:lpstr>Prezentace aplikace PowerPoint</vt:lpstr>
      <vt:lpstr>Phototransduction: mechanism</vt:lpstr>
      <vt:lpstr>Prezentace aplikace PowerPoint</vt:lpstr>
      <vt:lpstr>Prezentace aplikace PowerPoint</vt:lpstr>
      <vt:lpstr>Neural circuits of retinal receptive fields</vt:lpstr>
      <vt:lpstr>Neural Circuits of Retinal Receptive Fields</vt:lpstr>
      <vt:lpstr>Neural Circuits of Retinal  Receptive Fields</vt:lpstr>
      <vt:lpstr>Receptive fields</vt:lpstr>
      <vt:lpstr>Prezentace aplikace PowerPoint</vt:lpstr>
      <vt:lpstr>Colour Vision</vt:lpstr>
      <vt:lpstr>Prezentace aplikace PowerPoint</vt:lpstr>
      <vt:lpstr>Prezentace aplikace PowerPoint</vt:lpstr>
      <vt:lpstr>Binokulární vidění</vt:lpstr>
      <vt:lpstr>Prezentace aplikace PowerPoint</vt:lpstr>
      <vt:lpstr>Hloubkové vidění - stereoskopické</vt:lpstr>
      <vt:lpstr>SLUCH</vt:lpstr>
      <vt:lpstr>Prezentace aplikace PowerPoint</vt:lpstr>
      <vt:lpstr>Střední ucho – zabezpečuje převod akustických signálů vzduchem</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ČICH</vt:lpstr>
      <vt:lpstr>Prezentace aplikace PowerPoint</vt:lpstr>
      <vt:lpstr>CHUŤ</vt:lpstr>
      <vt:lpstr>Prezentace aplikace PowerPoint</vt:lpstr>
      <vt:lpstr>Prezentace aplikace PowerPoint</vt:lpstr>
    </vt:vector>
  </TitlesOfParts>
  <Company>Masarykova univerzita</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Zuzana Nováková</dc:creator>
  <cp:lastModifiedBy>Zuzana Nováková</cp:lastModifiedBy>
  <cp:revision>52</cp:revision>
  <cp:lastPrinted>2016-03-10T08:58:53Z</cp:lastPrinted>
  <dcterms:created xsi:type="dcterms:W3CDTF">2016-03-09T15:15:13Z</dcterms:created>
  <dcterms:modified xsi:type="dcterms:W3CDTF">2018-10-15T09:05:16Z</dcterms:modified>
</cp:coreProperties>
</file>