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5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3" r:id="rId17"/>
    <p:sldId id="276" r:id="rId18"/>
    <p:sldId id="274" r:id="rId19"/>
    <p:sldId id="270" r:id="rId20"/>
    <p:sldId id="271" r:id="rId21"/>
    <p:sldId id="272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8B2146-359B-4232-A334-7F7FF6FD22E0}" type="doc">
      <dgm:prSet loTypeId="urn:microsoft.com/office/officeart/2005/8/layout/radial6" loCatId="cycle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93A2E8CE-D6BB-45B2-B97B-FB2F3B3AE791}">
      <dgm:prSet phldrT="[Text]" custT="1"/>
      <dgm:spPr/>
      <dgm:t>
        <a:bodyPr/>
        <a:lstStyle/>
        <a:p>
          <a:r>
            <a:rPr lang="cs-CZ" sz="1400" b="1" dirty="0" smtClean="0">
              <a:solidFill>
                <a:schemeClr val="bg1"/>
              </a:solidFill>
              <a:latin typeface="Arial Black" pitchFamily="34" charset="0"/>
            </a:rPr>
            <a:t>IMOBILIZAČNÍ SYNDROM</a:t>
          </a:r>
          <a:endParaRPr lang="cs-CZ" sz="1400" b="1" dirty="0">
            <a:solidFill>
              <a:schemeClr val="bg1"/>
            </a:solidFill>
            <a:latin typeface="Arial Black" pitchFamily="34" charset="0"/>
          </a:endParaRPr>
        </a:p>
      </dgm:t>
    </dgm:pt>
    <dgm:pt modelId="{1B245487-65BD-44E9-8FE1-763B7A61E7CC}" type="parTrans" cxnId="{E61A8284-52C9-4BD3-B07C-5A037411B23F}">
      <dgm:prSet/>
      <dgm:spPr/>
      <dgm:t>
        <a:bodyPr/>
        <a:lstStyle/>
        <a:p>
          <a:endParaRPr lang="cs-CZ" sz="1100">
            <a:solidFill>
              <a:schemeClr val="tx1"/>
            </a:solidFill>
          </a:endParaRPr>
        </a:p>
      </dgm:t>
    </dgm:pt>
    <dgm:pt modelId="{8E0F6C88-AB33-4E4E-BAE4-33D41F2B261A}" type="sibTrans" cxnId="{E61A8284-52C9-4BD3-B07C-5A037411B23F}">
      <dgm:prSet/>
      <dgm:spPr/>
      <dgm:t>
        <a:bodyPr/>
        <a:lstStyle/>
        <a:p>
          <a:endParaRPr lang="cs-CZ" sz="1100">
            <a:solidFill>
              <a:schemeClr val="tx1"/>
            </a:solidFill>
          </a:endParaRPr>
        </a:p>
      </dgm:t>
    </dgm:pt>
    <dgm:pt modelId="{8DED1F18-ADC9-4AE8-A69B-880E50923E59}">
      <dgm:prSet phldrT="[Text]" custT="1"/>
      <dgm:spPr/>
      <dgm:t>
        <a:bodyPr/>
        <a:lstStyle/>
        <a:p>
          <a:r>
            <a:rPr lang="cs-CZ" sz="1100" dirty="0" smtClean="0">
              <a:solidFill>
                <a:schemeClr val="tx1"/>
              </a:solidFill>
              <a:latin typeface="Arial Black" pitchFamily="34" charset="0"/>
            </a:rPr>
            <a:t>BOLEST</a:t>
          </a:r>
          <a:endParaRPr lang="cs-CZ" sz="1100" dirty="0">
            <a:solidFill>
              <a:schemeClr val="tx1"/>
            </a:solidFill>
            <a:latin typeface="Arial Black" pitchFamily="34" charset="0"/>
          </a:endParaRPr>
        </a:p>
      </dgm:t>
    </dgm:pt>
    <dgm:pt modelId="{008E1AE5-9455-4C21-A5D1-395491DD84ED}" type="parTrans" cxnId="{3B3A73F2-901C-4E9A-A72B-A48182B70DAE}">
      <dgm:prSet/>
      <dgm:spPr/>
      <dgm:t>
        <a:bodyPr/>
        <a:lstStyle/>
        <a:p>
          <a:endParaRPr lang="cs-CZ" sz="1100">
            <a:solidFill>
              <a:schemeClr val="tx1"/>
            </a:solidFill>
          </a:endParaRPr>
        </a:p>
      </dgm:t>
    </dgm:pt>
    <dgm:pt modelId="{C81CD867-A0EE-443B-B82F-2B9DE834E7E2}" type="sibTrans" cxnId="{3B3A73F2-901C-4E9A-A72B-A48182B70DAE}">
      <dgm:prSet/>
      <dgm:spPr/>
      <dgm:t>
        <a:bodyPr/>
        <a:lstStyle/>
        <a:p>
          <a:endParaRPr lang="cs-CZ" sz="1100">
            <a:solidFill>
              <a:schemeClr val="tx1"/>
            </a:solidFill>
          </a:endParaRPr>
        </a:p>
      </dgm:t>
    </dgm:pt>
    <dgm:pt modelId="{84C92365-7C36-4815-A571-5403EA4DB256}">
      <dgm:prSet phldrT="[Text]" custT="1"/>
      <dgm:spPr/>
      <dgm:t>
        <a:bodyPr/>
        <a:lstStyle/>
        <a:p>
          <a:r>
            <a:rPr lang="cs-CZ" sz="1100" dirty="0" smtClean="0">
              <a:solidFill>
                <a:schemeClr val="tx1"/>
              </a:solidFill>
              <a:latin typeface="Arial Black" pitchFamily="34" charset="0"/>
            </a:rPr>
            <a:t>PORUCHY NERVOVÉHO SYSTÉMU</a:t>
          </a:r>
          <a:endParaRPr lang="cs-CZ" sz="1100" dirty="0">
            <a:solidFill>
              <a:schemeClr val="tx1"/>
            </a:solidFill>
            <a:latin typeface="Arial Black" pitchFamily="34" charset="0"/>
          </a:endParaRPr>
        </a:p>
      </dgm:t>
    </dgm:pt>
    <dgm:pt modelId="{B05F7EDF-CAF0-42FB-B5D2-486DCFF7084C}" type="parTrans" cxnId="{8081E96A-5428-4538-BBEA-4A43ADB9DDF0}">
      <dgm:prSet/>
      <dgm:spPr/>
      <dgm:t>
        <a:bodyPr/>
        <a:lstStyle/>
        <a:p>
          <a:endParaRPr lang="cs-CZ" sz="1100">
            <a:solidFill>
              <a:schemeClr val="tx1"/>
            </a:solidFill>
          </a:endParaRPr>
        </a:p>
      </dgm:t>
    </dgm:pt>
    <dgm:pt modelId="{6CF72155-777D-4241-9A72-E21CD1705611}" type="sibTrans" cxnId="{8081E96A-5428-4538-BBEA-4A43ADB9DDF0}">
      <dgm:prSet/>
      <dgm:spPr/>
      <dgm:t>
        <a:bodyPr/>
        <a:lstStyle/>
        <a:p>
          <a:endParaRPr lang="cs-CZ" sz="1100">
            <a:solidFill>
              <a:schemeClr val="tx1"/>
            </a:solidFill>
          </a:endParaRPr>
        </a:p>
      </dgm:t>
    </dgm:pt>
    <dgm:pt modelId="{72D2C9CC-FC0C-450E-A75C-9A9108E89142}">
      <dgm:prSet phldrT="[Text]" custT="1"/>
      <dgm:spPr/>
      <dgm:t>
        <a:bodyPr/>
        <a:lstStyle/>
        <a:p>
          <a:r>
            <a:rPr lang="cs-CZ" sz="1050" dirty="0" smtClean="0">
              <a:solidFill>
                <a:schemeClr val="tx1"/>
              </a:solidFill>
              <a:latin typeface="Arial Black" pitchFamily="34" charset="0"/>
            </a:rPr>
            <a:t>GENERALIZOVANÁ SLABOST</a:t>
          </a:r>
          <a:endParaRPr lang="cs-CZ" sz="1050" dirty="0">
            <a:solidFill>
              <a:schemeClr val="tx1"/>
            </a:solidFill>
            <a:latin typeface="Arial Black" pitchFamily="34" charset="0"/>
          </a:endParaRPr>
        </a:p>
      </dgm:t>
    </dgm:pt>
    <dgm:pt modelId="{5E262E6F-0A73-4CB3-95A5-94104789827A}" type="parTrans" cxnId="{7635A503-7822-402C-A209-02E143308309}">
      <dgm:prSet/>
      <dgm:spPr/>
      <dgm:t>
        <a:bodyPr/>
        <a:lstStyle/>
        <a:p>
          <a:endParaRPr lang="cs-CZ" sz="1100">
            <a:solidFill>
              <a:schemeClr val="tx1"/>
            </a:solidFill>
          </a:endParaRPr>
        </a:p>
      </dgm:t>
    </dgm:pt>
    <dgm:pt modelId="{D0DC2A29-3601-4610-A5BF-A56FB367D82A}" type="sibTrans" cxnId="{7635A503-7822-402C-A209-02E143308309}">
      <dgm:prSet/>
      <dgm:spPr/>
      <dgm:t>
        <a:bodyPr/>
        <a:lstStyle/>
        <a:p>
          <a:endParaRPr lang="cs-CZ" sz="1100">
            <a:solidFill>
              <a:schemeClr val="tx1"/>
            </a:solidFill>
          </a:endParaRPr>
        </a:p>
      </dgm:t>
    </dgm:pt>
    <dgm:pt modelId="{277E13C1-E324-4D86-BA07-EF0A4B088271}">
      <dgm:prSet phldrT="[Text]" custT="1"/>
      <dgm:spPr/>
      <dgm:t>
        <a:bodyPr/>
        <a:lstStyle/>
        <a:p>
          <a:r>
            <a:rPr lang="cs-CZ" sz="1100" dirty="0" smtClean="0">
              <a:solidFill>
                <a:schemeClr val="tx1"/>
              </a:solidFill>
              <a:latin typeface="Arial Black" pitchFamily="34" charset="0"/>
            </a:rPr>
            <a:t>PORUCHA KOSTERNÍHO a SVALOVÉHO SYSTÉMU</a:t>
          </a:r>
          <a:endParaRPr lang="cs-CZ" sz="1100" dirty="0">
            <a:solidFill>
              <a:schemeClr val="tx1"/>
            </a:solidFill>
            <a:latin typeface="Arial Black" pitchFamily="34" charset="0"/>
          </a:endParaRPr>
        </a:p>
      </dgm:t>
    </dgm:pt>
    <dgm:pt modelId="{3A4058BF-8A87-4E43-95F3-876F510A93BC}" type="parTrans" cxnId="{ABF088B5-55AC-4ADA-BDBF-672266CFB72A}">
      <dgm:prSet/>
      <dgm:spPr/>
      <dgm:t>
        <a:bodyPr/>
        <a:lstStyle/>
        <a:p>
          <a:endParaRPr lang="cs-CZ" sz="1100">
            <a:solidFill>
              <a:schemeClr val="tx1"/>
            </a:solidFill>
          </a:endParaRPr>
        </a:p>
      </dgm:t>
    </dgm:pt>
    <dgm:pt modelId="{B7390BC4-EEB4-478F-BE0E-393CDF187866}" type="sibTrans" cxnId="{ABF088B5-55AC-4ADA-BDBF-672266CFB72A}">
      <dgm:prSet/>
      <dgm:spPr/>
      <dgm:t>
        <a:bodyPr/>
        <a:lstStyle/>
        <a:p>
          <a:endParaRPr lang="cs-CZ" sz="1100">
            <a:solidFill>
              <a:schemeClr val="tx1"/>
            </a:solidFill>
          </a:endParaRPr>
        </a:p>
      </dgm:t>
    </dgm:pt>
    <dgm:pt modelId="{731A611B-0BCC-4FB8-B3EF-C52D09E878A9}">
      <dgm:prSet custT="1"/>
      <dgm:spPr/>
      <dgm:t>
        <a:bodyPr/>
        <a:lstStyle/>
        <a:p>
          <a:r>
            <a:rPr lang="cs-CZ" sz="1100" dirty="0" smtClean="0">
              <a:solidFill>
                <a:schemeClr val="tx1"/>
              </a:solidFill>
              <a:latin typeface="Arial Black" pitchFamily="34" charset="0"/>
            </a:rPr>
            <a:t>INFEKČNÍ PROCESY</a:t>
          </a:r>
          <a:endParaRPr lang="cs-CZ" sz="1100" dirty="0">
            <a:solidFill>
              <a:schemeClr val="tx1"/>
            </a:solidFill>
            <a:latin typeface="Arial Black" pitchFamily="34" charset="0"/>
          </a:endParaRPr>
        </a:p>
      </dgm:t>
    </dgm:pt>
    <dgm:pt modelId="{066D36D3-B220-4848-BA4F-3E342743848E}" type="parTrans" cxnId="{35B5D4FD-5C40-44CA-BFA7-C1C6DE1D1D2F}">
      <dgm:prSet/>
      <dgm:spPr/>
      <dgm:t>
        <a:bodyPr/>
        <a:lstStyle/>
        <a:p>
          <a:endParaRPr lang="cs-CZ" sz="1100">
            <a:solidFill>
              <a:schemeClr val="tx1"/>
            </a:solidFill>
          </a:endParaRPr>
        </a:p>
      </dgm:t>
    </dgm:pt>
    <dgm:pt modelId="{5A57E14C-0097-4A37-9859-AA4B4FA6D48C}" type="sibTrans" cxnId="{35B5D4FD-5C40-44CA-BFA7-C1C6DE1D1D2F}">
      <dgm:prSet/>
      <dgm:spPr/>
      <dgm:t>
        <a:bodyPr/>
        <a:lstStyle/>
        <a:p>
          <a:endParaRPr lang="cs-CZ" sz="1100">
            <a:solidFill>
              <a:schemeClr val="tx1"/>
            </a:solidFill>
          </a:endParaRPr>
        </a:p>
      </dgm:t>
    </dgm:pt>
    <dgm:pt modelId="{D2EC8ADD-55A6-4AE1-BC5D-BAD0D469BEEA}" type="pres">
      <dgm:prSet presAssocID="{658B2146-359B-4232-A334-7F7FF6FD22E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556B012-B01E-4F46-B893-C51A7296ADB2}" type="pres">
      <dgm:prSet presAssocID="{93A2E8CE-D6BB-45B2-B97B-FB2F3B3AE791}" presName="centerShape" presStyleLbl="node0" presStyleIdx="0" presStyleCnt="1"/>
      <dgm:spPr/>
      <dgm:t>
        <a:bodyPr/>
        <a:lstStyle/>
        <a:p>
          <a:endParaRPr lang="cs-CZ"/>
        </a:p>
      </dgm:t>
    </dgm:pt>
    <dgm:pt modelId="{942B4E1D-03E3-4234-A296-FF634F169ECD}" type="pres">
      <dgm:prSet presAssocID="{8DED1F18-ADC9-4AE8-A69B-880E50923E59}" presName="node" presStyleLbl="node1" presStyleIdx="0" presStyleCnt="5" custScaleX="146910" custScaleY="9733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09B9484-EED7-4EAD-99BC-C5DAFA7B388B}" type="pres">
      <dgm:prSet presAssocID="{8DED1F18-ADC9-4AE8-A69B-880E50923E59}" presName="dummy" presStyleCnt="0"/>
      <dgm:spPr/>
    </dgm:pt>
    <dgm:pt modelId="{E322E1E9-D9D5-4B96-A7DB-04FB9351D4D7}" type="pres">
      <dgm:prSet presAssocID="{C81CD867-A0EE-443B-B82F-2B9DE834E7E2}" presName="sibTrans" presStyleLbl="sibTrans2D1" presStyleIdx="0" presStyleCnt="5"/>
      <dgm:spPr/>
      <dgm:t>
        <a:bodyPr/>
        <a:lstStyle/>
        <a:p>
          <a:endParaRPr lang="cs-CZ"/>
        </a:p>
      </dgm:t>
    </dgm:pt>
    <dgm:pt modelId="{C71315D4-BC04-4DC9-A345-FDB6F3957A82}" type="pres">
      <dgm:prSet presAssocID="{84C92365-7C36-4815-A571-5403EA4DB256}" presName="node" presStyleLbl="node1" presStyleIdx="1" presStyleCnt="5" custScaleX="128723" custScaleY="992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372FA1E-3F8E-478B-AAD8-5DFE4A507BB2}" type="pres">
      <dgm:prSet presAssocID="{84C92365-7C36-4815-A571-5403EA4DB256}" presName="dummy" presStyleCnt="0"/>
      <dgm:spPr/>
    </dgm:pt>
    <dgm:pt modelId="{10A792DE-F9E9-4417-ACAF-4267D99CE446}" type="pres">
      <dgm:prSet presAssocID="{6CF72155-777D-4241-9A72-E21CD1705611}" presName="sibTrans" presStyleLbl="sibTrans2D1" presStyleIdx="1" presStyleCnt="5"/>
      <dgm:spPr/>
      <dgm:t>
        <a:bodyPr/>
        <a:lstStyle/>
        <a:p>
          <a:endParaRPr lang="cs-CZ"/>
        </a:p>
      </dgm:t>
    </dgm:pt>
    <dgm:pt modelId="{E1002458-A749-463C-B834-9CECB3F0508D}" type="pres">
      <dgm:prSet presAssocID="{72D2C9CC-FC0C-450E-A75C-9A9108E89142}" presName="node" presStyleLbl="node1" presStyleIdx="2" presStyleCnt="5" custScaleX="136573" custScaleY="99176" custRadScaleRad="104995" custRadScaleInc="-1850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15C69D9-2FE7-417E-B7ED-4859489DF38E}" type="pres">
      <dgm:prSet presAssocID="{72D2C9CC-FC0C-450E-A75C-9A9108E89142}" presName="dummy" presStyleCnt="0"/>
      <dgm:spPr/>
    </dgm:pt>
    <dgm:pt modelId="{00C7E9EA-8ADC-4CD8-B16F-86A5A1854F1A}" type="pres">
      <dgm:prSet presAssocID="{D0DC2A29-3601-4610-A5BF-A56FB367D82A}" presName="sibTrans" presStyleLbl="sibTrans2D1" presStyleIdx="2" presStyleCnt="5"/>
      <dgm:spPr/>
      <dgm:t>
        <a:bodyPr/>
        <a:lstStyle/>
        <a:p>
          <a:endParaRPr lang="cs-CZ"/>
        </a:p>
      </dgm:t>
    </dgm:pt>
    <dgm:pt modelId="{BA814755-2E5C-4241-A527-CAB2383FC570}" type="pres">
      <dgm:prSet presAssocID="{277E13C1-E324-4D86-BA07-EF0A4B088271}" presName="node" presStyleLbl="node1" presStyleIdx="3" presStyleCnt="5" custScaleX="138392" custScaleY="9917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16CE37E-B247-4F7D-A7D4-CA899C685277}" type="pres">
      <dgm:prSet presAssocID="{277E13C1-E324-4D86-BA07-EF0A4B088271}" presName="dummy" presStyleCnt="0"/>
      <dgm:spPr/>
    </dgm:pt>
    <dgm:pt modelId="{2D973954-4748-4835-A13B-04D8B7F300F8}" type="pres">
      <dgm:prSet presAssocID="{B7390BC4-EEB4-478F-BE0E-393CDF187866}" presName="sibTrans" presStyleLbl="sibTrans2D1" presStyleIdx="3" presStyleCnt="5"/>
      <dgm:spPr/>
      <dgm:t>
        <a:bodyPr/>
        <a:lstStyle/>
        <a:p>
          <a:endParaRPr lang="cs-CZ"/>
        </a:p>
      </dgm:t>
    </dgm:pt>
    <dgm:pt modelId="{26B1C10C-838E-4902-ACDB-B8DEA5382149}" type="pres">
      <dgm:prSet presAssocID="{731A611B-0BCC-4FB8-B3EF-C52D09E878A9}" presName="node" presStyleLbl="node1" presStyleIdx="4" presStyleCnt="5" custScaleX="125899" custScaleY="9823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BC3D12F-17CC-42C3-B204-DB0F57062A53}" type="pres">
      <dgm:prSet presAssocID="{731A611B-0BCC-4FB8-B3EF-C52D09E878A9}" presName="dummy" presStyleCnt="0"/>
      <dgm:spPr/>
    </dgm:pt>
    <dgm:pt modelId="{ABFA6B66-E9F1-4C54-8C38-02CFDCDDC568}" type="pres">
      <dgm:prSet presAssocID="{5A57E14C-0097-4A37-9859-AA4B4FA6D48C}" presName="sibTrans" presStyleLbl="sibTrans2D1" presStyleIdx="4" presStyleCnt="5"/>
      <dgm:spPr/>
      <dgm:t>
        <a:bodyPr/>
        <a:lstStyle/>
        <a:p>
          <a:endParaRPr lang="cs-CZ"/>
        </a:p>
      </dgm:t>
    </dgm:pt>
  </dgm:ptLst>
  <dgm:cxnLst>
    <dgm:cxn modelId="{8F8F8ACB-578E-4109-B2CA-9291BF7BAD7C}" type="presOf" srcId="{8DED1F18-ADC9-4AE8-A69B-880E50923E59}" destId="{942B4E1D-03E3-4234-A296-FF634F169ECD}" srcOrd="0" destOrd="0" presId="urn:microsoft.com/office/officeart/2005/8/layout/radial6"/>
    <dgm:cxn modelId="{35B5D4FD-5C40-44CA-BFA7-C1C6DE1D1D2F}" srcId="{93A2E8CE-D6BB-45B2-B97B-FB2F3B3AE791}" destId="{731A611B-0BCC-4FB8-B3EF-C52D09E878A9}" srcOrd="4" destOrd="0" parTransId="{066D36D3-B220-4848-BA4F-3E342743848E}" sibTransId="{5A57E14C-0097-4A37-9859-AA4B4FA6D48C}"/>
    <dgm:cxn modelId="{606D7690-9828-4130-999E-B3ACE68D1521}" type="presOf" srcId="{277E13C1-E324-4D86-BA07-EF0A4B088271}" destId="{BA814755-2E5C-4241-A527-CAB2383FC570}" srcOrd="0" destOrd="0" presId="urn:microsoft.com/office/officeart/2005/8/layout/radial6"/>
    <dgm:cxn modelId="{827E7890-A858-44E8-AC74-C203324F22E4}" type="presOf" srcId="{C81CD867-A0EE-443B-B82F-2B9DE834E7E2}" destId="{E322E1E9-D9D5-4B96-A7DB-04FB9351D4D7}" srcOrd="0" destOrd="0" presId="urn:microsoft.com/office/officeart/2005/8/layout/radial6"/>
    <dgm:cxn modelId="{9FC7EE14-01CA-4BD8-81DD-50212E9E835D}" type="presOf" srcId="{93A2E8CE-D6BB-45B2-B97B-FB2F3B3AE791}" destId="{D556B012-B01E-4F46-B893-C51A7296ADB2}" srcOrd="0" destOrd="0" presId="urn:microsoft.com/office/officeart/2005/8/layout/radial6"/>
    <dgm:cxn modelId="{BA5DB31C-7A9E-4A82-A893-DB5C565AD7FE}" type="presOf" srcId="{B7390BC4-EEB4-478F-BE0E-393CDF187866}" destId="{2D973954-4748-4835-A13B-04D8B7F300F8}" srcOrd="0" destOrd="0" presId="urn:microsoft.com/office/officeart/2005/8/layout/radial6"/>
    <dgm:cxn modelId="{7635A503-7822-402C-A209-02E143308309}" srcId="{93A2E8CE-D6BB-45B2-B97B-FB2F3B3AE791}" destId="{72D2C9CC-FC0C-450E-A75C-9A9108E89142}" srcOrd="2" destOrd="0" parTransId="{5E262E6F-0A73-4CB3-95A5-94104789827A}" sibTransId="{D0DC2A29-3601-4610-A5BF-A56FB367D82A}"/>
    <dgm:cxn modelId="{ABF088B5-55AC-4ADA-BDBF-672266CFB72A}" srcId="{93A2E8CE-D6BB-45B2-B97B-FB2F3B3AE791}" destId="{277E13C1-E324-4D86-BA07-EF0A4B088271}" srcOrd="3" destOrd="0" parTransId="{3A4058BF-8A87-4E43-95F3-876F510A93BC}" sibTransId="{B7390BC4-EEB4-478F-BE0E-393CDF187866}"/>
    <dgm:cxn modelId="{E3E322B1-E9AC-4CFF-864A-0156931227BD}" type="presOf" srcId="{72D2C9CC-FC0C-450E-A75C-9A9108E89142}" destId="{E1002458-A749-463C-B834-9CECB3F0508D}" srcOrd="0" destOrd="0" presId="urn:microsoft.com/office/officeart/2005/8/layout/radial6"/>
    <dgm:cxn modelId="{E61A8284-52C9-4BD3-B07C-5A037411B23F}" srcId="{658B2146-359B-4232-A334-7F7FF6FD22E0}" destId="{93A2E8CE-D6BB-45B2-B97B-FB2F3B3AE791}" srcOrd="0" destOrd="0" parTransId="{1B245487-65BD-44E9-8FE1-763B7A61E7CC}" sibTransId="{8E0F6C88-AB33-4E4E-BAE4-33D41F2B261A}"/>
    <dgm:cxn modelId="{3B3A73F2-901C-4E9A-A72B-A48182B70DAE}" srcId="{93A2E8CE-D6BB-45B2-B97B-FB2F3B3AE791}" destId="{8DED1F18-ADC9-4AE8-A69B-880E50923E59}" srcOrd="0" destOrd="0" parTransId="{008E1AE5-9455-4C21-A5D1-395491DD84ED}" sibTransId="{C81CD867-A0EE-443B-B82F-2B9DE834E7E2}"/>
    <dgm:cxn modelId="{619FCAE8-9A72-4592-BF36-C97F66984BCF}" type="presOf" srcId="{5A57E14C-0097-4A37-9859-AA4B4FA6D48C}" destId="{ABFA6B66-E9F1-4C54-8C38-02CFDCDDC568}" srcOrd="0" destOrd="0" presId="urn:microsoft.com/office/officeart/2005/8/layout/radial6"/>
    <dgm:cxn modelId="{1C85A50B-9A14-4084-8AD6-2DBD5C94BEE1}" type="presOf" srcId="{658B2146-359B-4232-A334-7F7FF6FD22E0}" destId="{D2EC8ADD-55A6-4AE1-BC5D-BAD0D469BEEA}" srcOrd="0" destOrd="0" presId="urn:microsoft.com/office/officeart/2005/8/layout/radial6"/>
    <dgm:cxn modelId="{F2CDF93A-E1B2-4237-81CF-4EFFD79CDE55}" type="presOf" srcId="{6CF72155-777D-4241-9A72-E21CD1705611}" destId="{10A792DE-F9E9-4417-ACAF-4267D99CE446}" srcOrd="0" destOrd="0" presId="urn:microsoft.com/office/officeart/2005/8/layout/radial6"/>
    <dgm:cxn modelId="{8081E96A-5428-4538-BBEA-4A43ADB9DDF0}" srcId="{93A2E8CE-D6BB-45B2-B97B-FB2F3B3AE791}" destId="{84C92365-7C36-4815-A571-5403EA4DB256}" srcOrd="1" destOrd="0" parTransId="{B05F7EDF-CAF0-42FB-B5D2-486DCFF7084C}" sibTransId="{6CF72155-777D-4241-9A72-E21CD1705611}"/>
    <dgm:cxn modelId="{6D7B7BBE-2F57-4AF2-8EED-8DA40AC57452}" type="presOf" srcId="{84C92365-7C36-4815-A571-5403EA4DB256}" destId="{C71315D4-BC04-4DC9-A345-FDB6F3957A82}" srcOrd="0" destOrd="0" presId="urn:microsoft.com/office/officeart/2005/8/layout/radial6"/>
    <dgm:cxn modelId="{C49AB79A-17BC-47C7-9B10-9B95DFBE2C85}" type="presOf" srcId="{731A611B-0BCC-4FB8-B3EF-C52D09E878A9}" destId="{26B1C10C-838E-4902-ACDB-B8DEA5382149}" srcOrd="0" destOrd="0" presId="urn:microsoft.com/office/officeart/2005/8/layout/radial6"/>
    <dgm:cxn modelId="{B888EB95-CEDF-4520-842D-C1B9BAD4007F}" type="presOf" srcId="{D0DC2A29-3601-4610-A5BF-A56FB367D82A}" destId="{00C7E9EA-8ADC-4CD8-B16F-86A5A1854F1A}" srcOrd="0" destOrd="0" presId="urn:microsoft.com/office/officeart/2005/8/layout/radial6"/>
    <dgm:cxn modelId="{E00AE40C-909C-4F3C-BADB-515D3C3D0A19}" type="presParOf" srcId="{D2EC8ADD-55A6-4AE1-BC5D-BAD0D469BEEA}" destId="{D556B012-B01E-4F46-B893-C51A7296ADB2}" srcOrd="0" destOrd="0" presId="urn:microsoft.com/office/officeart/2005/8/layout/radial6"/>
    <dgm:cxn modelId="{69E28BD9-EB86-431F-A96E-7AB3ECCB187E}" type="presParOf" srcId="{D2EC8ADD-55A6-4AE1-BC5D-BAD0D469BEEA}" destId="{942B4E1D-03E3-4234-A296-FF634F169ECD}" srcOrd="1" destOrd="0" presId="urn:microsoft.com/office/officeart/2005/8/layout/radial6"/>
    <dgm:cxn modelId="{138C32CE-B0BA-4C47-BE54-3254CB433BA2}" type="presParOf" srcId="{D2EC8ADD-55A6-4AE1-BC5D-BAD0D469BEEA}" destId="{D09B9484-EED7-4EAD-99BC-C5DAFA7B388B}" srcOrd="2" destOrd="0" presId="urn:microsoft.com/office/officeart/2005/8/layout/radial6"/>
    <dgm:cxn modelId="{D3C7269C-E5A9-404A-8C36-AB222D1B78FD}" type="presParOf" srcId="{D2EC8ADD-55A6-4AE1-BC5D-BAD0D469BEEA}" destId="{E322E1E9-D9D5-4B96-A7DB-04FB9351D4D7}" srcOrd="3" destOrd="0" presId="urn:microsoft.com/office/officeart/2005/8/layout/radial6"/>
    <dgm:cxn modelId="{CF265761-2CEB-4D48-B6E5-F4C5D6245319}" type="presParOf" srcId="{D2EC8ADD-55A6-4AE1-BC5D-BAD0D469BEEA}" destId="{C71315D4-BC04-4DC9-A345-FDB6F3957A82}" srcOrd="4" destOrd="0" presId="urn:microsoft.com/office/officeart/2005/8/layout/radial6"/>
    <dgm:cxn modelId="{5E8056D0-2F40-4F71-9789-346AB92B8FAF}" type="presParOf" srcId="{D2EC8ADD-55A6-4AE1-BC5D-BAD0D469BEEA}" destId="{9372FA1E-3F8E-478B-AAD8-5DFE4A507BB2}" srcOrd="5" destOrd="0" presId="urn:microsoft.com/office/officeart/2005/8/layout/radial6"/>
    <dgm:cxn modelId="{7A566817-9968-424F-9FF9-C40C86032BB5}" type="presParOf" srcId="{D2EC8ADD-55A6-4AE1-BC5D-BAD0D469BEEA}" destId="{10A792DE-F9E9-4417-ACAF-4267D99CE446}" srcOrd="6" destOrd="0" presId="urn:microsoft.com/office/officeart/2005/8/layout/radial6"/>
    <dgm:cxn modelId="{10AE5083-DC27-43DC-87DE-2B473FFDC41C}" type="presParOf" srcId="{D2EC8ADD-55A6-4AE1-BC5D-BAD0D469BEEA}" destId="{E1002458-A749-463C-B834-9CECB3F0508D}" srcOrd="7" destOrd="0" presId="urn:microsoft.com/office/officeart/2005/8/layout/radial6"/>
    <dgm:cxn modelId="{5B6E0D15-C60E-46BF-B6F3-A01CC02D651B}" type="presParOf" srcId="{D2EC8ADD-55A6-4AE1-BC5D-BAD0D469BEEA}" destId="{615C69D9-2FE7-417E-B7ED-4859489DF38E}" srcOrd="8" destOrd="0" presId="urn:microsoft.com/office/officeart/2005/8/layout/radial6"/>
    <dgm:cxn modelId="{A30BB1B5-8E88-436F-A0E1-B5985DBE5EBA}" type="presParOf" srcId="{D2EC8ADD-55A6-4AE1-BC5D-BAD0D469BEEA}" destId="{00C7E9EA-8ADC-4CD8-B16F-86A5A1854F1A}" srcOrd="9" destOrd="0" presId="urn:microsoft.com/office/officeart/2005/8/layout/radial6"/>
    <dgm:cxn modelId="{4823DE7C-1177-4177-ADF2-1E8D04388885}" type="presParOf" srcId="{D2EC8ADD-55A6-4AE1-BC5D-BAD0D469BEEA}" destId="{BA814755-2E5C-4241-A527-CAB2383FC570}" srcOrd="10" destOrd="0" presId="urn:microsoft.com/office/officeart/2005/8/layout/radial6"/>
    <dgm:cxn modelId="{23565D19-04D7-43E4-A35F-D813477D75CF}" type="presParOf" srcId="{D2EC8ADD-55A6-4AE1-BC5D-BAD0D469BEEA}" destId="{A16CE37E-B247-4F7D-A7D4-CA899C685277}" srcOrd="11" destOrd="0" presId="urn:microsoft.com/office/officeart/2005/8/layout/radial6"/>
    <dgm:cxn modelId="{F87D6F28-2B27-43A5-AFFD-8AC9CC2A2623}" type="presParOf" srcId="{D2EC8ADD-55A6-4AE1-BC5D-BAD0D469BEEA}" destId="{2D973954-4748-4835-A13B-04D8B7F300F8}" srcOrd="12" destOrd="0" presId="urn:microsoft.com/office/officeart/2005/8/layout/radial6"/>
    <dgm:cxn modelId="{7BEE5857-E56B-46A8-A80B-EC2FCE143E09}" type="presParOf" srcId="{D2EC8ADD-55A6-4AE1-BC5D-BAD0D469BEEA}" destId="{26B1C10C-838E-4902-ACDB-B8DEA5382149}" srcOrd="13" destOrd="0" presId="urn:microsoft.com/office/officeart/2005/8/layout/radial6"/>
    <dgm:cxn modelId="{AEA54559-7206-4A1C-B42F-41C9C51C3408}" type="presParOf" srcId="{D2EC8ADD-55A6-4AE1-BC5D-BAD0D469BEEA}" destId="{9BC3D12F-17CC-42C3-B204-DB0F57062A53}" srcOrd="14" destOrd="0" presId="urn:microsoft.com/office/officeart/2005/8/layout/radial6"/>
    <dgm:cxn modelId="{8A56D594-D3B2-4588-825C-24FE1A72EE11}" type="presParOf" srcId="{D2EC8ADD-55A6-4AE1-BC5D-BAD0D469BEEA}" destId="{ABFA6B66-E9F1-4C54-8C38-02CFDCDDC568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FA6B66-E9F1-4C54-8C38-02CFDCDDC568}">
      <dsp:nvSpPr>
        <dsp:cNvPr id="0" name=""/>
        <dsp:cNvSpPr/>
      </dsp:nvSpPr>
      <dsp:spPr>
        <a:xfrm>
          <a:off x="1870370" y="700252"/>
          <a:ext cx="4741908" cy="4741908"/>
        </a:xfrm>
        <a:prstGeom prst="blockArc">
          <a:avLst>
            <a:gd name="adj1" fmla="val 11880000"/>
            <a:gd name="adj2" fmla="val 16200000"/>
            <a:gd name="adj3" fmla="val 4643"/>
          </a:avLst>
        </a:prstGeom>
        <a:solidFill>
          <a:schemeClr val="accent2">
            <a:hueOff val="7729367"/>
            <a:satOff val="-82653"/>
            <a:lumOff val="21569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D973954-4748-4835-A13B-04D8B7F300F8}">
      <dsp:nvSpPr>
        <dsp:cNvPr id="0" name=""/>
        <dsp:cNvSpPr/>
      </dsp:nvSpPr>
      <dsp:spPr>
        <a:xfrm>
          <a:off x="1870370" y="700252"/>
          <a:ext cx="4741908" cy="4741908"/>
        </a:xfrm>
        <a:prstGeom prst="blockArc">
          <a:avLst>
            <a:gd name="adj1" fmla="val 7560000"/>
            <a:gd name="adj2" fmla="val 11880000"/>
            <a:gd name="adj3" fmla="val 4643"/>
          </a:avLst>
        </a:prstGeom>
        <a:solidFill>
          <a:schemeClr val="accent2">
            <a:hueOff val="5797025"/>
            <a:satOff val="-61990"/>
            <a:lumOff val="16177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0C7E9EA-8ADC-4CD8-B16F-86A5A1854F1A}">
      <dsp:nvSpPr>
        <dsp:cNvPr id="0" name=""/>
        <dsp:cNvSpPr/>
      </dsp:nvSpPr>
      <dsp:spPr>
        <a:xfrm>
          <a:off x="1964380" y="772298"/>
          <a:ext cx="4741908" cy="4741908"/>
        </a:xfrm>
        <a:prstGeom prst="blockArc">
          <a:avLst>
            <a:gd name="adj1" fmla="val 3010378"/>
            <a:gd name="adj2" fmla="val 7735834"/>
            <a:gd name="adj3" fmla="val 4643"/>
          </a:avLst>
        </a:prstGeom>
        <a:solidFill>
          <a:schemeClr val="accent2">
            <a:hueOff val="3864684"/>
            <a:satOff val="-41326"/>
            <a:lumOff val="10784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0A792DE-F9E9-4417-ACAF-4267D99CE446}">
      <dsp:nvSpPr>
        <dsp:cNvPr id="0" name=""/>
        <dsp:cNvSpPr/>
      </dsp:nvSpPr>
      <dsp:spPr>
        <a:xfrm>
          <a:off x="1911934" y="817380"/>
          <a:ext cx="4741908" cy="4741908"/>
        </a:xfrm>
        <a:prstGeom prst="blockArc">
          <a:avLst>
            <a:gd name="adj1" fmla="val 20335490"/>
            <a:gd name="adj2" fmla="val 2907714"/>
            <a:gd name="adj3" fmla="val 4643"/>
          </a:avLst>
        </a:prstGeom>
        <a:solidFill>
          <a:schemeClr val="accent2">
            <a:hueOff val="1932342"/>
            <a:satOff val="-20663"/>
            <a:lumOff val="5392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22E1E9-D9D5-4B96-A7DB-04FB9351D4D7}">
      <dsp:nvSpPr>
        <dsp:cNvPr id="0" name=""/>
        <dsp:cNvSpPr/>
      </dsp:nvSpPr>
      <dsp:spPr>
        <a:xfrm>
          <a:off x="1870370" y="700252"/>
          <a:ext cx="4741908" cy="4741908"/>
        </a:xfrm>
        <a:prstGeom prst="blockArc">
          <a:avLst>
            <a:gd name="adj1" fmla="val 16200000"/>
            <a:gd name="adj2" fmla="val 20520000"/>
            <a:gd name="adj3" fmla="val 4643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556B012-B01E-4F46-B893-C51A7296ADB2}">
      <dsp:nvSpPr>
        <dsp:cNvPr id="0" name=""/>
        <dsp:cNvSpPr/>
      </dsp:nvSpPr>
      <dsp:spPr>
        <a:xfrm>
          <a:off x="3149227" y="1979109"/>
          <a:ext cx="2184193" cy="21841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smtClean="0">
              <a:solidFill>
                <a:schemeClr val="bg1"/>
              </a:solidFill>
              <a:latin typeface="Arial Black" pitchFamily="34" charset="0"/>
            </a:rPr>
            <a:t>IMOBILIZAČNÍ SYNDROM</a:t>
          </a:r>
          <a:endParaRPr lang="cs-CZ" sz="1400" b="1" kern="1200" dirty="0">
            <a:solidFill>
              <a:schemeClr val="bg1"/>
            </a:solidFill>
            <a:latin typeface="Arial Black" pitchFamily="34" charset="0"/>
          </a:endParaRPr>
        </a:p>
      </dsp:txBody>
      <dsp:txXfrm>
        <a:off x="3469095" y="2298977"/>
        <a:ext cx="1544457" cy="1544457"/>
      </dsp:txXfrm>
    </dsp:sp>
    <dsp:sp modelId="{942B4E1D-03E3-4234-A296-FF634F169ECD}">
      <dsp:nvSpPr>
        <dsp:cNvPr id="0" name=""/>
        <dsp:cNvSpPr/>
      </dsp:nvSpPr>
      <dsp:spPr>
        <a:xfrm>
          <a:off x="3118244" y="11199"/>
          <a:ext cx="2246159" cy="148818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>
              <a:solidFill>
                <a:schemeClr val="tx1"/>
              </a:solidFill>
              <a:latin typeface="Arial Black" pitchFamily="34" charset="0"/>
            </a:rPr>
            <a:t>BOLEST</a:t>
          </a:r>
          <a:endParaRPr lang="cs-CZ" sz="1100" kern="1200" dirty="0">
            <a:solidFill>
              <a:schemeClr val="tx1"/>
            </a:solidFill>
            <a:latin typeface="Arial Black" pitchFamily="34" charset="0"/>
          </a:endParaRPr>
        </a:p>
      </dsp:txBody>
      <dsp:txXfrm>
        <a:off x="3447186" y="229139"/>
        <a:ext cx="1588275" cy="1052309"/>
      </dsp:txXfrm>
    </dsp:sp>
    <dsp:sp modelId="{C71315D4-BC04-4DC9-A345-FDB6F3957A82}">
      <dsp:nvSpPr>
        <dsp:cNvPr id="0" name=""/>
        <dsp:cNvSpPr/>
      </dsp:nvSpPr>
      <dsp:spPr>
        <a:xfrm>
          <a:off x="5459842" y="1596953"/>
          <a:ext cx="1968091" cy="1517193"/>
        </a:xfrm>
        <a:prstGeom prst="ellipse">
          <a:avLst/>
        </a:prstGeom>
        <a:solidFill>
          <a:schemeClr val="accent2">
            <a:hueOff val="1932342"/>
            <a:satOff val="-20663"/>
            <a:lumOff val="5392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>
              <a:solidFill>
                <a:schemeClr val="tx1"/>
              </a:solidFill>
              <a:latin typeface="Arial Black" pitchFamily="34" charset="0"/>
            </a:rPr>
            <a:t>PORUCHY NERVOVÉHO SYSTÉMU</a:t>
          </a:r>
          <a:endParaRPr lang="cs-CZ" sz="1100" kern="1200" dirty="0">
            <a:solidFill>
              <a:schemeClr val="tx1"/>
            </a:solidFill>
            <a:latin typeface="Arial Black" pitchFamily="34" charset="0"/>
          </a:endParaRPr>
        </a:p>
      </dsp:txBody>
      <dsp:txXfrm>
        <a:off x="5748062" y="1819141"/>
        <a:ext cx="1391651" cy="1072817"/>
      </dsp:txXfrm>
    </dsp:sp>
    <dsp:sp modelId="{E1002458-A749-463C-B834-9CECB3F0508D}">
      <dsp:nvSpPr>
        <dsp:cNvPr id="0" name=""/>
        <dsp:cNvSpPr/>
      </dsp:nvSpPr>
      <dsp:spPr>
        <a:xfrm>
          <a:off x="4774554" y="4163661"/>
          <a:ext cx="2088113" cy="1516337"/>
        </a:xfrm>
        <a:prstGeom prst="ellipse">
          <a:avLst/>
        </a:prstGeom>
        <a:solidFill>
          <a:schemeClr val="accent2">
            <a:hueOff val="3864684"/>
            <a:satOff val="-41326"/>
            <a:lumOff val="10784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50" kern="1200" dirty="0" smtClean="0">
              <a:solidFill>
                <a:schemeClr val="tx1"/>
              </a:solidFill>
              <a:latin typeface="Arial Black" pitchFamily="34" charset="0"/>
            </a:rPr>
            <a:t>GENERALIZOVANÁ SLABOST</a:t>
          </a:r>
          <a:endParaRPr lang="cs-CZ" sz="1050" kern="1200" dirty="0">
            <a:solidFill>
              <a:schemeClr val="tx1"/>
            </a:solidFill>
            <a:latin typeface="Arial Black" pitchFamily="34" charset="0"/>
          </a:endParaRPr>
        </a:p>
      </dsp:txBody>
      <dsp:txXfrm>
        <a:off x="5080351" y="4385723"/>
        <a:ext cx="1476519" cy="1072213"/>
      </dsp:txXfrm>
    </dsp:sp>
    <dsp:sp modelId="{BA814755-2E5C-4241-A527-CAB2383FC570}">
      <dsp:nvSpPr>
        <dsp:cNvPr id="0" name=""/>
        <dsp:cNvSpPr/>
      </dsp:nvSpPr>
      <dsp:spPr>
        <a:xfrm>
          <a:off x="1822103" y="4186650"/>
          <a:ext cx="2115924" cy="1516337"/>
        </a:xfrm>
        <a:prstGeom prst="ellipse">
          <a:avLst/>
        </a:prstGeom>
        <a:solidFill>
          <a:schemeClr val="accent2">
            <a:hueOff val="5797025"/>
            <a:satOff val="-61990"/>
            <a:lumOff val="16177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>
              <a:solidFill>
                <a:schemeClr val="tx1"/>
              </a:solidFill>
              <a:latin typeface="Arial Black" pitchFamily="34" charset="0"/>
            </a:rPr>
            <a:t>PORUCHA KOSTERNÍHO a SVALOVÉHO SYSTÉMU</a:t>
          </a:r>
          <a:endParaRPr lang="cs-CZ" sz="1100" kern="1200" dirty="0">
            <a:solidFill>
              <a:schemeClr val="tx1"/>
            </a:solidFill>
            <a:latin typeface="Arial Black" pitchFamily="34" charset="0"/>
          </a:endParaRPr>
        </a:p>
      </dsp:txBody>
      <dsp:txXfrm>
        <a:off x="2131973" y="4408712"/>
        <a:ext cx="1496184" cy="1072213"/>
      </dsp:txXfrm>
    </dsp:sp>
    <dsp:sp modelId="{26B1C10C-838E-4902-ACDB-B8DEA5382149}">
      <dsp:nvSpPr>
        <dsp:cNvPr id="0" name=""/>
        <dsp:cNvSpPr/>
      </dsp:nvSpPr>
      <dsp:spPr>
        <a:xfrm>
          <a:off x="1076303" y="1604567"/>
          <a:ext cx="1924914" cy="1501965"/>
        </a:xfrm>
        <a:prstGeom prst="ellipse">
          <a:avLst/>
        </a:prstGeom>
        <a:solidFill>
          <a:schemeClr val="accent2">
            <a:hueOff val="7729367"/>
            <a:satOff val="-82653"/>
            <a:lumOff val="21569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>
              <a:solidFill>
                <a:schemeClr val="tx1"/>
              </a:solidFill>
              <a:latin typeface="Arial Black" pitchFamily="34" charset="0"/>
            </a:rPr>
            <a:t>INFEKČNÍ PROCESY</a:t>
          </a:r>
          <a:endParaRPr lang="cs-CZ" sz="1100" kern="1200" dirty="0">
            <a:solidFill>
              <a:schemeClr val="tx1"/>
            </a:solidFill>
            <a:latin typeface="Arial Black" pitchFamily="34" charset="0"/>
          </a:endParaRPr>
        </a:p>
      </dsp:txBody>
      <dsp:txXfrm>
        <a:off x="1358200" y="1824525"/>
        <a:ext cx="1361120" cy="10620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C2560-8633-4238-862B-7FA2175BB6ED}" type="datetimeFigureOut">
              <a:rPr lang="cs-CZ" smtClean="0"/>
              <a:t>02.10.2017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3242E01-DC41-4CD2-A0A4-89C8037951D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C2560-8633-4238-862B-7FA2175BB6ED}" type="datetimeFigureOut">
              <a:rPr lang="cs-CZ" smtClean="0"/>
              <a:t>02.10.2017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42E01-DC41-4CD2-A0A4-89C8037951D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3242E01-DC41-4CD2-A0A4-89C8037951D6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C2560-8633-4238-862B-7FA2175BB6ED}" type="datetimeFigureOut">
              <a:rPr lang="cs-CZ" smtClean="0"/>
              <a:t>02.10.2017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C2560-8633-4238-862B-7FA2175BB6ED}" type="datetimeFigureOut">
              <a:rPr lang="cs-CZ" smtClean="0"/>
              <a:t>02.10.2017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3242E01-DC41-4CD2-A0A4-89C8037951D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C2560-8633-4238-862B-7FA2175BB6ED}" type="datetimeFigureOut">
              <a:rPr lang="cs-CZ" smtClean="0"/>
              <a:t>02.10.2017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3242E01-DC41-4CD2-A0A4-89C8037951D6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A7C2560-8633-4238-862B-7FA2175BB6ED}" type="datetimeFigureOut">
              <a:rPr lang="cs-CZ" smtClean="0"/>
              <a:t>02.10.2017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42E01-DC41-4CD2-A0A4-89C8037951D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C2560-8633-4238-862B-7FA2175BB6ED}" type="datetimeFigureOut">
              <a:rPr lang="cs-CZ" smtClean="0"/>
              <a:t>02.10.2017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3242E01-DC41-4CD2-A0A4-89C8037951D6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C2560-8633-4238-862B-7FA2175BB6ED}" type="datetimeFigureOut">
              <a:rPr lang="cs-CZ" smtClean="0"/>
              <a:t>02.10.2017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3242E01-DC41-4CD2-A0A4-89C8037951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C2560-8633-4238-862B-7FA2175BB6ED}" type="datetimeFigureOut">
              <a:rPr lang="cs-CZ" smtClean="0"/>
              <a:t>02.10.2017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3242E01-DC41-4CD2-A0A4-89C8037951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3242E01-DC41-4CD2-A0A4-89C8037951D6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C2560-8633-4238-862B-7FA2175BB6ED}" type="datetimeFigureOut">
              <a:rPr lang="cs-CZ" smtClean="0"/>
              <a:t>02.10.2017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3242E01-DC41-4CD2-A0A4-89C8037951D6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A7C2560-8633-4238-862B-7FA2175BB6ED}" type="datetimeFigureOut">
              <a:rPr lang="cs-CZ" smtClean="0"/>
              <a:t>02.10.2017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A7C2560-8633-4238-862B-7FA2175BB6ED}" type="datetimeFigureOut">
              <a:rPr lang="cs-CZ" smtClean="0"/>
              <a:t>02.10.2017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3242E01-DC41-4CD2-A0A4-89C8037951D6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z/url?sa=i&amp;rct=j&amp;q=&amp;esrc=s&amp;frm=1&amp;source=images&amp;cd=&amp;cad=rja&amp;docid=egmF-RrjS-6v_M&amp;tbnid=cg4tTaq16Y8deM:&amp;ved=0CAUQjRw&amp;url=http://www.novosadovi.eu/rehab.html&amp;ei=SgpNUr-FOcTDtQaArIGoAw&amp;bvm=bv.53537100,d.Yms&amp;psig=AFQjCNG8agmwXHUW5lpbfk6OfBUwNdhGxg&amp;ust=138086701033025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IMOBILIZAČNÍ  SYNDROM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Fyziologické reakce na imobilitu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Gastrointestinální trakt:</a:t>
            </a:r>
            <a:r>
              <a:rPr lang="cs-CZ" dirty="0" smtClean="0"/>
              <a:t> Imobilita způsobuje značnou nerovnováhu, kdy převažují katabolické procesy nad anabolickými. Pokles bílkovin v séru (</a:t>
            </a:r>
            <a:r>
              <a:rPr lang="cs-CZ" dirty="0" err="1" smtClean="0"/>
              <a:t>hypoproteinemie</a:t>
            </a:r>
            <a:r>
              <a:rPr lang="cs-CZ" dirty="0" smtClean="0"/>
              <a:t>) vede ke změně </a:t>
            </a:r>
            <a:r>
              <a:rPr lang="cs-CZ" dirty="0" err="1" smtClean="0"/>
              <a:t>onkotického</a:t>
            </a:r>
            <a:r>
              <a:rPr lang="cs-CZ" dirty="0" smtClean="0"/>
              <a:t> tlaku, a tím ke vzniku </a:t>
            </a:r>
            <a:r>
              <a:rPr lang="cs-CZ" u="sng" dirty="0" smtClean="0"/>
              <a:t>edémů</a:t>
            </a:r>
            <a:r>
              <a:rPr lang="cs-CZ" dirty="0" smtClean="0"/>
              <a:t>. </a:t>
            </a:r>
            <a:r>
              <a:rPr lang="cs-CZ" u="sng" dirty="0" smtClean="0"/>
              <a:t>Nechutenství</a:t>
            </a:r>
            <a:r>
              <a:rPr lang="cs-CZ" dirty="0" smtClean="0"/>
              <a:t> může být způsobeno i psychickými faktory, chuťově nepřitažlivou stravou. Nutná je správná skladba potravy, popř. výběrová dieta zvolená po konzultaci s dietní sestrou.</a:t>
            </a:r>
          </a:p>
          <a:p>
            <a:r>
              <a:rPr lang="cs-CZ" dirty="0" smtClean="0"/>
              <a:t>Utlumením mobility trávicího traktu je způsobena </a:t>
            </a:r>
            <a:r>
              <a:rPr lang="cs-CZ" u="sng" dirty="0" smtClean="0"/>
              <a:t>zácpa</a:t>
            </a:r>
            <a:r>
              <a:rPr lang="cs-CZ" dirty="0" smtClean="0"/>
              <a:t>. Zde opět hrají velkou roli psychické vlivy, správná skladby stravy (dostatek ovoce, zeleniny s vysokým obsahem vlákniny) a aktivní pohyb, popř. podle ordinace podáváme látky ke změkčení a zvětšení objemu stolice. </a:t>
            </a:r>
            <a:r>
              <a:rPr lang="cs-CZ" u="sng" dirty="0" smtClean="0"/>
              <a:t>Dehydratace</a:t>
            </a:r>
            <a:r>
              <a:rPr lang="cs-CZ" dirty="0" smtClean="0"/>
              <a:t> a ztráta pocitu žízně se projevuje suchými sliznicemi, sníženým kožním turgorem, což vede ke snazšímu poranění pokožky.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Fyziologické reakce na imobilitu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Kůže a podkoží: </a:t>
            </a:r>
            <a:r>
              <a:rPr lang="cs-CZ" dirty="0" smtClean="0"/>
              <a:t>Snížený kožní turgor je podpůrný faktor pro vznik otlaků a dekubitů různého stupně. Proleženiny vznikají při působení tlaku, tření a trhacích sil. K hodnocení stupně </a:t>
            </a:r>
            <a:r>
              <a:rPr lang="cs-CZ" u="sng" dirty="0" smtClean="0"/>
              <a:t>rizika</a:t>
            </a:r>
            <a:r>
              <a:rPr lang="cs-CZ" dirty="0" smtClean="0"/>
              <a:t> vzniku </a:t>
            </a:r>
            <a:r>
              <a:rPr lang="cs-CZ" u="sng" dirty="0" smtClean="0"/>
              <a:t>dekubitů</a:t>
            </a:r>
            <a:r>
              <a:rPr lang="cs-CZ" dirty="0" smtClean="0"/>
              <a:t> používáme různé stupnice (např. podle </a:t>
            </a:r>
            <a:r>
              <a:rPr lang="cs-CZ" dirty="0" err="1" smtClean="0"/>
              <a:t>Nortonové</a:t>
            </a:r>
            <a:r>
              <a:rPr lang="cs-CZ" dirty="0" smtClean="0"/>
              <a:t>, podle </a:t>
            </a:r>
            <a:r>
              <a:rPr lang="cs-CZ" dirty="0" err="1" smtClean="0"/>
              <a:t>Guttmana</a:t>
            </a:r>
            <a:r>
              <a:rPr lang="cs-CZ" dirty="0" smtClean="0"/>
              <a:t>). </a:t>
            </a:r>
          </a:p>
          <a:p>
            <a:r>
              <a:rPr lang="cs-CZ" sz="2400" b="1" dirty="0" smtClean="0"/>
              <a:t>Ošetřovatelský plán: </a:t>
            </a:r>
            <a:r>
              <a:rPr lang="cs-CZ" sz="2400" dirty="0" smtClean="0"/>
              <a:t>U pacienta provádíme péči o kůži vždy, když je zapotřebí. Omytá místa dobře osušíme, namáhané oblasti jemně masírujeme a vtíráme prostředky povzbuzující prokrvení. Používáme pomůcky ke zmírnění tlaku (speciální matrace, polštáře), často měníme polohu (vedeme polohovací záznam).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Fyziologické reakce na imobilitu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Močový systém:</a:t>
            </a:r>
            <a:r>
              <a:rPr lang="cs-CZ" dirty="0" smtClean="0"/>
              <a:t> V prvních dnech imobility se může objevit zvýšená diuréza. Dále může být zvýšeně vyplavován sodík (</a:t>
            </a:r>
            <a:r>
              <a:rPr lang="cs-CZ" dirty="0" err="1" smtClean="0"/>
              <a:t>natriuréza</a:t>
            </a:r>
            <a:r>
              <a:rPr lang="cs-CZ" dirty="0" smtClean="0"/>
              <a:t>). Dochází ke stagnování moči v ledvinné pánvičce. Mění se pH moči, která je spíše kyselejší, a mohou vznikat krystalky a ledvinové kameny. Pokud se jedná o inkontinentního pacienta, je nutné udržovat suché lůžko. Po vytažení permanentního </a:t>
            </a:r>
            <a:r>
              <a:rPr lang="cs-CZ" dirty="0" smtClean="0"/>
              <a:t>katetru </a:t>
            </a:r>
            <a:r>
              <a:rPr lang="cs-CZ" dirty="0" smtClean="0"/>
              <a:t>(PK) může nastat retence moči. Pak je nutné jednorázové vycévkování nebo opětovné zavedení PK. Zde je důležitý psychologický přístup a nácvik mikce. Při retenci moči může dojít k reflexu moči, tzn. ke zpětnému toku moči do pánvičky a riziku vzniku infekce. </a:t>
            </a:r>
          </a:p>
          <a:p>
            <a:r>
              <a:rPr lang="cs-CZ" sz="2400" b="1" dirty="0" smtClean="0"/>
              <a:t>Ošetřovatelský plán: </a:t>
            </a:r>
            <a:r>
              <a:rPr lang="cs-CZ" sz="2400" dirty="0" smtClean="0"/>
              <a:t>Sledování diurézy, charakteru močení, barvy moči, případných známek infekce.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Nervový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CNS je primární regulátor a koordinátor pohybu. Snížení motorické aktivity a hyperaktivita sympatiku mohou vyvolat různé efekty, např. tachykardii. </a:t>
            </a:r>
          </a:p>
          <a:p>
            <a:r>
              <a:rPr lang="cs-CZ" dirty="0" smtClean="0"/>
              <a:t>Dále se může rozvinout akutní smyslová deprivace, neklid, dráždivost, zmatenost.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Psychika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42312"/>
          </a:xfrm>
        </p:spPr>
        <p:txBody>
          <a:bodyPr>
            <a:normAutofit fontScale="77500" lnSpcReduction="20000"/>
          </a:bodyPr>
          <a:lstStyle/>
          <a:p>
            <a:r>
              <a:rPr lang="cs-CZ" b="1" u="sng" dirty="0" smtClean="0">
                <a:solidFill>
                  <a:srgbClr val="002060"/>
                </a:solidFill>
              </a:rPr>
              <a:t>Imobilita silně zasahuje do psychiky každého pacienta</a:t>
            </a:r>
            <a:r>
              <a:rPr lang="cs-CZ" dirty="0" smtClean="0"/>
              <a:t>. Mohou se objevit </a:t>
            </a:r>
            <a:r>
              <a:rPr lang="cs-CZ" u="sng" dirty="0" smtClean="0"/>
              <a:t>deprese, změny nálad, apatie</a:t>
            </a:r>
            <a:r>
              <a:rPr lang="cs-CZ" dirty="0" smtClean="0"/>
              <a:t>. U starších osob často </a:t>
            </a:r>
            <a:r>
              <a:rPr lang="cs-CZ" u="sng" dirty="0" smtClean="0"/>
              <a:t>zmatenost, ztráta orientace v prostoru, čase</a:t>
            </a:r>
            <a:r>
              <a:rPr lang="cs-CZ" dirty="0" smtClean="0"/>
              <a:t>. Mezi změny v mentálních funkcích patří </a:t>
            </a:r>
            <a:r>
              <a:rPr lang="cs-CZ" b="1" dirty="0" smtClean="0">
                <a:solidFill>
                  <a:srgbClr val="FF0000"/>
                </a:solidFill>
              </a:rPr>
              <a:t>snížená motivace ke všem činnostem</a:t>
            </a:r>
            <a:r>
              <a:rPr lang="cs-CZ" dirty="0" smtClean="0"/>
              <a:t>, pocit </a:t>
            </a:r>
            <a:r>
              <a:rPr lang="cs-CZ" dirty="0" smtClean="0">
                <a:solidFill>
                  <a:srgbClr val="FF0000"/>
                </a:solidFill>
              </a:rPr>
              <a:t>bezmocnosti</a:t>
            </a:r>
            <a:r>
              <a:rPr lang="cs-CZ" dirty="0" smtClean="0"/>
              <a:t>, zhoršený spánek, snížená schopnost rozhodování.</a:t>
            </a:r>
          </a:p>
          <a:p>
            <a:r>
              <a:rPr lang="cs-CZ" b="1" dirty="0" smtClean="0"/>
              <a:t>Ošetřovatelský plán</a:t>
            </a:r>
            <a:r>
              <a:rPr lang="cs-CZ" dirty="0" smtClean="0"/>
              <a:t>: Udržujeme orientaci pacienta časem, místem, osobami. Usnadňujeme orientaci např. hodinami, kalendářem. Umožňujeme přiměřenou úroveň stimulace pomocí hudby, televize, rádia, osobním posezením, fotografiemi.</a:t>
            </a:r>
          </a:p>
          <a:p>
            <a:r>
              <a:rPr lang="cs-CZ" b="1" dirty="0" smtClean="0"/>
              <a:t>Podporujeme</a:t>
            </a:r>
            <a:r>
              <a:rPr lang="cs-CZ" dirty="0" smtClean="0"/>
              <a:t> normální spánek např. prováděním rituálů před usnutím. Pacientovi </a:t>
            </a:r>
            <a:r>
              <a:rPr lang="cs-CZ" b="1" dirty="0" smtClean="0"/>
              <a:t>vysvětlujeme</a:t>
            </a:r>
            <a:r>
              <a:rPr lang="cs-CZ" dirty="0" smtClean="0"/>
              <a:t> vše, co budeme provádět v rámci péče a léčby. Pacienta </a:t>
            </a:r>
            <a:r>
              <a:rPr lang="cs-CZ" b="1" dirty="0" smtClean="0"/>
              <a:t>pobízíme</a:t>
            </a:r>
            <a:r>
              <a:rPr lang="cs-CZ" dirty="0" smtClean="0"/>
              <a:t> ke slovnímu vyjádření pocitů, otázek. </a:t>
            </a:r>
            <a:r>
              <a:rPr lang="cs-CZ" b="1" dirty="0" smtClean="0"/>
              <a:t>Používáme</a:t>
            </a:r>
            <a:r>
              <a:rPr lang="cs-CZ" dirty="0" smtClean="0"/>
              <a:t> </a:t>
            </a:r>
            <a:r>
              <a:rPr lang="cs-CZ" b="1" dirty="0" smtClean="0"/>
              <a:t>pomůcky</a:t>
            </a:r>
            <a:r>
              <a:rPr lang="cs-CZ" dirty="0" smtClean="0"/>
              <a:t> usnadňující a podporující komunikaci, jako jsou tabulka na psaní, obrázky. Pacient musí mít v dosahu signalizační zařízení, pokud je schopen je používat. Pokud došlo ke změnám na jeho těle, </a:t>
            </a:r>
            <a:r>
              <a:rPr lang="cs-CZ" b="1" dirty="0" smtClean="0"/>
              <a:t>povzbuzujeme</a:t>
            </a:r>
            <a:r>
              <a:rPr lang="cs-CZ" dirty="0" smtClean="0"/>
              <a:t> jej k pohledu na změněnou část těla a debatě o ní, aby došlo k akceptování změny.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Soběstačnost pacienta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330952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Dělení pacientů podle stupně soběstačnosti:</a:t>
            </a:r>
            <a:endParaRPr lang="cs-CZ" dirty="0" smtClean="0"/>
          </a:p>
          <a:p>
            <a:pPr lvl="1"/>
            <a:r>
              <a:rPr lang="cs-CZ" b="1" dirty="0" smtClean="0">
                <a:solidFill>
                  <a:srgbClr val="FF0000"/>
                </a:solidFill>
              </a:rPr>
              <a:t>úplně soběstační</a:t>
            </a:r>
            <a:r>
              <a:rPr lang="cs-CZ" dirty="0" smtClean="0">
                <a:solidFill>
                  <a:schemeClr val="tx1"/>
                </a:solidFill>
              </a:rPr>
              <a:t>, nezávislí na pomoci ošetřovatelského personálu, v relativně dobrém psychickém stavu; * zčásti soběstační, schopní </a:t>
            </a:r>
            <a:r>
              <a:rPr lang="cs-CZ" dirty="0" err="1" smtClean="0">
                <a:solidFill>
                  <a:schemeClr val="tx1"/>
                </a:solidFill>
              </a:rPr>
              <a:t>sebeobsluhy</a:t>
            </a:r>
            <a:r>
              <a:rPr lang="cs-CZ" dirty="0" smtClean="0">
                <a:solidFill>
                  <a:schemeClr val="tx1"/>
                </a:solidFill>
              </a:rPr>
              <a:t> mimo lůžko, ale s pomocí ošetřovatelského personálu; </a:t>
            </a:r>
          </a:p>
          <a:p>
            <a:pPr lvl="1"/>
            <a:r>
              <a:rPr lang="cs-CZ" b="1" dirty="0" smtClean="0">
                <a:solidFill>
                  <a:srgbClr val="FF0000"/>
                </a:solidFill>
              </a:rPr>
              <a:t>Zcela, nebo částečně soběstační</a:t>
            </a:r>
            <a:r>
              <a:rPr lang="cs-CZ" dirty="0" smtClean="0">
                <a:solidFill>
                  <a:schemeClr val="tx1"/>
                </a:solidFill>
              </a:rPr>
              <a:t>, ale upoutaní na lůžko, možná je psychická dekompenzace, je u nich nutná menší či větší pomoc ošetřujícího personálu;</a:t>
            </a:r>
          </a:p>
          <a:p>
            <a:pPr lvl="1"/>
            <a:r>
              <a:rPr lang="cs-CZ" b="1" dirty="0" smtClean="0">
                <a:solidFill>
                  <a:srgbClr val="FF0000"/>
                </a:solidFill>
              </a:rPr>
              <a:t>nesoběstační</a:t>
            </a:r>
            <a:r>
              <a:rPr lang="cs-CZ" dirty="0" smtClean="0">
                <a:solidFill>
                  <a:schemeClr val="tx1"/>
                </a:solidFill>
              </a:rPr>
              <a:t>, upoutaní na lůžko, s psychickou dekompenzací nebo pacienti v bezvědomí. Tato skupina pacientů je zcela závislá na péči ošetřovatelského personálu.</a:t>
            </a:r>
          </a:p>
          <a:p>
            <a:pPr>
              <a:buNone/>
            </a:pPr>
            <a:r>
              <a:rPr lang="cs-CZ" dirty="0" smtClean="0"/>
              <a:t>	Hodnocení soběstačnosti sestra provádí odhadem, pozorováním a měřicími technikami. Používané </a:t>
            </a:r>
            <a:r>
              <a:rPr lang="cs-CZ" b="1" dirty="0" smtClean="0"/>
              <a:t>testy: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b="1" dirty="0"/>
              <a:t>	</a:t>
            </a:r>
            <a:endParaRPr lang="cs-CZ" b="1" dirty="0" smtClean="0"/>
          </a:p>
          <a:p>
            <a:pPr>
              <a:buNone/>
            </a:pPr>
            <a:r>
              <a:rPr lang="cs-CZ" b="1" dirty="0" err="1" smtClean="0"/>
              <a:t>Barthelův</a:t>
            </a:r>
            <a:r>
              <a:rPr lang="cs-CZ" dirty="0" smtClean="0"/>
              <a:t> test základních všedních činností (</a:t>
            </a:r>
            <a:r>
              <a:rPr lang="cs-CZ" b="1" dirty="0" smtClean="0"/>
              <a:t>ADL)</a:t>
            </a:r>
            <a:r>
              <a:rPr lang="cs-CZ" dirty="0" smtClean="0"/>
              <a:t>, zkrácený mentální bodovací test a další.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ADL </a:t>
            </a:r>
            <a:r>
              <a:rPr lang="cs-CZ" dirty="0" smtClean="0"/>
              <a:t>– IADL  test</a:t>
            </a:r>
            <a:endParaRPr lang="cs-CZ" dirty="0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ADL: založeno </a:t>
            </a:r>
            <a:r>
              <a:rPr lang="cs-CZ" dirty="0"/>
              <a:t>na soudu pacienta, </a:t>
            </a:r>
            <a:r>
              <a:rPr lang="cs-CZ" u="sng" dirty="0"/>
              <a:t>přímé pozorování</a:t>
            </a:r>
            <a:r>
              <a:rPr lang="cs-CZ" dirty="0"/>
              <a:t> pacienta během pobytu, </a:t>
            </a:r>
          </a:p>
          <a:p>
            <a:r>
              <a:rPr lang="cs-CZ" dirty="0"/>
              <a:t> </a:t>
            </a:r>
            <a:r>
              <a:rPr lang="cs-CZ" dirty="0" smtClean="0"/>
              <a:t>IADL test: </a:t>
            </a:r>
            <a:r>
              <a:rPr lang="cs-CZ" u="sng" dirty="0"/>
              <a:t>nepřímé posouzení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  <a:r>
              <a:rPr lang="cs-CZ" i="1" dirty="0"/>
              <a:t>oba napomáhají při rozhodování umístění pacienta do sociálního zařízení a při návrhu kompenzačních pomůcek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http://img.mf.cz/337/689/204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1" y="0"/>
            <a:ext cx="6038685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51115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Testy duševního stavu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/>
          </a:bodyPr>
          <a:lstStyle/>
          <a:p>
            <a:r>
              <a:rPr lang="cs-CZ" dirty="0"/>
              <a:t>Geriatrická škála deprese- chybění </a:t>
            </a:r>
            <a:r>
              <a:rPr lang="cs-CZ" dirty="0" smtClean="0"/>
              <a:t>otázek, </a:t>
            </a:r>
            <a:r>
              <a:rPr lang="cs-CZ" dirty="0"/>
              <a:t>které jsou prakticky pravidelně u depresí ve stáří</a:t>
            </a:r>
          </a:p>
          <a:p>
            <a:r>
              <a:rPr lang="cs-CZ" dirty="0"/>
              <a:t>Pro závažnost kognitivních funkcí – test kognitivních funkcí- </a:t>
            </a:r>
            <a:r>
              <a:rPr lang="cs-CZ" dirty="0" smtClean="0"/>
              <a:t>MMSE (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Mini–</a:t>
            </a:r>
            <a:r>
              <a:rPr lang="cs-CZ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mental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state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examination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 </a:t>
            </a:r>
          </a:p>
          <a:p>
            <a:pPr>
              <a:buNone/>
            </a:pPr>
            <a:r>
              <a:rPr lang="cs-CZ" dirty="0" smtClean="0"/>
              <a:t>	hodnotí:</a:t>
            </a:r>
          </a:p>
          <a:p>
            <a:pPr marL="788670" lvl="1" indent="-514350">
              <a:buFont typeface="+mj-lt"/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orientaci, </a:t>
            </a:r>
          </a:p>
          <a:p>
            <a:pPr marL="788670" lvl="1" indent="-514350">
              <a:buFont typeface="+mj-lt"/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paměť, </a:t>
            </a:r>
          </a:p>
          <a:p>
            <a:pPr marL="788670" lvl="1" indent="-514350">
              <a:buFont typeface="+mj-lt"/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pozornost, </a:t>
            </a:r>
          </a:p>
          <a:p>
            <a:pPr marL="788670" lvl="1" indent="-514350">
              <a:buFont typeface="+mj-lt"/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mluvené </a:t>
            </a:r>
            <a:r>
              <a:rPr lang="cs-CZ" dirty="0">
                <a:solidFill>
                  <a:schemeClr val="tx1"/>
                </a:solidFill>
              </a:rPr>
              <a:t>i psané </a:t>
            </a:r>
            <a:r>
              <a:rPr lang="cs-CZ" dirty="0" smtClean="0">
                <a:solidFill>
                  <a:schemeClr val="tx1"/>
                </a:solidFill>
              </a:rPr>
              <a:t>slovo </a:t>
            </a:r>
          </a:p>
          <a:p>
            <a:pPr marL="788670" lvl="1" indent="-514350">
              <a:buFont typeface="+mj-lt"/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konstruktivní schopnosti.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Rozvoj soběstačnosti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sestra umí zjistit stupeň soběstačnosti pacienta, </a:t>
            </a:r>
            <a:r>
              <a:rPr lang="cs-CZ" dirty="0" smtClean="0"/>
              <a:t> </a:t>
            </a:r>
            <a:r>
              <a:rPr lang="cs-CZ" dirty="0" smtClean="0"/>
              <a:t>oddělení je vybaveno potřebnými pomůckami a zařízením, </a:t>
            </a:r>
          </a:p>
          <a:p>
            <a:r>
              <a:rPr lang="cs-CZ" dirty="0" smtClean="0"/>
              <a:t>léčebný režim má aktivovat pacienta a podporovat rozvíjení soběstačnosti, </a:t>
            </a:r>
          </a:p>
          <a:p>
            <a:r>
              <a:rPr lang="cs-CZ" dirty="0" smtClean="0"/>
              <a:t>dlouhodobý pobyt na lůžku by měl být pro pacienta co možná nejmenším rizikem.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Imobilizační</a:t>
            </a:r>
            <a:r>
              <a:rPr lang="cs-CZ" dirty="0" smtClean="0"/>
              <a:t> syndrom (též </a:t>
            </a:r>
            <a:r>
              <a:rPr lang="cs-CZ" b="1" dirty="0" err="1" smtClean="0"/>
              <a:t>hypokinetický</a:t>
            </a:r>
            <a:r>
              <a:rPr lang="cs-CZ" dirty="0" smtClean="0"/>
              <a:t> syndrom) se rozvíjí jako </a:t>
            </a:r>
            <a:r>
              <a:rPr lang="cs-CZ" u="sng" dirty="0" smtClean="0"/>
              <a:t>celková odezva organismu na klidový režim pacienta</a:t>
            </a:r>
            <a:r>
              <a:rPr lang="cs-CZ" dirty="0" smtClean="0"/>
              <a:t>, který může být naordinovaný nebo nevyhnutelný.</a:t>
            </a:r>
          </a:p>
          <a:p>
            <a:r>
              <a:rPr lang="cs-CZ" dirty="0" smtClean="0"/>
              <a:t>Může jít o krátkodobou záležitost, nebo se může jednat o dlouhodobý až trvalý stav.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Prevence imobilizačního syndromu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7030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1800" dirty="0" smtClean="0"/>
              <a:t>Do prevence imobilizačního syndromu patří:</a:t>
            </a:r>
          </a:p>
          <a:p>
            <a:pPr marL="617220" lvl="1" indent="-342900">
              <a:buClr>
                <a:srgbClr val="002060"/>
              </a:buClr>
              <a:buFont typeface="+mj-lt"/>
              <a:buAutoNum type="arabicPeriod"/>
            </a:pPr>
            <a:r>
              <a:rPr lang="cs-CZ" sz="1700" dirty="0" smtClean="0">
                <a:solidFill>
                  <a:schemeClr val="tx1"/>
                </a:solidFill>
              </a:rPr>
              <a:t>časná </a:t>
            </a:r>
            <a:r>
              <a:rPr lang="cs-CZ" sz="1700" dirty="0" err="1" smtClean="0">
                <a:solidFill>
                  <a:schemeClr val="tx1"/>
                </a:solidFill>
              </a:rPr>
              <a:t>vertikalizace</a:t>
            </a:r>
            <a:r>
              <a:rPr lang="cs-CZ" sz="1700" dirty="0" smtClean="0">
                <a:solidFill>
                  <a:schemeClr val="tx1"/>
                </a:solidFill>
              </a:rPr>
              <a:t> (vstávání z lůžka), </a:t>
            </a:r>
          </a:p>
          <a:p>
            <a:pPr marL="617220" lvl="1" indent="-342900">
              <a:buClr>
                <a:srgbClr val="002060"/>
              </a:buClr>
              <a:buFont typeface="+mj-lt"/>
              <a:buAutoNum type="arabicPeriod"/>
            </a:pPr>
            <a:r>
              <a:rPr lang="cs-CZ" sz="1700" dirty="0" smtClean="0">
                <a:solidFill>
                  <a:schemeClr val="tx1"/>
                </a:solidFill>
              </a:rPr>
              <a:t>trvalá RHB: pasivní, aktivní, dechová cvičení, </a:t>
            </a:r>
          </a:p>
          <a:p>
            <a:pPr marL="617220" lvl="1" indent="-342900">
              <a:buClr>
                <a:srgbClr val="002060"/>
              </a:buClr>
              <a:buFont typeface="+mj-lt"/>
              <a:buAutoNum type="arabicPeriod"/>
            </a:pPr>
            <a:r>
              <a:rPr lang="cs-CZ" sz="1700" dirty="0" smtClean="0">
                <a:solidFill>
                  <a:schemeClr val="tx1"/>
                </a:solidFill>
              </a:rPr>
              <a:t>podle možností </a:t>
            </a:r>
            <a:r>
              <a:rPr lang="cs-CZ" sz="1700" dirty="0" err="1" smtClean="0">
                <a:solidFill>
                  <a:schemeClr val="tx1"/>
                </a:solidFill>
              </a:rPr>
              <a:t>Fowlerova</a:t>
            </a:r>
            <a:r>
              <a:rPr lang="cs-CZ" sz="1700" dirty="0" smtClean="0">
                <a:solidFill>
                  <a:schemeClr val="tx1"/>
                </a:solidFill>
              </a:rPr>
              <a:t> poloha (lepší rozhled, komunikace, orientace, dechová RHB). </a:t>
            </a:r>
          </a:p>
          <a:p>
            <a:pPr marL="617220" lvl="1" indent="-342900">
              <a:buClr>
                <a:srgbClr val="002060"/>
              </a:buClr>
              <a:buFont typeface="+mj-lt"/>
              <a:buAutoNum type="arabicPeriod"/>
            </a:pPr>
            <a:r>
              <a:rPr lang="cs-CZ" sz="1700" dirty="0" smtClean="0">
                <a:solidFill>
                  <a:schemeClr val="tx1"/>
                </a:solidFill>
              </a:rPr>
              <a:t>Ochrana pacienta před </a:t>
            </a:r>
            <a:r>
              <a:rPr lang="cs-CZ" sz="1700" dirty="0" err="1" smtClean="0">
                <a:solidFill>
                  <a:schemeClr val="tx1"/>
                </a:solidFill>
              </a:rPr>
              <a:t>nozokomiální</a:t>
            </a:r>
            <a:r>
              <a:rPr lang="cs-CZ" sz="1700" dirty="0" smtClean="0">
                <a:solidFill>
                  <a:schemeClr val="tx1"/>
                </a:solidFill>
              </a:rPr>
              <a:t>  infekcí (péče o invazivní vstupy). </a:t>
            </a:r>
          </a:p>
          <a:p>
            <a:pPr marL="617220" lvl="1" indent="-342900">
              <a:buClr>
                <a:srgbClr val="002060"/>
              </a:buClr>
              <a:buFont typeface="+mj-lt"/>
              <a:buAutoNum type="arabicPeriod"/>
            </a:pPr>
            <a:r>
              <a:rPr lang="cs-CZ" sz="1700" dirty="0" smtClean="0">
                <a:solidFill>
                  <a:schemeClr val="tx1"/>
                </a:solidFill>
              </a:rPr>
              <a:t>Správná výživa: dostatek tekutin, bílkovin, vápníku, ovoce, zeleniny, vlákniny, vitaminu D, vzhledově a chuťově přitažlivá strava. </a:t>
            </a:r>
          </a:p>
          <a:p>
            <a:pPr marL="617220" lvl="1" indent="-342900">
              <a:buClr>
                <a:srgbClr val="002060"/>
              </a:buClr>
              <a:buFont typeface="+mj-lt"/>
              <a:buAutoNum type="arabicPeriod"/>
            </a:pPr>
            <a:r>
              <a:rPr lang="cs-CZ" sz="1700" dirty="0" smtClean="0">
                <a:solidFill>
                  <a:schemeClr val="tx1"/>
                </a:solidFill>
              </a:rPr>
              <a:t>Prevence proleženin: hygienická péče, </a:t>
            </a:r>
            <a:r>
              <a:rPr lang="cs-CZ" sz="1700" dirty="0" err="1" smtClean="0">
                <a:solidFill>
                  <a:schemeClr val="tx1"/>
                </a:solidFill>
              </a:rPr>
              <a:t>péče</a:t>
            </a:r>
            <a:r>
              <a:rPr lang="cs-CZ" sz="1700" dirty="0" smtClean="0">
                <a:solidFill>
                  <a:schemeClr val="tx1"/>
                </a:solidFill>
              </a:rPr>
              <a:t> o pokožku, využívání polohovacích pomůcek, </a:t>
            </a:r>
            <a:r>
              <a:rPr lang="cs-CZ" sz="1700" dirty="0" err="1" smtClean="0">
                <a:solidFill>
                  <a:schemeClr val="tx1"/>
                </a:solidFill>
              </a:rPr>
              <a:t>antidekubitálních</a:t>
            </a:r>
            <a:r>
              <a:rPr lang="cs-CZ" sz="1700" dirty="0" smtClean="0">
                <a:solidFill>
                  <a:schemeClr val="tx1"/>
                </a:solidFill>
              </a:rPr>
              <a:t> matrací. </a:t>
            </a:r>
          </a:p>
          <a:p>
            <a:pPr marL="617220" lvl="1" indent="-342900">
              <a:buClr>
                <a:srgbClr val="002060"/>
              </a:buClr>
              <a:buFont typeface="+mj-lt"/>
              <a:buAutoNum type="arabicPeriod"/>
            </a:pPr>
            <a:r>
              <a:rPr lang="cs-CZ" sz="1700" dirty="0" smtClean="0">
                <a:solidFill>
                  <a:schemeClr val="tx1"/>
                </a:solidFill>
              </a:rPr>
              <a:t>Prevence poruch vyprazdňování, sledování diurézy. </a:t>
            </a:r>
          </a:p>
          <a:p>
            <a:pPr marL="617220" lvl="1" indent="-342900">
              <a:buClr>
                <a:srgbClr val="002060"/>
              </a:buClr>
              <a:buFont typeface="+mj-lt"/>
              <a:buAutoNum type="arabicPeriod"/>
            </a:pPr>
            <a:r>
              <a:rPr lang="cs-CZ" sz="1700" dirty="0" smtClean="0">
                <a:solidFill>
                  <a:schemeClr val="tx1"/>
                </a:solidFill>
              </a:rPr>
              <a:t>Psychická stimulace: rozhovor, hodiny, rádio, TV, fotografie. </a:t>
            </a:r>
          </a:p>
          <a:p>
            <a:pPr marL="617220" lvl="1" indent="-342900">
              <a:buClr>
                <a:srgbClr val="002060"/>
              </a:buClr>
              <a:buFont typeface="+mj-lt"/>
              <a:buAutoNum type="arabicPeriod"/>
            </a:pPr>
            <a:r>
              <a:rPr lang="cs-CZ" sz="1700" dirty="0" smtClean="0">
                <a:solidFill>
                  <a:schemeClr val="tx1"/>
                </a:solidFill>
              </a:rPr>
              <a:t>Medikace podle ordinace lékaře: antikoagulancia, </a:t>
            </a:r>
            <a:r>
              <a:rPr lang="cs-CZ" sz="1700" dirty="0" err="1" smtClean="0">
                <a:solidFill>
                  <a:schemeClr val="tx1"/>
                </a:solidFill>
              </a:rPr>
              <a:t>vazodilatancia</a:t>
            </a:r>
            <a:r>
              <a:rPr lang="cs-CZ" sz="1700" dirty="0" smtClean="0">
                <a:solidFill>
                  <a:schemeClr val="tx1"/>
                </a:solidFill>
              </a:rPr>
              <a:t>, </a:t>
            </a:r>
            <a:r>
              <a:rPr lang="cs-CZ" sz="1700" dirty="0" err="1" smtClean="0">
                <a:solidFill>
                  <a:schemeClr val="tx1"/>
                </a:solidFill>
              </a:rPr>
              <a:t>mukolytika</a:t>
            </a:r>
            <a:r>
              <a:rPr lang="cs-CZ" sz="1700" dirty="0" smtClean="0">
                <a:solidFill>
                  <a:schemeClr val="tx1"/>
                </a:solidFill>
              </a:rPr>
              <a:t>. </a:t>
            </a:r>
          </a:p>
          <a:p>
            <a:pPr marL="617220" lvl="1" indent="-342900">
              <a:buClr>
                <a:srgbClr val="002060"/>
              </a:buClr>
              <a:buFont typeface="+mj-lt"/>
              <a:buAutoNum type="arabicPeriod"/>
            </a:pPr>
            <a:r>
              <a:rPr lang="cs-CZ" sz="1700" dirty="0" smtClean="0">
                <a:solidFill>
                  <a:schemeClr val="tx1"/>
                </a:solidFill>
              </a:rPr>
              <a:t>Individuální přístup,  pro člověka upoutaného na lůžko je ošetřující tím, kdo jej spojuje s ostatním světem.</a:t>
            </a:r>
            <a:endParaRPr lang="cs-CZ" sz="17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8534400" cy="758952"/>
          </a:xfrm>
        </p:spPr>
        <p:txBody>
          <a:bodyPr/>
          <a:lstStyle/>
          <a:p>
            <a:r>
              <a:rPr lang="cs-CZ" dirty="0" smtClean="0"/>
              <a:t>OPAKOVÁNÍ – PŘÍČINY IS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301625" y="908720"/>
          <a:ext cx="8504238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PŘÍČINY IMOBILITY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Mezi nejčastější příčiny imobility pacientů patří: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bolest,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poruchy kosterního a svalového systému,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poruchy nervového systému,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generalizovaná slabost (psychosociální problémy)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 infekční procesy. </a:t>
            </a:r>
          </a:p>
          <a:p>
            <a:pPr>
              <a:buNone/>
            </a:pPr>
            <a:r>
              <a:rPr lang="cs-CZ" dirty="0" smtClean="0"/>
              <a:t>Schopnost pohybovat se volně bez omezení je známá pod pojmem </a:t>
            </a:r>
            <a:r>
              <a:rPr lang="cs-CZ" b="1" dirty="0" smtClean="0"/>
              <a:t>mobilita</a:t>
            </a:r>
            <a:r>
              <a:rPr lang="cs-CZ" dirty="0" smtClean="0"/>
              <a:t>. </a:t>
            </a:r>
          </a:p>
          <a:p>
            <a:pPr lvl="1"/>
            <a:r>
              <a:rPr lang="cs-CZ" dirty="0" smtClean="0"/>
              <a:t>	</a:t>
            </a:r>
            <a:r>
              <a:rPr lang="cs-CZ" dirty="0" smtClean="0">
                <a:solidFill>
                  <a:srgbClr val="002060"/>
                </a:solidFill>
              </a:rPr>
              <a:t>Opakem mobility je </a:t>
            </a:r>
            <a:r>
              <a:rPr lang="cs-CZ" b="1" dirty="0" smtClean="0">
                <a:solidFill>
                  <a:srgbClr val="002060"/>
                </a:solidFill>
              </a:rPr>
              <a:t>imobilita</a:t>
            </a:r>
            <a:r>
              <a:rPr lang="cs-CZ" dirty="0" smtClean="0">
                <a:solidFill>
                  <a:srgbClr val="002060"/>
                </a:solidFill>
              </a:rPr>
              <a:t>, což znamená neschopnost pohybu.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IMOBILITY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Primární - </a:t>
            </a:r>
            <a:r>
              <a:rPr lang="cs-CZ" dirty="0" smtClean="0"/>
              <a:t> přímý následek choroby, úrazu (např. transverzální míšní léze - úplná </a:t>
            </a:r>
            <a:r>
              <a:rPr lang="cs-CZ" dirty="0" err="1" smtClean="0"/>
              <a:t>plegie</a:t>
            </a:r>
            <a:r>
              <a:rPr lang="cs-CZ" dirty="0" smtClean="0"/>
              <a:t> i paréza, pacient je neschopen pohybu i vnímání), </a:t>
            </a:r>
          </a:p>
          <a:p>
            <a:r>
              <a:rPr lang="cs-CZ" b="1" dirty="0" smtClean="0"/>
              <a:t>Sekundární</a:t>
            </a:r>
            <a:r>
              <a:rPr lang="cs-CZ" dirty="0"/>
              <a:t> </a:t>
            </a:r>
            <a:r>
              <a:rPr lang="cs-CZ" dirty="0" smtClean="0"/>
              <a:t>- se vyvíjí druhotně (např. stav po infarktu myokardu, úrazu, operaci, apod.).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Fyziologické reakce na imobilitu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Kardiovaskulární systém:</a:t>
            </a:r>
            <a:r>
              <a:rPr lang="cs-CZ" dirty="0" smtClean="0"/>
              <a:t> Při změně polohy nastává z důvodu poklesu TK ortostatická </a:t>
            </a:r>
            <a:r>
              <a:rPr lang="cs-CZ" u="sng" dirty="0" smtClean="0"/>
              <a:t>hypotenze</a:t>
            </a:r>
            <a:r>
              <a:rPr lang="cs-CZ" dirty="0" smtClean="0"/>
              <a:t>. Je důležité sledovat TK před zátěží, po ní i v jejím průběhu (při posazování, vstávání, lehání), aby byla zřejmá odpověď na aktivitu nebo toleranci aktivity.</a:t>
            </a:r>
          </a:p>
          <a:p>
            <a:r>
              <a:rPr lang="cs-CZ" sz="2400" b="1" dirty="0" smtClean="0"/>
              <a:t>Ošetřovatelský plán:</a:t>
            </a:r>
            <a:r>
              <a:rPr lang="cs-CZ" sz="2400" dirty="0" smtClean="0"/>
              <a:t> Pacienta při </a:t>
            </a:r>
            <a:r>
              <a:rPr lang="cs-CZ" sz="2400" dirty="0" err="1" smtClean="0"/>
              <a:t>vertikalizaci</a:t>
            </a:r>
            <a:r>
              <a:rPr lang="cs-CZ" sz="2400" dirty="0" smtClean="0"/>
              <a:t> necháme nejprve prodýchat vsedě, pobízíme jej, aby se nedíval dolů a postupně jej zvedáme. Ortostatická hypotenze může </a:t>
            </a:r>
            <a:r>
              <a:rPr lang="cs-CZ" sz="2400" dirty="0" err="1" smtClean="0"/>
              <a:t>zapřičinit</a:t>
            </a:r>
            <a:r>
              <a:rPr lang="cs-CZ" sz="2400" dirty="0" smtClean="0"/>
              <a:t> úraz. </a:t>
            </a:r>
          </a:p>
          <a:p>
            <a:r>
              <a:rPr lang="cs-CZ" sz="2400" dirty="0" smtClean="0"/>
              <a:t>Vlivem insuficience žilních chlopní se při klidovém režimu zvyšuje riziko TEN (</a:t>
            </a:r>
            <a:r>
              <a:rPr lang="cs-CZ" sz="2400" dirty="0" err="1" smtClean="0"/>
              <a:t>trombembolické</a:t>
            </a:r>
            <a:r>
              <a:rPr lang="cs-CZ" sz="2400" dirty="0" smtClean="0"/>
              <a:t> nemoci), která může vést k plicní embolii. Důležitým opatřením je podpora periferního prokrvení se zvýšením venózního návratu (např. elastické kalhoty, bandáže dolních končetin, cvičení DK).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Fyziologické reakce na imobilitu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Dýchací systém:</a:t>
            </a:r>
            <a:r>
              <a:rPr lang="cs-CZ" dirty="0" smtClean="0"/>
              <a:t> U starých lidí se často vlivem stagnujícího sekretu v dýchacích cestách může rozvinout hypostatická pneumonie. Velmi závažné jsou u starých lidí </a:t>
            </a:r>
            <a:r>
              <a:rPr lang="cs-CZ" dirty="0" err="1" smtClean="0"/>
              <a:t>atelektázy</a:t>
            </a:r>
            <a:r>
              <a:rPr lang="cs-CZ" dirty="0" smtClean="0"/>
              <a:t> (nevzdušná plicní ložiska). </a:t>
            </a:r>
          </a:p>
          <a:p>
            <a:r>
              <a:rPr lang="cs-CZ" sz="2400" b="1" dirty="0" smtClean="0"/>
              <a:t>Ošetřovatelský plán: </a:t>
            </a:r>
            <a:r>
              <a:rPr lang="cs-CZ" sz="2400" dirty="0" smtClean="0"/>
              <a:t>Důležitá je dechová rehabilitace, tzn. pacienta v pravidelných intervalech pobízet ke kašli      a hlubokému dýchání, aby se podpořila funkce řasinkového epitelu v dýchacích cestách. Tím se povzbudí jejich očista    a dojde k prodýchání všech plicních oddílů. Podle potřeby pacienta odsáváme, proklepáváme hrudník, provádíme masáž – tzv. </a:t>
            </a:r>
            <a:r>
              <a:rPr lang="cs-CZ" sz="2400" dirty="0" err="1" smtClean="0"/>
              <a:t>míčkování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http://www.novosadovi.eu/pictures/rehabka/mick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4423" y="0"/>
            <a:ext cx="482957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45" t="7969" r="28780" b="9231"/>
          <a:stretch/>
        </p:blipFill>
        <p:spPr bwMode="auto">
          <a:xfrm>
            <a:off x="107504" y="116632"/>
            <a:ext cx="4171918" cy="6095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23528" y="6206516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Více na: http://</a:t>
            </a:r>
            <a:r>
              <a:rPr lang="cs-CZ" dirty="0" smtClean="0"/>
              <a:t>www.mickovani.wz.cz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60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Fyziologické reakce na imobilitu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Kosterní soustava:</a:t>
            </a:r>
            <a:r>
              <a:rPr lang="cs-CZ" dirty="0" smtClean="0"/>
              <a:t> Klid na lůžku znamená hrubý zásah do metabolické přestavby kostí. Dochází ke zvýšenému odplavování organické i anorganické složky kostí. Důsledkem je imobilizační osteoporóza. Zvýšeně se odplavuje vápník (močí). U starších osob se vlivem nedostatku vitaminu D může objevit osteomalacie.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Fyziologické reakce na imobilitu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Pohybová soustava: </a:t>
            </a:r>
            <a:r>
              <a:rPr lang="cs-CZ" dirty="0" smtClean="0"/>
              <a:t>Za týden klidového režimu může pacient ztratit až 1/3 své aktivní svalové hmoty, což vede ke svalové atrofii, deformitám končetin        a páteře, svalovým kontrakturám. Další příčinou těchto změn může být i bolest vedoucí k vyhledávání úlevové polohy. </a:t>
            </a:r>
            <a:r>
              <a:rPr lang="cs-CZ" dirty="0" smtClean="0"/>
              <a:t>Tuhost kloubů…</a:t>
            </a:r>
            <a:endParaRPr lang="cs-CZ" dirty="0" smtClean="0"/>
          </a:p>
          <a:p>
            <a:r>
              <a:rPr lang="cs-CZ" sz="2400" b="1" dirty="0" smtClean="0"/>
              <a:t>Ošetřovatelský plán: </a:t>
            </a:r>
            <a:r>
              <a:rPr lang="cs-CZ" sz="2400" dirty="0" smtClean="0"/>
              <a:t>U pacienta podle možností provádíme nejdříve pasivní, později aktivní rehabilitaci. Ta spočívá v provádění cviků na udržení rozsahu pohybu. Dále jej povzbuzujeme k co největší soběstačnosti v základní péči. Stále monitorujeme podíl bolesti na imobilizaci. Podle potřeby fixujeme při cvičení určitou část těla pacienta.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150</TotalTime>
  <Words>1462</Words>
  <Application>Microsoft Office PowerPoint</Application>
  <PresentationFormat>Předvádění na obrazovce (4:3)</PresentationFormat>
  <Paragraphs>90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 Black</vt:lpstr>
      <vt:lpstr>Georgia</vt:lpstr>
      <vt:lpstr>Wingdings</vt:lpstr>
      <vt:lpstr>Wingdings 2</vt:lpstr>
      <vt:lpstr>Administrativní</vt:lpstr>
      <vt:lpstr>IMOBILIZAČNÍ  SYNDROM</vt:lpstr>
      <vt:lpstr>CHARAKTERISTIKA</vt:lpstr>
      <vt:lpstr>PŘÍČINY IMOBILITY</vt:lpstr>
      <vt:lpstr>TYPY IMOBILITY</vt:lpstr>
      <vt:lpstr>Fyziologické reakce na imobilitu</vt:lpstr>
      <vt:lpstr>Fyziologické reakce na imobilitu</vt:lpstr>
      <vt:lpstr>Prezentace aplikace PowerPoint</vt:lpstr>
      <vt:lpstr>Fyziologické reakce na imobilitu</vt:lpstr>
      <vt:lpstr>Fyziologické reakce na imobilitu</vt:lpstr>
      <vt:lpstr>Fyziologické reakce na imobilitu</vt:lpstr>
      <vt:lpstr>Fyziologické reakce na imobilitu</vt:lpstr>
      <vt:lpstr>Fyziologické reakce na imobilitu</vt:lpstr>
      <vt:lpstr>Nervový systém</vt:lpstr>
      <vt:lpstr>Psychika</vt:lpstr>
      <vt:lpstr>Soběstačnost pacienta </vt:lpstr>
      <vt:lpstr>ADL – IADL  test</vt:lpstr>
      <vt:lpstr>Prezentace aplikace PowerPoint</vt:lpstr>
      <vt:lpstr>Testy duševního stavu</vt:lpstr>
      <vt:lpstr>Rozvoj soběstačnosti </vt:lpstr>
      <vt:lpstr>Prevence imobilizačního syndromu </vt:lpstr>
      <vt:lpstr>OPAKOVÁNÍ – PŘÍČINY 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IMOBILIZAČNÍ  SYNDROM</dc:title>
  <dc:creator>Miroslav</dc:creator>
  <cp:lastModifiedBy>Liana Greiffeneggová</cp:lastModifiedBy>
  <cp:revision>8</cp:revision>
  <dcterms:created xsi:type="dcterms:W3CDTF">2012-09-27T19:09:44Z</dcterms:created>
  <dcterms:modified xsi:type="dcterms:W3CDTF">2017-10-02T07:39:40Z</dcterms:modified>
</cp:coreProperties>
</file>