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0"/>
  </p:handoutMasterIdLst>
  <p:sldIdLst>
    <p:sldId id="256" r:id="rId2"/>
    <p:sldId id="260" r:id="rId3"/>
    <p:sldId id="257" r:id="rId4"/>
    <p:sldId id="258" r:id="rId5"/>
    <p:sldId id="272" r:id="rId6"/>
    <p:sldId id="273" r:id="rId7"/>
    <p:sldId id="281" r:id="rId8"/>
    <p:sldId id="263" r:id="rId9"/>
    <p:sldId id="261" r:id="rId10"/>
    <p:sldId id="280" r:id="rId11"/>
    <p:sldId id="282" r:id="rId12"/>
    <p:sldId id="283" r:id="rId13"/>
    <p:sldId id="284" r:id="rId14"/>
    <p:sldId id="262" r:id="rId15"/>
    <p:sldId id="285" r:id="rId16"/>
    <p:sldId id="286" r:id="rId17"/>
    <p:sldId id="287" r:id="rId18"/>
    <p:sldId id="288" r:id="rId19"/>
    <p:sldId id="289" r:id="rId20"/>
    <p:sldId id="290" r:id="rId21"/>
    <p:sldId id="274" r:id="rId22"/>
    <p:sldId id="275" r:id="rId23"/>
    <p:sldId id="276" r:id="rId24"/>
    <p:sldId id="277" r:id="rId25"/>
    <p:sldId id="278" r:id="rId26"/>
    <p:sldId id="279" r:id="rId27"/>
    <p:sldId id="267" r:id="rId28"/>
    <p:sldId id="268" r:id="rId29"/>
    <p:sldId id="269" r:id="rId30"/>
    <p:sldId id="270" r:id="rId31"/>
    <p:sldId id="271" r:id="rId32"/>
    <p:sldId id="297" r:id="rId33"/>
    <p:sldId id="291" r:id="rId34"/>
    <p:sldId id="292" r:id="rId35"/>
    <p:sldId id="293" r:id="rId36"/>
    <p:sldId id="294" r:id="rId37"/>
    <p:sldId id="295" r:id="rId38"/>
    <p:sldId id="296" r:id="rId39"/>
  </p:sldIdLst>
  <p:sldSz cx="9144000" cy="6858000" type="screen4x3"/>
  <p:notesSz cx="6858000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DCBB3-1077-4E26-8639-0693E5B33857}" type="datetimeFigureOut">
              <a:rPr lang="cs-CZ" smtClean="0"/>
              <a:t>02.10.2017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B5F9B-92D0-47FE-9F0D-46E8BD110F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2602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60996B9-549B-4492-865F-4ECBBD636AAC}" type="datetimeFigureOut">
              <a:rPr lang="cs-CZ" smtClean="0"/>
              <a:t>02.10.2017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537FC0-0DE0-41B5-8A0D-03AF26C9F0E6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96B9-549B-4492-865F-4ECBBD636AAC}" type="datetimeFigureOut">
              <a:rPr lang="cs-CZ" smtClean="0"/>
              <a:t>02.10.2017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7FC0-0DE0-41B5-8A0D-03AF26C9F0E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96B9-549B-4492-865F-4ECBBD636AAC}" type="datetimeFigureOut">
              <a:rPr lang="cs-CZ" smtClean="0"/>
              <a:t>02.10.2017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7FC0-0DE0-41B5-8A0D-03AF26C9F0E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96B9-549B-4492-865F-4ECBBD636AAC}" type="datetimeFigureOut">
              <a:rPr lang="cs-CZ" smtClean="0"/>
              <a:t>02.10.2017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7FC0-0DE0-41B5-8A0D-03AF26C9F0E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96B9-549B-4492-865F-4ECBBD636AAC}" type="datetimeFigureOut">
              <a:rPr lang="cs-CZ" smtClean="0"/>
              <a:t>02.10.2017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7FC0-0DE0-41B5-8A0D-03AF26C9F0E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96B9-549B-4492-865F-4ECBBD636AAC}" type="datetimeFigureOut">
              <a:rPr lang="cs-CZ" smtClean="0"/>
              <a:t>02.10.2017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7FC0-0DE0-41B5-8A0D-03AF26C9F0E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96B9-549B-4492-865F-4ECBBD636AAC}" type="datetimeFigureOut">
              <a:rPr lang="cs-CZ" smtClean="0"/>
              <a:t>02.10.2017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7FC0-0DE0-41B5-8A0D-03AF26C9F0E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96B9-549B-4492-865F-4ECBBD636AAC}" type="datetimeFigureOut">
              <a:rPr lang="cs-CZ" smtClean="0"/>
              <a:t>02.10.2017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7FC0-0DE0-41B5-8A0D-03AF26C9F0E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96B9-549B-4492-865F-4ECBBD636AAC}" type="datetimeFigureOut">
              <a:rPr lang="cs-CZ" smtClean="0"/>
              <a:t>02.10.2017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7FC0-0DE0-41B5-8A0D-03AF26C9F0E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96B9-549B-4492-865F-4ECBBD636AAC}" type="datetimeFigureOut">
              <a:rPr lang="cs-CZ" smtClean="0"/>
              <a:t>02.10.2017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7FC0-0DE0-41B5-8A0D-03AF26C9F0E6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96B9-549B-4492-865F-4ECBBD636AAC}" type="datetimeFigureOut">
              <a:rPr lang="cs-CZ" smtClean="0"/>
              <a:t>02.10.2017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7FC0-0DE0-41B5-8A0D-03AF26C9F0E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60996B9-549B-4492-865F-4ECBBD636AAC}" type="datetimeFigureOut">
              <a:rPr lang="cs-CZ" smtClean="0"/>
              <a:t>02.10.2017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537FC0-0DE0-41B5-8A0D-03AF26C9F0E6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cbarany.cz/produkty/vlhke-kryti/tenderwe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ecbarany.cz/o-lecbe-ran/zpusoby-lecby/podtlakova-terapie" TargetMode="External"/><Relationship Id="rId3" Type="http://schemas.openxmlformats.org/officeDocument/2006/relationships/hyperlink" Target="http://www.lecbarany.cz/o-lecbe-ran/typy-ran/nekroticka-rana" TargetMode="External"/><Relationship Id="rId7" Type="http://schemas.openxmlformats.org/officeDocument/2006/relationships/hyperlink" Target="http://www.lecbarany.cz/o-lecbe-ran/zpusoby-lecby/debridement/hydroterapie" TargetMode="External"/><Relationship Id="rId2" Type="http://schemas.openxmlformats.org/officeDocument/2006/relationships/hyperlink" Target="http://www.lecbarany.cz/o-lecbe-ran/typy-ran/povlekla-ran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cbarany.cz/o-lecbe-ran/zpusoby-lecby/debridement/autolyticky-debridement" TargetMode="External"/><Relationship Id="rId5" Type="http://schemas.openxmlformats.org/officeDocument/2006/relationships/hyperlink" Target="http://www.lecbarany.cz/o-lecbe-ran/zpusoby-lecby/debridement/enzymaticky-debridement" TargetMode="External"/><Relationship Id="rId10" Type="http://schemas.openxmlformats.org/officeDocument/2006/relationships/image" Target="../media/image17.jpeg"/><Relationship Id="rId4" Type="http://schemas.openxmlformats.org/officeDocument/2006/relationships/hyperlink" Target="http://www.lecbarany.cz/o-lecbe-ran/zpusoby-lecby/debridement" TargetMode="External"/><Relationship Id="rId9" Type="http://schemas.openxmlformats.org/officeDocument/2006/relationships/hyperlink" Target="http://www.lecbarany.cz/o-lecbe-ran/zpusoby-lecby/debridement/larvoterapie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latin typeface="Arial Black" pitchFamily="34" charset="0"/>
              </a:rPr>
              <a:t>LÉČBA  RAN</a:t>
            </a:r>
            <a:endParaRPr lang="cs-CZ" dirty="0">
              <a:latin typeface="Arial Black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Liana Greiffeneggová\AppData\Local\Microsoft\Windows\Temporary Internet Files\Content.IE5\AM1I8PN9\MP90043119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52736"/>
            <a:ext cx="234888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01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Neinfikovaná </a:t>
            </a:r>
            <a:r>
              <a:rPr lang="cs-CZ" b="1" dirty="0" smtClean="0"/>
              <a:t>rána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23652"/>
            <a:ext cx="7488948" cy="4057676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cs-CZ" dirty="0" smtClean="0"/>
              <a:t>Ránu</a:t>
            </a:r>
            <a:r>
              <a:rPr lang="cs-CZ" dirty="0"/>
              <a:t>, která není kriticky kolonizována mikroorganismy, je nutno před sekundární </a:t>
            </a:r>
            <a:r>
              <a:rPr lang="cs-CZ" dirty="0" smtClean="0"/>
              <a:t>infekcí chránit</a:t>
            </a:r>
            <a:r>
              <a:rPr lang="cs-CZ" dirty="0"/>
              <a:t>. Rozvoj infekce by totiž znamenal zpomalení a zkomplikování celého procesu hojení. Zvolené vhodné krytí pak závisí na míře exsudace a fázi hojení, ve které se rána nachází.</a:t>
            </a:r>
          </a:p>
          <a:p>
            <a:r>
              <a:rPr lang="cs-CZ" dirty="0"/>
              <a:t>Pro neinfikované rány v jakékoli fázi hojení lze použít čisticí vlhké krytí </a:t>
            </a:r>
            <a:r>
              <a:rPr lang="cs-CZ" i="1" dirty="0" err="1"/>
              <a:t>TenderWet</a:t>
            </a:r>
            <a:r>
              <a:rPr lang="cs-CZ" dirty="0"/>
              <a:t>.</a:t>
            </a:r>
          </a:p>
          <a:p>
            <a:r>
              <a:rPr lang="cs-CZ" dirty="0"/>
              <a:t>Na </a:t>
            </a:r>
            <a:r>
              <a:rPr lang="cs-CZ" dirty="0" err="1"/>
              <a:t>exsudující</a:t>
            </a:r>
            <a:r>
              <a:rPr lang="cs-CZ" dirty="0"/>
              <a:t> rány je vhodné použít materiály, které udrží jejich optimální vlhkost a </a:t>
            </a:r>
            <a:r>
              <a:rPr lang="cs-CZ" b="1" dirty="0"/>
              <a:t>zároveň dokáží ránu uzavřít</a:t>
            </a:r>
            <a:r>
              <a:rPr lang="cs-CZ" dirty="0"/>
              <a:t>, a zamezit tak vstupu sekundární infekce.</a:t>
            </a:r>
          </a:p>
          <a:p>
            <a:pPr marL="68580" indent="0">
              <a:buNone/>
            </a:pPr>
            <a:r>
              <a:rPr lang="cs-CZ" b="1" dirty="0"/>
              <a:t>Volíme pak dle míry exsudace</a:t>
            </a:r>
            <a:r>
              <a:rPr lang="cs-CZ" dirty="0"/>
              <a:t>:</a:t>
            </a:r>
          </a:p>
          <a:p>
            <a:r>
              <a:rPr lang="cs-CZ" dirty="0"/>
              <a:t>mírná sekrece – </a:t>
            </a:r>
            <a:r>
              <a:rPr lang="cs-CZ" i="1" dirty="0" err="1"/>
              <a:t>Hydrosorb</a:t>
            </a:r>
            <a:r>
              <a:rPr lang="cs-CZ" i="1" dirty="0"/>
              <a:t> Gel, </a:t>
            </a:r>
            <a:r>
              <a:rPr lang="cs-CZ" i="1" dirty="0" err="1"/>
              <a:t>Hydrosorb</a:t>
            </a:r>
            <a:endParaRPr lang="cs-CZ" dirty="0"/>
          </a:p>
          <a:p>
            <a:r>
              <a:rPr lang="cs-CZ" dirty="0"/>
              <a:t>mírná až středně silná exsudace – </a:t>
            </a:r>
            <a:r>
              <a:rPr lang="cs-CZ" i="1" dirty="0" err="1"/>
              <a:t>Hydrocoll</a:t>
            </a:r>
            <a:endParaRPr lang="cs-CZ" dirty="0"/>
          </a:p>
          <a:p>
            <a:r>
              <a:rPr lang="cs-CZ" dirty="0"/>
              <a:t>silná exsudace – </a:t>
            </a:r>
            <a:r>
              <a:rPr lang="cs-CZ" i="1" dirty="0" err="1"/>
              <a:t>PermaFoam</a:t>
            </a:r>
            <a:r>
              <a:rPr lang="cs-CZ" i="1" dirty="0"/>
              <a:t>, </a:t>
            </a:r>
            <a:r>
              <a:rPr lang="cs-CZ" i="1" dirty="0" err="1"/>
              <a:t>Syspur</a:t>
            </a:r>
            <a:r>
              <a:rPr lang="cs-CZ" i="1" dirty="0"/>
              <a:t>-derm, </a:t>
            </a:r>
            <a:r>
              <a:rPr lang="cs-CZ" i="1" dirty="0" err="1"/>
              <a:t>TenderWet</a:t>
            </a:r>
            <a:r>
              <a:rPr lang="cs-CZ" i="1" dirty="0"/>
              <a:t>, </a:t>
            </a:r>
            <a:r>
              <a:rPr lang="cs-CZ" i="1" dirty="0" err="1"/>
              <a:t>Sorbalgon</a:t>
            </a:r>
            <a:r>
              <a:rPr lang="cs-CZ" i="1" dirty="0"/>
              <a:t>, </a:t>
            </a:r>
            <a:r>
              <a:rPr lang="cs-CZ" i="1" dirty="0" err="1"/>
              <a:t>VivanoTec</a:t>
            </a:r>
            <a:endParaRPr lang="cs-CZ" dirty="0"/>
          </a:p>
          <a:p>
            <a:endParaRPr lang="cs-CZ" dirty="0"/>
          </a:p>
        </p:txBody>
      </p:sp>
      <p:pic>
        <p:nvPicPr>
          <p:cNvPr id="8194" name="Picture 2" descr="http://www.lecbarany.cz/images_obsah/lecba_ran/221x/9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0"/>
            <a:ext cx="2915816" cy="219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enderWet® Sol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9" y="-10972"/>
            <a:ext cx="1734019" cy="139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84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24744" cy="1143000"/>
          </a:xfrm>
        </p:spPr>
        <p:txBody>
          <a:bodyPr>
            <a:normAutofit/>
          </a:bodyPr>
          <a:lstStyle/>
          <a:p>
            <a:r>
              <a:rPr lang="cs-CZ" b="1" dirty="0"/>
              <a:t>Infikovaná </a:t>
            </a:r>
            <a:r>
              <a:rPr lang="cs-CZ" b="1" dirty="0" smtClean="0"/>
              <a:t>rána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12776"/>
            <a:ext cx="7776980" cy="468052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cs-CZ" sz="1550" dirty="0" smtClean="0"/>
              <a:t>Ranná </a:t>
            </a:r>
            <a:r>
              <a:rPr lang="cs-CZ" sz="1550" dirty="0"/>
              <a:t>infekce je nejčastější komplikací hojení ran. Nejfrekventova­nějšími původci infekce v ranách jsou stafylokoky, streptokoky, </a:t>
            </a:r>
            <a:r>
              <a:rPr lang="cs-CZ" sz="1550" dirty="0" err="1"/>
              <a:t>klebsiely</a:t>
            </a:r>
            <a:r>
              <a:rPr lang="cs-CZ" sz="1550" dirty="0"/>
              <a:t>, kvasinky nebo pseudomonády. Pokud dojde ke kritické </a:t>
            </a:r>
            <a:r>
              <a:rPr lang="cs-CZ" sz="1550" b="1" dirty="0">
                <a:solidFill>
                  <a:srgbClr val="FF0000"/>
                </a:solidFill>
              </a:rPr>
              <a:t>kolonizaci rány, objeví se bolest, zarudnutí, otok, hnisavý povlak a sekrece z rány (nebo změna barvy exsudátu), zápach a zpomalení procesu hojení.</a:t>
            </a:r>
          </a:p>
          <a:p>
            <a:r>
              <a:rPr lang="cs-CZ" sz="1550" dirty="0"/>
              <a:t>U infikované rány s výraznou hnisavou sekrecí je </a:t>
            </a:r>
            <a:r>
              <a:rPr lang="cs-CZ" sz="1550" b="1" dirty="0"/>
              <a:t>nutná každodenní výměna krytí</a:t>
            </a:r>
            <a:r>
              <a:rPr lang="cs-CZ" sz="1550" dirty="0"/>
              <a:t>. Dlouhé intervaly mezi převazy jsou rizikovým faktorem pro rozvoj anaerobní infekce nebo další rozšíření infekce.</a:t>
            </a:r>
          </a:p>
          <a:p>
            <a:r>
              <a:rPr lang="cs-CZ" sz="1550" dirty="0"/>
              <a:t>V moderní léčbě ran se k potlačení místní infekce nejčastěji využívá </a:t>
            </a:r>
            <a:r>
              <a:rPr lang="cs-CZ" sz="1550" u="sng" dirty="0"/>
              <a:t>autolytický debridement</a:t>
            </a:r>
            <a:r>
              <a:rPr lang="cs-CZ" sz="1550" dirty="0"/>
              <a:t>, který zvyšuje aktivitu makrofágů. Používá se například </a:t>
            </a:r>
            <a:r>
              <a:rPr lang="cs-CZ" sz="1550" u="sng" dirty="0"/>
              <a:t>aktivně čisticí savé krytí </a:t>
            </a:r>
            <a:r>
              <a:rPr lang="cs-CZ" sz="1550" dirty="0"/>
              <a:t>(</a:t>
            </a:r>
            <a:r>
              <a:rPr lang="cs-CZ" sz="1550" dirty="0" err="1">
                <a:hlinkClick r:id="rId2"/>
              </a:rPr>
              <a:t>TenderWet</a:t>
            </a:r>
            <a:r>
              <a:rPr lang="cs-CZ" sz="1550" dirty="0"/>
              <a:t>), které odstraňuje nekrózy, odsává exsudát s bakteriemi, toxiny </a:t>
            </a:r>
            <a:r>
              <a:rPr lang="cs-CZ" sz="1550" dirty="0" smtClean="0"/>
              <a:t>a </a:t>
            </a:r>
            <a:r>
              <a:rPr lang="cs-CZ" sz="1550" dirty="0"/>
              <a:t>uzavírá jej v savém jádře.</a:t>
            </a:r>
          </a:p>
          <a:p>
            <a:r>
              <a:rPr lang="cs-CZ" sz="1550" dirty="0"/>
              <a:t>Při větší produkci exsudátu lze k vyčištění spodiny rány </a:t>
            </a:r>
            <a:r>
              <a:rPr lang="cs-CZ" sz="1550" dirty="0" smtClean="0"/>
              <a:t>použít </a:t>
            </a:r>
            <a:r>
              <a:rPr lang="cs-CZ" sz="1550" b="1" dirty="0" err="1" smtClean="0"/>
              <a:t>kalciumalginát</a:t>
            </a:r>
            <a:r>
              <a:rPr lang="cs-CZ" sz="1550" dirty="0" smtClean="0"/>
              <a:t> </a:t>
            </a:r>
            <a:r>
              <a:rPr lang="cs-CZ" sz="1550" dirty="0"/>
              <a:t>(</a:t>
            </a:r>
            <a:r>
              <a:rPr lang="cs-CZ" sz="1550" i="1" dirty="0" err="1"/>
              <a:t>Sorbalgon</a:t>
            </a:r>
            <a:r>
              <a:rPr lang="cs-CZ" sz="1550" dirty="0"/>
              <a:t>).</a:t>
            </a:r>
          </a:p>
          <a:p>
            <a:r>
              <a:rPr lang="cs-CZ" sz="1550" dirty="0"/>
              <a:t>U infikovaných ran je vhodné též použití antiseptických krytí s jodem či aktivním </a:t>
            </a:r>
            <a:r>
              <a:rPr lang="cs-CZ" sz="1550" dirty="0" smtClean="0"/>
              <a:t>uhlím, </a:t>
            </a:r>
            <a:r>
              <a:rPr lang="cs-CZ" sz="1550" dirty="0"/>
              <a:t>nebo </a:t>
            </a:r>
            <a:r>
              <a:rPr lang="cs-CZ" sz="1550" dirty="0" smtClean="0"/>
              <a:t>krytí </a:t>
            </a:r>
            <a:r>
              <a:rPr lang="cs-CZ" sz="1550" dirty="0" smtClean="0"/>
              <a:t>s </a:t>
            </a:r>
            <a:r>
              <a:rPr lang="cs-CZ" sz="1550" dirty="0"/>
              <a:t>obsahem stříbra (</a:t>
            </a:r>
            <a:r>
              <a:rPr lang="cs-CZ" sz="1550" i="1" dirty="0" err="1"/>
              <a:t>Atrauman</a:t>
            </a:r>
            <a:r>
              <a:rPr lang="cs-CZ" sz="1550" i="1" dirty="0"/>
              <a:t> </a:t>
            </a:r>
            <a:r>
              <a:rPr lang="cs-CZ" sz="1550" i="1" dirty="0" err="1"/>
              <a:t>Ag</a:t>
            </a:r>
            <a:r>
              <a:rPr lang="cs-CZ" sz="1550" dirty="0"/>
              <a:t>) – to působí i na bakterie, které jsou rezistentní vůči ATB léčbě (např. MRSA).</a:t>
            </a:r>
          </a:p>
          <a:p>
            <a:r>
              <a:rPr lang="cs-CZ" sz="1550" dirty="0"/>
              <a:t>Při vyšší exsudaci rány je vhodné doplnit síťové materiály </a:t>
            </a:r>
            <a:r>
              <a:rPr lang="cs-CZ" sz="1550" dirty="0" smtClean="0"/>
              <a:t>ještě o </a:t>
            </a:r>
            <a:r>
              <a:rPr lang="cs-CZ" sz="1550" dirty="0"/>
              <a:t>absorpční krytí (např</a:t>
            </a:r>
            <a:r>
              <a:rPr lang="cs-CZ" sz="1550" dirty="0" smtClean="0"/>
              <a:t>. </a:t>
            </a:r>
            <a:r>
              <a:rPr lang="cs-CZ" sz="1550" i="1" dirty="0" err="1" smtClean="0"/>
              <a:t>PermaFoam</a:t>
            </a:r>
            <a:r>
              <a:rPr lang="cs-CZ" sz="1550" dirty="0" smtClean="0"/>
              <a:t> </a:t>
            </a:r>
            <a:r>
              <a:rPr lang="cs-CZ" sz="1550" dirty="0"/>
              <a:t>v kombinaci s </a:t>
            </a:r>
            <a:r>
              <a:rPr lang="cs-CZ" sz="1550" i="1" dirty="0" err="1"/>
              <a:t>Atraumanem</a:t>
            </a:r>
            <a:r>
              <a:rPr lang="cs-CZ" sz="1550" i="1" dirty="0"/>
              <a:t> </a:t>
            </a:r>
            <a:r>
              <a:rPr lang="cs-CZ" sz="1550" i="1" dirty="0" err="1"/>
              <a:t>Ag</a:t>
            </a:r>
            <a:r>
              <a:rPr lang="cs-CZ" sz="155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9934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www.lecbarany.cz/images_obsah/lecba_ran/600x600/906.jpg?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10"/>
            <a:ext cx="571500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5536" y="332656"/>
            <a:ext cx="2461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INFIKOVANÝ DEKUBITUS</a:t>
            </a:r>
            <a:endParaRPr lang="cs-CZ" b="1" dirty="0"/>
          </a:p>
        </p:txBody>
      </p:sp>
      <p:pic>
        <p:nvPicPr>
          <p:cNvPr id="10246" name="Picture 6" descr="http://www.lecbarany.cz/images_obsah/lecba_ran/600x600/908.jpg?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67024"/>
            <a:ext cx="5715000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283968" y="3140968"/>
            <a:ext cx="2002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BÉRCOVÝ VŘED</a:t>
            </a:r>
            <a:endParaRPr lang="cs-CZ" b="1" dirty="0"/>
          </a:p>
        </p:txBody>
      </p:sp>
      <p:pic>
        <p:nvPicPr>
          <p:cNvPr id="10248" name="Picture 8" descr="http://www.lecbarany.cz/images_obsah/lecba_ran/600x600/929.jpg?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2225"/>
            <a:ext cx="57150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79512" y="2746826"/>
            <a:ext cx="222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DIABETICKÝ VŘED</a:t>
            </a:r>
            <a:endParaRPr lang="cs-CZ" b="1" dirty="0"/>
          </a:p>
        </p:txBody>
      </p:sp>
      <p:pic>
        <p:nvPicPr>
          <p:cNvPr id="10250" name="Picture 10" descr="http://www.lecbarany.cz/images_obsah/lecba_ran/800x800/9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370" y="-4764"/>
            <a:ext cx="5415370" cy="408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22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Základní kroky léčby infikovaných ran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23652"/>
            <a:ext cx="7488948" cy="4057676"/>
          </a:xfrm>
        </p:spPr>
        <p:txBody>
          <a:bodyPr/>
          <a:lstStyle/>
          <a:p>
            <a:r>
              <a:rPr lang="cs-CZ" dirty="0" smtClean="0"/>
              <a:t>odstranit </a:t>
            </a:r>
            <a:r>
              <a:rPr lang="cs-CZ" dirty="0"/>
              <a:t>infekci (často i zápach)</a:t>
            </a:r>
          </a:p>
          <a:p>
            <a:r>
              <a:rPr lang="cs-CZ" dirty="0"/>
              <a:t>zajistit vlhké prostředí</a:t>
            </a:r>
          </a:p>
          <a:p>
            <a:r>
              <a:rPr lang="cs-CZ" dirty="0"/>
              <a:t>odvést nebo absorbovat nadbytečný exsudát</a:t>
            </a:r>
          </a:p>
          <a:p>
            <a:endParaRPr lang="cs-CZ" dirty="0"/>
          </a:p>
        </p:txBody>
      </p:sp>
      <p:pic>
        <p:nvPicPr>
          <p:cNvPr id="11266" name="Picture 2" descr="Atrauman® Ag - mastný tyl s obsahem stříb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933056"/>
            <a:ext cx="210502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43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052736"/>
            <a:ext cx="7416940" cy="5256584"/>
          </a:xfrm>
        </p:spPr>
        <p:txBody>
          <a:bodyPr>
            <a:normAutofit/>
          </a:bodyPr>
          <a:lstStyle/>
          <a:p>
            <a:r>
              <a:rPr lang="cs-CZ" sz="2800" dirty="0"/>
              <a:t>Podle rozsahu rány, množství poškozené tkáně a případné přítomnosti infekce lze rozlišit dva základní typy hojení:</a:t>
            </a:r>
          </a:p>
          <a:p>
            <a:pPr lvl="1">
              <a:buFont typeface="Wingdings" pitchFamily="2" charset="2"/>
              <a:buChar char="v"/>
            </a:pPr>
            <a:r>
              <a:rPr lang="cs-CZ" sz="2600" dirty="0"/>
              <a:t>Při </a:t>
            </a:r>
            <a:r>
              <a:rPr lang="cs-CZ" sz="2600" b="1" dirty="0"/>
              <a:t>primárním</a:t>
            </a:r>
            <a:r>
              <a:rPr lang="cs-CZ" sz="2600" dirty="0"/>
              <a:t> hojení (</a:t>
            </a:r>
            <a:r>
              <a:rPr lang="cs-CZ" sz="2600" b="1" dirty="0">
                <a:solidFill>
                  <a:schemeClr val="accent6">
                    <a:lumMod val="75000"/>
                  </a:schemeClr>
                </a:solidFill>
              </a:rPr>
              <a:t>per </a:t>
            </a:r>
            <a:r>
              <a:rPr lang="cs-CZ" sz="2600" b="1" dirty="0" err="1">
                <a:solidFill>
                  <a:schemeClr val="accent6">
                    <a:lumMod val="75000"/>
                  </a:schemeClr>
                </a:solidFill>
              </a:rPr>
              <a:t>primam</a:t>
            </a:r>
            <a:r>
              <a:rPr lang="cs-CZ" sz="2600" dirty="0"/>
              <a:t>) dochází k rychlé reparaci s minimálními projevy zánětu a mírnou proliferací granulační tkáně.</a:t>
            </a:r>
          </a:p>
          <a:p>
            <a:pPr lvl="1">
              <a:buFont typeface="Wingdings" pitchFamily="2" charset="2"/>
              <a:buChar char="v"/>
            </a:pPr>
            <a:r>
              <a:rPr lang="cs-CZ" sz="2600" dirty="0"/>
              <a:t>Rozsáhlejší, otevřené, infikované rány s většími tkáňovými defekty se hojí </a:t>
            </a:r>
            <a:r>
              <a:rPr lang="cs-CZ" sz="2600" b="1" dirty="0"/>
              <a:t>sekundárně</a:t>
            </a:r>
            <a:r>
              <a:rPr lang="cs-CZ" sz="2600" dirty="0"/>
              <a:t> (</a:t>
            </a:r>
            <a:r>
              <a:rPr lang="cs-CZ" sz="2600" b="1" dirty="0">
                <a:solidFill>
                  <a:schemeClr val="accent6">
                    <a:lumMod val="75000"/>
                  </a:schemeClr>
                </a:solidFill>
              </a:rPr>
              <a:t>per </a:t>
            </a:r>
            <a:r>
              <a:rPr lang="cs-CZ" sz="2600" b="1" dirty="0" err="1">
                <a:solidFill>
                  <a:schemeClr val="accent6">
                    <a:lumMod val="75000"/>
                  </a:schemeClr>
                </a:solidFill>
              </a:rPr>
              <a:t>secundam</a:t>
            </a:r>
            <a:r>
              <a:rPr lang="cs-CZ" sz="2600" dirty="0"/>
              <a:t>).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07928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txBody>
          <a:bodyPr>
            <a:normAutofit/>
          </a:bodyPr>
          <a:lstStyle/>
          <a:p>
            <a:r>
              <a:rPr lang="cs-CZ" b="1" dirty="0"/>
              <a:t>Primární hojení </a:t>
            </a:r>
            <a:r>
              <a:rPr lang="cs-CZ" b="1" dirty="0" smtClean="0"/>
              <a:t>rány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700808"/>
            <a:ext cx="7488948" cy="468052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cs-CZ" sz="1400" dirty="0" smtClean="0"/>
              <a:t>K </a:t>
            </a:r>
            <a:r>
              <a:rPr lang="cs-CZ" sz="1400" dirty="0"/>
              <a:t>primárnímu hojení rány dochází u </a:t>
            </a:r>
            <a:r>
              <a:rPr lang="cs-CZ" sz="1400" b="1" dirty="0">
                <a:solidFill>
                  <a:schemeClr val="accent6">
                    <a:lumMod val="75000"/>
                  </a:schemeClr>
                </a:solidFill>
              </a:rPr>
              <a:t>neinfikovaných</a:t>
            </a:r>
            <a:r>
              <a:rPr lang="cs-CZ" sz="1400" dirty="0"/>
              <a:t>, </a:t>
            </a:r>
            <a:r>
              <a:rPr lang="cs-CZ" sz="1400" dirty="0" smtClean="0"/>
              <a:t>většinou řezných </a:t>
            </a:r>
            <a:r>
              <a:rPr lang="cs-CZ" sz="1400" dirty="0"/>
              <a:t>ran s hladkými okraji, které jsou přiloženy těsně a přesně k sobě, </a:t>
            </a:r>
            <a:r>
              <a:rPr lang="cs-CZ" sz="1400" dirty="0" smtClean="0"/>
              <a:t>případně fixovány </a:t>
            </a:r>
            <a:r>
              <a:rPr lang="cs-CZ" sz="1400" dirty="0"/>
              <a:t>stehem</a:t>
            </a:r>
            <a:r>
              <a:rPr lang="cs-CZ" sz="1400" dirty="0" smtClean="0"/>
              <a:t>. Proces </a:t>
            </a:r>
            <a:r>
              <a:rPr lang="cs-CZ" sz="1400" dirty="0"/>
              <a:t>primárního hojení rány má 4 fáze:</a:t>
            </a:r>
          </a:p>
          <a:p>
            <a:r>
              <a:rPr lang="cs-CZ" sz="1400" dirty="0"/>
              <a:t>V </a:t>
            </a:r>
            <a:r>
              <a:rPr lang="cs-CZ" sz="1400" b="1" dirty="0"/>
              <a:t>první fázi</a:t>
            </a:r>
            <a:r>
              <a:rPr lang="cs-CZ" sz="1400" dirty="0"/>
              <a:t> dochází ke „slepení“ okrajů rány fibrinem a během několika minut se rozvine zánětlivá reakce. Dojde k rozšíření kapilár a exsudaci extracelulární tekutiny (tedy k otoku a překrvení). Vznikající mediátory a acidóza dráždí nervová zakončení (což způsobuje bolest v ráně).</a:t>
            </a:r>
          </a:p>
          <a:p>
            <a:r>
              <a:rPr lang="cs-CZ" sz="1400" dirty="0"/>
              <a:t>Ve </a:t>
            </a:r>
            <a:r>
              <a:rPr lang="cs-CZ" sz="1400" b="1" dirty="0"/>
              <a:t>druhé fázi</a:t>
            </a:r>
            <a:r>
              <a:rPr lang="cs-CZ" sz="1400" dirty="0"/>
              <a:t>, do 24 hodin, prostoupí ránu buněčné elementy – histiocyty, leukocyty a fibroblasty. Ty ránu postupně očistí od případných mikroorganismů a zbytků poškozených tkání.</a:t>
            </a:r>
          </a:p>
          <a:p>
            <a:r>
              <a:rPr lang="cs-CZ" sz="1400" dirty="0"/>
              <a:t>Ve </a:t>
            </a:r>
            <a:r>
              <a:rPr lang="cs-CZ" sz="1400" b="1" dirty="0"/>
              <a:t>třetí </a:t>
            </a:r>
            <a:r>
              <a:rPr lang="cs-CZ" sz="1400" b="1" dirty="0" smtClean="0"/>
              <a:t>fázi (5. – 6. den)</a:t>
            </a:r>
            <a:r>
              <a:rPr lang="cs-CZ" sz="1400" dirty="0" smtClean="0"/>
              <a:t>, </a:t>
            </a:r>
            <a:r>
              <a:rPr lang="cs-CZ" sz="1400" dirty="0"/>
              <a:t>dochází k prorůstání kapilár a migraci </a:t>
            </a:r>
            <a:r>
              <a:rPr lang="cs-CZ" sz="1400" dirty="0" smtClean="0"/>
              <a:t>fibroblastů, </a:t>
            </a:r>
            <a:r>
              <a:rPr lang="cs-CZ" sz="1400" dirty="0"/>
              <a:t>rána </a:t>
            </a:r>
            <a:r>
              <a:rPr lang="cs-CZ" sz="1400" dirty="0" smtClean="0"/>
              <a:t>se během </a:t>
            </a:r>
            <a:r>
              <a:rPr lang="cs-CZ" sz="1400" dirty="0"/>
              <a:t>třetí fáze postupně zaceluje.</a:t>
            </a:r>
          </a:p>
          <a:p>
            <a:r>
              <a:rPr lang="cs-CZ" sz="1400" dirty="0"/>
              <a:t>V poslední, </a:t>
            </a:r>
            <a:r>
              <a:rPr lang="cs-CZ" sz="1400" b="1" dirty="0"/>
              <a:t>čtvrté fázi</a:t>
            </a:r>
            <a:r>
              <a:rPr lang="cs-CZ" sz="1400" dirty="0"/>
              <a:t> postupně odeznívá zánětlivá </a:t>
            </a:r>
            <a:r>
              <a:rPr lang="cs-CZ" sz="1400" dirty="0" smtClean="0"/>
              <a:t>reakce. </a:t>
            </a:r>
            <a:r>
              <a:rPr lang="cs-CZ" sz="1400" dirty="0"/>
              <a:t>Funkce kůže v poraněném místě je postupně obnovena. Plné kvality však traumatizované místo dosáhne až po úplném dozrání nově vytvořené tkáně, což může trvat i několik měsíců až let.</a:t>
            </a:r>
          </a:p>
          <a:p>
            <a:pPr marL="68580" indent="0">
              <a:buNone/>
            </a:pPr>
            <a:r>
              <a:rPr lang="cs-CZ" sz="1400" b="1" dirty="0">
                <a:solidFill>
                  <a:srgbClr val="FF0000"/>
                </a:solidFill>
              </a:rPr>
              <a:t>Pro bezproblémové hojení ran je nutné zajistit těsný kontakt </a:t>
            </a:r>
            <a:r>
              <a:rPr lang="cs-CZ" sz="1400" b="1" dirty="0" smtClean="0">
                <a:solidFill>
                  <a:srgbClr val="FF0000"/>
                </a:solidFill>
              </a:rPr>
              <a:t>okrajů rány</a:t>
            </a:r>
            <a:r>
              <a:rPr lang="cs-CZ" sz="1400" b="1" dirty="0">
                <a:solidFill>
                  <a:srgbClr val="FF0000"/>
                </a:solidFill>
              </a:rPr>
              <a:t>, </a:t>
            </a:r>
            <a:r>
              <a:rPr lang="cs-CZ" sz="1400" b="1" dirty="0" err="1">
                <a:solidFill>
                  <a:srgbClr val="FF0000"/>
                </a:solidFill>
              </a:rPr>
              <a:t>aseptičnost</a:t>
            </a:r>
            <a:r>
              <a:rPr lang="cs-CZ" sz="1400" b="1" dirty="0">
                <a:solidFill>
                  <a:srgbClr val="FF0000"/>
                </a:solidFill>
              </a:rPr>
              <a:t> a nerušený průběh celého procesu.</a:t>
            </a:r>
          </a:p>
          <a:p>
            <a:pPr marL="68580" indent="0">
              <a:buNone/>
            </a:pPr>
            <a:r>
              <a:rPr lang="cs-CZ" sz="1400" dirty="0"/>
              <a:t>Z toho vychází i akutní terapie rány, která je založena na adaptaci okrajů rány (primární či odložená sutura) a/nebo na překrytí </a:t>
            </a:r>
            <a:r>
              <a:rPr lang="cs-CZ" sz="1400" dirty="0" smtClean="0"/>
              <a:t>rané </a:t>
            </a:r>
            <a:r>
              <a:rPr lang="cs-CZ" sz="1400" dirty="0"/>
              <a:t>plochy u ran s okraji, které nelze sešít (sekundární uzávěr či transplantát).</a:t>
            </a:r>
          </a:p>
        </p:txBody>
      </p:sp>
    </p:spTree>
    <p:extLst>
      <p:ext uri="{BB962C8B-B14F-4D97-AF65-F5344CB8AC3E}">
        <p14:creationId xmlns:p14="http://schemas.microsoft.com/office/powerpoint/2010/main" val="27396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024744" cy="1143000"/>
          </a:xfrm>
        </p:spPr>
        <p:txBody>
          <a:bodyPr>
            <a:normAutofit/>
          </a:bodyPr>
          <a:lstStyle/>
          <a:p>
            <a:r>
              <a:rPr lang="cs-CZ" b="1" dirty="0"/>
              <a:t>Chronická </a:t>
            </a:r>
            <a:r>
              <a:rPr lang="cs-CZ" b="1" dirty="0" smtClean="0"/>
              <a:t>rána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700808"/>
            <a:ext cx="7488948" cy="4968552"/>
          </a:xfrm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cs-CZ" dirty="0" smtClean="0"/>
              <a:t>Chronická </a:t>
            </a:r>
            <a:r>
              <a:rPr lang="cs-CZ" dirty="0"/>
              <a:t>rána je rána, která </a:t>
            </a:r>
            <a:r>
              <a:rPr lang="cs-CZ" b="1" dirty="0">
                <a:solidFill>
                  <a:srgbClr val="FF0000"/>
                </a:solidFill>
              </a:rPr>
              <a:t>nevykazuje tendenci k hojení </a:t>
            </a:r>
            <a:r>
              <a:rPr lang="cs-CZ" dirty="0"/>
              <a:t>při adekvátní terapii po dobu 6–9 týdnů. Normální reparativní proces hojení je u tohoto typu ran narušen a akutní rána tak přechází v ránu chronickou. Nejčastěji je to zapříčiněno </a:t>
            </a:r>
            <a:r>
              <a:rPr lang="cs-CZ" i="1" dirty="0"/>
              <a:t>infekcemi</a:t>
            </a:r>
            <a:r>
              <a:rPr lang="cs-CZ" dirty="0"/>
              <a:t>, přidruženými onemocněními či základním stavem pacienta.</a:t>
            </a:r>
          </a:p>
          <a:p>
            <a:r>
              <a:rPr lang="cs-CZ" dirty="0"/>
              <a:t>Rány, které se nezahojily per </a:t>
            </a:r>
            <a:r>
              <a:rPr lang="cs-CZ" dirty="0" err="1"/>
              <a:t>primam</a:t>
            </a:r>
            <a:r>
              <a:rPr lang="cs-CZ" dirty="0"/>
              <a:t> </a:t>
            </a:r>
            <a:r>
              <a:rPr lang="cs-CZ" dirty="0" err="1"/>
              <a:t>intentionem</a:t>
            </a:r>
            <a:r>
              <a:rPr lang="cs-CZ" dirty="0"/>
              <a:t> (primárním hojením), přecházejí do sekundární fáze, která má tato tři stadia:</a:t>
            </a:r>
          </a:p>
          <a:p>
            <a:pPr lvl="1">
              <a:buFont typeface="Wingdings" pitchFamily="2" charset="2"/>
              <a:buChar char="v"/>
            </a:pPr>
            <a:r>
              <a:rPr lang="cs-CZ" dirty="0"/>
              <a:t>V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první, čisticí (zánětlivé) fázi </a:t>
            </a:r>
            <a:r>
              <a:rPr lang="cs-CZ" dirty="0"/>
              <a:t>dochází i u chronické (zející) rány k pokrytí jejího povrchu fibrinem, k překrvení, migraci buněčných elementů a exsudaci.</a:t>
            </a:r>
          </a:p>
          <a:p>
            <a:pPr lvl="1">
              <a:buFont typeface="Wingdings" pitchFamily="2" charset="2"/>
              <a:buChar char="v"/>
            </a:pPr>
            <a:r>
              <a:rPr lang="cs-CZ" dirty="0"/>
              <a:t>Ve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druhé, granulační fázi </a:t>
            </a:r>
            <a:r>
              <a:rPr lang="cs-CZ" dirty="0"/>
              <a:t>se začne tvořit jemná granulační tkáň (novotvořené cévy, fibroblasty a migrující makrofágy), která produkuje žlutavý </a:t>
            </a:r>
            <a:r>
              <a:rPr lang="cs-CZ" dirty="0" smtClean="0"/>
              <a:t>raný </a:t>
            </a:r>
            <a:r>
              <a:rPr lang="cs-CZ" dirty="0"/>
              <a:t>sekret. Ten může zaschnout a spolu s fibrinem vytvořit krustu – strup.</a:t>
            </a:r>
          </a:p>
          <a:p>
            <a:pPr lvl="1">
              <a:buFont typeface="Wingdings" pitchFamily="2" charset="2"/>
              <a:buChar char="v"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Ve třetí, epitelizační fázi </a:t>
            </a:r>
            <a:r>
              <a:rPr lang="cs-CZ" dirty="0"/>
              <a:t>rána začíná souběžně s granulací ze svých </a:t>
            </a:r>
            <a:r>
              <a:rPr lang="cs-CZ" dirty="0" smtClean="0"/>
              <a:t>okrajů </a:t>
            </a:r>
            <a:r>
              <a:rPr lang="cs-CZ" dirty="0" err="1" smtClean="0"/>
              <a:t>epitelizovat</a:t>
            </a:r>
            <a:r>
              <a:rPr lang="cs-CZ" dirty="0" smtClean="0"/>
              <a:t> </a:t>
            </a:r>
            <a:r>
              <a:rPr lang="cs-CZ" dirty="0"/>
              <a:t>a postupně se uzavírá. Je-li granulace podstatně výraznější než epitelizace, dochází k tzv. </a:t>
            </a:r>
            <a:r>
              <a:rPr lang="cs-CZ" dirty="0" err="1"/>
              <a:t>hypergranulaci</a:t>
            </a:r>
            <a:r>
              <a:rPr lang="cs-CZ" dirty="0"/>
              <a:t> a vznikající </a:t>
            </a:r>
            <a:r>
              <a:rPr lang="cs-CZ" dirty="0" smtClean="0"/>
              <a:t>tkáň přerůstá </a:t>
            </a:r>
            <a:r>
              <a:rPr lang="cs-CZ" dirty="0"/>
              <a:t>okraje rány.</a:t>
            </a:r>
          </a:p>
          <a:p>
            <a:pPr lvl="1">
              <a:buFont typeface="Wingdings" pitchFamily="2" charset="2"/>
              <a:buChar char="v"/>
            </a:pPr>
            <a:r>
              <a:rPr lang="cs-CZ" dirty="0"/>
              <a:t>Jizva vznikající po zhojení rány bývá rudá, bez kožních adnex a postupně bledne.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681109"/>
            <a:ext cx="9180000" cy="372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2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 Black" pitchFamily="34" charset="0"/>
              </a:rPr>
              <a:t>LÉČBA  RAN</a:t>
            </a:r>
            <a:endParaRPr lang="cs-CZ" dirty="0">
              <a:latin typeface="Arial Black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1259632" y="2060848"/>
            <a:ext cx="6637467" cy="1520413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70C0"/>
                </a:solidFill>
                <a:latin typeface="Arial Black" pitchFamily="34" charset="0"/>
              </a:rPr>
              <a:t>HOJENÍ RAN</a:t>
            </a:r>
            <a:endParaRPr lang="cs-CZ" sz="40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92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704974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HOJENÍ RAN</a:t>
            </a:r>
            <a:br>
              <a:rPr lang="cs-CZ" b="1" dirty="0" smtClean="0"/>
            </a:br>
            <a:r>
              <a:rPr lang="cs-CZ" b="1" dirty="0" smtClean="0"/>
              <a:t>Čisticí </a:t>
            </a:r>
            <a:r>
              <a:rPr lang="cs-CZ" b="1" dirty="0"/>
              <a:t>fáze (</a:t>
            </a:r>
            <a:r>
              <a:rPr lang="cs-CZ" b="1" dirty="0" err="1" smtClean="0"/>
              <a:t>zánětlivá,exsudativní</a:t>
            </a:r>
            <a:r>
              <a:rPr lang="cs-CZ" b="1" dirty="0" smtClean="0"/>
              <a:t>)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043492" y="2323652"/>
            <a:ext cx="7488948" cy="4057676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V </a:t>
            </a:r>
            <a:r>
              <a:rPr lang="cs-CZ" dirty="0"/>
              <a:t>této první fázi hojení je cílem organismu odstranit z rány veškeré nežádoucí složky</a:t>
            </a:r>
            <a:r>
              <a:rPr lang="cs-CZ" u="sng" dirty="0"/>
              <a:t>. Dochází tedy k rozvoji zánětu</a:t>
            </a:r>
            <a:r>
              <a:rPr lang="cs-CZ" dirty="0"/>
              <a:t>, pro který je charakteristický otok, zarudnutí, bolest a zvýšená teplota postiženého místa. Dochází k migraci zánětlivých buněk (leukocytů, histiocytů</a:t>
            </a:r>
            <a:r>
              <a:rPr lang="cs-CZ" dirty="0" smtClean="0"/>
              <a:t>, fibroblastů</a:t>
            </a:r>
            <a:r>
              <a:rPr lang="cs-CZ" dirty="0"/>
              <a:t>), jejichž primární úlohou je </a:t>
            </a:r>
            <a:r>
              <a:rPr lang="cs-CZ" b="1" dirty="0"/>
              <a:t>fagocytóza</a:t>
            </a:r>
            <a:r>
              <a:rPr lang="cs-CZ" dirty="0"/>
              <a:t>, tedy proces rozpoznávání a pohlcování cizorodých částic. V místě </a:t>
            </a:r>
            <a:r>
              <a:rPr lang="cs-CZ" dirty="0" smtClean="0"/>
              <a:t>rány často </a:t>
            </a:r>
            <a:r>
              <a:rPr lang="cs-CZ" dirty="0"/>
              <a:t>vzniká </a:t>
            </a:r>
            <a:r>
              <a:rPr lang="cs-CZ" i="1" dirty="0"/>
              <a:t>nekróza</a:t>
            </a:r>
            <a:r>
              <a:rPr lang="cs-CZ" dirty="0"/>
              <a:t>. Ta je mechanickou a funkční překážkou v uzavírání rány, stejně jako jí může být i </a:t>
            </a:r>
            <a:r>
              <a:rPr lang="cs-CZ" dirty="0">
                <a:hlinkClick r:id="rId2"/>
              </a:rPr>
              <a:t>fibrinový povlak</a:t>
            </a:r>
            <a:r>
              <a:rPr lang="cs-CZ" dirty="0"/>
              <a:t>. Pro úspěšný proces hojení je proto odstranění nekróz, devitalizované </a:t>
            </a:r>
            <a:r>
              <a:rPr lang="cs-CZ" dirty="0" err="1"/>
              <a:t>nevaskularizované</a:t>
            </a:r>
            <a:r>
              <a:rPr lang="cs-CZ" dirty="0"/>
              <a:t> tkáně a povlaků nezbytnou nutností. Odstraňování </a:t>
            </a:r>
            <a:r>
              <a:rPr lang="cs-CZ" dirty="0">
                <a:hlinkClick r:id="rId3"/>
              </a:rPr>
              <a:t>nekrotických</a:t>
            </a:r>
            <a:r>
              <a:rPr lang="cs-CZ" dirty="0"/>
              <a:t> tkání označujeme pojmem </a:t>
            </a:r>
            <a:r>
              <a:rPr lang="cs-CZ" b="1" dirty="0" err="1"/>
              <a:t>nekrektomie</a:t>
            </a:r>
            <a:r>
              <a:rPr lang="cs-CZ" dirty="0"/>
              <a:t>. </a:t>
            </a:r>
            <a:r>
              <a:rPr lang="cs-CZ" dirty="0">
                <a:hlinkClick r:id="rId4"/>
              </a:rPr>
              <a:t>Debridement</a:t>
            </a:r>
            <a:r>
              <a:rPr lang="cs-CZ" dirty="0"/>
              <a:t> (odstraňování nekrotických tkání) lze provést </a:t>
            </a:r>
            <a:r>
              <a:rPr lang="cs-CZ" dirty="0" smtClean="0"/>
              <a:t>chirurgicky, </a:t>
            </a:r>
            <a:r>
              <a:rPr lang="cs-CZ" dirty="0"/>
              <a:t>nebo lze zvolit šetrnější </a:t>
            </a:r>
            <a:r>
              <a:rPr lang="cs-CZ" dirty="0" smtClean="0">
                <a:hlinkClick r:id="rId5"/>
              </a:rPr>
              <a:t>enzymatický</a:t>
            </a:r>
            <a:r>
              <a:rPr lang="cs-CZ" dirty="0" smtClean="0"/>
              <a:t> či </a:t>
            </a:r>
            <a:r>
              <a:rPr lang="cs-CZ" dirty="0">
                <a:hlinkClick r:id="rId6"/>
              </a:rPr>
              <a:t>autolytický debridement</a:t>
            </a:r>
            <a:r>
              <a:rPr lang="cs-CZ" dirty="0"/>
              <a:t>. Ke slovu často přichází i </a:t>
            </a:r>
            <a:r>
              <a:rPr lang="cs-CZ" dirty="0">
                <a:hlinkClick r:id="rId7"/>
              </a:rPr>
              <a:t>hydroterapie</a:t>
            </a:r>
            <a:r>
              <a:rPr lang="cs-CZ" dirty="0"/>
              <a:t>, </a:t>
            </a:r>
            <a:r>
              <a:rPr lang="cs-CZ" dirty="0">
                <a:hlinkClick r:id="rId8"/>
              </a:rPr>
              <a:t>podtlaková </a:t>
            </a:r>
            <a:r>
              <a:rPr lang="cs-CZ" dirty="0" smtClean="0">
                <a:hlinkClick r:id="rId8"/>
              </a:rPr>
              <a:t>terapie</a:t>
            </a:r>
            <a:r>
              <a:rPr lang="cs-CZ" dirty="0" smtClean="0"/>
              <a:t>, nebo </a:t>
            </a:r>
            <a:r>
              <a:rPr lang="cs-CZ" dirty="0" err="1">
                <a:hlinkClick r:id="rId9"/>
              </a:rPr>
              <a:t>larvoterapie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pic>
        <p:nvPicPr>
          <p:cNvPr id="12290" name="Picture 2" descr="http://www.lecbarany.cz/images_obsah/lecba_ran/800x800/86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140" y="1"/>
            <a:ext cx="1146023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57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HOJENÍ RAN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/>
              <a:t>Granulační </a:t>
            </a:r>
            <a:r>
              <a:rPr lang="cs-CZ" b="1" dirty="0" smtClean="0"/>
              <a:t>fáze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23652"/>
            <a:ext cx="7560956" cy="4057676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V </a:t>
            </a:r>
            <a:r>
              <a:rPr lang="cs-CZ" dirty="0"/>
              <a:t>granulační fázi hojení se v ráně tvoří nové krevní cévy (tzv. </a:t>
            </a:r>
            <a:r>
              <a:rPr lang="cs-CZ" dirty="0" err="1"/>
              <a:t>neoangiogeneze</a:t>
            </a:r>
            <a:r>
              <a:rPr lang="cs-CZ" dirty="0"/>
              <a:t>) a ránu postupně vyplní granulační tkáň. Vzniká </a:t>
            </a:r>
            <a:r>
              <a:rPr lang="cs-CZ" dirty="0" err="1"/>
              <a:t>síťkolagenních</a:t>
            </a:r>
            <a:r>
              <a:rPr lang="cs-CZ" dirty="0"/>
              <a:t> vláken (produkt fibroblastů). Jejich tvorbu </a:t>
            </a:r>
            <a:r>
              <a:rPr lang="cs-CZ" dirty="0" smtClean="0"/>
              <a:t>zvyšuje </a:t>
            </a:r>
            <a:r>
              <a:rPr lang="cs-CZ" b="1" dirty="0" smtClean="0"/>
              <a:t>růstový </a:t>
            </a:r>
            <a:r>
              <a:rPr lang="cs-CZ" b="1" dirty="0"/>
              <a:t>faktor TGF-</a:t>
            </a:r>
            <a:r>
              <a:rPr lang="el-GR" b="1" dirty="0"/>
              <a:t>β)</a:t>
            </a:r>
            <a:r>
              <a:rPr lang="el-GR" dirty="0"/>
              <a:t>, </a:t>
            </a:r>
            <a:r>
              <a:rPr lang="cs-CZ" dirty="0"/>
              <a:t>který produkují v </a:t>
            </a:r>
            <a:r>
              <a:rPr lang="cs-CZ" dirty="0" smtClean="0"/>
              <a:t>ráně přítomné </a:t>
            </a:r>
            <a:r>
              <a:rPr lang="cs-CZ" dirty="0"/>
              <a:t>makrofágy. Takto vzniklá síť je podkladem pro následující proces epitelizace.</a:t>
            </a:r>
            <a:br>
              <a:rPr lang="cs-CZ" dirty="0"/>
            </a:br>
            <a:r>
              <a:rPr lang="cs-CZ" dirty="0"/>
              <a:t>Pokud ránu vyplní granulační tkáň, začíná se rána uzavírat. Volíme proto velmi šetrné metody, jak ránu ošetřovat. Je důležité zabránit </a:t>
            </a:r>
            <a:r>
              <a:rPr lang="cs-CZ" dirty="0" err="1"/>
              <a:t>hypergranulacím</a:t>
            </a:r>
            <a:r>
              <a:rPr lang="cs-CZ" dirty="0"/>
              <a:t> (nadměrnému růstu granulační tkáně), infekci, traumatizaci rány a je nezbytné udržet prostředí ideálně vlhké. Konkrétní prostředek na léčbu ran je nutno zvolit adekvátně k vlhkosti a hloubce rány.</a:t>
            </a:r>
          </a:p>
          <a:p>
            <a:r>
              <a:rPr lang="cs-CZ" dirty="0"/>
              <a:t>K ochraně vznikající granulační tkáně a zamezení </a:t>
            </a:r>
            <a:r>
              <a:rPr lang="cs-CZ" dirty="0" err="1"/>
              <a:t>hypergranulacím</a:t>
            </a:r>
            <a:r>
              <a:rPr lang="cs-CZ" dirty="0"/>
              <a:t> lze použít vhodná primární krytí (</a:t>
            </a:r>
            <a:r>
              <a:rPr lang="cs-CZ" i="1" dirty="0" err="1"/>
              <a:t>Atrauman</a:t>
            </a:r>
            <a:r>
              <a:rPr lang="cs-CZ" dirty="0"/>
              <a:t>, </a:t>
            </a:r>
            <a:r>
              <a:rPr lang="cs-CZ" i="1" dirty="0" err="1"/>
              <a:t>Atrauman</a:t>
            </a:r>
            <a:r>
              <a:rPr lang="cs-CZ" i="1" dirty="0"/>
              <a:t> </a:t>
            </a:r>
            <a:r>
              <a:rPr lang="cs-CZ" i="1" dirty="0" err="1"/>
              <a:t>Ag</a:t>
            </a:r>
            <a:r>
              <a:rPr lang="cs-CZ" dirty="0" err="1"/>
              <a:t>,</a:t>
            </a:r>
            <a:r>
              <a:rPr lang="cs-CZ" i="1" dirty="0" err="1"/>
              <a:t>Grassolind-neutral</a:t>
            </a:r>
            <a:r>
              <a:rPr lang="cs-CZ" dirty="0"/>
              <a:t>, </a:t>
            </a:r>
            <a:r>
              <a:rPr lang="cs-CZ" i="1" dirty="0" err="1"/>
              <a:t>Hydrotul</a:t>
            </a:r>
            <a:r>
              <a:rPr lang="cs-CZ" dirty="0"/>
              <a:t>, </a:t>
            </a:r>
            <a:r>
              <a:rPr lang="cs-CZ" i="1" dirty="0" err="1"/>
              <a:t>Hydrocoll</a:t>
            </a:r>
            <a:r>
              <a:rPr lang="cs-CZ" dirty="0"/>
              <a:t>).</a:t>
            </a:r>
          </a:p>
          <a:p>
            <a:r>
              <a:rPr lang="cs-CZ" dirty="0"/>
              <a:t>U silněji </a:t>
            </a:r>
            <a:r>
              <a:rPr lang="cs-CZ" dirty="0" err="1"/>
              <a:t>exsudujících</a:t>
            </a:r>
            <a:r>
              <a:rPr lang="cs-CZ" dirty="0"/>
              <a:t> ran můžeme použít krytí s vysokou absorpční schopností (</a:t>
            </a:r>
            <a:r>
              <a:rPr lang="cs-CZ" i="1" dirty="0" err="1"/>
              <a:t>PermaFoam</a:t>
            </a:r>
            <a:r>
              <a:rPr lang="cs-CZ" dirty="0"/>
              <a:t>).</a:t>
            </a:r>
          </a:p>
          <a:p>
            <a:r>
              <a:rPr lang="cs-CZ" dirty="0"/>
              <a:t>Pro hlubší granulující rány je vhodné </a:t>
            </a:r>
            <a:r>
              <a:rPr lang="cs-CZ" dirty="0" err="1"/>
              <a:t>hydroaktivní</a:t>
            </a:r>
            <a:r>
              <a:rPr lang="cs-CZ" dirty="0"/>
              <a:t> krytí, které dokáže ránu vyplnit (</a:t>
            </a:r>
            <a:r>
              <a:rPr lang="cs-CZ" i="1" dirty="0" err="1"/>
              <a:t>TenderWet</a:t>
            </a:r>
            <a:r>
              <a:rPr lang="cs-CZ" dirty="0"/>
              <a:t>, u silnější </a:t>
            </a:r>
            <a:r>
              <a:rPr lang="cs-CZ" dirty="0" err="1"/>
              <a:t>sekrece</a:t>
            </a:r>
            <a:r>
              <a:rPr lang="cs-CZ" i="1" dirty="0" err="1"/>
              <a:t>Sorbalgon</a:t>
            </a:r>
            <a:r>
              <a:rPr lang="cs-CZ" dirty="0"/>
              <a:t>, pro suchou ránu </a:t>
            </a:r>
            <a:r>
              <a:rPr lang="cs-CZ" i="1" dirty="0" err="1"/>
              <a:t>Hydrosorb</a:t>
            </a:r>
            <a:r>
              <a:rPr lang="cs-CZ" i="1" dirty="0"/>
              <a:t> Gel</a:t>
            </a:r>
            <a:r>
              <a:rPr lang="cs-CZ" dirty="0"/>
              <a:t>).</a:t>
            </a:r>
          </a:p>
          <a:p>
            <a:r>
              <a:rPr lang="cs-CZ" dirty="0"/>
              <a:t>Mělké rány překrýváme </a:t>
            </a:r>
            <a:r>
              <a:rPr lang="cs-CZ" dirty="0" err="1"/>
              <a:t>hydroaktivním</a:t>
            </a:r>
            <a:r>
              <a:rPr lang="cs-CZ" dirty="0"/>
              <a:t> krytím, které ránu dobře chrání (</a:t>
            </a:r>
            <a:r>
              <a:rPr lang="cs-CZ" i="1" dirty="0" err="1"/>
              <a:t>Hydrocoll</a:t>
            </a:r>
            <a:r>
              <a:rPr lang="cs-CZ" dirty="0"/>
              <a:t>, </a:t>
            </a:r>
            <a:r>
              <a:rPr lang="cs-CZ" i="1" dirty="0" err="1"/>
              <a:t>Hydrosorb</a:t>
            </a:r>
            <a:r>
              <a:rPr lang="cs-CZ" dirty="0"/>
              <a:t>, </a:t>
            </a:r>
            <a:r>
              <a:rPr lang="cs-CZ" i="1" dirty="0" err="1"/>
              <a:t>Hydrotul</a:t>
            </a:r>
            <a:r>
              <a:rPr lang="cs-CZ" dirty="0"/>
              <a:t>).</a:t>
            </a:r>
          </a:p>
          <a:p>
            <a:endParaRPr lang="cs-CZ" dirty="0"/>
          </a:p>
        </p:txBody>
      </p:sp>
      <p:pic>
        <p:nvPicPr>
          <p:cNvPr id="13314" name="Picture 2" descr="http://www.lecbarany.cz/images_obsah/lecba_ran/221x/8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78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 Black" pitchFamily="34" charset="0"/>
              </a:rPr>
              <a:t>KŮŽE</a:t>
            </a:r>
            <a:endParaRPr lang="cs-CZ" dirty="0"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23652"/>
            <a:ext cx="7560956" cy="4345708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Kůže (</a:t>
            </a:r>
            <a:r>
              <a:rPr lang="cs-CZ" dirty="0" err="1">
                <a:solidFill>
                  <a:schemeClr val="tx1"/>
                </a:solidFill>
              </a:rPr>
              <a:t>cutis</a:t>
            </a:r>
            <a:r>
              <a:rPr lang="cs-CZ" dirty="0">
                <a:solidFill>
                  <a:schemeClr val="tx1"/>
                </a:solidFill>
              </a:rPr>
              <a:t>, derma) je největším orgánem lidského těla. Její základní funkce jsou: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ochranná (odděluje vnitřní prostředí těla od okolního, chrání organismus před mechanickými, chemickými a radiačními vlivy)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termoregulační (tepelná izolace a výměna tepla mezi organismem a okolím)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zásobní (metabolismus tuků, vody, minerálů a vitamínů)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smyslová (hmat a čití bolesti, tepla a chladu)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exkreční (výdej vody a solí, CO2, dusíkatých látek a lipidů)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resorpční (vstřebávání látek rozpustných v tucích)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 kůži jsou přítomny četné kožní deriváty – přídatné kožní orgány. Jsou to vlasy, vousy, chlupy, nehty (rohovatějící deriváty) a potní a mazové žlázy.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0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HOJENÍ RAN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/>
              <a:t>Epitelizační </a:t>
            </a:r>
            <a:r>
              <a:rPr lang="cs-CZ" b="1" dirty="0" smtClean="0"/>
              <a:t>fáze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23652"/>
            <a:ext cx="7488948" cy="3985668"/>
          </a:xfrm>
        </p:spPr>
        <p:txBody>
          <a:bodyPr>
            <a:noAutofit/>
          </a:bodyPr>
          <a:lstStyle/>
          <a:p>
            <a:r>
              <a:rPr lang="cs-CZ" sz="1800" dirty="0" smtClean="0"/>
              <a:t>Epitelizační </a:t>
            </a:r>
            <a:r>
              <a:rPr lang="cs-CZ" sz="1800" dirty="0"/>
              <a:t>fáze </a:t>
            </a:r>
            <a:r>
              <a:rPr lang="cs-CZ" sz="1800" u="sng" dirty="0"/>
              <a:t>je konečnou fází hojení </a:t>
            </a:r>
            <a:r>
              <a:rPr lang="cs-CZ" sz="1800" dirty="0"/>
              <a:t>rány. Epitelizace začíná z okrajů nebo z epitelizačních ostrůvků uvnitř rány. Buňky pak v podstatě „migrují“ po její vlhké spodině. Proto je důležité chránit </a:t>
            </a:r>
            <a:r>
              <a:rPr lang="cs-CZ" sz="1800" dirty="0" err="1"/>
              <a:t>epitelizující</a:t>
            </a:r>
            <a:r>
              <a:rPr lang="cs-CZ" sz="1800" dirty="0"/>
              <a:t> ránu před vyschnutím.</a:t>
            </a:r>
            <a:br>
              <a:rPr lang="cs-CZ" sz="1800" dirty="0"/>
            </a:br>
            <a:r>
              <a:rPr lang="cs-CZ" sz="1800" dirty="0"/>
              <a:t>Epitelizace bezprostředně provází fázi granulace, která vytváří nosnou plochu pro tvorbu nového pojivového tkaniva a pokožky, která je tenká a bez kožních adnex (chlupů, vlasů, žláz a nehtů). Dojde-li k nadměrnému růstu granulační tkáně </a:t>
            </a:r>
            <a:r>
              <a:rPr lang="cs-CZ" sz="1800" dirty="0" smtClean="0"/>
              <a:t>(</a:t>
            </a:r>
            <a:r>
              <a:rPr lang="cs-CZ" sz="1800" dirty="0" err="1" smtClean="0"/>
              <a:t>hypergranulaci</a:t>
            </a:r>
            <a:r>
              <a:rPr lang="cs-CZ" sz="1800" dirty="0" smtClean="0"/>
              <a:t>), </a:t>
            </a:r>
            <a:r>
              <a:rPr lang="cs-CZ" sz="1800" dirty="0"/>
              <a:t>je následná epitelizace rány zpomalena až potlačena.</a:t>
            </a:r>
          </a:p>
          <a:p>
            <a:r>
              <a:rPr lang="cs-CZ" sz="1800" dirty="0"/>
              <a:t>Pro rány ve fázi epitelizace je tedy vhodné použít krytí, které ochrání defekt před traumatizací a zároveň udrží optimální prostředí pro dokončení hojení, např. </a:t>
            </a:r>
            <a:r>
              <a:rPr lang="cs-CZ" sz="1800" i="1" dirty="0" err="1"/>
              <a:t>Hydrocoll</a:t>
            </a:r>
            <a:r>
              <a:rPr lang="cs-CZ" sz="1800" i="1" dirty="0"/>
              <a:t>, </a:t>
            </a:r>
            <a:r>
              <a:rPr lang="cs-CZ" sz="1800" i="1" dirty="0" err="1"/>
              <a:t>Hydrosorb</a:t>
            </a:r>
            <a:r>
              <a:rPr lang="cs-CZ" sz="1800" i="1" dirty="0"/>
              <a:t>, </a:t>
            </a:r>
            <a:r>
              <a:rPr lang="cs-CZ" sz="1800" i="1" dirty="0" err="1"/>
              <a:t>Hydrotul</a:t>
            </a:r>
            <a:r>
              <a:rPr lang="cs-CZ" sz="1800" i="1" dirty="0"/>
              <a:t>, </a:t>
            </a:r>
            <a:r>
              <a:rPr lang="cs-CZ" sz="1800" i="1" dirty="0" err="1"/>
              <a:t>Atrauman</a:t>
            </a:r>
            <a:r>
              <a:rPr lang="cs-CZ" sz="1800" i="1" dirty="0"/>
              <a:t>, </a:t>
            </a:r>
            <a:r>
              <a:rPr lang="cs-CZ" sz="1800" i="1" dirty="0" err="1"/>
              <a:t>Grassolind-neutral</a:t>
            </a:r>
            <a:r>
              <a:rPr lang="cs-CZ" sz="1800" dirty="0"/>
              <a:t>.</a:t>
            </a:r>
          </a:p>
          <a:p>
            <a:endParaRPr lang="cs-CZ" sz="1800" dirty="0"/>
          </a:p>
        </p:txBody>
      </p:sp>
      <p:pic>
        <p:nvPicPr>
          <p:cNvPr id="14338" name="Picture 2" descr="http://www.lecbarany.cz/images_obsah/lecba_ran/221x/8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304" y="-27384"/>
            <a:ext cx="16002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99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Léčba ran – </a:t>
            </a:r>
            <a:r>
              <a:rPr lang="cs-CZ" b="1" dirty="0" smtClean="0"/>
              <a:t>debridement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Přítomnost </a:t>
            </a:r>
            <a:r>
              <a:rPr lang="cs-CZ" dirty="0"/>
              <a:t>nekrózy v ráně výrazně zpomaluje její hojení. Odumřelá tkáň je navíc vhodným místem pro bakteriální kolonizaci a rozvoj infekce. Odstranění nekrotické tkáně (debridement) je proto nejdůležitějším </a:t>
            </a:r>
            <a:r>
              <a:rPr lang="cs-CZ" dirty="0" smtClean="0"/>
              <a:t>a </a:t>
            </a:r>
            <a:r>
              <a:rPr lang="cs-CZ" b="1" dirty="0" smtClean="0"/>
              <a:t>nejzásadnějším </a:t>
            </a:r>
            <a:r>
              <a:rPr lang="cs-CZ" b="1" dirty="0"/>
              <a:t>krokem v moderní léčbě ran</a:t>
            </a:r>
            <a:r>
              <a:rPr lang="cs-CZ" dirty="0"/>
              <a:t>.</a:t>
            </a:r>
          </a:p>
          <a:p>
            <a:r>
              <a:rPr lang="cs-CZ" dirty="0"/>
              <a:t>Použít lze následující typy </a:t>
            </a:r>
            <a:r>
              <a:rPr lang="cs-CZ" dirty="0" err="1"/>
              <a:t>debridementu</a:t>
            </a:r>
            <a:r>
              <a:rPr lang="cs-CZ" dirty="0"/>
              <a:t>: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917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err="1" smtClean="0"/>
              <a:t>Larvoterapie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K </a:t>
            </a:r>
            <a:r>
              <a:rPr lang="cs-CZ" dirty="0" err="1"/>
              <a:t>larvoterapii</a:t>
            </a:r>
            <a:r>
              <a:rPr lang="cs-CZ" dirty="0"/>
              <a:t> jsou užívány larvy </a:t>
            </a:r>
            <a:r>
              <a:rPr lang="cs-CZ" b="1" dirty="0" err="1"/>
              <a:t>Lucilia</a:t>
            </a:r>
            <a:r>
              <a:rPr lang="cs-CZ" b="1" dirty="0"/>
              <a:t> </a:t>
            </a:r>
            <a:r>
              <a:rPr lang="cs-CZ" b="1" dirty="0" err="1"/>
              <a:t>sericata</a:t>
            </a:r>
            <a:r>
              <a:rPr lang="cs-CZ" dirty="0"/>
              <a:t>(bzučivka zelená). Ty svými trávicími šťávami selektivně rozrušují nekrotický materiál, kterým se následně živí. Zdravá tkáň</a:t>
            </a:r>
            <a:r>
              <a:rPr lang="cs-CZ" dirty="0" smtClean="0"/>
              <a:t>, granulační </a:t>
            </a:r>
            <a:r>
              <a:rPr lang="cs-CZ" dirty="0"/>
              <a:t>tkáň i spodina rány však zůstávají nepoškozeny. Spodina rány je larvami dokonce stimulována, dochází k jejímu lepšímu prokrvení a stimulaci tvorby granulační tkáně.</a:t>
            </a:r>
          </a:p>
          <a:p>
            <a:r>
              <a:rPr lang="cs-CZ" dirty="0"/>
              <a:t>Sekret, který larvy produkují, je alkalické povahy a </a:t>
            </a:r>
            <a:r>
              <a:rPr lang="cs-CZ" dirty="0" smtClean="0"/>
              <a:t>obsahuje </a:t>
            </a:r>
            <a:r>
              <a:rPr lang="cs-CZ" b="1" dirty="0" smtClean="0"/>
              <a:t>látky </a:t>
            </a:r>
            <a:r>
              <a:rPr lang="cs-CZ" b="1" dirty="0"/>
              <a:t>s baktericidními účinky</a:t>
            </a:r>
            <a:r>
              <a:rPr lang="cs-CZ" dirty="0"/>
              <a:t>. Ty jsou účinné i u kmenů, které jsou rezistentní vůči léčbě antibiotiky (MRSA).</a:t>
            </a:r>
          </a:p>
          <a:p>
            <a:endParaRPr lang="cs-CZ" dirty="0"/>
          </a:p>
        </p:txBody>
      </p:sp>
      <p:sp>
        <p:nvSpPr>
          <p:cNvPr id="4" name="AutoShape 2" descr="data:image/jpeg;base64,/9j/4AAQSkZJRgABAQAAAQABAAD/2wBDAAkGBwgHBgkIBwgKCgkLDRYPDQwMDRsUFRAWIB0iIiAdHx8kKDQsJCYxJx8fLT0tMTU3Ojo6Iys/RD84QzQ5Ojf/2wBDAQoKCg0MDRoPDxo3JR8lNzc3Nzc3Nzc3Nzc3Nzc3Nzc3Nzc3Nzc3Nzc3Nzc3Nzc3Nzc3Nzc3Nzc3Nzc3Nzc3Nzf/wAARCACKAMwDASIAAhEBAxEB/8QAGwAAAgMBAQEAAAAAAAAAAAAABAUBAgMGAAf/xAA3EAACAQMDAwMDAwIFAwUAAAABAgMABBESITEFQVETImEUMnEGgZEj0UJSobHBFTNiJENy4fD/xAAbAQADAQEBAQEAAAAAAAAAAAABAgMEAAUGB//EACQRAAICAgICAwADAQAAAAAAAAABAhEDIRIxBBMiQVEUMmFx/9oADAMBAAIRAxEAPwBMCNXuOT4qXOpuMnvXpbNYg5musSqxUxqudh3BrMQSmH1PUiwOAXwTXhbP0lOL2mVjQNNjUQp52qkjiNidW/zWKylSTpJ1bYG2Ksvp+vGlzn0Sw1hDggd6TvRRqtmyTKwyQCO+e1XXSRtuSOaC6gYba4kS1laWDVhHYYOKvGXAUk7cj8UdoCqStB2gqqnHbNZSKwl9oODyKlZQAAdwPG1aEBoxggN2yaPYltdgzBc77YqVPpZbcKe1V0NqYMwG2x5FTpIRTvjuMVwzaJV1ZicEGqAn1DqXUtWAVFLZ9x81kpOfd/IoiX+BYYpjSSAd/NXV1ZsnnFYKwKKwI9uxAoeW4T1gEPuJxv2rmidoOZ9LFQM/NXWWRF93FL5fWgj9WRX07ZOOK3t3EyA/cBvzSUxk4tBSMsmdRyMbEVnrKqQGxnbFZ6vTmZAc6u2Kuy7jA4POKUdJBMQb1IZD7MHY+SKYzwW9ybiT1VDhfUZm9pkYkE/7mlXqZB18rjG1aSMJHQg9s/iqwdEJwbaadBd7BbxekIS2pV9zBshjQofCsV3J7VBLSuFDc+aIaAwWivJIoYOVEfceSaZ3LaB/VJN7A53knlX1AFVjnC+PimdvEq24B2HzWP0yRIHkCy+pHq/pvvGd8Z/isS8gUDOQTQXx2wSfNVEYxnFWLb0HbTZmZHJzzRDNg8inT1ZCUaYou2QzFkMzREe8lckY/HahijCSRNmwfYQe1Hx3UtpfTPE/qaywJA2Oe+OKFSP+sCSCG4Gd96m99G6Da76A4yWl0MPcx0j8ms3jLSvGCNStp5z/AAac9e6W1vHAfqba405UrC32k74Pnvv8UrjjhBKrsPFBxrTHhlWSPKPQNLGJSFYjCjB8k0TGFQAah7RsBU28whnErQxSqp/7coyD+1QqqbhSqyiJsl2Cj2HcgAeOKNCuddhUaOWKlSWYDA4znj/eiIY2BUyRldQOkkbY4OKGkuAutpSXlkACHwB3o65vAvSo4RKzaBncg4Y84+MU6SqzNOc7SoXvp3BPFehkBBXt5NZo5klX085YBRnuaYr0uSKWJSBqLbkHYfFdGLkLnzxxrYuuUXUoBznfOeKzIYNoTcnxRlvaPNcy24XaNyNRpvbdN9ObUUGBweaeGOzNn8xY1S7Etn0uR5Qs75BGdI4/FdDZ9HjWRDoXSNvt4q895ZWSn6i4CuCAqhec17XNeRsryGC37kbFq0LHFI8jJ5eXJLbBrlY/qZbWSMEAYRwec+K5942s72SBGVlO4CHON6edWvrW1tEjMeGTIVgN2P5pHDHJKDNO3u7DPArLkWz1/B5Vb6DGZEcNIuWIxt2qhGPcx2PaqO+lSCdRH+oqUYyRYIqVHqJUrPMSx2zjFbyL7AQcfvWTHQ4TSdWMCqyAhzBM2kAkA/I7UKCzaSM49nI2JBq4MskSxIusjZVVd6Z20nTB+npS8ki3RfHpashj2b4oVLz6ZrbFvEwh3DRZBckHk/GatxSq2ZPdKVpR2mDWnqW100UwMi50yBDyPg0V1S2FuwMQcAMQcnNY2riW5QlNKhBqAJ3wNyPk1tcB5ZipkZ4ySVL8ml1xoLlL2J/5sAuZ2ikWZRsuxx3q7dTjODkcVteQL9NpxljxS1rFgdoyaVNxGfGRq6urFclf/LHFTMkjAmVy0qYAxvkY2AxUemFmzq9uwzjdfxVpGMT5jOsDlsYJPxXJF3JpgkfqKwXIycjFeKbnyNhgbGiEaIjCthx/mq1wEliVQoXckuM5rlELn/guJAPODxxkVBnkAyNsnffijorEyqCHLEH7gf8Aitrno4S0M3q7gFsAc0aJvPBOmKnl9YANyOD2rwYRLp7EYrP1FRgSVAx43rAvr44PauoEpIYWV9HYyIxQSTM2EGPt+fzXd2+r6XXNEY5hs0cqlSDjO47V8s9UGVn05wNIz2+a7Lol1PL0WQ3EzOFOmMlidgOK0wXGJ43lPnOxx06wfV6h2J9xwec0ZPh4ZILVVDA7yEfb8VPTLuGO3Uuyk4xvvWXUL6O2hZwwweMDJJqnSPNk3KQmu0sbE+tMRJN/nf8A/cUkv+uSXHssmZmJ+7GFFF9U6ZPfKJJbiRRjdBuM57/GKTTxPYOI3GVJwrgbfvSOTNeDHj7fYRHC0zK05ZpOdTHNEEpupcBsUT0q11Q+vcp/6csCSMA7VF9Y2s0MtxYoylCSqk5JA5Ge+1I4m2HkxUuIMGBAY9tua0BOoYYA/NCa1dG9NtYzsRnFbs+dOPFRej2IO0SZJPXURAeqT7STtkVpczSyaowoCmTWQw3UnkZ8Vr065FndxXBjWV4zkK3FUuJDcSSTsw1yOWYDzzSPrsG3Pa0UByowQCD9oBJppZX1okTteWrzSadKjOFO+RnuMfFKY3kifKAAsuCccA0yt0RoraOdbglzqXQAdS8bDzkU2N/hLyFFqmRHcYkGhAF08KxIORufg/2ouNVMRYk5UYFDSyibS0UEcOlRkoMHPBra2/qOIzncZ2pl3RKS+N9A8mWuUDZxjNFmEHk1Z4hHINS+7j8UQ0ehiDmmUaJSndUc8odB787nJA5HkfmqyahkhSVO4HetXvVeFUUFctqdcbagMZB53oeSYK+pcgeM1N0ehHk+0DzbNr04/NTG+BmYEA74Het/SdovUJBUnB+BjmsGicjOonAAxQpoEmnoZdGlhLFFb3E53NEdWu44omDq2NO480iT1IGZ1UKxGNRGSvyPBqbmRJ0X1ZJppW5BxgfFUW0efkh87FMgMsmWIXPGTWzRLDFKNzIjaSQdv2rrekdGiisXuJoI5JcewuM4oi56dBdzuZIVATA0gbZxVFAhk81NuJxVpb3ShYoEOJhgnH3DOd/4rpb5T0noKx53OA2PmmjWscMShtajsp4UfFJP1DE941tbrJphUlnI3J8CrS/Dz/ZbsWXfWHAWCLKuwGG4/invSrZpYkN1KZJF3UtvivQdBt7e0V72GdmY+1lOdPjAopLdYGVoLgP4SQ4JplRnyTvSHF7Yx/8ATNM1wsUjp7NO7A+CPmuW6vZzwx+jMoKvgM6nkUb9VLdX8YnBQRjIBOzH+wq1/wBPmvQs00xWMEewDdj/AGpJ1ejsTklsOUm3sEgijDCXCgj/AAg96D65DbWdu0lrkOq5wOM96zvL57G4jjmhYQxgASDg/tzSH9QdZe7X0YmUK7YyTgEUXTWh8Knz2DWbs0Wp92cZJJ5+aMtk1qdKk4xt2pfaggIo2ApksxGnQMDPNY32fUY5fFFZJffsPxWsePSIADZ92e4+KHaT3FdI3/0rd1aFgmkpIOVPb4qRobVJBNs0bQtLq0urKUDDY0Ueo3P1iXRZRJEcpgbA/il7viz9MBiQ+rGdq0EksvpBPemOFG9Om+kZpxTtsNVEWN39Yag2AoH3A75zVref0rmIjffg1WDpk7glsquPaM96GuFmsJomuFAUNjUOKZWnZHnBpxs6S7AnDBsNqwR/40O5dmLN7j5qkNwroCDsauZBnkfzVpO9maMeOhDpVlck6X+NsisDAGGQdR8EVvMV0HGNjWAbGfa2O+N6gepbovHcyW8yPbsY5ARjO4/BHBFYSMhjDAGKYHBVQdLfPOx7Y/etBMHU6QGB80OQudmwDzmmX4RdXZnJcnOJDsDzUCTbMYBJ3ya9IiOwEmMdzQzAxNmM5HYUY9ksrjWjsZJJm6RCEYiR1B25ph01VMDIDlvJPNK+kubrpsTrgSJkYJqsNxcWdw/qkIQdXOxz3rUj5+fbQ7uY1mTSrEMo7iueZJbWdnli1AYwcU0nLXEbTWNyiTcmNt1c/wDFZ2lzKzrH1K1MTMSA+cqT+a5rZNOkbdP67bXM0drcYWIEksNz8Cp6z062v7bEZy+fYM4I/BofrHTbdhkMqS6dmXY1zlv1WVJpILzVG6DcH/H4xVFJMg4NPQz6bFJa5imd5HU/+4dwPFHdXmlzaW6LkFvcR2AoTp8jXM+ZAWckM2aY3EpF37kzgHJ8VNotf0J/1fMHsZEibSQF1fOK4W2b1JBhtzsQRuK6H9STh5CM7M3Fc+qj6gBRgjcnFKumbMWpIeQYGR8UZwoGMnNAW5BYknB4H96LimGRt7vzUGj2IS1olhhskEP81oG1MS7b8k85P5rJg8rkDJJ2xTa16M7IskxOkDdRSKLb0Vn5EYLbBzC8wAGynkipa9g6WmiA6n7ljmh+r33pSC1gO2cHaky2sksxEqvjcaeDntn+1Wji+2Yp53L/AIdp0HrX1ytG8Y9QHIfUcFfGP+ap+qp0jsXzjUSAoobo9qbSH1JNiBjek3Urz/qd65yRCowoPf5pJfgkIrnyQx6KLm4g/pYOny2MUcpuNI1aQfznNI+lXa27ehIcEHY+RTz62JyWaQEnkk13FUXlN2Jy8rH25NUclckv7vANUkcq/JwRxWRUOhwxB852NQR6jLmZs5IHnarPKNBDHf5oYqGHOCPFVKqrYdt/gbU6JNWaFyyNjSV+aHCuTlf9609uexNe0rs0f3580UyE4aDekdVewdluAfTbgjgGnt5Mt8qrHhm07ZOMg1yaSAzx6xsWGoea7dILWbSU0iXT7c7fxWiLbR4/k44wlYoE5sAomjfAYe/tXUWd7b3KLqxIhQ6T2pRDa3UMcgnUyRj7Q/u2oefpbyhHsZmtj9wQHY+ae2jE4qXQxks7hj639OSJBl9yCN9tjz8Y+a479V2jt1a3uId0UhW34Odtqdi9vWJhuJnDqMY0537cniue61a3Mjl2kcuhyPFFfqOUH9nV9B1q+XG5bb8U+ubJnl9ZQMlcGuT6D1ANEjg4Y4B1V28TIYM6wW7r3A803ZJ2mfJ/1fDLbXY1AgMTjFLo0lYgqjF8ZXA5r6B+pbWyuFYznLHj4oPov6dmlh3GmM8ODhjSWkqNSbXyFNh09pFDTto8KPuNNm6Kt00SRRPEV+5i33Cujt/0/bWyBgo9o5Y5NZz9QS3l9CCCSV8baBt+5pKC/IlfZfp/R7a20toAIG+d80fImMCOPVn+AKCtLe5nmWa4lIj5EK8D8nvTKS5hh9meB5pkkiMpyk9nNX36biN19SzF2Jzvwv4qy2lvbqdQHnJrfqfXII1PuyewA5Ncvc3lzfsQcqnjzSTn+G7BhnPbCb67e7VoYDiM7Mw7/FLPS0KpVONtqISKSFQ6755XzVtbGbDRMqtuQRtUjbVaQtvoUl0uGx4I7GjrIW8luvqQqHX2ttvmq38AwXUfsOTXR/p3pUV10xZlvbOPUxys8mls/iqw2ZcuTgcy7Bt02XAAydzWQjZmKg96zbUDkspOQMEf7VZGIH2YB3wTWeke5bRs0fsxnc7HB4/asTDscnGKJXBwoOPkHBNVKKM6iWJ7k13QtsHZVLgptjmrxgKxULnPmpyI01AZPxWkZMpzsMDvRTA06MWt3YMVA1Y3xziirHqT2y4mGsAfd3FVILA6NiNhjvQyozFl9v5I4p4yoyZsSmtnW9M6ss0IGr1FOx35HemctpHJ6Qs4sE9w/OTz/wAVwFmHhdpUl0BT2705sOtOJFGog/5fitEZ32eTk8Zxei3V70w3RgltT7WK6u5I5waG+sgnUKx1fJ5H5pxd28HUGWcqJCoIVGJ0nP8Ase9IpehEQXM0E5WSJgFgYHW47kEbY3o8b6DHi1TMVge2UvCwKo2oDnbb+9dZ+nusxRv/AFohNGwO78H/AO65vpHTpbiciWNpFB053GCKbDpJtYn+mkcgDIRhnf8ANBSaYmXFHoe9VtLchJ1jZWY7ZAKtnt+wrbp94sdwkAQMr7L+a5iXr0nprY3UhQRtldW4B/I7UTD160jjEpkUlW2+TSzkm9CRxS4nU3VoZQVuJSPdn2tjI8Glctzb28/poq/7Uouf1W0qSukMhA9oPzSX6+a5kLysUfVscZ2oc4jQ8TI/o6O/64IMgMMjgA0on6rNebRAqnds7msrSxErlyxdjuSTWxgEMnsXVpPApJSZtxeNGPfZ76GNlDMMt5Y5rVLVFUFmxWoukePHp4PnxQcjNIcDUo+KRtI1RhJ6LNpL4iIJHFRrcnS0ZJ+KDkjeFvYGwd96n1cH2uxzzS8mV9NozZw7tg4GdgaxeKdzqhMgTsAa3dQTq0gk/FSEA+2Qr8UVIhPCwZ4X31MMncZFQNanSEJHnO4rbRIpGfcPzXipxgg44xUuSPXcAbTqfSoYH4rUWxb3O2B2xV1jCnMZw3mtljLLhn9vxXcjnCjKO3UjGrOBgVBhYE4yPIolY8LsDpPmpPohXVRJqz7SSAMf3ooVoFdHGFAHGduawfCHDe4Yox0eOMldJzvg96xNtNKuogYPfHFGybhZgRvmMtp8ZqXeVSMnJx3StUt2CnYDffaiVgAjLSNhhxR5kpYUDw394HyrHTt7dOB/Ao5eqXBUiWJMZ333qILRJkLhv9asIUU4ZwM9iab2Mg/Gg2GwdbkhiKwJpJIIJfg9+PzQx6rf4IWXRnYlV/vWSoQSAck9+K1SNCMnO3cii8smD+JBOwCSK4uJ2efMrE5JOKunTUkkHq4UY2A5o4Icgq255FF24w2WClgO9KrbKetRWgaDpoC/049K+SN6mTpwX3aRn4p7BGhiVldWOPchOCKgou+rY+O1W9SoisuxDHHJHqKnio+rMkipp0s3+HNM5409QDb+aG6hCEkLJpYjhhxUmmisXFsHkT0yFDDPcCpjtpD7zgr+dxXreCR2y2VB/wBaYLhE0tj4NBIZyrQtZWL6Tv2GaymtzqDRp+aZiCMPrABPmtY4lxnvQSO5pbFaQ+0agM/NVaDc+2mbxgGstO5zQZ13sW+mVcErkA7irSIX+1TR6gEDIFewPFcoJ6NPsfYND0/1BmQhAFLjO2RXo7OV3IiUae+TXRXAB6TAxALBwATzjxS8DaqvEk6M8fInJNiw2zFyH2x481CWR1aiN6ZEDPFWWgsaH90ha9kfuO9StmQowSKObvUijwQPbKhbNG6jGM+KtEHZcNEASeV8UVLx+9UXvU3FJjcrRmItPtAGTzUQ2YD5PPmtF+81rHw1clYHJpGSqiucgZ4opzEq7LnztQx+0f8Ayq8pOjk80U6QrVs9K8ZX2DBx4qkiosMYikBkYZOexzWZJ11MoHpZxvQuw8TaOc5xpwQN96LSUFMlhzjBNJXJ33rQEmA5NPGbR0sSaGTzwHIZht3rGWeIDSSN6WvzWdwT6dI5tnLEhot5Eq6fUG/etjCrKJFuI2XOMA7/AMVz2fcaJiYg7Eiu5fQssf2mNnIVSC2PO1UiZlTIY4PeqQkkDJJ370TL/wBuEdtA2rhLrRpGC0e/J5qPRXvVl+wVajViW7P/2Q=="/>
          <p:cNvSpPr>
            <a:spLocks noChangeAspect="1" noChangeArrowheads="1"/>
          </p:cNvSpPr>
          <p:nvPr/>
        </p:nvSpPr>
        <p:spPr bwMode="auto">
          <a:xfrm>
            <a:off x="63500" y="-638175"/>
            <a:ext cx="19431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2" name="Picture 4" descr="http://www.fiftyfifty.cz/fotografie/2010-02-c6498122/Larvicky-dokazou-ranu-vylecit-mnohdy-rychleji-nez-lek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4" y="-27384"/>
            <a:ext cx="2163332" cy="146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.denik.cz/46/b9/lecba_larvy_denik-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0" y="42862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56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>
            <a:normAutofit/>
          </a:bodyPr>
          <a:lstStyle/>
          <a:p>
            <a:r>
              <a:rPr lang="cs-CZ" b="1" dirty="0" smtClean="0"/>
              <a:t>Hydroterapie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23652"/>
            <a:ext cx="7488948" cy="4057676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Hydroterapie </a:t>
            </a:r>
            <a:r>
              <a:rPr lang="cs-CZ" dirty="0"/>
              <a:t>zahrnuje léčebné metody založené na tekutém mediu –</a:t>
            </a:r>
            <a:r>
              <a:rPr lang="cs-CZ" b="1" dirty="0"/>
              <a:t>sterilní vodě nebo fyziologickém roztoku</a:t>
            </a:r>
            <a:r>
              <a:rPr lang="cs-CZ" dirty="0"/>
              <a:t>. Do hydroterapie bývá též řazen </a:t>
            </a:r>
            <a:r>
              <a:rPr lang="cs-CZ" dirty="0" err="1"/>
              <a:t>whirpool</a:t>
            </a:r>
            <a:r>
              <a:rPr lang="cs-CZ" dirty="0"/>
              <a:t>, vysokotlaká </a:t>
            </a:r>
            <a:r>
              <a:rPr lang="cs-CZ" dirty="0" err="1"/>
              <a:t>irrigace</a:t>
            </a:r>
            <a:r>
              <a:rPr lang="cs-CZ" dirty="0"/>
              <a:t>, oplachy a pulsní </a:t>
            </a:r>
            <a:r>
              <a:rPr lang="cs-CZ" dirty="0" err="1"/>
              <a:t>laváže</a:t>
            </a:r>
            <a:r>
              <a:rPr lang="cs-CZ" dirty="0"/>
              <a:t>.</a:t>
            </a:r>
          </a:p>
          <a:p>
            <a:r>
              <a:rPr lang="cs-CZ" dirty="0"/>
              <a:t>Nejmladší součástí hydroterapie je </a:t>
            </a:r>
            <a:r>
              <a:rPr lang="cs-CZ" b="1" dirty="0" err="1"/>
              <a:t>hydrochirurgie</a:t>
            </a:r>
            <a:r>
              <a:rPr lang="cs-CZ" dirty="0"/>
              <a:t>. Při této metodě se používá voda proudící pod silným tlakem z trysky. Její proud s sebou strhává nekrotickou tkáň a buněčný detritus a vyplachuje exsudát z rány.</a:t>
            </a:r>
          </a:p>
          <a:p>
            <a:r>
              <a:rPr lang="cs-CZ" dirty="0"/>
              <a:t>Hydroterapie je vhodná na rány se zhmožděním měkkých tkání, rány s nekrotickým okolím a s nekrózou na spodině, těžší popáleniny i ulcerace různé etiologie.</a:t>
            </a:r>
          </a:p>
        </p:txBody>
      </p:sp>
      <p:pic>
        <p:nvPicPr>
          <p:cNvPr id="3074" name="Picture 2" descr="http://t3.gstatic.com/images?q=tbn:ANd9GcSOJMzipoSRBh8BLXevRaqd_nTXBaXSyguX1OPVRojAO1R2cfx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5617"/>
            <a:ext cx="230505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47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7024744" cy="1143000"/>
          </a:xfrm>
        </p:spPr>
        <p:txBody>
          <a:bodyPr>
            <a:normAutofit/>
          </a:bodyPr>
          <a:lstStyle/>
          <a:p>
            <a:r>
              <a:rPr lang="cs-CZ" b="1" dirty="0"/>
              <a:t>Chirurgický </a:t>
            </a:r>
            <a:r>
              <a:rPr lang="cs-CZ" b="1" dirty="0" smtClean="0"/>
              <a:t>debridement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916832"/>
            <a:ext cx="7416940" cy="446449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Chirurgický </a:t>
            </a:r>
            <a:r>
              <a:rPr lang="cs-CZ" dirty="0"/>
              <a:t>debridement je nejrazantnější, nejrychlejší, ale </a:t>
            </a:r>
            <a:r>
              <a:rPr lang="cs-CZ" dirty="0" smtClean="0"/>
              <a:t>též nejradikálnější </a:t>
            </a:r>
            <a:r>
              <a:rPr lang="cs-CZ" dirty="0"/>
              <a:t>formou </a:t>
            </a:r>
            <a:r>
              <a:rPr lang="cs-CZ" dirty="0" err="1"/>
              <a:t>debridementu</a:t>
            </a:r>
            <a:r>
              <a:rPr lang="cs-CZ" dirty="0"/>
              <a:t>. Provádí se pomocí skalpelu, nůžek, </a:t>
            </a:r>
            <a:r>
              <a:rPr lang="cs-CZ" dirty="0" err="1"/>
              <a:t>exkochleačních</a:t>
            </a:r>
            <a:r>
              <a:rPr lang="cs-CZ" dirty="0"/>
              <a:t> lžiček, pinzet apod. Je používán na rány, </a:t>
            </a:r>
            <a:r>
              <a:rPr lang="cs-CZ" dirty="0" smtClean="0"/>
              <a:t>které </a:t>
            </a:r>
            <a:r>
              <a:rPr lang="cs-CZ" b="1" dirty="0" smtClean="0"/>
              <a:t>musí </a:t>
            </a:r>
            <a:r>
              <a:rPr lang="cs-CZ" b="1" dirty="0"/>
              <a:t>být neodkladně vyčištěny</a:t>
            </a:r>
            <a:r>
              <a:rPr lang="cs-CZ" dirty="0"/>
              <a:t>, na infikované nekrotické rány, velmi rozsáhlé hluboké rány a na diabetické vředy s nekrózami.</a:t>
            </a:r>
          </a:p>
          <a:p>
            <a:r>
              <a:rPr lang="cs-CZ" dirty="0" smtClean="0"/>
              <a:t>Může </a:t>
            </a:r>
            <a:r>
              <a:rPr lang="cs-CZ" dirty="0"/>
              <a:t>být proveden najednou, až do krvácející tkáně, nebo může být nekrotická tkáň odebírána postupně.</a:t>
            </a:r>
          </a:p>
          <a:p>
            <a:r>
              <a:rPr lang="cs-CZ" dirty="0"/>
              <a:t>Často je </a:t>
            </a:r>
            <a:r>
              <a:rPr lang="cs-CZ" dirty="0" smtClean="0"/>
              <a:t>kombinován </a:t>
            </a:r>
            <a:r>
              <a:rPr lang="cs-CZ" dirty="0"/>
              <a:t>s méně invazivními metodami, zejména s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autolytickým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debridementem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376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024744" cy="1143000"/>
          </a:xfrm>
        </p:spPr>
        <p:txBody>
          <a:bodyPr>
            <a:normAutofit/>
          </a:bodyPr>
          <a:lstStyle/>
          <a:p>
            <a:r>
              <a:rPr lang="cs-CZ" b="1" dirty="0"/>
              <a:t>Autolytický </a:t>
            </a:r>
            <a:r>
              <a:rPr lang="cs-CZ" b="1" dirty="0" smtClean="0"/>
              <a:t>debridement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3987805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Autolytický </a:t>
            </a:r>
            <a:r>
              <a:rPr lang="cs-CZ" dirty="0"/>
              <a:t>debridement je založen na činnosti </a:t>
            </a:r>
            <a:r>
              <a:rPr lang="cs-CZ" dirty="0" smtClean="0"/>
              <a:t>enzymů </a:t>
            </a:r>
            <a:r>
              <a:rPr lang="cs-CZ" dirty="0"/>
              <a:t>tělu </a:t>
            </a:r>
            <a:r>
              <a:rPr lang="cs-CZ" dirty="0" smtClean="0"/>
              <a:t>vlastních </a:t>
            </a:r>
            <a:r>
              <a:rPr lang="cs-CZ" dirty="0"/>
              <a:t>a žírných buněk v optimálně vlhkém prostředí rány. Jejich činností dochází k rozpuštění nekrotické tkáně</a:t>
            </a:r>
            <a:r>
              <a:rPr lang="cs-CZ" dirty="0" smtClean="0"/>
              <a:t>. Autolytický </a:t>
            </a:r>
            <a:r>
              <a:rPr lang="cs-CZ" dirty="0"/>
              <a:t>debridement je nejšetrnější metodou, je ovšem </a:t>
            </a:r>
            <a:r>
              <a:rPr lang="cs-CZ" b="1" dirty="0" smtClean="0"/>
              <a:t>časově náročnější</a:t>
            </a:r>
            <a:r>
              <a:rPr lang="cs-CZ" dirty="0"/>
              <a:t>.</a:t>
            </a:r>
          </a:p>
          <a:p>
            <a:r>
              <a:rPr lang="cs-CZ" dirty="0"/>
              <a:t>Řadíme k němu též tzv.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microdebridement</a:t>
            </a:r>
            <a:r>
              <a:rPr lang="cs-CZ" dirty="0" smtClean="0"/>
              <a:t>. </a:t>
            </a:r>
            <a:r>
              <a:rPr lang="cs-CZ" dirty="0"/>
              <a:t>Ten je založen na procesu, kdy je buněčný detritus a exsudát absorbován krytím a spolu s ním je odstraněn při převazu rány.</a:t>
            </a:r>
          </a:p>
          <a:p>
            <a:endParaRPr lang="cs-CZ" dirty="0"/>
          </a:p>
        </p:txBody>
      </p:sp>
      <p:pic>
        <p:nvPicPr>
          <p:cNvPr id="4098" name="Picture 2" descr="http://www.zpeliska.cz/t/_806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12" y="116632"/>
            <a:ext cx="11430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lecbarany.cz/images_obsah/produkty/600x600/7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94"/>
          <a:stretch/>
        </p:blipFill>
        <p:spPr bwMode="auto">
          <a:xfrm>
            <a:off x="6516216" y="5087646"/>
            <a:ext cx="2014219" cy="138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798477" y="60987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PERMAFOAM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997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Enzymatický </a:t>
            </a:r>
            <a:r>
              <a:rPr lang="cs-CZ" b="1" dirty="0" smtClean="0"/>
              <a:t>debridement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Enzymatický </a:t>
            </a:r>
            <a:r>
              <a:rPr lang="cs-CZ" dirty="0"/>
              <a:t>debridement patří k šetrnějším metodám </a:t>
            </a:r>
            <a:r>
              <a:rPr lang="cs-CZ" dirty="0" err="1"/>
              <a:t>debridementu</a:t>
            </a:r>
            <a:r>
              <a:rPr lang="cs-CZ" dirty="0"/>
              <a:t>. Je rychlý, nepoškozuje zdravé tkáně a netraumatizuje spodinu rány. </a:t>
            </a:r>
            <a:r>
              <a:rPr lang="cs-CZ" dirty="0" smtClean="0"/>
              <a:t>Nekróza či </a:t>
            </a:r>
            <a:r>
              <a:rPr lang="cs-CZ" dirty="0"/>
              <a:t>odumřelé zbytky tkání jsou </a:t>
            </a:r>
            <a:r>
              <a:rPr lang="cs-CZ" b="1" dirty="0"/>
              <a:t>rozloženy enzymy</a:t>
            </a:r>
            <a:r>
              <a:rPr lang="cs-CZ" dirty="0"/>
              <a:t>. Ty jsou do rány dodávány, nejsou jí produkovány přímo.</a:t>
            </a:r>
          </a:p>
          <a:p>
            <a:r>
              <a:rPr lang="cs-CZ" dirty="0"/>
              <a:t>Produkty založené na tomto typu </a:t>
            </a:r>
            <a:r>
              <a:rPr lang="cs-CZ" dirty="0" err="1"/>
              <a:t>debridementu</a:t>
            </a:r>
            <a:r>
              <a:rPr lang="cs-CZ" dirty="0"/>
              <a:t> jsou buď ve </a:t>
            </a:r>
            <a:r>
              <a:rPr lang="cs-CZ" dirty="0" err="1"/>
              <a:t>fomě</a:t>
            </a:r>
            <a:r>
              <a:rPr lang="cs-CZ" dirty="0"/>
              <a:t> </a:t>
            </a:r>
            <a:r>
              <a:rPr lang="cs-CZ" dirty="0" err="1"/>
              <a:t>hydrogelů</a:t>
            </a:r>
            <a:r>
              <a:rPr lang="cs-CZ" dirty="0" smtClean="0"/>
              <a:t>, a mastí.</a:t>
            </a:r>
            <a:endParaRPr lang="cs-CZ" dirty="0"/>
          </a:p>
          <a:p>
            <a:endParaRPr lang="cs-CZ" dirty="0"/>
          </a:p>
        </p:txBody>
      </p:sp>
      <p:pic>
        <p:nvPicPr>
          <p:cNvPr id="4" name="Picture 4" descr="http://www.zpeliska.cz/t/_805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01917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73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/>
              <a:t>Atrauman</a:t>
            </a:r>
            <a:r>
              <a:rPr lang="cs-CZ" b="1" baseline="-25000" dirty="0"/>
              <a:t>®</a:t>
            </a:r>
            <a:r>
              <a:rPr lang="cs-CZ" b="1" dirty="0"/>
              <a:t>– sterilní krytí s mastí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23652"/>
            <a:ext cx="7344932" cy="3985668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Optimální </a:t>
            </a:r>
            <a:r>
              <a:rPr lang="cs-CZ" dirty="0"/>
              <a:t>velikost ok pro podporu granulace</a:t>
            </a:r>
          </a:p>
          <a:p>
            <a:pPr marL="68580" indent="0">
              <a:buNone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Vlhké hojení ran</a:t>
            </a:r>
          </a:p>
          <a:p>
            <a:r>
              <a:rPr lang="cs-CZ" dirty="0" err="1"/>
              <a:t>Atrauman</a:t>
            </a:r>
            <a:r>
              <a:rPr lang="cs-CZ" dirty="0"/>
              <a:t> je sterilní hydrofobní polyesterový tyl s drobnými oky pro moderní hojení ran. Podporuje granulaci, ovšem velikost jednotlivých ok zamezuje prorůstání nově vznikající tkáně – tím eliminuje vznik </a:t>
            </a:r>
            <a:r>
              <a:rPr lang="cs-CZ" dirty="0" err="1"/>
              <a:t>hypergranulací</a:t>
            </a:r>
            <a:r>
              <a:rPr lang="cs-CZ" dirty="0"/>
              <a:t>. Výrobek je utkán z hladkých vláken, která se nelepí ke spodině rány. Je impregnován neutrální lanolinovou mastí, </a:t>
            </a:r>
            <a:r>
              <a:rPr lang="cs-CZ" dirty="0" err="1"/>
              <a:t>Atrauman</a:t>
            </a:r>
            <a:r>
              <a:rPr lang="cs-CZ" dirty="0"/>
              <a:t> tak umožňuje šetrný převaz rány</a:t>
            </a:r>
            <a:r>
              <a:rPr lang="cs-CZ" dirty="0" smtClean="0"/>
              <a:t>.</a:t>
            </a:r>
          </a:p>
          <a:p>
            <a:pPr marL="68580" indent="0">
              <a:buNone/>
            </a:pPr>
            <a:r>
              <a:rPr lang="cs-CZ" b="1" dirty="0"/>
              <a:t>Indikace</a:t>
            </a:r>
          </a:p>
          <a:p>
            <a:r>
              <a:rPr lang="cs-CZ" dirty="0" err="1"/>
              <a:t>Atrauman</a:t>
            </a:r>
            <a:r>
              <a:rPr lang="cs-CZ" dirty="0"/>
              <a:t> lze použít na drobné odřeniny, tržné rány, zhmožděné rány a chronické rány s malou sekrecí.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098" name="Picture 2" descr="Atrauman® - sterilní krytí s mast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680" y="-27384"/>
            <a:ext cx="2105025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43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/>
              <a:t>Atrauman</a:t>
            </a:r>
            <a:r>
              <a:rPr lang="cs-CZ" b="1" baseline="-25000" dirty="0"/>
              <a:t>®</a:t>
            </a:r>
            <a:r>
              <a:rPr lang="cs-CZ" b="1" dirty="0"/>
              <a:t> </a:t>
            </a:r>
            <a:r>
              <a:rPr lang="cs-CZ" b="1" dirty="0" err="1"/>
              <a:t>Ag</a:t>
            </a:r>
            <a:r>
              <a:rPr lang="cs-CZ" b="1" dirty="0"/>
              <a:t> – mastný </a:t>
            </a:r>
            <a:r>
              <a:rPr lang="cs-CZ" b="1" dirty="0" smtClean="0"/>
              <a:t>           tyl </a:t>
            </a:r>
            <a:r>
              <a:rPr lang="cs-CZ" b="1" dirty="0"/>
              <a:t>s obsahem stříbra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23652"/>
            <a:ext cx="7632964" cy="4129684"/>
          </a:xfrm>
        </p:spPr>
        <p:txBody>
          <a:bodyPr>
            <a:noAutofit/>
          </a:bodyPr>
          <a:lstStyle/>
          <a:p>
            <a:r>
              <a:rPr lang="cs-CZ" sz="1800" dirty="0" smtClean="0"/>
              <a:t>Moderní </a:t>
            </a:r>
            <a:r>
              <a:rPr lang="cs-CZ" sz="1800" dirty="0"/>
              <a:t>léčba infekce díky postupnému uvolňování stříbra</a:t>
            </a:r>
          </a:p>
          <a:p>
            <a:pPr marL="68580" indent="0">
              <a:buNone/>
            </a:pPr>
            <a:r>
              <a:rPr lang="cs-CZ" sz="1800" b="1" dirty="0">
                <a:solidFill>
                  <a:schemeClr val="accent6">
                    <a:lumMod val="75000"/>
                  </a:schemeClr>
                </a:solidFill>
              </a:rPr>
              <a:t>Vlhké hojení ran</a:t>
            </a:r>
          </a:p>
          <a:p>
            <a:r>
              <a:rPr lang="cs-CZ" sz="1800" dirty="0" err="1"/>
              <a:t>Atrauman</a:t>
            </a:r>
            <a:r>
              <a:rPr lang="cs-CZ" sz="1800" dirty="0"/>
              <a:t> </a:t>
            </a:r>
            <a:r>
              <a:rPr lang="cs-CZ" sz="1800" dirty="0" err="1"/>
              <a:t>Ag</a:t>
            </a:r>
            <a:r>
              <a:rPr lang="cs-CZ" sz="1800" dirty="0"/>
              <a:t> je antiseptické krytí, které obsahuje nanočástice stříbra a je vhodný zejména na infikované, povrchové a hluboké rány. Stříbro je do rány uvolňováno postupně a pomalu v souvislosti s tvorbou exsudátu. Má tak delší a spolehlivější antimikrobiální účinek. Nízká hladina uvolňovaného stříbra nemá negativní vliv na okolní tkáň. Díky impregnaci mastí se </a:t>
            </a:r>
            <a:r>
              <a:rPr lang="cs-CZ" sz="1800" dirty="0" err="1"/>
              <a:t>Atrauman</a:t>
            </a:r>
            <a:r>
              <a:rPr lang="cs-CZ" sz="1800" dirty="0"/>
              <a:t> </a:t>
            </a:r>
            <a:r>
              <a:rPr lang="cs-CZ" sz="1800" dirty="0" err="1"/>
              <a:t>Ag</a:t>
            </a:r>
            <a:r>
              <a:rPr lang="cs-CZ" sz="1800" dirty="0"/>
              <a:t> nepřilepí k ráně</a:t>
            </a:r>
            <a:r>
              <a:rPr lang="cs-CZ" sz="1800" dirty="0" smtClean="0"/>
              <a:t>.</a:t>
            </a:r>
          </a:p>
          <a:p>
            <a:pPr marL="68580" indent="0">
              <a:buNone/>
            </a:pPr>
            <a:r>
              <a:rPr lang="cs-CZ" sz="1800" b="1" dirty="0"/>
              <a:t>Indikace</a:t>
            </a:r>
          </a:p>
          <a:p>
            <a:r>
              <a:rPr lang="cs-CZ" sz="1800" dirty="0" err="1"/>
              <a:t>Atrauman</a:t>
            </a:r>
            <a:r>
              <a:rPr lang="cs-CZ" sz="1800" dirty="0"/>
              <a:t> </a:t>
            </a:r>
            <a:r>
              <a:rPr lang="cs-CZ" sz="1800" dirty="0" err="1"/>
              <a:t>Ag</a:t>
            </a:r>
            <a:r>
              <a:rPr lang="cs-CZ" sz="1800" dirty="0"/>
              <a:t> je zvláště vhodný pro infikované rány, hluboké rány (v kombinaci s vhodným sekundárním krytím), všechny typy povrchových ran a jako ochrana před infekcí a průnikem choroboplodných </a:t>
            </a:r>
            <a:r>
              <a:rPr lang="cs-CZ" sz="1800" dirty="0" smtClean="0"/>
              <a:t>zárodků do </a:t>
            </a:r>
            <a:r>
              <a:rPr lang="cs-CZ" sz="1800" dirty="0"/>
              <a:t>rány.</a:t>
            </a:r>
          </a:p>
          <a:p>
            <a:endParaRPr lang="cs-CZ" sz="1800" dirty="0"/>
          </a:p>
        </p:txBody>
      </p:sp>
      <p:pic>
        <p:nvPicPr>
          <p:cNvPr id="3074" name="Picture 2" descr="Atrauman® Ag - mastný tyl s obsahem stříb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-27384"/>
            <a:ext cx="1827826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49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/>
              <a:t>Hydrocoll</a:t>
            </a:r>
            <a:r>
              <a:rPr lang="cs-CZ" b="1" baseline="-25000" dirty="0"/>
              <a:t>®</a:t>
            </a:r>
            <a:r>
              <a:rPr lang="cs-CZ" b="1" dirty="0"/>
              <a:t>– intenzivní </a:t>
            </a:r>
            <a:r>
              <a:rPr lang="cs-CZ" b="1" dirty="0" err="1"/>
              <a:t>hydrokoloidní</a:t>
            </a:r>
            <a:r>
              <a:rPr lang="cs-CZ" b="1" dirty="0"/>
              <a:t> krytí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23652"/>
            <a:ext cx="7488948" cy="405767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Pro </a:t>
            </a:r>
            <a:r>
              <a:rPr lang="cs-CZ" dirty="0"/>
              <a:t>podporu hojení mírně až středně </a:t>
            </a:r>
            <a:r>
              <a:rPr lang="cs-CZ" dirty="0" err="1"/>
              <a:t>secernujících</a:t>
            </a:r>
            <a:r>
              <a:rPr lang="cs-CZ" dirty="0"/>
              <a:t> </a:t>
            </a:r>
            <a:r>
              <a:rPr lang="cs-CZ" dirty="0" smtClean="0"/>
              <a:t>ran</a:t>
            </a:r>
          </a:p>
          <a:p>
            <a:r>
              <a:rPr lang="cs-CZ" dirty="0" err="1"/>
              <a:t>Hydrocoll</a:t>
            </a:r>
            <a:r>
              <a:rPr lang="cs-CZ" dirty="0"/>
              <a:t> je vysoce flexibilní samolepicí krytí. Má savé jádro, které rychle absorbuje exsudát a proměňuje jej v gel, který udržuje ránu dostatečně vlhkou. Vytváří tak ideální prostředí pro činnost fibroblastů a vznik granulační tkáně. </a:t>
            </a:r>
            <a:r>
              <a:rPr lang="cs-CZ" dirty="0" err="1"/>
              <a:t>Hydrocoll</a:t>
            </a:r>
            <a:r>
              <a:rPr lang="cs-CZ" dirty="0"/>
              <a:t> nepřilne k ráně a jeho výměna je téměř bezbolestná. </a:t>
            </a:r>
            <a:endParaRPr lang="cs-CZ" dirty="0" smtClean="0"/>
          </a:p>
          <a:p>
            <a:pPr marL="68580" indent="0">
              <a:buNone/>
            </a:pPr>
            <a:r>
              <a:rPr lang="cs-CZ" b="1" dirty="0"/>
              <a:t>Indikace</a:t>
            </a:r>
          </a:p>
          <a:p>
            <a:r>
              <a:rPr lang="cs-CZ" dirty="0"/>
              <a:t>Pro mírně nebo středně </a:t>
            </a:r>
            <a:r>
              <a:rPr lang="cs-CZ" dirty="0" err="1"/>
              <a:t>exsudující</a:t>
            </a:r>
            <a:r>
              <a:rPr lang="cs-CZ" dirty="0"/>
              <a:t> povrchové rány v granulační nebo epitelizační fázi.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122" name="Picture 2" descr="Hydrocoll® - intenzivní hydrokoloidní kryt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288" y="-24828"/>
            <a:ext cx="2690200" cy="23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61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Kůže se skládá ze tří vrstev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23652"/>
            <a:ext cx="7488948" cy="4057676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 smtClean="0"/>
              <a:t>Pokožka</a:t>
            </a:r>
            <a:r>
              <a:rPr lang="cs-CZ" dirty="0" smtClean="0"/>
              <a:t> </a:t>
            </a:r>
            <a:r>
              <a:rPr lang="cs-CZ" dirty="0"/>
              <a:t>(epidermis) je </a:t>
            </a:r>
            <a:r>
              <a:rPr lang="cs-CZ" b="1" i="1" dirty="0"/>
              <a:t>nejsvrchnější</a:t>
            </a:r>
            <a:r>
              <a:rPr lang="cs-CZ" dirty="0"/>
              <a:t> vrstva kůže. Je tvořena rohovatějícím dlaždicovým epitelem. Neobsahuje kapilární síť.</a:t>
            </a:r>
          </a:p>
          <a:p>
            <a:r>
              <a:rPr lang="cs-CZ" b="1" dirty="0"/>
              <a:t>Škára</a:t>
            </a:r>
            <a:r>
              <a:rPr lang="cs-CZ" dirty="0"/>
              <a:t> (dermis či korium) je </a:t>
            </a:r>
            <a:r>
              <a:rPr lang="cs-CZ" b="1" i="1" dirty="0"/>
              <a:t>střední</a:t>
            </a:r>
            <a:r>
              <a:rPr lang="cs-CZ" dirty="0"/>
              <a:t> vrstva kůže. Obsahuje bohatou cévní síť, ze které je vyživována i epidermis. Ve spodní vrstvě koria převažují svazky kolagenních a elastických vláken, orientovaných ve směru štěpitelnosti kůže. V dermis jsou také uložena nervová zakončení, kožní a mazové žlázy a vlasové folikuly.</a:t>
            </a:r>
          </a:p>
          <a:p>
            <a:r>
              <a:rPr lang="cs-CZ" b="1" dirty="0"/>
              <a:t>Podkožní vazivo</a:t>
            </a:r>
            <a:r>
              <a:rPr lang="cs-CZ" dirty="0"/>
              <a:t> (</a:t>
            </a:r>
            <a:r>
              <a:rPr lang="cs-CZ" dirty="0" err="1"/>
              <a:t>tella</a:t>
            </a:r>
            <a:r>
              <a:rPr lang="cs-CZ" dirty="0"/>
              <a:t> </a:t>
            </a:r>
            <a:r>
              <a:rPr lang="cs-CZ" dirty="0" err="1"/>
              <a:t>subcutanea</a:t>
            </a:r>
            <a:r>
              <a:rPr lang="cs-CZ" dirty="0"/>
              <a:t>) je </a:t>
            </a:r>
            <a:r>
              <a:rPr lang="cs-CZ" b="1" i="1" dirty="0"/>
              <a:t>nejhlubší</a:t>
            </a:r>
            <a:r>
              <a:rPr lang="cs-CZ" dirty="0"/>
              <a:t> vrstva kůže. Je tvořeno řídkou vazivovou tkání. Obsahuje tukové buňky, které mají depotní a izolační funkci, a nacházejí se zde též tělíska pro čití tahu a tlaku.</a:t>
            </a:r>
          </a:p>
        </p:txBody>
      </p:sp>
    </p:spTree>
    <p:extLst>
      <p:ext uri="{BB962C8B-B14F-4D97-AF65-F5344CB8AC3E}">
        <p14:creationId xmlns:p14="http://schemas.microsoft.com/office/powerpoint/2010/main" val="108635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027664"/>
            <a:ext cx="7312658" cy="1143000"/>
          </a:xfrm>
        </p:spPr>
        <p:txBody>
          <a:bodyPr>
            <a:normAutofit fontScale="90000"/>
          </a:bodyPr>
          <a:lstStyle/>
          <a:p>
            <a:r>
              <a:rPr lang="cs-CZ" b="1" dirty="0" err="1"/>
              <a:t>HydroTac</a:t>
            </a:r>
            <a:r>
              <a:rPr lang="cs-CZ" b="1" baseline="-25000" dirty="0"/>
              <a:t>®</a:t>
            </a:r>
            <a:r>
              <a:rPr lang="cs-CZ" b="1" dirty="0"/>
              <a:t>– polyuretanové krytí s </a:t>
            </a:r>
            <a:r>
              <a:rPr lang="cs-CZ" b="1" dirty="0" err="1" smtClean="0"/>
              <a:t>hydrogelem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23652"/>
            <a:ext cx="7488948" cy="4057676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Vlhké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hojení ran</a:t>
            </a:r>
          </a:p>
          <a:p>
            <a:r>
              <a:rPr lang="cs-CZ" dirty="0" err="1"/>
              <a:t>HydroTac</a:t>
            </a:r>
            <a:r>
              <a:rPr lang="cs-CZ" dirty="0"/>
              <a:t>® kombinuje při léčbě ran nejlepší vlastnosti vlhkého krytí a polyuretanové pěny. Díky technologii </a:t>
            </a:r>
            <a:r>
              <a:rPr lang="cs-CZ" dirty="0" err="1"/>
              <a:t>AquaClear</a:t>
            </a:r>
            <a:r>
              <a:rPr lang="cs-CZ" dirty="0"/>
              <a:t> ránu aktivně hydratuje</a:t>
            </a:r>
            <a:r>
              <a:rPr lang="cs-CZ" dirty="0" smtClean="0"/>
              <a:t>, čímž </a:t>
            </a:r>
            <a:r>
              <a:rPr lang="cs-CZ" dirty="0"/>
              <a:t>vytváří příznivé prostředí pro další hojení. </a:t>
            </a:r>
            <a:r>
              <a:rPr lang="cs-CZ" dirty="0" smtClean="0"/>
              <a:t>Zároveň účinně </a:t>
            </a:r>
            <a:r>
              <a:rPr lang="cs-CZ" dirty="0"/>
              <a:t>absorbuje exsudát a uzamyká ho uvnitř materiálu – brání tak vzniku macerací a podporuje proces granulace. Povrch krytí tvoří tenký polyuretanový film, který brání sekundární infekci, ale umožňuje </a:t>
            </a:r>
            <a:r>
              <a:rPr lang="cs-CZ" dirty="0" err="1"/>
              <a:t>ráněvolně</a:t>
            </a:r>
            <a:r>
              <a:rPr lang="cs-CZ" dirty="0"/>
              <a:t> dýchat</a:t>
            </a:r>
            <a:r>
              <a:rPr lang="cs-CZ" dirty="0" smtClean="0"/>
              <a:t>.</a:t>
            </a:r>
          </a:p>
          <a:p>
            <a:r>
              <a:rPr lang="cs-CZ" b="1" dirty="0"/>
              <a:t>Výhody</a:t>
            </a:r>
          </a:p>
          <a:p>
            <a:pPr lvl="1"/>
            <a:r>
              <a:rPr lang="cs-CZ" dirty="0" err="1"/>
              <a:t>hydrogel</a:t>
            </a:r>
            <a:r>
              <a:rPr lang="cs-CZ" dirty="0"/>
              <a:t> s technologií </a:t>
            </a:r>
            <a:r>
              <a:rPr lang="cs-CZ" dirty="0" err="1"/>
              <a:t>AquaClear</a:t>
            </a:r>
            <a:r>
              <a:rPr lang="cs-CZ" dirty="0"/>
              <a:t> obsahuje až 60 % vody</a:t>
            </a:r>
          </a:p>
          <a:p>
            <a:pPr lvl="1"/>
            <a:r>
              <a:rPr lang="cs-CZ" dirty="0"/>
              <a:t>vysoká absorpce a retence exsudátu</a:t>
            </a:r>
          </a:p>
          <a:p>
            <a:pPr lvl="1"/>
            <a:r>
              <a:rPr lang="cs-CZ" dirty="0"/>
              <a:t>snadná fixace s „</a:t>
            </a:r>
            <a:r>
              <a:rPr lang="cs-CZ" dirty="0" err="1"/>
              <a:t>Initial</a:t>
            </a:r>
            <a:r>
              <a:rPr lang="cs-CZ" dirty="0"/>
              <a:t> </a:t>
            </a:r>
            <a:r>
              <a:rPr lang="cs-CZ" dirty="0" err="1"/>
              <a:t>Tack</a:t>
            </a:r>
            <a:r>
              <a:rPr lang="cs-CZ" dirty="0"/>
              <a:t>“ – krytí po přilnutí nesklouzává ani nelepí</a:t>
            </a:r>
          </a:p>
          <a:p>
            <a:pPr lvl="1"/>
            <a:r>
              <a:rPr lang="cs-CZ" dirty="0"/>
              <a:t>absorpční kapacitu lze kontrolovat vizuálně bez sejmutí krytí</a:t>
            </a:r>
          </a:p>
          <a:p>
            <a:pPr lvl="1"/>
            <a:r>
              <a:rPr lang="cs-CZ" dirty="0"/>
              <a:t>pro suché i </a:t>
            </a:r>
            <a:r>
              <a:rPr lang="cs-CZ" dirty="0" err="1"/>
              <a:t>exsudující</a:t>
            </a:r>
            <a:r>
              <a:rPr lang="cs-CZ" dirty="0"/>
              <a:t> </a:t>
            </a:r>
            <a:r>
              <a:rPr lang="cs-CZ" dirty="0" smtClean="0"/>
              <a:t>rány </a:t>
            </a:r>
            <a:endParaRPr lang="cs-CZ" dirty="0"/>
          </a:p>
          <a:p>
            <a:endParaRPr lang="cs-CZ" dirty="0"/>
          </a:p>
        </p:txBody>
      </p:sp>
      <p:pic>
        <p:nvPicPr>
          <p:cNvPr id="6146" name="Picture 2" descr="HydroTac® - polyuretanové krytí s hydrogel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0"/>
            <a:ext cx="2105025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62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ydrotul® - hydroaktivní mastný ty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042" y="-11151"/>
            <a:ext cx="2876247" cy="272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/>
              <a:t>Hydrotul</a:t>
            </a:r>
            <a:r>
              <a:rPr lang="cs-CZ" b="1" baseline="-25000" dirty="0"/>
              <a:t>®</a:t>
            </a:r>
            <a:r>
              <a:rPr lang="cs-CZ" b="1" dirty="0"/>
              <a:t>– </a:t>
            </a:r>
            <a:r>
              <a:rPr lang="cs-CZ" b="1" dirty="0" err="1"/>
              <a:t>hydroaktivní</a:t>
            </a:r>
            <a:r>
              <a:rPr lang="cs-CZ" b="1" dirty="0"/>
              <a:t> mastný tyl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23652"/>
            <a:ext cx="7416940" cy="4129684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Podpora </a:t>
            </a:r>
            <a:r>
              <a:rPr lang="cs-CZ" dirty="0"/>
              <a:t>granulace a aktivní hydratace rány</a:t>
            </a:r>
          </a:p>
          <a:p>
            <a:pPr marL="68580" indent="0">
              <a:buNone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Vlhké hojení ran</a:t>
            </a:r>
          </a:p>
          <a:p>
            <a:r>
              <a:rPr lang="cs-CZ" dirty="0" err="1"/>
              <a:t>Hydrotul</a:t>
            </a:r>
            <a:r>
              <a:rPr lang="cs-CZ" dirty="0"/>
              <a:t> je unikátní kombinací mastného krytí a </a:t>
            </a:r>
            <a:r>
              <a:rPr lang="cs-CZ" dirty="0" err="1"/>
              <a:t>hydroaktivní</a:t>
            </a:r>
            <a:r>
              <a:rPr lang="cs-CZ" dirty="0"/>
              <a:t> technologie. Struktura tylu podporuje granulaci a </a:t>
            </a:r>
            <a:r>
              <a:rPr lang="cs-CZ" dirty="0" err="1"/>
              <a:t>hydrokoloidní</a:t>
            </a:r>
            <a:r>
              <a:rPr lang="cs-CZ" dirty="0"/>
              <a:t> CMC (</a:t>
            </a:r>
            <a:r>
              <a:rPr lang="cs-CZ" dirty="0" err="1"/>
              <a:t>karboxy-methylcelulóza</a:t>
            </a:r>
            <a:r>
              <a:rPr lang="cs-CZ" dirty="0"/>
              <a:t>) částice aktivně hydratují ránu a absorbují exsudát. Proto je </a:t>
            </a:r>
            <a:r>
              <a:rPr lang="cs-CZ" dirty="0" err="1"/>
              <a:t>Hydrotul</a:t>
            </a:r>
            <a:r>
              <a:rPr lang="cs-CZ" dirty="0"/>
              <a:t> vhodný zejména pro podporu granulace a epitelizace u chronických ran, které vyžadují dodatečnou hydrataci. Rozměry jednotlivých ok zajišťují volný průchod exsudátu z rány a </a:t>
            </a:r>
            <a:r>
              <a:rPr lang="cs-CZ" dirty="0" err="1"/>
              <a:t>zároveňzabraňují</a:t>
            </a:r>
            <a:r>
              <a:rPr lang="cs-CZ" dirty="0"/>
              <a:t> přilnutí krytí k ráně. Mastná impregnace </a:t>
            </a:r>
            <a:r>
              <a:rPr lang="cs-CZ" dirty="0" err="1"/>
              <a:t>Hydrotulu</a:t>
            </a:r>
            <a:r>
              <a:rPr lang="cs-CZ" dirty="0"/>
              <a:t> ošetřuje i okraje rány, udržuje je poddajné a měkké, a pomáhá tak předejít maceraci</a:t>
            </a:r>
            <a:r>
              <a:rPr lang="cs-CZ" dirty="0" smtClean="0"/>
              <a:t>.</a:t>
            </a:r>
          </a:p>
          <a:p>
            <a:r>
              <a:rPr lang="cs-CZ" b="1" dirty="0"/>
              <a:t>Indikace</a:t>
            </a:r>
          </a:p>
          <a:p>
            <a:r>
              <a:rPr lang="cs-CZ" dirty="0" err="1"/>
              <a:t>Hydrotul</a:t>
            </a:r>
            <a:r>
              <a:rPr lang="cs-CZ" dirty="0"/>
              <a:t> je vhodný zejména k ošetření ran v granulační a epitelizační fázi. Využívá se pro chronické rány, středně až málo </a:t>
            </a:r>
            <a:r>
              <a:rPr lang="cs-CZ" dirty="0" err="1"/>
              <a:t>exsudující</a:t>
            </a:r>
            <a:r>
              <a:rPr lang="cs-CZ" dirty="0"/>
              <a:t> rány (kdy je kůže v okolí rány křehká a citlivá) a akutní rány, které vyžadují dodatečnou hydrataci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116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024744" cy="1143000"/>
          </a:xfrm>
        </p:spPr>
        <p:txBody>
          <a:bodyPr>
            <a:normAutofit/>
          </a:bodyPr>
          <a:lstStyle/>
          <a:p>
            <a:r>
              <a:rPr lang="cs-CZ" sz="2400" b="1" dirty="0" err="1"/>
              <a:t>PermaFoam</a:t>
            </a:r>
            <a:r>
              <a:rPr lang="cs-CZ" sz="2400" b="1" baseline="-25000" dirty="0"/>
              <a:t>®</a:t>
            </a:r>
            <a:r>
              <a:rPr lang="cs-CZ" sz="2400" b="1" dirty="0"/>
              <a:t>– polyuretanové krytí </a:t>
            </a:r>
            <a:br>
              <a:rPr lang="cs-CZ" sz="2400" b="1" dirty="0"/>
            </a:br>
            <a:r>
              <a:rPr lang="cs-CZ" sz="2400" dirty="0"/>
              <a:t>Efektivní čištění ran díky pórovité struktuře krytí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/>
              <a:t>PermaFoam</a:t>
            </a:r>
            <a:r>
              <a:rPr lang="cs-CZ" dirty="0"/>
              <a:t> je hydrofilní polyuretanové krytí s pórovitou strukturou, které rychle a efektivně čistí ránu. Je ideální volbou pro středně </a:t>
            </a:r>
            <a:r>
              <a:rPr lang="cs-CZ" dirty="0" err="1"/>
              <a:t>ažsilně</a:t>
            </a:r>
            <a:r>
              <a:rPr lang="cs-CZ" dirty="0"/>
              <a:t> </a:t>
            </a:r>
            <a:r>
              <a:rPr lang="cs-CZ" dirty="0" err="1"/>
              <a:t>exsudující</a:t>
            </a:r>
            <a:r>
              <a:rPr lang="cs-CZ" dirty="0"/>
              <a:t> rány v čisticí a granulační fázi</a:t>
            </a:r>
            <a:r>
              <a:rPr lang="cs-CZ" dirty="0" smtClean="0"/>
              <a:t>.</a:t>
            </a:r>
          </a:p>
          <a:p>
            <a:pPr marL="68580" indent="0">
              <a:buNone/>
            </a:pPr>
            <a:r>
              <a:rPr lang="cs-CZ" b="1" dirty="0"/>
              <a:t>Charakteristika</a:t>
            </a:r>
          </a:p>
          <a:p>
            <a:r>
              <a:rPr lang="cs-CZ" dirty="0"/>
              <a:t>Odvádí exsudát pomocí speciální </a:t>
            </a:r>
            <a:r>
              <a:rPr lang="cs-CZ" dirty="0" smtClean="0"/>
              <a:t>         struktury</a:t>
            </a:r>
            <a:r>
              <a:rPr lang="cs-CZ" dirty="0"/>
              <a:t>, která funguje jako kapiláry.</a:t>
            </a:r>
          </a:p>
          <a:p>
            <a:r>
              <a:rPr lang="cs-CZ" dirty="0"/>
              <a:t>Podporuje čištění rány pomocí </a:t>
            </a:r>
            <a:r>
              <a:rPr lang="cs-CZ" dirty="0" err="1"/>
              <a:t>microdebridementu</a:t>
            </a:r>
            <a:r>
              <a:rPr lang="cs-CZ" dirty="0"/>
              <a:t>.</a:t>
            </a:r>
          </a:p>
          <a:p>
            <a:r>
              <a:rPr lang="cs-CZ" dirty="0"/>
              <a:t>Své vlastnosti si zachovává i pod tlakem a je vhodný pro použití s kompresivní terapií.</a:t>
            </a:r>
          </a:p>
          <a:p>
            <a:endParaRPr lang="cs-CZ" dirty="0"/>
          </a:p>
        </p:txBody>
      </p:sp>
      <p:pic>
        <p:nvPicPr>
          <p:cNvPr id="6150" name="Picture 6" descr="PermaFoam® - polyuretanové kryt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068960"/>
            <a:ext cx="210502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84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Komplikace </a:t>
            </a:r>
            <a:r>
              <a:rPr lang="cs-CZ" b="1" dirty="0"/>
              <a:t>hojení </a:t>
            </a:r>
            <a:r>
              <a:rPr lang="cs-CZ" b="1" dirty="0" smtClean="0"/>
              <a:t>ran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23652"/>
            <a:ext cx="7416940" cy="398566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Zdárný </a:t>
            </a:r>
            <a:r>
              <a:rPr lang="cs-CZ" dirty="0"/>
              <a:t>proces hojení může ovlivnit mnoho vnějších i vnitřních faktorů. Ovlivněna může být například syntéza kolagenu (při malnutrici, infekci, diabetu, hypoxii atd.), intenzita zánětlivé reakce (autoimunitní onemocnění, imunodeficience) </a:t>
            </a:r>
            <a:r>
              <a:rPr lang="cs-CZ" dirty="0" smtClean="0"/>
              <a:t>či </a:t>
            </a:r>
            <a:r>
              <a:rPr lang="cs-CZ" b="1" dirty="0" smtClean="0"/>
              <a:t>prostředí </a:t>
            </a:r>
            <a:r>
              <a:rPr lang="cs-CZ" b="1" dirty="0"/>
              <a:t>pro hojení</a:t>
            </a:r>
            <a:r>
              <a:rPr lang="cs-CZ" dirty="0"/>
              <a:t> (hyperglykemie u diabetu, acidóza u hypoxie, vlhkost atd.).</a:t>
            </a:r>
            <a:br>
              <a:rPr lang="cs-CZ" dirty="0"/>
            </a:br>
            <a:r>
              <a:rPr lang="cs-CZ" dirty="0"/>
              <a:t>Tyto vlivy mohou působit buď </a:t>
            </a:r>
            <a:r>
              <a:rPr lang="cs-CZ" dirty="0" smtClean="0"/>
              <a:t>lokálně v </a:t>
            </a:r>
            <a:r>
              <a:rPr lang="cs-CZ" dirty="0"/>
              <a:t>místě rány, nebo jsou dány celkovým stavem pacienta.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487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Celkové </a:t>
            </a:r>
            <a:r>
              <a:rPr lang="cs-CZ" b="1" dirty="0"/>
              <a:t>faktory ovlivňující hojení </a:t>
            </a:r>
            <a:r>
              <a:rPr lang="cs-CZ" b="1" dirty="0" smtClean="0"/>
              <a:t>ran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Tyto </a:t>
            </a:r>
            <a:r>
              <a:rPr lang="cs-CZ" dirty="0"/>
              <a:t>faktory jsou dány stavem pacienta a kromě obecných faktorů (věk, mobilita, obezita apod.) sem řadíme především tato základní a přidružená onemocnění</a:t>
            </a:r>
            <a:r>
              <a:rPr lang="cs-CZ" dirty="0" smtClean="0"/>
              <a:t>:</a:t>
            </a:r>
          </a:p>
          <a:p>
            <a:r>
              <a:rPr lang="cs-CZ" dirty="0" smtClean="0"/>
              <a:t>Chronická </a:t>
            </a:r>
            <a:r>
              <a:rPr lang="cs-CZ" dirty="0" smtClean="0"/>
              <a:t>žilní choroba</a:t>
            </a:r>
          </a:p>
          <a:p>
            <a:r>
              <a:rPr lang="cs-CZ" dirty="0" err="1" smtClean="0"/>
              <a:t>Ateroskleroza</a:t>
            </a:r>
            <a:r>
              <a:rPr lang="cs-CZ" dirty="0" smtClean="0"/>
              <a:t>, hypertenze</a:t>
            </a:r>
          </a:p>
          <a:p>
            <a:r>
              <a:rPr lang="cs-CZ" dirty="0" smtClean="0"/>
              <a:t>Diabetes </a:t>
            </a:r>
            <a:r>
              <a:rPr lang="cs-CZ" dirty="0" err="1" smtClean="0"/>
              <a:t>mellitus</a:t>
            </a:r>
            <a:endParaRPr lang="cs-CZ" dirty="0" smtClean="0"/>
          </a:p>
          <a:p>
            <a:r>
              <a:rPr lang="cs-CZ" dirty="0" smtClean="0"/>
              <a:t>Ischemická choroba srdeční</a:t>
            </a:r>
          </a:p>
          <a:p>
            <a:r>
              <a:rPr lang="cs-CZ" dirty="0"/>
              <a:t>Neuropatické choroby (nezánětlivá onemocnění </a:t>
            </a:r>
            <a:r>
              <a:rPr lang="cs-CZ" dirty="0" smtClean="0"/>
              <a:t>nervů)</a:t>
            </a:r>
          </a:p>
          <a:p>
            <a:r>
              <a:rPr lang="cs-CZ" dirty="0" smtClean="0"/>
              <a:t>Lymfedém </a:t>
            </a:r>
          </a:p>
          <a:p>
            <a:r>
              <a:rPr lang="cs-CZ" dirty="0" smtClean="0"/>
              <a:t>Vaskulitidy, autoimunní poruchy</a:t>
            </a:r>
          </a:p>
          <a:p>
            <a:r>
              <a:rPr lang="cs-CZ" dirty="0" smtClean="0"/>
              <a:t>Malnutrice</a:t>
            </a:r>
          </a:p>
          <a:p>
            <a:r>
              <a:rPr lang="cs-CZ" dirty="0" smtClean="0"/>
              <a:t>Krevní poruchy a anemie</a:t>
            </a:r>
          </a:p>
          <a:p>
            <a:r>
              <a:rPr lang="cs-CZ" dirty="0" smtClean="0"/>
              <a:t>Trombóza </a:t>
            </a:r>
            <a:r>
              <a:rPr lang="cs-CZ" dirty="0" smtClean="0"/>
              <a:t>a </a:t>
            </a:r>
            <a:r>
              <a:rPr lang="cs-CZ" dirty="0" err="1" smtClean="0"/>
              <a:t>postrombotický</a:t>
            </a:r>
            <a:r>
              <a:rPr lang="cs-CZ" dirty="0" smtClean="0"/>
              <a:t> syndrom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640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Lokální </a:t>
            </a:r>
            <a:r>
              <a:rPr lang="cs-CZ" b="1" dirty="0"/>
              <a:t>faktory ovlivňující hojení </a:t>
            </a:r>
            <a:r>
              <a:rPr lang="cs-CZ" b="1" dirty="0" smtClean="0"/>
              <a:t>ran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cs-CZ" dirty="0" smtClean="0"/>
              <a:t>Tyto </a:t>
            </a:r>
            <a:r>
              <a:rPr lang="cs-CZ" dirty="0"/>
              <a:t>faktory jsou dány stavem rány samotné a jedná se především </a:t>
            </a:r>
            <a:r>
              <a:rPr lang="cs-CZ" dirty="0" smtClean="0"/>
              <a:t>o:</a:t>
            </a:r>
          </a:p>
          <a:p>
            <a:r>
              <a:rPr lang="cs-CZ" dirty="0" smtClean="0"/>
              <a:t>přítomnost </a:t>
            </a:r>
            <a:r>
              <a:rPr lang="cs-CZ" dirty="0"/>
              <a:t>infekce</a:t>
            </a:r>
            <a:r>
              <a:rPr lang="cs-CZ" dirty="0" smtClean="0"/>
              <a:t>, </a:t>
            </a:r>
          </a:p>
          <a:p>
            <a:r>
              <a:rPr lang="cs-CZ" dirty="0"/>
              <a:t>m</a:t>
            </a:r>
            <a:r>
              <a:rPr lang="cs-CZ" dirty="0" smtClean="0"/>
              <a:t>aceraci</a:t>
            </a:r>
          </a:p>
          <a:p>
            <a:r>
              <a:rPr lang="cs-CZ" dirty="0" smtClean="0"/>
              <a:t>dehiscenci </a:t>
            </a:r>
            <a:r>
              <a:rPr lang="cs-CZ" dirty="0"/>
              <a:t>rány.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186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143000"/>
          </a:xfrm>
        </p:spPr>
        <p:txBody>
          <a:bodyPr/>
          <a:lstStyle/>
          <a:p>
            <a:r>
              <a:rPr lang="cs-CZ" b="1" dirty="0" smtClean="0"/>
              <a:t>KAZUISTIKA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556792"/>
            <a:ext cx="2664296" cy="4896544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45letý pacient se zraněním páteře. </a:t>
            </a:r>
            <a:endParaRPr lang="cs-CZ" dirty="0" smtClean="0"/>
          </a:p>
          <a:p>
            <a:r>
              <a:rPr lang="cs-CZ" dirty="0" smtClean="0"/>
              <a:t>Poúrazová </a:t>
            </a:r>
            <a:r>
              <a:rPr lang="cs-CZ" dirty="0"/>
              <a:t>paraplegie, amputace PDK a LDK, </a:t>
            </a:r>
          </a:p>
          <a:p>
            <a:r>
              <a:rPr lang="cs-CZ" dirty="0" smtClean="0"/>
              <a:t>2krát </a:t>
            </a:r>
            <a:r>
              <a:rPr lang="cs-CZ" dirty="0"/>
              <a:t>plastika v oblasti sakra, </a:t>
            </a:r>
            <a:endParaRPr lang="cs-CZ" dirty="0" smtClean="0"/>
          </a:p>
          <a:p>
            <a:r>
              <a:rPr lang="cs-CZ" dirty="0" smtClean="0"/>
              <a:t>opakované </a:t>
            </a:r>
            <a:r>
              <a:rPr lang="cs-CZ" dirty="0"/>
              <a:t>močové infekce, MRSA. </a:t>
            </a:r>
            <a:endParaRPr lang="cs-CZ" dirty="0" smtClean="0"/>
          </a:p>
          <a:p>
            <a:r>
              <a:rPr lang="cs-CZ" dirty="0" smtClean="0"/>
              <a:t>Rozsáhlý </a:t>
            </a:r>
            <a:r>
              <a:rPr lang="cs-CZ" dirty="0"/>
              <a:t>dekubitus v sakrální oblasti</a:t>
            </a:r>
            <a:r>
              <a:rPr lang="cs-CZ" dirty="0" smtClean="0"/>
              <a:t>.</a:t>
            </a:r>
          </a:p>
          <a:p>
            <a:r>
              <a:rPr lang="cs-CZ" dirty="0" smtClean="0"/>
              <a:t>Během </a:t>
            </a:r>
            <a:r>
              <a:rPr lang="cs-CZ" dirty="0"/>
              <a:t>45denní léčby dochází k odstranění nekrózy, rána je čistá a granuluje.</a:t>
            </a:r>
          </a:p>
        </p:txBody>
      </p:sp>
      <p:pic>
        <p:nvPicPr>
          <p:cNvPr id="15362" name="Picture 2" descr="http://www.lecbarany.cz/images_obsah/kazuistiky_kapitoly/800x800/10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109" y="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lecbarany.cz/images_obsah/kazuistiky_kapitoly/800x800/10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433" y="257175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23928" y="63093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GRANULACE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62415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2952446" cy="1143000"/>
          </a:xfrm>
        </p:spPr>
        <p:txBody>
          <a:bodyPr/>
          <a:lstStyle/>
          <a:p>
            <a:r>
              <a:rPr lang="cs-CZ" b="1" dirty="0" smtClean="0"/>
              <a:t>KAZUISTIKA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3384377" cy="511256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54letá pacientka utrpěla poranění levého kotníku, které vedlo ke vzniku hematomu. </a:t>
            </a:r>
            <a:endParaRPr lang="cs-CZ" dirty="0" smtClean="0"/>
          </a:p>
          <a:p>
            <a:r>
              <a:rPr lang="cs-CZ" dirty="0"/>
              <a:t>Pacientka byla přijata k hospitalizaci za účelem provedení chirurgického </a:t>
            </a:r>
            <a:r>
              <a:rPr lang="cs-CZ" dirty="0" err="1"/>
              <a:t>debridementu</a:t>
            </a:r>
            <a:r>
              <a:rPr lang="cs-CZ" dirty="0"/>
              <a:t> hematomu a nekrotické tkáně.</a:t>
            </a:r>
          </a:p>
          <a:p>
            <a:r>
              <a:rPr lang="cs-CZ" dirty="0" smtClean="0"/>
              <a:t>Kromě </a:t>
            </a:r>
            <a:r>
              <a:rPr lang="cs-CZ" dirty="0"/>
              <a:t>výrazné nadváhy byla pacientka zdravá. </a:t>
            </a:r>
            <a:endParaRPr lang="cs-CZ" dirty="0" smtClean="0"/>
          </a:p>
          <a:p>
            <a:r>
              <a:rPr lang="cs-CZ" dirty="0" smtClean="0"/>
              <a:t>Při </a:t>
            </a:r>
            <a:r>
              <a:rPr lang="cs-CZ" dirty="0"/>
              <a:t>ošetřování krytím </a:t>
            </a:r>
            <a:r>
              <a:rPr lang="cs-CZ" dirty="0" err="1"/>
              <a:t>TenderWet</a:t>
            </a:r>
            <a:r>
              <a:rPr lang="cs-CZ" dirty="0"/>
              <a:t> 24 </a:t>
            </a:r>
            <a:r>
              <a:rPr lang="cs-CZ" dirty="0" err="1"/>
              <a:t>active</a:t>
            </a:r>
            <a:r>
              <a:rPr lang="cs-CZ" dirty="0"/>
              <a:t> a </a:t>
            </a:r>
            <a:r>
              <a:rPr lang="cs-CZ" dirty="0" err="1"/>
              <a:t>HydroTac</a:t>
            </a:r>
            <a:r>
              <a:rPr lang="cs-CZ" dirty="0"/>
              <a:t> byla rána zahojena za 2 ½ měsíce.</a:t>
            </a:r>
          </a:p>
          <a:p>
            <a:endParaRPr lang="cs-CZ" dirty="0"/>
          </a:p>
        </p:txBody>
      </p:sp>
      <p:pic>
        <p:nvPicPr>
          <p:cNvPr id="16386" name="Picture 2" descr="http://www.lecbarany.cz/images_obsah/kazuistiky_kapitoly/800x800/1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088"/>
            <a:ext cx="29527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www.lecbarany.cz/images_obsah/kazuistiky_kapitoly/800x800/1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412776"/>
            <a:ext cx="294322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://www.lecbarany.cz/images_obsah/kazuistiky_kapitoly/800x800/10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453" y="3212976"/>
            <a:ext cx="294322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522" y="4572000"/>
            <a:ext cx="294481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56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2952446" cy="1143000"/>
          </a:xfrm>
        </p:spPr>
        <p:txBody>
          <a:bodyPr/>
          <a:lstStyle/>
          <a:p>
            <a:r>
              <a:rPr lang="cs-CZ" b="1" dirty="0" smtClean="0"/>
              <a:t>KAZUISTIKA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3888433" cy="5040560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U 55letého pacienta se rozvinula černá nekróza kůže v oblasti hýždě vlevo v průběhu deseti dnů po aplikaci antiflogistického preparátu v intramuskulárních injekcích. </a:t>
            </a:r>
            <a:endParaRPr lang="cs-CZ" dirty="0" smtClean="0"/>
          </a:p>
          <a:p>
            <a:r>
              <a:rPr lang="cs-CZ" dirty="0" smtClean="0"/>
              <a:t>Pacient </a:t>
            </a:r>
            <a:r>
              <a:rPr lang="cs-CZ" dirty="0"/>
              <a:t>se s ničím neléčí, kouří asi 20 cigaret denně. </a:t>
            </a:r>
            <a:endParaRPr lang="cs-CZ" dirty="0" smtClean="0"/>
          </a:p>
          <a:p>
            <a:r>
              <a:rPr lang="cs-CZ" dirty="0" smtClean="0"/>
              <a:t>K </a:t>
            </a:r>
            <a:r>
              <a:rPr lang="cs-CZ" dirty="0"/>
              <a:t>vyčištění rány bylo použito krytí </a:t>
            </a:r>
            <a:r>
              <a:rPr lang="cs-CZ" dirty="0" err="1"/>
              <a:t>TenderWet</a:t>
            </a:r>
            <a:r>
              <a:rPr lang="cs-CZ" dirty="0"/>
              <a:t> 24 </a:t>
            </a:r>
            <a:r>
              <a:rPr lang="cs-CZ" dirty="0" err="1"/>
              <a:t>active</a:t>
            </a:r>
            <a:r>
              <a:rPr lang="cs-CZ" dirty="0"/>
              <a:t>, pro regulaci exsudátu krytí </a:t>
            </a:r>
            <a:r>
              <a:rPr lang="cs-CZ" dirty="0" err="1"/>
              <a:t>PermaFoam</a:t>
            </a:r>
            <a:r>
              <a:rPr lang="cs-CZ" dirty="0"/>
              <a:t> a na podporu granulace a epitelizace krytí </a:t>
            </a:r>
            <a:r>
              <a:rPr lang="cs-CZ" dirty="0" err="1"/>
              <a:t>HydroTac</a:t>
            </a:r>
            <a:r>
              <a:rPr lang="cs-CZ" dirty="0"/>
              <a:t>.</a:t>
            </a:r>
          </a:p>
        </p:txBody>
      </p:sp>
      <p:pic>
        <p:nvPicPr>
          <p:cNvPr id="17410" name="Picture 2" descr="http://www.lecbarany.cz/images_obsah/kazuistiky_kapitoly/800x800/9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538" y="0"/>
            <a:ext cx="29527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ww.lecbarany.cz/images_obsah/kazuistiky_kapitoly/800x800/9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212" y="1111455"/>
            <a:ext cx="29527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://www.lecbarany.cz/images_obsah/kazuistiky_kapitoly/800x800/10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804" y="4571999"/>
            <a:ext cx="29527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www.lecbarany.cz/images_obsah/kazuistiky_kapitoly/800x800/10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538" y="2996952"/>
            <a:ext cx="29527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50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Léčba ran – teorie </a:t>
            </a:r>
            <a:r>
              <a:rPr lang="cs-CZ" b="1" dirty="0" smtClean="0"/>
              <a:t>ran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23652"/>
            <a:ext cx="7560956" cy="4129684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cs-CZ" dirty="0" smtClean="0"/>
              <a:t>Rána </a:t>
            </a:r>
            <a:r>
              <a:rPr lang="cs-CZ" dirty="0"/>
              <a:t>je porušení souvislosti kůže, sliznice nebo povrchu orgánu. Dle hloubky poškození rozlišujeme rány:</a:t>
            </a:r>
          </a:p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povrchové</a:t>
            </a:r>
            <a:r>
              <a:rPr lang="cs-CZ" dirty="0"/>
              <a:t>, kdy je poškozena jen kůže/sliznice nebo podkožní/podsliz­niční vazivo</a:t>
            </a:r>
          </a:p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hluboké</a:t>
            </a:r>
            <a:r>
              <a:rPr lang="cs-CZ" dirty="0"/>
              <a:t>, kdy jsou zasaženy hlubší struktury jako nervově-cévní svazky, šlachy atd</a:t>
            </a:r>
            <a:r>
              <a:rPr lang="cs-CZ" dirty="0" smtClean="0"/>
              <a:t>.</a:t>
            </a:r>
          </a:p>
          <a:p>
            <a:r>
              <a:rPr lang="cs-CZ" dirty="0"/>
              <a:t>Pokud poranění </a:t>
            </a:r>
            <a:r>
              <a:rPr lang="cs-CZ" u="sng" dirty="0"/>
              <a:t>pronikne stěnou do tělních dutin</a:t>
            </a:r>
            <a:r>
              <a:rPr lang="cs-CZ" dirty="0"/>
              <a:t>, mluvíme o </a:t>
            </a:r>
            <a:r>
              <a:rPr lang="cs-CZ" dirty="0" smtClean="0"/>
              <a:t>ráně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penetrující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896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Povrchová </a:t>
            </a:r>
            <a:r>
              <a:rPr lang="cs-CZ" b="1" dirty="0" smtClean="0"/>
              <a:t>rána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23652"/>
            <a:ext cx="7416940" cy="405767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Většinou </a:t>
            </a:r>
            <a:r>
              <a:rPr lang="cs-CZ" dirty="0"/>
              <a:t>se jedná o traumatické rány jako </a:t>
            </a:r>
            <a:r>
              <a:rPr lang="cs-CZ" b="1" dirty="0"/>
              <a:t>odřeniny, pořezání, tržné rány, lehčí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popáleniny</a:t>
            </a:r>
            <a:r>
              <a:rPr lang="cs-CZ" dirty="0"/>
              <a:t> apod. Tyto rány nezasahují do podkožního vaziva a hlubších struktur uložených pod kůží (svaly, facie, šlachy atd.). Jejich hojení je většinou nekomplikované a rychlé – léčí se primárním hojením. Proto je možné nechat je hojit otevřené nebo je krýt pouze tradičním </a:t>
            </a:r>
            <a:r>
              <a:rPr lang="cs-CZ" dirty="0" smtClean="0"/>
              <a:t>krytím.</a:t>
            </a:r>
            <a:endParaRPr lang="cs-CZ" dirty="0"/>
          </a:p>
          <a:p>
            <a:r>
              <a:rPr lang="cs-CZ" dirty="0" smtClean="0"/>
              <a:t>K </a:t>
            </a:r>
            <a:r>
              <a:rPr lang="cs-CZ" dirty="0"/>
              <a:t>těmto ranám ovšem gázová krytí často přischnou, proto bývá vhodné použít některá jednodušší </a:t>
            </a:r>
            <a:r>
              <a:rPr lang="cs-CZ" b="1" dirty="0"/>
              <a:t>neadherentní krytí</a:t>
            </a:r>
            <a:r>
              <a:rPr lang="cs-CZ" dirty="0"/>
              <a:t>(</a:t>
            </a:r>
            <a:r>
              <a:rPr lang="cs-CZ" i="1" dirty="0" err="1"/>
              <a:t>Atrauman</a:t>
            </a:r>
            <a:r>
              <a:rPr lang="cs-CZ" i="1" dirty="0"/>
              <a:t>, </a:t>
            </a:r>
            <a:r>
              <a:rPr lang="cs-CZ" i="1" dirty="0" err="1"/>
              <a:t>Hydrotul</a:t>
            </a:r>
            <a:r>
              <a:rPr lang="cs-CZ" i="1" dirty="0"/>
              <a:t>, </a:t>
            </a:r>
            <a:r>
              <a:rPr lang="cs-CZ" i="1" dirty="0" err="1"/>
              <a:t>Grassollind-neutral</a:t>
            </a:r>
            <a:r>
              <a:rPr lang="cs-CZ" i="1" dirty="0"/>
              <a:t>, </a:t>
            </a:r>
            <a:r>
              <a:rPr lang="cs-CZ" i="1" dirty="0" err="1"/>
              <a:t>Hydrosorb</a:t>
            </a:r>
            <a:r>
              <a:rPr lang="cs-CZ" dirty="0"/>
              <a:t>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703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Hluboká a podminovaná </a:t>
            </a:r>
            <a:r>
              <a:rPr lang="cs-CZ" b="1" dirty="0" smtClean="0"/>
              <a:t>rána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844824"/>
            <a:ext cx="7416940" cy="4464496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cs-CZ" dirty="0" smtClean="0"/>
              <a:t>Léčba </a:t>
            </a:r>
            <a:r>
              <a:rPr lang="cs-CZ" dirty="0"/>
              <a:t>hlubokých a podminovaných ran je ztížena špatnou dostupností </a:t>
            </a:r>
            <a:r>
              <a:rPr lang="cs-CZ" dirty="0" smtClean="0"/>
              <a:t>raných </a:t>
            </a:r>
            <a:r>
              <a:rPr lang="cs-CZ" dirty="0"/>
              <a:t>ploch. V těch se navíc často setkáváme s přítomností </a:t>
            </a:r>
            <a:r>
              <a:rPr lang="cs-CZ" dirty="0" smtClean="0"/>
              <a:t>devitalizované </a:t>
            </a:r>
            <a:r>
              <a:rPr lang="cs-CZ" dirty="0"/>
              <a:t>tkáně a s povlaky. Tyto rány jsou </a:t>
            </a:r>
            <a:r>
              <a:rPr lang="cs-CZ" b="1" dirty="0"/>
              <a:t>velice náchylné k sekundární infekci</a:t>
            </a:r>
            <a:r>
              <a:rPr lang="cs-CZ" dirty="0"/>
              <a:t>.</a:t>
            </a:r>
          </a:p>
          <a:p>
            <a:r>
              <a:rPr lang="cs-CZ" dirty="0"/>
              <a:t>Nezbytné je odstranění nekrózy.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Chirurgický debridement</a:t>
            </a:r>
            <a:r>
              <a:rPr lang="cs-CZ" dirty="0"/>
              <a:t> musí být v některých velmi rozsáhlých případech proveden až na svalovou tkáň.</a:t>
            </a:r>
          </a:p>
          <a:p>
            <a:r>
              <a:rPr lang="cs-CZ" dirty="0"/>
              <a:t>Díky modernímu hojení ran lze tyto rány léčit </a:t>
            </a:r>
            <a:r>
              <a:rPr lang="cs-CZ" b="1" dirty="0" smtClean="0"/>
              <a:t>méně traumaticky</a:t>
            </a:r>
            <a:r>
              <a:rPr lang="cs-CZ" dirty="0"/>
              <a:t>. Nová </a:t>
            </a:r>
            <a:r>
              <a:rPr lang="cs-CZ" dirty="0" smtClean="0"/>
              <a:t>krytí jsou </a:t>
            </a:r>
            <a:r>
              <a:rPr lang="cs-CZ" dirty="0"/>
              <a:t>schopna ránu zcela vyplnit (</a:t>
            </a:r>
            <a:r>
              <a:rPr lang="cs-CZ" i="1" dirty="0" err="1"/>
              <a:t>Hydrosorb</a:t>
            </a:r>
            <a:r>
              <a:rPr lang="cs-CZ" i="1" dirty="0"/>
              <a:t> Gel</a:t>
            </a:r>
            <a:r>
              <a:rPr lang="cs-CZ" dirty="0"/>
              <a:t>), odvádět nebo absorbovat exsudát a chránit ránu před infekcí (</a:t>
            </a:r>
            <a:r>
              <a:rPr lang="cs-CZ" i="1" dirty="0" err="1"/>
              <a:t>TenderWet</a:t>
            </a:r>
            <a:r>
              <a:rPr lang="cs-CZ" dirty="0"/>
              <a:t>, zejména </a:t>
            </a:r>
            <a:r>
              <a:rPr lang="cs-CZ" dirty="0" err="1"/>
              <a:t>TenderWet</a:t>
            </a:r>
            <a:r>
              <a:rPr lang="cs-CZ" dirty="0"/>
              <a:t> </a:t>
            </a:r>
            <a:r>
              <a:rPr lang="cs-CZ" dirty="0" err="1"/>
              <a:t>cavity</a:t>
            </a:r>
            <a:r>
              <a:rPr lang="cs-CZ" dirty="0"/>
              <a:t>). Píštěle a choboty ran lze </a:t>
            </a:r>
            <a:r>
              <a:rPr lang="cs-CZ" dirty="0" err="1"/>
              <a:t>drenovat</a:t>
            </a:r>
            <a:r>
              <a:rPr lang="cs-CZ" dirty="0"/>
              <a:t> alginátovým krytím, které se uvnitř rány změní na </a:t>
            </a:r>
            <a:r>
              <a:rPr lang="cs-CZ" dirty="0" err="1"/>
              <a:t>hydroaktivní</a:t>
            </a:r>
            <a:r>
              <a:rPr lang="cs-CZ" dirty="0"/>
              <a:t> gel (</a:t>
            </a:r>
            <a:r>
              <a:rPr lang="cs-CZ" i="1" dirty="0" err="1"/>
              <a:t>Sorbalgon</a:t>
            </a:r>
            <a:r>
              <a:rPr lang="cs-CZ" dirty="0"/>
              <a:t>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264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lecbarany.cz/images_obsah/lecba_ran/221x/9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364"/>
            <a:ext cx="4427262" cy="344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www.lecbarany.cz/images_obsah/lecba_ran/600x600/914.jpg?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8162"/>
            <a:ext cx="4588564" cy="344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www.lecbarany.cz/images_obsah/lecba_ran/600x600/911.jpg?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568776"/>
            <a:ext cx="5715000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0" y="6237312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HLUBOKÁ RÁNA S FIBRINOVÝM POVLAKEM</a:t>
            </a:r>
            <a:endParaRPr lang="cs-CZ" b="1" dirty="0"/>
          </a:p>
        </p:txBody>
      </p:sp>
      <p:pic>
        <p:nvPicPr>
          <p:cNvPr id="9232" name="Picture 16" descr="http://www.lecbarany.cz/images_obsah/lecba_ran/600x600/910.jpg?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-5680"/>
            <a:ext cx="5715000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683751" y="15889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RÁNA VE FÁZI EPITELIZACE</a:t>
            </a:r>
            <a:endParaRPr lang="cs-CZ" b="1" dirty="0"/>
          </a:p>
        </p:txBody>
      </p:sp>
      <p:pic>
        <p:nvPicPr>
          <p:cNvPr id="9226" name="Picture 10" descr="http://www.lecbarany.cz/images_obsah/lecba_ran/600x600/913.jpg?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128" y="3284984"/>
            <a:ext cx="4418856" cy="333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133356" y="6093296"/>
            <a:ext cx="301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RÁNA VE FÁZI INFEKCE</a:t>
            </a:r>
            <a:endParaRPr lang="cs-CZ" b="1" dirty="0"/>
          </a:p>
        </p:txBody>
      </p:sp>
      <p:pic>
        <p:nvPicPr>
          <p:cNvPr id="9234" name="Picture 18" descr="http://www.lecbarany.cz/images_obsah/lecba_ran/600x600/912.jpg?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84" y="2543174"/>
            <a:ext cx="5715000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405164" y="6293149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RÁNA VE FÁZI GRANULACE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78774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Akutní </a:t>
            </a:r>
            <a:r>
              <a:rPr lang="cs-CZ" b="1" dirty="0" smtClean="0"/>
              <a:t>rána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23652"/>
            <a:ext cx="7416940" cy="3913660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cs-CZ" dirty="0" smtClean="0"/>
              <a:t>Termínem </a:t>
            </a:r>
            <a:r>
              <a:rPr lang="cs-CZ" dirty="0"/>
              <a:t>akutní rána označujeme rány, které se </a:t>
            </a:r>
            <a:r>
              <a:rPr lang="cs-CZ" b="1" dirty="0">
                <a:solidFill>
                  <a:srgbClr val="002060"/>
                </a:solidFill>
              </a:rPr>
              <a:t>hojí primárně</a:t>
            </a:r>
            <a:r>
              <a:rPr lang="cs-CZ" dirty="0" smtClean="0"/>
              <a:t>, v </a:t>
            </a:r>
            <a:r>
              <a:rPr lang="cs-CZ" dirty="0"/>
              <a:t>krátkém čase (do 6 týdnů) a bez výrazných komplikací. Mají různou etiologii vzniku:</a:t>
            </a:r>
          </a:p>
          <a:p>
            <a:r>
              <a:rPr lang="cs-CZ" b="1" dirty="0"/>
              <a:t>mechanické</a:t>
            </a:r>
            <a:endParaRPr lang="cs-CZ" dirty="0"/>
          </a:p>
          <a:p>
            <a:pPr lvl="1"/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odřeniny</a:t>
            </a:r>
          </a:p>
          <a:p>
            <a:pPr lvl="1"/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tržné</a:t>
            </a:r>
            <a:r>
              <a:rPr lang="cs-CZ" dirty="0"/>
              <a:t>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rány</a:t>
            </a:r>
          </a:p>
          <a:p>
            <a:pPr lvl="1"/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řezné rány</a:t>
            </a:r>
          </a:p>
          <a:p>
            <a:pPr lvl="1"/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střelné rány</a:t>
            </a:r>
          </a:p>
          <a:p>
            <a:pPr lvl="1"/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rány způsobené kousnutím</a:t>
            </a:r>
          </a:p>
          <a:p>
            <a:r>
              <a:rPr lang="cs-CZ" b="1" dirty="0"/>
              <a:t>termické</a:t>
            </a:r>
            <a:endParaRPr lang="cs-CZ" dirty="0"/>
          </a:p>
          <a:p>
            <a:pPr lvl="1"/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popáleniny</a:t>
            </a:r>
          </a:p>
          <a:p>
            <a:pPr lvl="1"/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omrzliny</a:t>
            </a:r>
          </a:p>
          <a:p>
            <a:r>
              <a:rPr lang="cs-CZ" b="1" dirty="0"/>
              <a:t>chemické a radiační rány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160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Dle přítomnosti choroboplodných zárodků dělíme rány 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čisté</a:t>
            </a:r>
            <a:r>
              <a:rPr lang="cs-CZ" dirty="0" smtClean="0"/>
              <a:t> </a:t>
            </a:r>
            <a:r>
              <a:rPr lang="cs-CZ" dirty="0"/>
              <a:t>(aseptické)</a:t>
            </a:r>
          </a:p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infikované</a:t>
            </a:r>
            <a:r>
              <a:rPr lang="cs-CZ" dirty="0"/>
              <a:t> (septické), u kterých rozlišujeme:</a:t>
            </a:r>
          </a:p>
          <a:p>
            <a:pPr lvl="1">
              <a:buFont typeface="Wingdings" pitchFamily="2" charset="2"/>
              <a:buChar char="v"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primární</a:t>
            </a:r>
            <a:r>
              <a:rPr lang="cs-CZ" dirty="0"/>
              <a:t> infekci – infekce vniká do rány při jejím vzniku</a:t>
            </a:r>
          </a:p>
          <a:p>
            <a:pPr lvl="1">
              <a:buFont typeface="Wingdings" pitchFamily="2" charset="2"/>
              <a:buChar char="v"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sekundární</a:t>
            </a:r>
            <a:r>
              <a:rPr lang="cs-CZ" dirty="0"/>
              <a:t> infekci – choroboplodné zárodky se dostávají do rány až v průběhu hojení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939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251</TotalTime>
  <Words>3094</Words>
  <Application>Microsoft Office PowerPoint</Application>
  <PresentationFormat>Předvádění na obrazovce (4:3)</PresentationFormat>
  <Paragraphs>195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4" baseType="lpstr">
      <vt:lpstr>Arial Black</vt:lpstr>
      <vt:lpstr>Calibri</vt:lpstr>
      <vt:lpstr>Century Gothic</vt:lpstr>
      <vt:lpstr>Wingdings</vt:lpstr>
      <vt:lpstr>Wingdings 2</vt:lpstr>
      <vt:lpstr>Austin</vt:lpstr>
      <vt:lpstr>LÉČBA  RAN</vt:lpstr>
      <vt:lpstr>KŮŽE</vt:lpstr>
      <vt:lpstr>Kůže se skládá ze tří vrstev</vt:lpstr>
      <vt:lpstr>Léčba ran – teorie ran</vt:lpstr>
      <vt:lpstr>Povrchová rána</vt:lpstr>
      <vt:lpstr>Hluboká a podminovaná rána</vt:lpstr>
      <vt:lpstr>Prezentace aplikace PowerPoint</vt:lpstr>
      <vt:lpstr>Akutní rána</vt:lpstr>
      <vt:lpstr>Dle přítomnosti choroboplodných zárodků dělíme rány na</vt:lpstr>
      <vt:lpstr>Neinfikovaná rána</vt:lpstr>
      <vt:lpstr>Infikovaná rána</vt:lpstr>
      <vt:lpstr>Prezentace aplikace PowerPoint</vt:lpstr>
      <vt:lpstr>Základní kroky léčby infikovaných ran</vt:lpstr>
      <vt:lpstr>Prezentace aplikace PowerPoint</vt:lpstr>
      <vt:lpstr>Primární hojení rány</vt:lpstr>
      <vt:lpstr>Chronická rána</vt:lpstr>
      <vt:lpstr>LÉČBA  RAN</vt:lpstr>
      <vt:lpstr>HOJENÍ RAN Čisticí fáze (zánětlivá,exsudativní)</vt:lpstr>
      <vt:lpstr>HOJENÍ RAN Granulační fáze</vt:lpstr>
      <vt:lpstr>HOJENÍ RAN Epitelizační fáze</vt:lpstr>
      <vt:lpstr>Léčba ran – debridement</vt:lpstr>
      <vt:lpstr>Larvoterapie</vt:lpstr>
      <vt:lpstr>Hydroterapie</vt:lpstr>
      <vt:lpstr>Chirurgický debridement</vt:lpstr>
      <vt:lpstr>Autolytický debridement</vt:lpstr>
      <vt:lpstr>Enzymatický debridement</vt:lpstr>
      <vt:lpstr>Atrauman®– sterilní krytí s mastí </vt:lpstr>
      <vt:lpstr>Atrauman® Ag – mastný            tyl s obsahem stříbra </vt:lpstr>
      <vt:lpstr>Hydrocoll®– intenzivní hydrokoloidní krytí </vt:lpstr>
      <vt:lpstr>HydroTac®– polyuretanové krytí s hydrogelem</vt:lpstr>
      <vt:lpstr>Hydrotul®– hydroaktivní mastný tyl </vt:lpstr>
      <vt:lpstr>PermaFoam®– polyuretanové krytí  Efektivní čištění ran díky pórovité struktuře krytí</vt:lpstr>
      <vt:lpstr>Komplikace hojení ran</vt:lpstr>
      <vt:lpstr>Celkové faktory ovlivňující hojení ran</vt:lpstr>
      <vt:lpstr>Lokální faktory ovlivňující hojení ran</vt:lpstr>
      <vt:lpstr>KAZUISTIKA</vt:lpstr>
      <vt:lpstr>KAZUISTIKA</vt:lpstr>
      <vt:lpstr>KAZUISTIKA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LÉČBA  RAN</dc:title>
  <dc:creator>Liana Greiffeneggová</dc:creator>
  <cp:lastModifiedBy>Liana Greiffeneggová</cp:lastModifiedBy>
  <cp:revision>23</cp:revision>
  <cp:lastPrinted>2012-09-26T09:20:56Z</cp:lastPrinted>
  <dcterms:created xsi:type="dcterms:W3CDTF">2012-09-26T07:10:51Z</dcterms:created>
  <dcterms:modified xsi:type="dcterms:W3CDTF">2017-10-02T07:48:57Z</dcterms:modified>
</cp:coreProperties>
</file>