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676442-A90C-4F03-A818-CE3DE38FF4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047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Téměř všechny evropské státy – vycházejí z principu sociální ekvity. Zdravotní péče je jedním z občanských práv, které je stát povinen garantovat (Velká francouzská revoluce, později Deklarace WHO).</a:t>
            </a:r>
          </a:p>
          <a:p>
            <a:r>
              <a:rPr lang="cs-CZ" smtClean="0"/>
              <a:t>Sociální ekvita je solidarita:</a:t>
            </a:r>
          </a:p>
          <a:p>
            <a:pPr>
              <a:buFontTx/>
              <a:buChar char="-"/>
            </a:pPr>
            <a:r>
              <a:rPr lang="cs-CZ" smtClean="0"/>
              <a:t> Bohatých s chudými,</a:t>
            </a:r>
          </a:p>
          <a:p>
            <a:pPr>
              <a:buFontTx/>
              <a:buChar char="-"/>
            </a:pPr>
            <a:r>
              <a:rPr lang="cs-CZ" smtClean="0"/>
              <a:t>Zdravých s nemocnými,</a:t>
            </a:r>
          </a:p>
          <a:p>
            <a:pPr>
              <a:buFontTx/>
              <a:buChar char="-"/>
            </a:pPr>
            <a:r>
              <a:rPr lang="cs-CZ" smtClean="0"/>
              <a:t>mladých se staršími,</a:t>
            </a:r>
          </a:p>
          <a:p>
            <a:pPr>
              <a:buFontTx/>
              <a:buChar char="-"/>
            </a:pPr>
            <a:r>
              <a:rPr lang="cs-CZ" smtClean="0"/>
              <a:t>Jedinců s rodinami,</a:t>
            </a:r>
          </a:p>
          <a:p>
            <a:pPr>
              <a:buFontTx/>
              <a:buChar char="-"/>
            </a:pPr>
            <a:r>
              <a:rPr lang="cs-CZ" smtClean="0"/>
              <a:t>Ekonomicky aktivních a ekonomicky neaktivními.</a:t>
            </a:r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8FF66E-F011-4160-8F92-BF6EF6C70237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Základní systémy organizace ZP</a:t>
            </a: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F372A-9BC5-45EB-A6AA-E7E6EEFC8D95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cs-CZ" smtClean="0"/>
              <a:t>Organizační dostupnost – vstup do specializované péče na doporučení praktika nebo dle spádové oblasti.</a:t>
            </a:r>
          </a:p>
          <a:p>
            <a:endParaRPr lang="cs-CZ" smtClean="0"/>
          </a:p>
          <a:p>
            <a:r>
              <a:rPr lang="cs-CZ" smtClean="0"/>
              <a:t>Ekonomická nákladnost – spotřeba finančních prostředků resortem zdravotnictví, vyjádřena % HDP.</a:t>
            </a:r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F591F9-0B98-4C12-97A2-140554DBCDA1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B3B34A-9907-4B41-812B-419AEBDC2E75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A32781-A76F-450E-B634-0205F923313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55771F-0DC7-4745-899D-F6E7385C66CA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694B68-4947-4688-AFFB-D9BE9809D06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0DD01003-9063-44DF-823D-E92929081302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84E249CA-50A4-461A-ABC8-46C5EFE1C6F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B7098E-574D-43BA-9964-9D075C479F5C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4B7416-2281-407F-8160-A01632D73EE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8277C6-004A-4B2B-AB03-46C27DA6DBC4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070033-97FF-4600-AEC1-18F810673E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E059F16F-BAF4-4BC6-9ECF-C8038EA0F2F5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1CD7721F-0407-4EF8-A8DA-2F48FE22A23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C45CCF17-A79E-43EC-8034-A3A05E8629A9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F91ABEB4-590A-4855-AF15-15063889EAE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319FF7-7063-42C5-B8BE-1ECB8473CD3B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1AB83EB-0CE2-429B-8658-C0ABD5CF2BC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3B2057-3C0B-4455-984B-EBD3BC666563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70479C8-A5CF-4247-97DD-7828D112227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9E80F9-5A04-4939-8FA3-907EEDA62B10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7085FF-4EF9-4089-B735-E0ACDF4F34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B5B2CD86-74C7-4A84-9FCE-9B161BE968C6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F979DE7-D091-4A42-A290-B5CE44286E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F59E01B-24CF-45C8-A020-E6CD80DED702}" type="datetime1">
              <a:rPr lang="cs-CZ" smtClean="0"/>
              <a:pPr>
                <a:defRPr/>
              </a:pPr>
              <a:t>13.11.2018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7054F2-C249-4371-BD90-1E6CEDB8B6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38" y="357189"/>
            <a:ext cx="7772400" cy="350044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Lékařská fakulta MU v Brně</a:t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Katedra porodní </a:t>
            </a:r>
            <a:r>
              <a:rPr lang="cs-CZ" sz="2000" dirty="0" smtClean="0">
                <a:solidFill>
                  <a:schemeClr val="tx1"/>
                </a:solidFill>
              </a:rPr>
              <a:t>asistence a zdravotnických záchranářů</a:t>
            </a: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/>
            </a:r>
            <a:br>
              <a:rPr lang="cs-CZ" sz="20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/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Systémy zdravotnické péče, český systém</a:t>
            </a:r>
          </a:p>
        </p:txBody>
      </p:sp>
      <p:sp>
        <p:nvSpPr>
          <p:cNvPr id="205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E410790-4569-416E-9808-E6FE26A330F3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Principy zdravotnictví ČR</a:t>
            </a:r>
          </a:p>
        </p:txBody>
      </p:sp>
      <p:sp>
        <p:nvSpPr>
          <p:cNvPr id="11266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1CEA1DC-990A-4A1E-ABEC-A3252D6C6935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solidarita a dostupnost zdravotní péče pro občany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minimální spoluúčast pacienta, ale využívání služeb je neefektivní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financování odvozeno z příjmu občanů a příspěvku státu bez akumulace těchto prostředků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snaha poskytovat všem občanům zdravotní péči dle zdravotní potřeby, bez ohledu na princip zásluhy či finanční situaci a sociální postavení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Hlavní problémy</a:t>
            </a:r>
          </a:p>
        </p:txBody>
      </p:sp>
      <p:sp>
        <p:nvSpPr>
          <p:cNvPr id="1229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073B82CD-6F92-4759-9AD1-2C677E3343F1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 eaLnBrk="1" hangingPunct="1"/>
            <a:r>
              <a:rPr lang="cs-CZ" sz="2800" dirty="0" smtClean="0"/>
              <a:t>nadužívání péče</a:t>
            </a:r>
          </a:p>
          <a:p>
            <a:pPr marL="609600" indent="-609600" eaLnBrk="1" hangingPunct="1"/>
            <a:r>
              <a:rPr lang="cs-CZ" sz="2800" dirty="0" smtClean="0"/>
              <a:t>vysoký počet akutních lůžek v přepočtu na počet obyvatel (jeden z nejvyšších v Evropě)</a:t>
            </a:r>
          </a:p>
          <a:p>
            <a:pPr marL="609600" indent="-609600" eaLnBrk="1" hangingPunct="1"/>
            <a:r>
              <a:rPr lang="cs-CZ" sz="2800" dirty="0" smtClean="0"/>
              <a:t>malá motivace občana v péči a ochranu zdraví, zdravém životním stylu, …</a:t>
            </a:r>
          </a:p>
          <a:p>
            <a:pPr marL="609600" indent="-609600" eaLnBrk="1" hangingPunct="1"/>
            <a:r>
              <a:rPr lang="cs-CZ" sz="2800" dirty="0" smtClean="0"/>
              <a:t>síť ambulantní specializované péče hustší než v zemích EU</a:t>
            </a:r>
          </a:p>
          <a:p>
            <a:pPr marL="609600" indent="-609600" eaLnBrk="1" hangingPunct="1"/>
            <a:endParaRPr lang="cs-CZ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tx1"/>
                </a:solidFill>
              </a:rPr>
              <a:t>Zdroje</a:t>
            </a:r>
          </a:p>
        </p:txBody>
      </p:sp>
      <p:sp>
        <p:nvSpPr>
          <p:cNvPr id="2048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50703C0-4CF9-4515-AD1A-DFA482980831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Jarošová, D. Organizace a řízení ve zdravotnictví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>
                <a:solidFill>
                  <a:schemeClr val="tx1"/>
                </a:solidFill>
              </a:rPr>
              <a:t>Zdravotnický systém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244C7102-D2ED-4B18-8D97-9602242B8AC4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 smtClean="0"/>
              <a:t>Odvětví národního hospodářství, produkuje zdravotní služby.</a:t>
            </a:r>
          </a:p>
          <a:p>
            <a:r>
              <a:rPr lang="cs-CZ" sz="2800" dirty="0" smtClean="0"/>
              <a:t>Soustava specifických zařízení a institucí pro poskytování zdravotní péče.</a:t>
            </a:r>
          </a:p>
          <a:p>
            <a:r>
              <a:rPr lang="cs-CZ" sz="2800" dirty="0" smtClean="0"/>
              <a:t>Cílem je dosažení, uchování a podpora zdraví a prodloužení délky života při zachování dostatečné kvality života poskytováním moderní zdravotní péče.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Prvky zdravotnických systémů</a:t>
            </a:r>
          </a:p>
        </p:txBody>
      </p:sp>
      <p:sp>
        <p:nvSpPr>
          <p:cNvPr id="409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3D26CD8-F430-4640-84F4-CF88D26FD856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dirty="0" smtClean="0"/>
          </a:p>
          <a:p>
            <a:pPr algn="just" eaLnBrk="1" hangingPunct="1"/>
            <a:r>
              <a:rPr lang="cs-CZ" sz="2800" dirty="0" smtClean="0"/>
              <a:t>Pacient – příjemce péče.</a:t>
            </a:r>
          </a:p>
          <a:p>
            <a:pPr algn="just" eaLnBrk="1" hangingPunct="1"/>
            <a:r>
              <a:rPr lang="cs-CZ" sz="2800" dirty="0" smtClean="0"/>
              <a:t>Poskytovatel – lékaři a zdravotnická zařízení.</a:t>
            </a:r>
          </a:p>
          <a:p>
            <a:pPr algn="just" eaLnBrk="1" hangingPunct="1"/>
            <a:r>
              <a:rPr lang="cs-CZ" sz="2800" dirty="0" smtClean="0"/>
              <a:t>Plátce – ten, kdo péči hradí.</a:t>
            </a:r>
          </a:p>
          <a:p>
            <a:pPr algn="just" eaLnBrk="1" hangingPunct="1"/>
            <a:r>
              <a:rPr lang="cs-CZ" sz="2800" dirty="0" smtClean="0"/>
              <a:t>Tyto prvky jsou vzájemně propojeny.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000" dirty="0" smtClean="0">
                <a:solidFill>
                  <a:schemeClr val="tx1"/>
                </a:solidFill>
              </a:rPr>
              <a:t>Typy zdravotnických systémů</a:t>
            </a:r>
          </a:p>
        </p:txBody>
      </p:sp>
      <p:sp>
        <p:nvSpPr>
          <p:cNvPr id="512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5F84B5F-68A5-4771-9970-34244EDE5422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58" y="1714488"/>
            <a:ext cx="8501062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800" dirty="0" smtClean="0"/>
              <a:t>Liberálně-tržní</a:t>
            </a:r>
            <a:r>
              <a:rPr lang="cs-CZ" sz="2800" dirty="0" smtClean="0"/>
              <a:t>, založené převážně na dobrovolném pojištění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smtClean="0"/>
              <a:t> </a:t>
            </a:r>
            <a:r>
              <a:rPr lang="cs-CZ" sz="2400" dirty="0" smtClean="0"/>
              <a:t>- </a:t>
            </a:r>
            <a:r>
              <a:rPr lang="cs-CZ" sz="2000" dirty="0" smtClean="0"/>
              <a:t>USA, do roku 1996 </a:t>
            </a:r>
            <a:r>
              <a:rPr lang="cs-CZ" sz="2000" dirty="0" smtClean="0"/>
              <a:t>Švýcarsko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800" dirty="0" smtClean="0"/>
              <a:t>Povinné </a:t>
            </a:r>
            <a:r>
              <a:rPr lang="cs-CZ" sz="2800" dirty="0" smtClean="0"/>
              <a:t>zákonné veřejné pojištění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400" dirty="0"/>
              <a:t> </a:t>
            </a:r>
            <a:r>
              <a:rPr lang="cs-CZ" sz="2400" dirty="0" smtClean="0"/>
              <a:t>   </a:t>
            </a:r>
            <a:r>
              <a:rPr lang="cs-CZ" sz="2400" dirty="0" smtClean="0"/>
              <a:t>- </a:t>
            </a:r>
            <a:r>
              <a:rPr lang="cs-CZ" sz="2000" dirty="0" smtClean="0"/>
              <a:t>Německo, Francie, Rakousko, Belgie, Švýcarsko, od roku 1992 Česká </a:t>
            </a:r>
            <a:r>
              <a:rPr lang="cs-CZ" sz="2000" dirty="0" smtClean="0"/>
              <a:t>       republika</a:t>
            </a:r>
            <a:endParaRPr lang="cs-CZ" sz="20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800" dirty="0" smtClean="0"/>
              <a:t>Státní </a:t>
            </a:r>
            <a:r>
              <a:rPr lang="cs-CZ" sz="2800" dirty="0" smtClean="0"/>
              <a:t>zdravotnictví financované z daní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sz="2000" dirty="0" smtClean="0"/>
              <a:t>- </a:t>
            </a:r>
            <a:r>
              <a:rPr lang="cs-CZ" sz="2000" dirty="0" smtClean="0"/>
              <a:t>Velká Británie, Kanada, Švédsko, Norsko, Finsko, Nový Zéland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800" dirty="0" smtClean="0"/>
              <a:t>Smíšené </a:t>
            </a:r>
            <a:r>
              <a:rPr lang="cs-CZ" sz="2800" dirty="0" smtClean="0"/>
              <a:t>zdravotnické systémy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/>
              <a:t> </a:t>
            </a:r>
            <a:r>
              <a:rPr lang="cs-CZ" sz="2000" dirty="0" smtClean="0"/>
              <a:t>- Irsko, Chile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err="1" smtClean="0">
                <a:solidFill>
                  <a:schemeClr val="tx1"/>
                </a:solidFill>
              </a:rPr>
              <a:t>Beveridgeovský</a:t>
            </a:r>
            <a:r>
              <a:rPr lang="cs-CZ" sz="4000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6146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48D728ED-B7A6-4287-BF43-CA345328CD77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Část příjmů ve formě daní do státního rozpočtu →</a:t>
            </a:r>
            <a:r>
              <a:rPr lang="en-US" sz="2800" dirty="0" smtClean="0"/>
              <a:t> </a:t>
            </a:r>
            <a:r>
              <a:rPr lang="cs-CZ" sz="2800" dirty="0" smtClean="0"/>
              <a:t>státní zdravotní služba → financování zdravotní péče.</a:t>
            </a:r>
          </a:p>
          <a:p>
            <a:pPr eaLnBrk="1" hangingPunct="1"/>
            <a:r>
              <a:rPr lang="cs-CZ" sz="2800" dirty="0" smtClean="0"/>
              <a:t> V bývalých socialistických zemích, nyní např. Velká Británie, nordické země.</a:t>
            </a:r>
          </a:p>
          <a:p>
            <a:pPr eaLnBrk="1" hangingPunct="1"/>
            <a:endParaRPr lang="cs-CZ" sz="2400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3500438" y="4214813"/>
            <a:ext cx="1857375" cy="40005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b="1" dirty="0"/>
              <a:t>stát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00125" y="5214938"/>
            <a:ext cx="2857500" cy="708025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b="1" dirty="0"/>
              <a:t>poskytovatelé zdravotní péče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929188" y="5286375"/>
            <a:ext cx="1857375" cy="40005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b="1" dirty="0"/>
              <a:t>občané</a:t>
            </a:r>
          </a:p>
        </p:txBody>
      </p:sp>
      <p:cxnSp>
        <p:nvCxnSpPr>
          <p:cNvPr id="16" name="Přímá spojovací šipka 15"/>
          <p:cNvCxnSpPr/>
          <p:nvPr/>
        </p:nvCxnSpPr>
        <p:spPr>
          <a:xfrm rot="10800000" flipV="1">
            <a:off x="2357438" y="4500563"/>
            <a:ext cx="1000125" cy="642937"/>
          </a:xfrm>
          <a:prstGeom prst="straightConnector1">
            <a:avLst/>
          </a:prstGeom>
          <a:ln>
            <a:solidFill>
              <a:schemeClr val="tx2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5429250" y="4429125"/>
            <a:ext cx="1071563" cy="785813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>
            <a:off x="3929063" y="5572125"/>
            <a:ext cx="857250" cy="15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err="1" smtClean="0">
                <a:solidFill>
                  <a:schemeClr val="tx1"/>
                </a:solidFill>
              </a:rPr>
              <a:t>Bismarckův</a:t>
            </a:r>
            <a:r>
              <a:rPr lang="cs-CZ" dirty="0" smtClean="0">
                <a:solidFill>
                  <a:schemeClr val="tx1"/>
                </a:solidFill>
              </a:rPr>
              <a:t> model</a:t>
            </a:r>
          </a:p>
        </p:txBody>
      </p:sp>
      <p:sp>
        <p:nvSpPr>
          <p:cNvPr id="7170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1F78C29F-0703-4CC3-BBB4-964FC59E28E8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28750"/>
            <a:ext cx="8229600" cy="4929188"/>
          </a:xfrm>
        </p:spPr>
        <p:txBody>
          <a:bodyPr/>
          <a:lstStyle/>
          <a:p>
            <a:pPr eaLnBrk="1" hangingPunct="1"/>
            <a:r>
              <a:rPr lang="cs-CZ" sz="2800" dirty="0" smtClean="0"/>
              <a:t>Zákonem dané veřejné fondy → sem odvod zdravotního a sociálního pojištění → veřejné zdravotní či sociální pojišťovny → platba za péči.</a:t>
            </a:r>
          </a:p>
          <a:p>
            <a:pPr eaLnBrk="1" hangingPunct="1"/>
            <a:r>
              <a:rPr lang="cs-CZ" sz="2800" dirty="0" smtClean="0"/>
              <a:t>Prusko, </a:t>
            </a:r>
            <a:r>
              <a:rPr lang="cs-CZ" sz="2800" dirty="0" err="1" smtClean="0"/>
              <a:t>Rakousko</a:t>
            </a:r>
            <a:r>
              <a:rPr lang="cs-CZ" sz="2800" dirty="0" smtClean="0"/>
              <a:t>-Uhersko, po </a:t>
            </a:r>
            <a:r>
              <a:rPr lang="cs-CZ" sz="2800" dirty="0" err="1" smtClean="0"/>
              <a:t>II.světové</a:t>
            </a:r>
            <a:r>
              <a:rPr lang="cs-CZ" sz="2800" dirty="0" smtClean="0"/>
              <a:t> válce téměř celá Evropa, poté většina bývalých socialistických zemí včetně ČR.</a:t>
            </a:r>
          </a:p>
          <a:p>
            <a:pPr eaLnBrk="1" hangingPunct="1"/>
            <a:endParaRPr lang="cs-CZ" sz="28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3441551" y="4037062"/>
            <a:ext cx="2714625" cy="40005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b="1" dirty="0"/>
              <a:t>zdravotní pojišťovna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85720" y="4737199"/>
            <a:ext cx="2714625" cy="708025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b="1" dirty="0"/>
              <a:t>další plátci pojištění (stát, firma)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142976" y="5857892"/>
            <a:ext cx="2714625" cy="40005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b="1" dirty="0"/>
              <a:t>pacient - pojištěnec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643570" y="5661248"/>
            <a:ext cx="2786062" cy="40005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2000" b="1" dirty="0"/>
              <a:t>zdravotnické zařízení</a:t>
            </a:r>
          </a:p>
        </p:txBody>
      </p:sp>
      <p:cxnSp>
        <p:nvCxnSpPr>
          <p:cNvPr id="10" name="Přímá spojovací šipka 9"/>
          <p:cNvCxnSpPr/>
          <p:nvPr/>
        </p:nvCxnSpPr>
        <p:spPr>
          <a:xfrm flipV="1">
            <a:off x="1714480" y="4367956"/>
            <a:ext cx="1714500" cy="35718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flipV="1">
            <a:off x="3131840" y="4481517"/>
            <a:ext cx="1008112" cy="1395755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>
            <a:stCxn id="7" idx="3"/>
            <a:endCxn id="8" idx="1"/>
          </p:cNvCxnSpPr>
          <p:nvPr/>
        </p:nvCxnSpPr>
        <p:spPr>
          <a:xfrm flipV="1">
            <a:off x="3857601" y="5861273"/>
            <a:ext cx="1785969" cy="196644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rot="16200000" flipH="1">
            <a:off x="6094437" y="4363964"/>
            <a:ext cx="1428750" cy="11430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2" name="TextovéPole 18"/>
          <p:cNvSpPr txBox="1">
            <a:spLocks noChangeArrowheads="1"/>
          </p:cNvSpPr>
          <p:nvPr/>
        </p:nvSpPr>
        <p:spPr bwMode="auto">
          <a:xfrm>
            <a:off x="3652441" y="4929198"/>
            <a:ext cx="20716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/>
              <a:t>placení pojistného</a:t>
            </a:r>
          </a:p>
        </p:txBody>
      </p:sp>
      <p:sp>
        <p:nvSpPr>
          <p:cNvPr id="7183" name="TextovéPole 19"/>
          <p:cNvSpPr txBox="1">
            <a:spLocks noChangeArrowheads="1"/>
          </p:cNvSpPr>
          <p:nvPr/>
        </p:nvSpPr>
        <p:spPr bwMode="auto">
          <a:xfrm>
            <a:off x="3995936" y="6072206"/>
            <a:ext cx="20716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/>
              <a:t>poskytování služeb</a:t>
            </a:r>
          </a:p>
        </p:txBody>
      </p:sp>
      <p:sp>
        <p:nvSpPr>
          <p:cNvPr id="7184" name="TextovéPole 20"/>
          <p:cNvSpPr txBox="1">
            <a:spLocks noChangeArrowheads="1"/>
          </p:cNvSpPr>
          <p:nvPr/>
        </p:nvSpPr>
        <p:spPr bwMode="auto">
          <a:xfrm>
            <a:off x="6643702" y="4459015"/>
            <a:ext cx="20716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/>
              <a:t>proplácení služeb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Hlavní ukazatele ZS</a:t>
            </a:r>
          </a:p>
        </p:txBody>
      </p:sp>
      <p:sp>
        <p:nvSpPr>
          <p:cNvPr id="8194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4AE3FFE-6E9F-46E7-82E2-702A8500C2B8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Dostupnost péče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     - finanční, geografická, časová, organizační, sociokulturní.</a:t>
            </a:r>
          </a:p>
          <a:p>
            <a:pPr eaLnBrk="1" hangingPunct="1"/>
            <a:r>
              <a:rPr lang="cs-CZ" sz="2800" dirty="0" smtClean="0"/>
              <a:t>Kvalita péče.</a:t>
            </a:r>
          </a:p>
          <a:p>
            <a:pPr eaLnBrk="1" hangingPunct="1"/>
            <a:r>
              <a:rPr lang="cs-CZ" sz="2800" dirty="0" smtClean="0"/>
              <a:t>Ekonomická nákladnost.</a:t>
            </a:r>
          </a:p>
          <a:p>
            <a:pPr eaLnBrk="1" hangingPunct="1"/>
            <a:r>
              <a:rPr lang="cs-CZ" sz="2800" dirty="0" smtClean="0"/>
              <a:t>Výkonnost zdravotnického systému.</a:t>
            </a:r>
          </a:p>
          <a:p>
            <a:pPr eaLnBrk="1" hangingPunct="1"/>
            <a:r>
              <a:rPr lang="cs-CZ" sz="2800" dirty="0" smtClean="0"/>
              <a:t>Rovnost (ekvita).</a:t>
            </a:r>
          </a:p>
          <a:p>
            <a:pPr eaLnBrk="1" hangingPunct="1"/>
            <a:r>
              <a:rPr lang="cs-CZ" sz="2800" dirty="0" smtClean="0"/>
              <a:t>Sociální </a:t>
            </a:r>
            <a:r>
              <a:rPr lang="cs-CZ" sz="2800" dirty="0" err="1" smtClean="0"/>
              <a:t>akceptabilita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  <a:p>
            <a:pPr eaLnBrk="1" hangingPunct="1">
              <a:buFontTx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Vývoj českého zdravotnictví</a:t>
            </a:r>
          </a:p>
        </p:txBody>
      </p:sp>
      <p:sp>
        <p:nvSpPr>
          <p:cNvPr id="9218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0686ADD-4EC6-4803-B96A-C8CBDD62B4F1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cs-CZ" sz="2800" dirty="0" smtClean="0"/>
              <a:t>1991- začátek transformace, návrhy zákonů, zánik ÚNZ, vznik VZP</a:t>
            </a:r>
          </a:p>
          <a:p>
            <a:pPr eaLnBrk="1" hangingPunct="1"/>
            <a:r>
              <a:rPr lang="cs-CZ" sz="2800" dirty="0" smtClean="0"/>
              <a:t>1992 – financování zdravotní péče VZP, zahájení privatizace</a:t>
            </a:r>
          </a:p>
          <a:p>
            <a:pPr eaLnBrk="1" hangingPunct="1"/>
            <a:r>
              <a:rPr lang="cs-CZ" sz="2800" dirty="0" smtClean="0"/>
              <a:t>1993 - vznik dalších </a:t>
            </a:r>
            <a:r>
              <a:rPr lang="cs-CZ" sz="2800" dirty="0" err="1" smtClean="0"/>
              <a:t>zdr</a:t>
            </a:r>
            <a:r>
              <a:rPr lang="cs-CZ" sz="2800" dirty="0" smtClean="0"/>
              <a:t>. pojišťoven</a:t>
            </a:r>
          </a:p>
          <a:p>
            <a:pPr eaLnBrk="1" hangingPunct="1"/>
            <a:r>
              <a:rPr lang="cs-CZ" sz="2800" dirty="0" smtClean="0"/>
              <a:t>1994 – 1995 – první problémy ve financování </a:t>
            </a:r>
          </a:p>
          <a:p>
            <a:pPr eaLnBrk="1" hangingPunct="1"/>
            <a:r>
              <a:rPr lang="cs-CZ" sz="2800" dirty="0" smtClean="0"/>
              <a:t>1996 – zánik některých pojišťoven, příprava nového zákona o veřejném zdravotním pojištění</a:t>
            </a:r>
          </a:p>
          <a:p>
            <a:pPr eaLnBrk="1" hangingPunct="1">
              <a:buFontTx/>
              <a:buNone/>
            </a:pPr>
            <a:endParaRPr lang="cs-CZ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Vývoj českého zdravotnictví</a:t>
            </a:r>
          </a:p>
        </p:txBody>
      </p:sp>
      <p:sp>
        <p:nvSpPr>
          <p:cNvPr id="10242" name="Zástupný symbol pro datum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56B07AB8-B5C7-45C6-A5E8-F0EA1E1366E1}" type="datetime1">
              <a:rPr lang="cs-CZ" smtClean="0">
                <a:solidFill>
                  <a:schemeClr val="tx1"/>
                </a:solidFill>
              </a:rPr>
              <a:pPr/>
              <a:t>13.11.2018</a:t>
            </a:fld>
            <a:endParaRPr lang="cs-CZ" smtClean="0">
              <a:solidFill>
                <a:schemeClr val="tx1"/>
              </a:solidFill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0105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800" dirty="0" smtClean="0"/>
              <a:t>1997 – zavedení paušálních plateb zdravotní péče, pokus o restrukturalizaci nemocničních lůžek</a:t>
            </a:r>
          </a:p>
          <a:p>
            <a:pPr eaLnBrk="1" hangingPunct="1"/>
            <a:r>
              <a:rPr lang="cs-CZ" sz="2800" dirty="0" smtClean="0"/>
              <a:t>1998 – snaha o novou koncepci zdravotnictví, zejména v oblasti kontrolních mechanismů</a:t>
            </a:r>
          </a:p>
          <a:p>
            <a:pPr eaLnBrk="1" hangingPunct="1"/>
            <a:r>
              <a:rPr lang="cs-CZ" sz="2800" dirty="0" smtClean="0"/>
              <a:t>1999 – 2006  - stagnace</a:t>
            </a:r>
          </a:p>
          <a:p>
            <a:pPr eaLnBrk="1" hangingPunct="1"/>
            <a:r>
              <a:rPr lang="cs-CZ" sz="2800" dirty="0" smtClean="0"/>
              <a:t>2007 – počátek zdravotnické reformy (dr. Julínek)</a:t>
            </a:r>
          </a:p>
          <a:p>
            <a:pPr eaLnBrk="1" hangingPunct="1"/>
            <a:r>
              <a:rPr lang="cs-CZ" sz="2800" dirty="0" smtClean="0"/>
              <a:t>2011 – pokračování zdravotnické reformy pod vedením ministra </a:t>
            </a:r>
            <a:r>
              <a:rPr lang="cs-CZ" sz="2800" dirty="0" smtClean="0"/>
              <a:t>Hegera</a:t>
            </a:r>
          </a:p>
          <a:p>
            <a:pPr eaLnBrk="1" hangingPunct="1"/>
            <a:r>
              <a:rPr lang="cs-CZ" sz="2800" dirty="0" smtClean="0"/>
              <a:t>2017 - pokračování</a:t>
            </a:r>
            <a:endParaRPr lang="cs-CZ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400</TotalTime>
  <Words>601</Words>
  <Application>Microsoft Office PowerPoint</Application>
  <PresentationFormat>Předvádění na obrazovce (4:3)</PresentationFormat>
  <Paragraphs>95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Lékařská fakulta MU v Brně Katedra porodní asistence a zdravotnických záchranářů     Systémy zdravotnické péče, český systém</vt:lpstr>
      <vt:lpstr>Zdravotnický systém</vt:lpstr>
      <vt:lpstr>Prvky zdravotnických systémů</vt:lpstr>
      <vt:lpstr>Typy zdravotnických systémů</vt:lpstr>
      <vt:lpstr>Beveridgeovský model</vt:lpstr>
      <vt:lpstr>Bismarckův model</vt:lpstr>
      <vt:lpstr>Hlavní ukazatele ZS</vt:lpstr>
      <vt:lpstr>Vývoj českého zdravotnictví</vt:lpstr>
      <vt:lpstr>Vývoj českého zdravotnictví</vt:lpstr>
      <vt:lpstr>Principy zdravotnictví ČR</vt:lpstr>
      <vt:lpstr>Hlavní problémy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Windows User</cp:lastModifiedBy>
  <cp:revision>33</cp:revision>
  <dcterms:created xsi:type="dcterms:W3CDTF">2008-09-14T17:29:12Z</dcterms:created>
  <dcterms:modified xsi:type="dcterms:W3CDTF">2018-11-13T17:16:51Z</dcterms:modified>
</cp:coreProperties>
</file>