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527" r:id="rId2"/>
    <p:sldId id="526" r:id="rId3"/>
    <p:sldId id="516" r:id="rId4"/>
    <p:sldId id="548" r:id="rId5"/>
    <p:sldId id="546" r:id="rId6"/>
    <p:sldId id="513" r:id="rId7"/>
    <p:sldId id="547" r:id="rId8"/>
    <p:sldId id="514" r:id="rId9"/>
    <p:sldId id="506" r:id="rId10"/>
    <p:sldId id="525" r:id="rId11"/>
    <p:sldId id="545" r:id="rId12"/>
    <p:sldId id="524" r:id="rId13"/>
    <p:sldId id="551" r:id="rId14"/>
    <p:sldId id="541" r:id="rId15"/>
    <p:sldId id="511" r:id="rId16"/>
    <p:sldId id="549" r:id="rId17"/>
    <p:sldId id="550" r:id="rId18"/>
    <p:sldId id="543" r:id="rId19"/>
    <p:sldId id="530" r:id="rId20"/>
    <p:sldId id="553" r:id="rId21"/>
    <p:sldId id="555" r:id="rId22"/>
    <p:sldId id="510" r:id="rId23"/>
    <p:sldId id="533" r:id="rId24"/>
    <p:sldId id="509" r:id="rId25"/>
    <p:sldId id="531" r:id="rId26"/>
    <p:sldId id="544" r:id="rId27"/>
    <p:sldId id="532" r:id="rId28"/>
    <p:sldId id="519" r:id="rId29"/>
    <p:sldId id="518" r:id="rId30"/>
    <p:sldId id="552" r:id="rId31"/>
    <p:sldId id="542" r:id="rId32"/>
    <p:sldId id="540" r:id="rId33"/>
  </p:sldIdLst>
  <p:sldSz cx="9144000" cy="6858000" type="screen4x3"/>
  <p:notesSz cx="6661150" cy="9871075"/>
  <p:defaultTextStyle>
    <a:defPPr>
      <a:defRPr lang="en-US"/>
    </a:defPPr>
    <a:lvl1pPr algn="ctr" rtl="0" fontAlgn="base">
      <a:spcBef>
        <a:spcPct val="50000"/>
      </a:spcBef>
      <a:spcAft>
        <a:spcPct val="0"/>
      </a:spcAft>
      <a:buClr>
        <a:srgbClr val="FF9966"/>
      </a:buClr>
      <a:buSzPct val="120000"/>
      <a:buFont typeface="Wingdings" pitchFamily="2" charset="2"/>
      <a:defRPr sz="2000" b="1" kern="1200">
        <a:solidFill>
          <a:schemeClr val="tx1"/>
        </a:solidFill>
        <a:latin typeface="Letter Gothic" pitchFamily="49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buClr>
        <a:srgbClr val="FF9966"/>
      </a:buClr>
      <a:buSzPct val="120000"/>
      <a:buFont typeface="Wingdings" pitchFamily="2" charset="2"/>
      <a:defRPr sz="2000" b="1" kern="1200">
        <a:solidFill>
          <a:schemeClr val="tx1"/>
        </a:solidFill>
        <a:latin typeface="Letter Gothic" pitchFamily="49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buClr>
        <a:srgbClr val="FF9966"/>
      </a:buClr>
      <a:buSzPct val="120000"/>
      <a:buFont typeface="Wingdings" pitchFamily="2" charset="2"/>
      <a:defRPr sz="2000" b="1" kern="1200">
        <a:solidFill>
          <a:schemeClr val="tx1"/>
        </a:solidFill>
        <a:latin typeface="Letter Gothic" pitchFamily="49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buClr>
        <a:srgbClr val="FF9966"/>
      </a:buClr>
      <a:buSzPct val="120000"/>
      <a:buFont typeface="Wingdings" pitchFamily="2" charset="2"/>
      <a:defRPr sz="2000" b="1" kern="1200">
        <a:solidFill>
          <a:schemeClr val="tx1"/>
        </a:solidFill>
        <a:latin typeface="Letter Gothic" pitchFamily="49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buClr>
        <a:srgbClr val="FF9966"/>
      </a:buClr>
      <a:buSzPct val="120000"/>
      <a:buFont typeface="Wingdings" pitchFamily="2" charset="2"/>
      <a:defRPr sz="2000" b="1" kern="1200">
        <a:solidFill>
          <a:schemeClr val="tx1"/>
        </a:solidFill>
        <a:latin typeface="Letter Gothic" pitchFamily="49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Letter Gothic" pitchFamily="49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Letter Gothic" pitchFamily="49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Letter Gothic" pitchFamily="49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Letter Gothic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09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505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9900"/>
    <a:srgbClr val="66FFFF"/>
    <a:srgbClr val="FF0066"/>
    <a:srgbClr val="66FF66"/>
    <a:srgbClr val="FF9900"/>
    <a:srgbClr val="008000"/>
    <a:srgbClr val="990033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9748" autoAdjust="0"/>
  </p:normalViewPr>
  <p:slideViewPr>
    <p:cSldViewPr>
      <p:cViewPr varScale="1">
        <p:scale>
          <a:sx n="120" d="100"/>
          <a:sy n="120" d="100"/>
        </p:scale>
        <p:origin x="153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78"/>
    </p:cViewPr>
  </p:sorterViewPr>
  <p:notesViewPr>
    <p:cSldViewPr>
      <p:cViewPr varScale="1">
        <p:scale>
          <a:sx n="96" d="100"/>
          <a:sy n="96" d="100"/>
        </p:scale>
        <p:origin x="-2172" y="-114"/>
      </p:cViewPr>
      <p:guideLst>
        <p:guide orient="horz" pos="3109"/>
        <p:guide pos="209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3.xml"/><Relationship Id="rId2" Type="http://schemas.openxmlformats.org/officeDocument/2006/relationships/slide" Target="slides/slide19.xml"/><Relationship Id="rId1" Type="http://schemas.openxmlformats.org/officeDocument/2006/relationships/slide" Target="slides/slide1.xml"/><Relationship Id="rId4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60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60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63"/>
            <a:ext cx="28860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r>
              <a:rPr lang="cs-CZ"/>
              <a:t>habilitace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377363"/>
            <a:ext cx="28860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fld id="{D8BCC84C-A464-432F-9A92-DF6151D9E26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8687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60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60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1536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2013" y="739775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689475"/>
            <a:ext cx="4886325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536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8860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1536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377363"/>
            <a:ext cx="28860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fld id="{422B9C76-AF62-499E-B3D0-E3071BCE57D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846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BA03F8-9985-4D75-9A99-788BCF3BF1DD}" type="slidenum">
              <a:rPr lang="cs-CZ">
                <a:solidFill>
                  <a:prstClr val="black"/>
                </a:solidFill>
              </a:rPr>
              <a:pPr/>
              <a:t>1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FD0496-6628-4ECC-89FB-53433538BB6E}" type="slidenum">
              <a:rPr lang="cs-CZ"/>
              <a:pPr/>
              <a:t>10</a:t>
            </a:fld>
            <a:endParaRPr lang="cs-CZ"/>
          </a:p>
        </p:txBody>
      </p:sp>
      <p:sp>
        <p:nvSpPr>
          <p:cNvPr id="65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FD0496-6628-4ECC-89FB-53433538BB6E}" type="slidenum">
              <a:rPr lang="cs-CZ">
                <a:solidFill>
                  <a:prstClr val="black"/>
                </a:solidFill>
              </a:rPr>
              <a:pPr/>
              <a:t>11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5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9696E0-0CD3-451A-9057-ED74C099036D}" type="slidenum">
              <a:rPr lang="cs-CZ"/>
              <a:pPr/>
              <a:t>12</a:t>
            </a:fld>
            <a:endParaRPr lang="cs-CZ"/>
          </a:p>
        </p:txBody>
      </p:sp>
      <p:sp>
        <p:nvSpPr>
          <p:cNvPr id="65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9696E0-0CD3-451A-9057-ED74C099036D}" type="slidenum">
              <a:rPr lang="cs-CZ">
                <a:solidFill>
                  <a:prstClr val="black"/>
                </a:solidFill>
              </a:rPr>
              <a:pPr/>
              <a:t>13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5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9696E0-0CD3-451A-9057-ED74C099036D}" type="slidenum">
              <a:rPr lang="cs-CZ"/>
              <a:pPr/>
              <a:t>14</a:t>
            </a:fld>
            <a:endParaRPr lang="cs-CZ"/>
          </a:p>
        </p:txBody>
      </p:sp>
      <p:sp>
        <p:nvSpPr>
          <p:cNvPr id="65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0E6C8-972D-44A7-9062-301E37FC74BB}" type="slidenum">
              <a:rPr lang="cs-CZ"/>
              <a:pPr/>
              <a:t>15</a:t>
            </a:fld>
            <a:endParaRPr lang="cs-CZ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0E6C8-972D-44A7-9062-301E37FC74BB}" type="slidenum">
              <a:rPr lang="cs-CZ">
                <a:solidFill>
                  <a:prstClr val="black"/>
                </a:solidFill>
              </a:rPr>
              <a:pPr/>
              <a:t>16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0E6C8-972D-44A7-9062-301E37FC74BB}" type="slidenum">
              <a:rPr lang="cs-CZ">
                <a:solidFill>
                  <a:prstClr val="black"/>
                </a:solidFill>
              </a:rPr>
              <a:pPr/>
              <a:t>17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0E6C8-972D-44A7-9062-301E37FC74BB}" type="slidenum">
              <a:rPr lang="cs-CZ"/>
              <a:pPr/>
              <a:t>18</a:t>
            </a:fld>
            <a:endParaRPr lang="cs-CZ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BA03F8-9985-4D75-9A99-788BCF3BF1DD}" type="slidenum">
              <a:rPr lang="cs-CZ">
                <a:solidFill>
                  <a:prstClr val="black"/>
                </a:solidFill>
              </a:rPr>
              <a:pPr/>
              <a:t>19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584E5D-A103-41F9-B70D-A7A8B1152E78}" type="slidenum">
              <a:rPr lang="cs-CZ"/>
              <a:pPr/>
              <a:t>2</a:t>
            </a:fld>
            <a:endParaRPr lang="cs-CZ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BFFF0D-2161-47D2-9D3D-716588757ECA}" type="slidenum">
              <a:rPr lang="cs-CZ"/>
              <a:pPr/>
              <a:t>20</a:t>
            </a:fld>
            <a:endParaRPr lang="cs-CZ"/>
          </a:p>
        </p:txBody>
      </p:sp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15870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BFFF0D-2161-47D2-9D3D-716588757ECA}" type="slidenum">
              <a:rPr lang="cs-CZ"/>
              <a:pPr/>
              <a:t>21</a:t>
            </a:fld>
            <a:endParaRPr lang="cs-CZ"/>
          </a:p>
        </p:txBody>
      </p:sp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7251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BFFF0D-2161-47D2-9D3D-716588757ECA}" type="slidenum">
              <a:rPr lang="cs-CZ"/>
              <a:pPr/>
              <a:t>22</a:t>
            </a:fld>
            <a:endParaRPr lang="cs-CZ"/>
          </a:p>
        </p:txBody>
      </p:sp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BA03F8-9985-4D75-9A99-788BCF3BF1DD}" type="slidenum">
              <a:rPr lang="cs-CZ">
                <a:solidFill>
                  <a:prstClr val="black"/>
                </a:solidFill>
              </a:rPr>
              <a:pPr/>
              <a:t>23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F9994F-E944-4F3C-A0AD-54E09177AE00}" type="slidenum">
              <a:rPr lang="cs-CZ"/>
              <a:pPr/>
              <a:t>24</a:t>
            </a:fld>
            <a:endParaRPr lang="cs-CZ"/>
          </a:p>
        </p:txBody>
      </p:sp>
      <p:sp>
        <p:nvSpPr>
          <p:cNvPr id="6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BA03F8-9985-4D75-9A99-788BCF3BF1DD}" type="slidenum">
              <a:rPr lang="cs-CZ">
                <a:solidFill>
                  <a:prstClr val="black"/>
                </a:solidFill>
              </a:rPr>
              <a:pPr/>
              <a:t>25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8808CA-C674-4ED6-A895-80A98A40271B}" type="slidenum">
              <a:rPr lang="cs-CZ">
                <a:solidFill>
                  <a:prstClr val="black"/>
                </a:solidFill>
              </a:rPr>
              <a:pPr/>
              <a:t>26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4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8808CA-C674-4ED6-A895-80A98A40271B}" type="slidenum">
              <a:rPr lang="cs-CZ"/>
              <a:pPr/>
              <a:t>27</a:t>
            </a:fld>
            <a:endParaRPr lang="cs-CZ"/>
          </a:p>
        </p:txBody>
      </p:sp>
      <p:sp>
        <p:nvSpPr>
          <p:cNvPr id="64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88CFC3-00DC-4D39-82B2-2C92C92C0602}" type="slidenum">
              <a:rPr lang="cs-CZ"/>
              <a:pPr/>
              <a:t>28</a:t>
            </a:fld>
            <a:endParaRPr lang="cs-CZ"/>
          </a:p>
        </p:txBody>
      </p:sp>
      <p:sp>
        <p:nvSpPr>
          <p:cNvPr id="6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631502-10ED-48E3-808B-A40AEA1304B5}" type="slidenum">
              <a:rPr lang="cs-CZ"/>
              <a:pPr/>
              <a:t>29</a:t>
            </a:fld>
            <a:endParaRPr lang="cs-CZ"/>
          </a:p>
        </p:txBody>
      </p:sp>
      <p:sp>
        <p:nvSpPr>
          <p:cNvPr id="63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46A655-1035-4673-B093-B4FD3B6D6CDA}" type="slidenum">
              <a:rPr lang="cs-CZ"/>
              <a:pPr/>
              <a:t>3</a:t>
            </a:fld>
            <a:endParaRPr lang="cs-CZ"/>
          </a:p>
        </p:txBody>
      </p:sp>
      <p:sp>
        <p:nvSpPr>
          <p:cNvPr id="63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FBCED9-08FC-415C-8FED-4D1C119D3847}" type="slidenum">
              <a:rPr lang="cs-CZ"/>
              <a:pPr/>
              <a:t>30</a:t>
            </a:fld>
            <a:endParaRPr lang="cs-CZ"/>
          </a:p>
        </p:txBody>
      </p:sp>
      <p:sp>
        <p:nvSpPr>
          <p:cNvPr id="63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631502-10ED-48E3-808B-A40AEA1304B5}" type="slidenum">
              <a:rPr lang="cs-CZ"/>
              <a:pPr/>
              <a:t>31</a:t>
            </a:fld>
            <a:endParaRPr lang="cs-CZ"/>
          </a:p>
        </p:txBody>
      </p:sp>
      <p:sp>
        <p:nvSpPr>
          <p:cNvPr id="63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F9994F-E944-4F3C-A0AD-54E09177AE00}" type="slidenum">
              <a:rPr lang="cs-CZ"/>
              <a:pPr/>
              <a:t>32</a:t>
            </a:fld>
            <a:endParaRPr lang="cs-CZ"/>
          </a:p>
        </p:txBody>
      </p:sp>
      <p:sp>
        <p:nvSpPr>
          <p:cNvPr id="6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8B6606-65D4-4D2F-B58F-A196455BF1C4}" type="slidenum">
              <a:rPr lang="cs-CZ">
                <a:solidFill>
                  <a:prstClr val="black"/>
                </a:solidFill>
              </a:rPr>
              <a:pPr/>
              <a:t>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2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8B6606-65D4-4D2F-B58F-A196455BF1C4}" type="slidenum">
              <a:rPr lang="cs-CZ"/>
              <a:pPr/>
              <a:t>5</a:t>
            </a:fld>
            <a:endParaRPr lang="cs-CZ"/>
          </a:p>
        </p:txBody>
      </p:sp>
      <p:sp>
        <p:nvSpPr>
          <p:cNvPr id="62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8B6606-65D4-4D2F-B58F-A196455BF1C4}" type="slidenum">
              <a:rPr lang="cs-CZ"/>
              <a:pPr/>
              <a:t>6</a:t>
            </a:fld>
            <a:endParaRPr lang="cs-CZ"/>
          </a:p>
        </p:txBody>
      </p:sp>
      <p:sp>
        <p:nvSpPr>
          <p:cNvPr id="62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8B6606-65D4-4D2F-B58F-A196455BF1C4}" type="slidenum">
              <a:rPr lang="cs-CZ">
                <a:solidFill>
                  <a:prstClr val="black"/>
                </a:solidFill>
              </a:rPr>
              <a:pPr/>
              <a:t>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2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0C918C-34AE-4742-B993-80311C33682A}" type="slidenum">
              <a:rPr lang="cs-CZ"/>
              <a:pPr/>
              <a:t>8</a:t>
            </a:fld>
            <a:endParaRPr lang="cs-CZ"/>
          </a:p>
        </p:txBody>
      </p:sp>
      <p:sp>
        <p:nvSpPr>
          <p:cNvPr id="62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E3E210-C34D-41DA-BC55-540588FDA5D8}" type="slidenum">
              <a:rPr lang="cs-CZ"/>
              <a:pPr/>
              <a:t>9</a:t>
            </a:fld>
            <a:endParaRPr lang="cs-CZ"/>
          </a:p>
        </p:txBody>
      </p:sp>
      <p:sp>
        <p:nvSpPr>
          <p:cNvPr id="58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3886200"/>
            <a:ext cx="9147175" cy="0"/>
          </a:xfrm>
          <a:prstGeom prst="line">
            <a:avLst/>
          </a:prstGeom>
          <a:noFill/>
          <a:ln w="15875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5" name="Arc 3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kumimoji="1" lang="cs-CZ" sz="2400" b="0">
              <a:latin typeface="Times New Roman" pitchFamily="18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cs-CZ" noProof="0" smtClean="0"/>
              <a:t>Klepnutím upravíte styl předlohy nadpisu.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cs-CZ" noProof="0" smtClean="0"/>
              <a:t>Klepnutím upravíte styl předlohy podnadpisu.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913A7A6-CBD8-4C57-B403-667C243ACFF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348FD-BC3B-4D47-B6EB-6DEA513F91C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3041101"/>
      </p:ext>
    </p:extLst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53641-3C90-4E77-B0D2-AC8E36378FD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518606"/>
      </p:ext>
    </p:extLst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8064C-9A8D-405C-88E0-67360CFFDAE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4317914"/>
      </p:ext>
    </p:extLst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0C3B2-E9FC-423D-904C-F770F6B5C8D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239660"/>
      </p:ext>
    </p:extLst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6FF83-C79F-423B-A3F9-07CD79E2DD7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2606586"/>
      </p:ext>
    </p:extLst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8A527-5C04-47F5-A2C9-B2D1185BB60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4314599"/>
      </p:ext>
    </p:extLst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328F8-0727-4E6B-AC3B-127215EC087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3913811"/>
      </p:ext>
    </p:extLst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42BED-54C4-4D71-A60C-A30E831D008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630818"/>
      </p:ext>
    </p:extLst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1C17B-C275-4D08-9BC8-58B52E24119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7510832"/>
      </p:ext>
    </p:extLst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092C7-0F04-4901-A978-838D8E0DCC0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637628"/>
      </p:ext>
    </p:extLst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kumimoji="1" lang="cs-CZ" sz="2400" b="0">
              <a:latin typeface="Times New Roman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upravíte styl předlohy nadpisu.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upravíte styly předlohy textu. </a:t>
            </a:r>
          </a:p>
          <a:p>
            <a:pPr lvl="1"/>
            <a:r>
              <a:rPr lang="cs-CZ" smtClean="0"/>
              <a:t>Druhá úroveň 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  <a:p>
            <a:pPr lvl="4"/>
            <a:endParaRPr lang="cs-CZ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 b="0"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 b="0"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b="0">
                <a:latin typeface="+mn-lt"/>
              </a:defRPr>
            </a:lvl1pPr>
          </a:lstStyle>
          <a:p>
            <a:fld id="{3B124850-20B7-4E9F-9DCC-05175FD2361C}" type="slidenum">
              <a:rPr lang="cs-CZ"/>
              <a:pPr/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u"/>
  </p:transition>
  <p:hf hdr="0" ftr="0" dt="0"/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C:\WINDOWS\Profiles\tom\Plocha\LOGOSUPP.PC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5CDC6A8-7DE5-408E-BC02-2B249C9AABFF}" type="slidenum">
              <a:rPr lang="cs-CZ">
                <a:solidFill>
                  <a:srgbClr val="FFFFFF"/>
                </a:solidFill>
              </a:rPr>
              <a:pPr/>
              <a:t>1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0" y="1447800"/>
            <a:ext cx="9144000" cy="9144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cs-CZ">
                <a:latin typeface="Arial" charset="0"/>
              </a:rPr>
              <a:t>Biorytmy, cirkadiánní rytmy</a:t>
            </a:r>
            <a:endParaRPr lang="cs-CZ">
              <a:latin typeface="Arial" charset="0"/>
              <a:cs typeface="Arial" charset="0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495800"/>
            <a:ext cx="5562600" cy="609600"/>
          </a:xfrm>
        </p:spPr>
        <p:txBody>
          <a:bodyPr/>
          <a:lstStyle/>
          <a:p>
            <a:r>
              <a:rPr lang="cs-CZ" sz="2000" dirty="0"/>
              <a:t>doc. MUDr. Jindřich Fiala, CSc.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905000" y="48768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Tx/>
              <a:buSzTx/>
              <a:buFontTx/>
              <a:buNone/>
            </a:pPr>
            <a:endParaRPr lang="cs-CZ" sz="2400" b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895600" y="5624513"/>
            <a:ext cx="50292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Tx/>
              <a:buSzTx/>
              <a:buFontTx/>
              <a:buNone/>
            </a:pPr>
            <a:r>
              <a:rPr lang="cs-CZ" sz="2400" b="0" dirty="0">
                <a:solidFill>
                  <a:srgbClr val="FFFFFF"/>
                </a:solidFill>
                <a:latin typeface="Times New Roman" pitchFamily="18" charset="0"/>
              </a:rPr>
              <a:t>Ústav </a:t>
            </a:r>
            <a:r>
              <a:rPr lang="cs-CZ" sz="2400" b="0" dirty="0" smtClean="0">
                <a:solidFill>
                  <a:srgbClr val="FFFFFF"/>
                </a:solidFill>
                <a:latin typeface="Times New Roman" pitchFamily="18" charset="0"/>
              </a:rPr>
              <a:t>ochrany a podpory zdraví</a:t>
            </a:r>
            <a:endParaRPr lang="cs-CZ" sz="2400" b="0" dirty="0">
              <a:solidFill>
                <a:srgbClr val="FFFFFF"/>
              </a:solidFill>
              <a:latin typeface="Times New Roman" pitchFamily="18" charset="0"/>
            </a:endParaRPr>
          </a:p>
          <a:p>
            <a:pPr algn="l">
              <a:buClrTx/>
              <a:buSzTx/>
              <a:buFontTx/>
              <a:buNone/>
            </a:pPr>
            <a:r>
              <a:rPr lang="cs-CZ" sz="1400" b="0" dirty="0">
                <a:solidFill>
                  <a:srgbClr val="FFFFFF"/>
                </a:solidFill>
                <a:latin typeface="Times New Roman" pitchFamily="18" charset="0"/>
              </a:rPr>
              <a:t>LF MU Brno  </a:t>
            </a:r>
          </a:p>
        </p:txBody>
      </p:sp>
      <p:pic>
        <p:nvPicPr>
          <p:cNvPr id="4106" name="Picture 10" descr="C:\WINDOWS\Profiles\tom\Plocha\LOGOSUPP.PCX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34025"/>
            <a:ext cx="1074738" cy="109537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152400" y="228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sz="6000">
              <a:solidFill>
                <a:srgbClr val="FFFFCC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10945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F0CF-641C-48CF-AD6C-A7C07BDB1BD8}" type="slidenum">
              <a:rPr lang="cs-CZ"/>
              <a:pPr/>
              <a:t>10</a:t>
            </a:fld>
            <a:endParaRPr lang="cs-CZ"/>
          </a:p>
        </p:txBody>
      </p:sp>
      <p:sp>
        <p:nvSpPr>
          <p:cNvPr id="654340" name="Rectangle 4"/>
          <p:cNvSpPr>
            <a:spLocks noChangeArrowheads="1"/>
          </p:cNvSpPr>
          <p:nvPr/>
        </p:nvSpPr>
        <p:spPr bwMode="auto">
          <a:xfrm>
            <a:off x="5105400" y="1828800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i="1">
                <a:solidFill>
                  <a:schemeClr val="tx2"/>
                </a:solidFill>
                <a:latin typeface="Arial" charset="0"/>
              </a:rPr>
              <a:t>    </a:t>
            </a:r>
            <a:endParaRPr lang="cs-CZ" sz="32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54341" name="Rectangle 5"/>
          <p:cNvSpPr>
            <a:spLocks noChangeArrowheads="1"/>
          </p:cNvSpPr>
          <p:nvPr/>
        </p:nvSpPr>
        <p:spPr bwMode="auto">
          <a:xfrm>
            <a:off x="685800" y="586740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cs-CZ" sz="3200" b="0">
              <a:latin typeface="Arial" charset="0"/>
            </a:endParaRPr>
          </a:p>
        </p:txBody>
      </p:sp>
      <p:pic>
        <p:nvPicPr>
          <p:cNvPr id="65434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6413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F0CF-641C-48CF-AD6C-A7C07BDB1BD8}" type="slidenum">
              <a:rPr lang="cs-CZ">
                <a:solidFill>
                  <a:srgbClr val="FFFFFF"/>
                </a:solidFill>
              </a:rPr>
              <a:pPr/>
              <a:t>11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54340" name="Rectangle 4"/>
          <p:cNvSpPr>
            <a:spLocks noChangeArrowheads="1"/>
          </p:cNvSpPr>
          <p:nvPr/>
        </p:nvSpPr>
        <p:spPr bwMode="auto">
          <a:xfrm>
            <a:off x="5105400" y="1828800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rgbClr val="800000"/>
              </a:buClr>
              <a:buSzPct val="60000"/>
            </a:pPr>
            <a:r>
              <a:rPr lang="cs-CZ" sz="2800" i="1">
                <a:solidFill>
                  <a:srgbClr val="FFFFCC"/>
                </a:solidFill>
                <a:latin typeface="Arial" charset="0"/>
              </a:rPr>
              <a:t>    </a:t>
            </a:r>
            <a:endParaRPr lang="cs-CZ" sz="3200" i="1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654341" name="Rectangle 5"/>
          <p:cNvSpPr>
            <a:spLocks noChangeArrowheads="1"/>
          </p:cNvSpPr>
          <p:nvPr/>
        </p:nvSpPr>
        <p:spPr bwMode="auto">
          <a:xfrm>
            <a:off x="685800" y="586740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cs-CZ" sz="3200" b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050" name="Picture 2" descr="C:\Users\jfiala\Desktop\VÝUKA\15 - výuka podzim 2015\11 - magistři přednášky\biorytmy nové obrázky\biologické rytmy - uchronobiolgoy-6378510-8-1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381000"/>
            <a:ext cx="10187609" cy="764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574832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81F5-BAE6-4042-8579-471116D5AD44}" type="slidenum">
              <a:rPr lang="cs-CZ"/>
              <a:pPr/>
              <a:t>12</a:t>
            </a:fld>
            <a:endParaRPr lang="cs-CZ"/>
          </a:p>
        </p:txBody>
      </p:sp>
      <p:sp>
        <p:nvSpPr>
          <p:cNvPr id="651267" name="Line 3"/>
          <p:cNvSpPr>
            <a:spLocks noChangeShapeType="1"/>
          </p:cNvSpPr>
          <p:nvPr/>
        </p:nvSpPr>
        <p:spPr bwMode="auto">
          <a:xfrm>
            <a:off x="533400" y="5334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5105400" y="1828800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i="1">
                <a:solidFill>
                  <a:schemeClr val="tx2"/>
                </a:solidFill>
                <a:latin typeface="Arial" charset="0"/>
              </a:rPr>
              <a:t>    </a:t>
            </a:r>
            <a:endParaRPr lang="cs-CZ" sz="32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51269" name="Rectangle 5"/>
          <p:cNvSpPr>
            <a:spLocks noChangeArrowheads="1"/>
          </p:cNvSpPr>
          <p:nvPr/>
        </p:nvSpPr>
        <p:spPr bwMode="auto">
          <a:xfrm>
            <a:off x="685800" y="586740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cs-CZ" sz="3200" b="0">
              <a:latin typeface="Arial" charset="0"/>
            </a:endParaRPr>
          </a:p>
        </p:txBody>
      </p:sp>
      <p:pic>
        <p:nvPicPr>
          <p:cNvPr id="8194" name="Picture 2" descr="C:\Users\jfiala\Desktop\VÝUKA\15 - výuka podzim 2015\11 - magistři přednášky\biorytmy nové obrázky\cirkadiánní rytmy chronobiolgoy-6378510-9-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951" y="228600"/>
            <a:ext cx="9235951" cy="693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81F5-BAE6-4042-8579-471116D5AD44}" type="slidenum">
              <a:rPr lang="cs-CZ">
                <a:solidFill>
                  <a:srgbClr val="FFFFFF"/>
                </a:solidFill>
              </a:rPr>
              <a:pPr/>
              <a:t>13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51267" name="Line 3"/>
          <p:cNvSpPr>
            <a:spLocks noChangeShapeType="1"/>
          </p:cNvSpPr>
          <p:nvPr/>
        </p:nvSpPr>
        <p:spPr bwMode="auto">
          <a:xfrm>
            <a:off x="533400" y="7620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5105400" y="1828800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rgbClr val="800000"/>
              </a:buClr>
              <a:buSzPct val="60000"/>
            </a:pPr>
            <a:r>
              <a:rPr lang="cs-CZ" sz="2800" i="1">
                <a:solidFill>
                  <a:srgbClr val="FFFFCC"/>
                </a:solidFill>
                <a:latin typeface="Arial" charset="0"/>
              </a:rPr>
              <a:t>    </a:t>
            </a:r>
            <a:endParaRPr lang="cs-CZ" sz="3200" i="1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651269" name="Rectangle 5"/>
          <p:cNvSpPr>
            <a:spLocks noChangeArrowheads="1"/>
          </p:cNvSpPr>
          <p:nvPr/>
        </p:nvSpPr>
        <p:spPr bwMode="auto">
          <a:xfrm>
            <a:off x="685800" y="586740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cs-CZ" sz="3200" b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5127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447800"/>
            <a:ext cx="7543800" cy="5033963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651274" name="Rectangle 10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685800"/>
          </a:xfrm>
          <a:noFill/>
          <a:ln/>
        </p:spPr>
        <p:txBody>
          <a:bodyPr/>
          <a:lstStyle/>
          <a:p>
            <a:pPr algn="ctr"/>
            <a:r>
              <a:rPr lang="cs-CZ"/>
              <a:t>Cirkadiánní biorytmy</a:t>
            </a:r>
          </a:p>
        </p:txBody>
      </p:sp>
    </p:spTree>
    <p:extLst>
      <p:ext uri="{BB962C8B-B14F-4D97-AF65-F5344CB8AC3E}">
        <p14:creationId xmlns:p14="http://schemas.microsoft.com/office/powerpoint/2010/main" val="2375646878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81F5-BAE6-4042-8579-471116D5AD44}" type="slidenum">
              <a:rPr lang="cs-CZ"/>
              <a:pPr/>
              <a:t>14</a:t>
            </a:fld>
            <a:endParaRPr lang="cs-CZ"/>
          </a:p>
        </p:txBody>
      </p:sp>
      <p:sp>
        <p:nvSpPr>
          <p:cNvPr id="651267" name="Line 3"/>
          <p:cNvSpPr>
            <a:spLocks noChangeShapeType="1"/>
          </p:cNvSpPr>
          <p:nvPr/>
        </p:nvSpPr>
        <p:spPr bwMode="auto">
          <a:xfrm>
            <a:off x="533400" y="6096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5105400" y="1828800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i="1">
                <a:solidFill>
                  <a:schemeClr val="tx2"/>
                </a:solidFill>
                <a:latin typeface="Arial" charset="0"/>
              </a:rPr>
              <a:t>    </a:t>
            </a:r>
            <a:endParaRPr lang="cs-CZ" sz="32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51269" name="Rectangle 5"/>
          <p:cNvSpPr>
            <a:spLocks noChangeArrowheads="1"/>
          </p:cNvSpPr>
          <p:nvPr/>
        </p:nvSpPr>
        <p:spPr bwMode="auto">
          <a:xfrm>
            <a:off x="685800" y="586740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cs-CZ" sz="3200" b="0">
              <a:latin typeface="Arial" charset="0"/>
            </a:endParaRPr>
          </a:p>
        </p:txBody>
      </p:sp>
      <p:sp>
        <p:nvSpPr>
          <p:cNvPr id="651274" name="Rectangle 10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685800"/>
          </a:xfrm>
          <a:noFill/>
          <a:ln/>
        </p:spPr>
        <p:txBody>
          <a:bodyPr/>
          <a:lstStyle/>
          <a:p>
            <a:pPr algn="ctr"/>
            <a:r>
              <a:rPr lang="cs-CZ" sz="2000" dirty="0"/>
              <a:t>Cirkadiánní </a:t>
            </a:r>
            <a:r>
              <a:rPr lang="cs-CZ" sz="2000" dirty="0" smtClean="0"/>
              <a:t>biorytmy – vliv vnější </a:t>
            </a:r>
            <a:r>
              <a:rPr lang="cs-CZ" sz="2000" dirty="0" err="1" smtClean="0"/>
              <a:t>rytmicity</a:t>
            </a:r>
            <a:endParaRPr lang="cs-CZ" sz="2000" dirty="0"/>
          </a:p>
        </p:txBody>
      </p:sp>
      <p:pic>
        <p:nvPicPr>
          <p:cNvPr id="1026" name="Picture 2" descr="C:\Users\jfiala\Desktop\VÝUKA\13 - výuka podzim 2014\14 - biorytmy\Beze jména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2" y="930634"/>
            <a:ext cx="9108048" cy="379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854919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FC2E-DD88-45F8-82E5-530B7E381B21}" type="slidenum">
              <a:rPr lang="cs-CZ"/>
              <a:pPr/>
              <a:t>15</a:t>
            </a:fld>
            <a:endParaRPr lang="cs-CZ"/>
          </a:p>
        </p:txBody>
      </p:sp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91600" cy="381000"/>
          </a:xfrm>
        </p:spPr>
        <p:txBody>
          <a:bodyPr/>
          <a:lstStyle/>
          <a:p>
            <a:pPr algn="ctr"/>
            <a:r>
              <a:rPr lang="cs-CZ" sz="2400">
                <a:latin typeface="Arial" charset="0"/>
                <a:cs typeface="Times New Roman" pitchFamily="18" charset="0"/>
              </a:rPr>
              <a:t>Vztah mezi variabilitou prostředí, homeostázou a rytmicitou</a:t>
            </a:r>
            <a:endParaRPr lang="cs-CZ" sz="2400"/>
          </a:p>
        </p:txBody>
      </p:sp>
      <p:sp>
        <p:nvSpPr>
          <p:cNvPr id="620547" name="Line 3"/>
          <p:cNvSpPr>
            <a:spLocks noChangeShapeType="1"/>
          </p:cNvSpPr>
          <p:nvPr/>
        </p:nvSpPr>
        <p:spPr bwMode="auto">
          <a:xfrm>
            <a:off x="533400" y="4572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20548" name="Rectangle 4"/>
          <p:cNvSpPr>
            <a:spLocks noChangeArrowheads="1"/>
          </p:cNvSpPr>
          <p:nvPr/>
        </p:nvSpPr>
        <p:spPr bwMode="auto">
          <a:xfrm>
            <a:off x="5105400" y="1828800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i="1">
                <a:solidFill>
                  <a:schemeClr val="tx2"/>
                </a:solidFill>
                <a:latin typeface="Arial" charset="0"/>
              </a:rPr>
              <a:t>    </a:t>
            </a:r>
            <a:endParaRPr lang="cs-CZ" sz="32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20549" name="Rectangle 5"/>
          <p:cNvSpPr>
            <a:spLocks noChangeArrowheads="1"/>
          </p:cNvSpPr>
          <p:nvPr/>
        </p:nvSpPr>
        <p:spPr bwMode="auto">
          <a:xfrm>
            <a:off x="685800" y="586740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cs-CZ" sz="3200" b="0">
              <a:latin typeface="Arial" charset="0"/>
            </a:endParaRPr>
          </a:p>
        </p:txBody>
      </p:sp>
      <p:pic>
        <p:nvPicPr>
          <p:cNvPr id="620550" name="Picture 6" descr="img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6" b="19521"/>
          <a:stretch>
            <a:fillRect/>
          </a:stretch>
        </p:blipFill>
        <p:spPr bwMode="auto">
          <a:xfrm>
            <a:off x="914400" y="500063"/>
            <a:ext cx="7620000" cy="635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FC2E-DD88-45F8-82E5-530B7E381B21}" type="slidenum">
              <a:rPr lang="cs-CZ">
                <a:solidFill>
                  <a:srgbClr val="FFFFFF"/>
                </a:solidFill>
              </a:rPr>
              <a:pPr/>
              <a:t>16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91600" cy="381000"/>
          </a:xfrm>
        </p:spPr>
        <p:txBody>
          <a:bodyPr/>
          <a:lstStyle/>
          <a:p>
            <a:pPr algn="ctr"/>
            <a:r>
              <a:rPr lang="cs-CZ" sz="2400" dirty="0" err="1" smtClean="0">
                <a:latin typeface="Arial" charset="0"/>
                <a:cs typeface="Times New Roman" pitchFamily="18" charset="0"/>
              </a:rPr>
              <a:t>Zeitgebers</a:t>
            </a:r>
            <a:endParaRPr lang="cs-CZ" sz="2400" dirty="0"/>
          </a:p>
        </p:txBody>
      </p:sp>
      <p:sp>
        <p:nvSpPr>
          <p:cNvPr id="620547" name="Line 3"/>
          <p:cNvSpPr>
            <a:spLocks noChangeShapeType="1"/>
          </p:cNvSpPr>
          <p:nvPr/>
        </p:nvSpPr>
        <p:spPr bwMode="auto">
          <a:xfrm>
            <a:off x="533400" y="4572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20548" name="Rectangle 4"/>
          <p:cNvSpPr>
            <a:spLocks noChangeArrowheads="1"/>
          </p:cNvSpPr>
          <p:nvPr/>
        </p:nvSpPr>
        <p:spPr bwMode="auto">
          <a:xfrm>
            <a:off x="5105400" y="1828800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rgbClr val="800000"/>
              </a:buClr>
              <a:buSzPct val="60000"/>
            </a:pPr>
            <a:r>
              <a:rPr lang="cs-CZ" sz="2800" i="1">
                <a:solidFill>
                  <a:srgbClr val="FFFFCC"/>
                </a:solidFill>
                <a:latin typeface="Arial" charset="0"/>
              </a:rPr>
              <a:t>    </a:t>
            </a:r>
            <a:endParaRPr lang="cs-CZ" sz="3200" i="1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620549" name="Rectangle 5"/>
          <p:cNvSpPr>
            <a:spLocks noChangeArrowheads="1"/>
          </p:cNvSpPr>
          <p:nvPr/>
        </p:nvSpPr>
        <p:spPr bwMode="auto">
          <a:xfrm>
            <a:off x="685800" y="586740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cs-CZ" sz="3200" b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146" name="Picture 2" descr="C:\Users\jfiala\Desktop\VÝUKA\15 - výuka podzim 2015\11 - magistři přednášky\biorytmy nové obrázky\Zeitgebers - chronobiolgoy-6378510-4-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21585"/>
            <a:ext cx="9296400" cy="697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69141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FC2E-DD88-45F8-82E5-530B7E381B21}" type="slidenum">
              <a:rPr lang="cs-CZ">
                <a:solidFill>
                  <a:srgbClr val="FFFFFF"/>
                </a:solidFill>
              </a:rPr>
              <a:pPr/>
              <a:t>17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381000"/>
          </a:xfrm>
        </p:spPr>
        <p:txBody>
          <a:bodyPr/>
          <a:lstStyle/>
          <a:p>
            <a:pPr algn="ctr"/>
            <a:r>
              <a:rPr lang="cs-CZ" sz="2400" dirty="0" err="1" smtClean="0">
                <a:latin typeface="Arial" charset="0"/>
                <a:cs typeface="Times New Roman" pitchFamily="18" charset="0"/>
              </a:rPr>
              <a:t>Zeitgebers</a:t>
            </a:r>
            <a:endParaRPr lang="cs-CZ" sz="2400" dirty="0"/>
          </a:p>
        </p:txBody>
      </p:sp>
      <p:sp>
        <p:nvSpPr>
          <p:cNvPr id="620547" name="Line 3"/>
          <p:cNvSpPr>
            <a:spLocks noChangeShapeType="1"/>
          </p:cNvSpPr>
          <p:nvPr/>
        </p:nvSpPr>
        <p:spPr bwMode="auto">
          <a:xfrm>
            <a:off x="533400" y="4572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20548" name="Rectangle 4"/>
          <p:cNvSpPr>
            <a:spLocks noChangeArrowheads="1"/>
          </p:cNvSpPr>
          <p:nvPr/>
        </p:nvSpPr>
        <p:spPr bwMode="auto">
          <a:xfrm>
            <a:off x="5105400" y="1828800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rgbClr val="800000"/>
              </a:buClr>
              <a:buSzPct val="60000"/>
            </a:pPr>
            <a:r>
              <a:rPr lang="cs-CZ" sz="2800" i="1">
                <a:solidFill>
                  <a:srgbClr val="FFFFCC"/>
                </a:solidFill>
                <a:latin typeface="Arial" charset="0"/>
              </a:rPr>
              <a:t>    </a:t>
            </a:r>
            <a:endParaRPr lang="cs-CZ" sz="3200" i="1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620549" name="Rectangle 5"/>
          <p:cNvSpPr>
            <a:spLocks noChangeArrowheads="1"/>
          </p:cNvSpPr>
          <p:nvPr/>
        </p:nvSpPr>
        <p:spPr bwMode="auto">
          <a:xfrm>
            <a:off x="685800" y="586740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cs-CZ" sz="3200" b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7170" name="Picture 2" descr="C:\Users\jfiala\Desktop\VÝUKA\15 - výuka podzim 2015\11 - magistři přednášky\biorytmy nové obrázky\zeitbebery 2 -chronobiolgoy-6378510-16-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1" y="152400"/>
            <a:ext cx="8728479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247124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FC2E-DD88-45F8-82E5-530B7E381B21}" type="slidenum">
              <a:rPr lang="cs-CZ"/>
              <a:pPr/>
              <a:t>18</a:t>
            </a:fld>
            <a:endParaRPr lang="cs-CZ"/>
          </a:p>
        </p:txBody>
      </p:sp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91600" cy="381000"/>
          </a:xfrm>
        </p:spPr>
        <p:txBody>
          <a:bodyPr/>
          <a:lstStyle/>
          <a:p>
            <a:pPr algn="ctr"/>
            <a:r>
              <a:rPr lang="cs-CZ" sz="2400" dirty="0" smtClean="0">
                <a:latin typeface="Arial" charset="0"/>
                <a:cs typeface="Times New Roman" pitchFamily="18" charset="0"/>
              </a:rPr>
              <a:t>Původ cirkadiánních biorytmů</a:t>
            </a:r>
            <a:endParaRPr lang="cs-CZ" sz="2400" dirty="0"/>
          </a:p>
        </p:txBody>
      </p:sp>
      <p:sp>
        <p:nvSpPr>
          <p:cNvPr id="620547" name="Line 3"/>
          <p:cNvSpPr>
            <a:spLocks noChangeShapeType="1"/>
          </p:cNvSpPr>
          <p:nvPr/>
        </p:nvSpPr>
        <p:spPr bwMode="auto">
          <a:xfrm>
            <a:off x="533400" y="4572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20548" name="Rectangle 4"/>
          <p:cNvSpPr>
            <a:spLocks noChangeArrowheads="1"/>
          </p:cNvSpPr>
          <p:nvPr/>
        </p:nvSpPr>
        <p:spPr bwMode="auto">
          <a:xfrm>
            <a:off x="5105400" y="1828800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i="1">
                <a:solidFill>
                  <a:schemeClr val="tx2"/>
                </a:solidFill>
                <a:latin typeface="Arial" charset="0"/>
              </a:rPr>
              <a:t>    </a:t>
            </a:r>
            <a:endParaRPr lang="cs-CZ" sz="32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20549" name="Rectangle 5"/>
          <p:cNvSpPr>
            <a:spLocks noChangeArrowheads="1"/>
          </p:cNvSpPr>
          <p:nvPr/>
        </p:nvSpPr>
        <p:spPr bwMode="auto">
          <a:xfrm>
            <a:off x="685800" y="586740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cs-CZ" sz="3200" b="0">
              <a:latin typeface="Arial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52400" y="2438400"/>
            <a:ext cx="8763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</a:pPr>
            <a:r>
              <a:rPr lang="cs-CZ" sz="4000" i="1" dirty="0" smtClean="0">
                <a:latin typeface="Arial" charset="0"/>
              </a:rPr>
              <a:t>Cirkadiánní rytmy = fylogenetická adaptace na střídaní dne a noci </a:t>
            </a:r>
            <a:endParaRPr lang="cs-CZ" sz="4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209314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5CDC6A8-7DE5-408E-BC02-2B249C9AABFF}" type="slidenum">
              <a:rPr lang="cs-CZ">
                <a:solidFill>
                  <a:srgbClr val="FFFFFF"/>
                </a:solidFill>
              </a:rPr>
              <a:pPr/>
              <a:t>19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905000" y="48768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Tx/>
              <a:buSzTx/>
              <a:buFontTx/>
              <a:buNone/>
            </a:pPr>
            <a:endParaRPr lang="cs-CZ" sz="2400" b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152400" y="228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sz="6000">
              <a:solidFill>
                <a:srgbClr val="FFFFCC"/>
              </a:solidFill>
              <a:latin typeface="Arial" charset="0"/>
              <a:cs typeface="Arial" charset="0"/>
            </a:endParaRPr>
          </a:p>
        </p:txBody>
      </p:sp>
      <p:pic>
        <p:nvPicPr>
          <p:cNvPr id="3076" name="Picture 4" descr="C:\Users\jfiala\Desktop\XXX\1000px-Light_Ethology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82" y="1295400"/>
            <a:ext cx="9334500" cy="37338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181600" y="3733800"/>
            <a:ext cx="184990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177800" algn="l">
              <a:spcBef>
                <a:spcPct val="20000"/>
              </a:spcBef>
              <a:buClr>
                <a:schemeClr val="bg2"/>
              </a:buClr>
              <a:buSzTx/>
            </a:pPr>
            <a:r>
              <a:rPr lang="cs-CZ" sz="2800" b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(večerní)</a:t>
            </a:r>
            <a:endParaRPr lang="cs-CZ" sz="2800" b="0" dirty="0">
              <a:solidFill>
                <a:schemeClr val="bg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38400" y="4045634"/>
            <a:ext cx="2286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177800" algn="l">
              <a:spcBef>
                <a:spcPct val="20000"/>
              </a:spcBef>
              <a:buClr>
                <a:schemeClr val="bg2"/>
              </a:buClr>
              <a:buSzTx/>
            </a:pPr>
            <a:r>
              <a:rPr lang="cs-CZ" sz="2800" b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(soumrační)</a:t>
            </a:r>
            <a:endParaRPr lang="cs-CZ" sz="2800" b="0" dirty="0">
              <a:solidFill>
                <a:schemeClr val="bg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29308" y="3810000"/>
            <a:ext cx="184990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177800" algn="l">
              <a:spcBef>
                <a:spcPct val="20000"/>
              </a:spcBef>
              <a:buClr>
                <a:schemeClr val="bg2"/>
              </a:buClr>
              <a:buSzTx/>
            </a:pPr>
            <a:r>
              <a:rPr lang="cs-CZ" sz="2800" b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(ranní)</a:t>
            </a:r>
            <a:endParaRPr lang="cs-CZ" sz="2800" b="0" dirty="0">
              <a:solidFill>
                <a:schemeClr val="bg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737459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4ECC-725F-446D-8969-53A89CCDBD95}" type="slidenum">
              <a:rPr lang="cs-CZ"/>
              <a:pPr/>
              <a:t>2</a:t>
            </a:fld>
            <a:endParaRPr lang="cs-CZ"/>
          </a:p>
        </p:txBody>
      </p:sp>
      <p:sp>
        <p:nvSpPr>
          <p:cNvPr id="658436" name="Rectangle 4"/>
          <p:cNvSpPr>
            <a:spLocks noChangeArrowheads="1"/>
          </p:cNvSpPr>
          <p:nvPr/>
        </p:nvSpPr>
        <p:spPr bwMode="auto">
          <a:xfrm>
            <a:off x="5105400" y="1828800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i="1">
                <a:solidFill>
                  <a:schemeClr val="tx2"/>
                </a:solidFill>
                <a:latin typeface="Arial" charset="0"/>
              </a:rPr>
              <a:t>    </a:t>
            </a:r>
            <a:endParaRPr lang="cs-CZ" sz="32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58437" name="Rectangle 5"/>
          <p:cNvSpPr>
            <a:spLocks noChangeArrowheads="1"/>
          </p:cNvSpPr>
          <p:nvPr/>
        </p:nvSpPr>
        <p:spPr bwMode="auto">
          <a:xfrm>
            <a:off x="685800" y="586740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cs-CZ" sz="3200" b="0">
              <a:latin typeface="Arial" charset="0"/>
            </a:endParaRPr>
          </a:p>
        </p:txBody>
      </p:sp>
      <p:pic>
        <p:nvPicPr>
          <p:cNvPr id="65843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76213"/>
            <a:ext cx="8610600" cy="6453187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75D5-9A4F-4EA0-A629-CFCEDB83BDFA}" type="slidenum">
              <a:rPr lang="cs-CZ"/>
              <a:pPr/>
              <a:t>20</a:t>
            </a:fld>
            <a:endParaRPr lang="cs-CZ"/>
          </a:p>
        </p:txBody>
      </p:sp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457200"/>
          </a:xfrm>
        </p:spPr>
        <p:txBody>
          <a:bodyPr/>
          <a:lstStyle/>
          <a:p>
            <a:pPr algn="ctr"/>
            <a:r>
              <a:rPr lang="cs-CZ" sz="2400" dirty="0" smtClean="0">
                <a:latin typeface="Arial" charset="0"/>
                <a:cs typeface="Times New Roman" pitchFamily="18" charset="0"/>
              </a:rPr>
              <a:t>Barevná teplota</a:t>
            </a:r>
            <a:endParaRPr lang="cs-CZ" sz="2400" dirty="0"/>
          </a:p>
        </p:txBody>
      </p:sp>
      <p:sp>
        <p:nvSpPr>
          <p:cNvPr id="618499" name="Line 3"/>
          <p:cNvSpPr>
            <a:spLocks noChangeShapeType="1"/>
          </p:cNvSpPr>
          <p:nvPr/>
        </p:nvSpPr>
        <p:spPr bwMode="auto">
          <a:xfrm>
            <a:off x="533400" y="4572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8500" name="Rectangle 4"/>
          <p:cNvSpPr>
            <a:spLocks noChangeArrowheads="1"/>
          </p:cNvSpPr>
          <p:nvPr/>
        </p:nvSpPr>
        <p:spPr bwMode="auto">
          <a:xfrm>
            <a:off x="5105400" y="1828800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i="1">
                <a:solidFill>
                  <a:schemeClr val="tx2"/>
                </a:solidFill>
                <a:latin typeface="Arial" charset="0"/>
              </a:rPr>
              <a:t>    </a:t>
            </a:r>
            <a:endParaRPr lang="cs-CZ" sz="32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18501" name="Rectangle 5"/>
          <p:cNvSpPr>
            <a:spLocks noChangeArrowheads="1"/>
          </p:cNvSpPr>
          <p:nvPr/>
        </p:nvSpPr>
        <p:spPr bwMode="auto">
          <a:xfrm>
            <a:off x="685800" y="586740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cs-CZ" sz="3200" b="0">
              <a:latin typeface="Arial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5" y="600075"/>
            <a:ext cx="6867525" cy="199072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978844"/>
            <a:ext cx="7315200" cy="372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73370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75D5-9A4F-4EA0-A629-CFCEDB83BDFA}" type="slidenum">
              <a:rPr lang="cs-CZ"/>
              <a:pPr/>
              <a:t>21</a:t>
            </a:fld>
            <a:endParaRPr lang="cs-CZ"/>
          </a:p>
        </p:txBody>
      </p:sp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457200"/>
          </a:xfrm>
        </p:spPr>
        <p:txBody>
          <a:bodyPr/>
          <a:lstStyle/>
          <a:p>
            <a:pPr algn="ctr"/>
            <a:r>
              <a:rPr lang="cs-CZ" sz="2400" dirty="0" smtClean="0">
                <a:latin typeface="Arial" charset="0"/>
                <a:cs typeface="Times New Roman" pitchFamily="18" charset="0"/>
              </a:rPr>
              <a:t>Melatonin</a:t>
            </a:r>
            <a:endParaRPr lang="cs-CZ" sz="2400" dirty="0"/>
          </a:p>
        </p:txBody>
      </p:sp>
      <p:sp>
        <p:nvSpPr>
          <p:cNvPr id="618499" name="Line 3"/>
          <p:cNvSpPr>
            <a:spLocks noChangeShapeType="1"/>
          </p:cNvSpPr>
          <p:nvPr/>
        </p:nvSpPr>
        <p:spPr bwMode="auto">
          <a:xfrm>
            <a:off x="533400" y="4572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8500" name="Rectangle 4"/>
          <p:cNvSpPr>
            <a:spLocks noChangeArrowheads="1"/>
          </p:cNvSpPr>
          <p:nvPr/>
        </p:nvSpPr>
        <p:spPr bwMode="auto">
          <a:xfrm>
            <a:off x="5105400" y="1828800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i="1">
                <a:solidFill>
                  <a:schemeClr val="tx2"/>
                </a:solidFill>
                <a:latin typeface="Arial" charset="0"/>
              </a:rPr>
              <a:t>    </a:t>
            </a:r>
            <a:endParaRPr lang="cs-CZ" sz="32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18501" name="Rectangle 5"/>
          <p:cNvSpPr>
            <a:spLocks noChangeArrowheads="1"/>
          </p:cNvSpPr>
          <p:nvPr/>
        </p:nvSpPr>
        <p:spPr bwMode="auto">
          <a:xfrm>
            <a:off x="685800" y="586740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cs-CZ" sz="3200" b="0">
              <a:latin typeface="Arial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548" y="4400271"/>
            <a:ext cx="5572903" cy="200052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923925"/>
            <a:ext cx="57150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07978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75D5-9A4F-4EA0-A629-CFCEDB83BDFA}" type="slidenum">
              <a:rPr lang="cs-CZ"/>
              <a:pPr/>
              <a:t>22</a:t>
            </a:fld>
            <a:endParaRPr lang="cs-CZ"/>
          </a:p>
        </p:txBody>
      </p:sp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457200"/>
          </a:xfrm>
        </p:spPr>
        <p:txBody>
          <a:bodyPr/>
          <a:lstStyle/>
          <a:p>
            <a:pPr algn="ctr"/>
            <a:r>
              <a:rPr lang="cs-CZ" sz="3200">
                <a:latin typeface="Arial" charset="0"/>
                <a:cs typeface="Times New Roman" pitchFamily="18" charset="0"/>
              </a:rPr>
              <a:t>Vnitřní desynchronizace</a:t>
            </a:r>
            <a:endParaRPr lang="cs-CZ" sz="3200"/>
          </a:p>
        </p:txBody>
      </p:sp>
      <p:sp>
        <p:nvSpPr>
          <p:cNvPr id="618499" name="Line 3"/>
          <p:cNvSpPr>
            <a:spLocks noChangeShapeType="1"/>
          </p:cNvSpPr>
          <p:nvPr/>
        </p:nvSpPr>
        <p:spPr bwMode="auto">
          <a:xfrm>
            <a:off x="533400" y="4572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8500" name="Rectangle 4"/>
          <p:cNvSpPr>
            <a:spLocks noChangeArrowheads="1"/>
          </p:cNvSpPr>
          <p:nvPr/>
        </p:nvSpPr>
        <p:spPr bwMode="auto">
          <a:xfrm>
            <a:off x="5105400" y="1828800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i="1">
                <a:solidFill>
                  <a:schemeClr val="tx2"/>
                </a:solidFill>
                <a:latin typeface="Arial" charset="0"/>
              </a:rPr>
              <a:t>    </a:t>
            </a:r>
            <a:endParaRPr lang="cs-CZ" sz="32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18501" name="Rectangle 5"/>
          <p:cNvSpPr>
            <a:spLocks noChangeArrowheads="1"/>
          </p:cNvSpPr>
          <p:nvPr/>
        </p:nvSpPr>
        <p:spPr bwMode="auto">
          <a:xfrm>
            <a:off x="685800" y="586740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cs-CZ" sz="3200" b="0">
              <a:latin typeface="Arial" charset="0"/>
            </a:endParaRPr>
          </a:p>
        </p:txBody>
      </p:sp>
      <p:pic>
        <p:nvPicPr>
          <p:cNvPr id="618502" name="Picture 6" descr="img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9" r="6485" b="16827"/>
          <a:stretch>
            <a:fillRect/>
          </a:stretch>
        </p:blipFill>
        <p:spPr bwMode="auto">
          <a:xfrm>
            <a:off x="1427163" y="533400"/>
            <a:ext cx="6345237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5CDC6A8-7DE5-408E-BC02-2B249C9AABFF}" type="slidenum">
              <a:rPr lang="cs-CZ">
                <a:solidFill>
                  <a:srgbClr val="FFFFFF"/>
                </a:solidFill>
              </a:rPr>
              <a:pPr/>
              <a:t>23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905000" y="48768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Tx/>
              <a:buSzTx/>
              <a:buFontTx/>
              <a:buNone/>
            </a:pPr>
            <a:endParaRPr lang="cs-CZ" sz="2400" b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152400" y="228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sz="6000">
              <a:solidFill>
                <a:srgbClr val="FFFFCC"/>
              </a:solidFill>
              <a:latin typeface="Arial" charset="0"/>
              <a:cs typeface="Arial" charset="0"/>
            </a:endParaRPr>
          </a:p>
        </p:txBody>
      </p:sp>
      <p:pic>
        <p:nvPicPr>
          <p:cNvPr id="3077" name="Picture 5" descr="C:\Users\jfiala\Desktop\XXX\Beze jmén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491" y="1371600"/>
            <a:ext cx="589510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266746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E974-8E35-4D8E-BA28-7AB510EADFC5}" type="slidenum">
              <a:rPr lang="cs-CZ"/>
              <a:pPr/>
              <a:t>24</a:t>
            </a:fld>
            <a:endParaRPr lang="cs-CZ"/>
          </a:p>
        </p:txBody>
      </p:sp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609600"/>
          </a:xfrm>
        </p:spPr>
        <p:txBody>
          <a:bodyPr/>
          <a:lstStyle/>
          <a:p>
            <a:pPr algn="ctr"/>
            <a:r>
              <a:rPr lang="cs-CZ" sz="3200">
                <a:latin typeface="Arial" charset="0"/>
                <a:cs typeface="Times New Roman" pitchFamily="18" charset="0"/>
              </a:rPr>
              <a:t>Kde se s cirkadiánními rytmy setkáváme (potýkáme) nejčastěji</a:t>
            </a:r>
            <a:endParaRPr lang="cs-CZ" sz="3200"/>
          </a:p>
        </p:txBody>
      </p:sp>
      <p:sp>
        <p:nvSpPr>
          <p:cNvPr id="616451" name="Line 3"/>
          <p:cNvSpPr>
            <a:spLocks noChangeShapeType="1"/>
          </p:cNvSpPr>
          <p:nvPr/>
        </p:nvSpPr>
        <p:spPr bwMode="auto">
          <a:xfrm>
            <a:off x="533400" y="9144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452" name="Rectangle 4"/>
          <p:cNvSpPr>
            <a:spLocks noChangeArrowheads="1"/>
          </p:cNvSpPr>
          <p:nvPr/>
        </p:nvSpPr>
        <p:spPr bwMode="auto">
          <a:xfrm>
            <a:off x="5105400" y="1828800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i="1">
                <a:solidFill>
                  <a:schemeClr val="tx2"/>
                </a:solidFill>
                <a:latin typeface="Arial" charset="0"/>
              </a:rPr>
              <a:t>    </a:t>
            </a:r>
            <a:endParaRPr lang="cs-CZ" sz="32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16453" name="Rectangle 5"/>
          <p:cNvSpPr>
            <a:spLocks noChangeArrowheads="1"/>
          </p:cNvSpPr>
          <p:nvPr/>
        </p:nvSpPr>
        <p:spPr bwMode="auto">
          <a:xfrm>
            <a:off x="685800" y="586740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cs-CZ" sz="3200" b="0">
              <a:latin typeface="Arial" charset="0"/>
            </a:endParaRPr>
          </a:p>
        </p:txBody>
      </p:sp>
      <p:sp>
        <p:nvSpPr>
          <p:cNvPr id="616454" name="Rectangle 6"/>
          <p:cNvSpPr>
            <a:spLocks noChangeArrowheads="1"/>
          </p:cNvSpPr>
          <p:nvPr/>
        </p:nvSpPr>
        <p:spPr bwMode="auto">
          <a:xfrm>
            <a:off x="152400" y="990600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cs-CZ" sz="2800" i="1">
                <a:latin typeface="Arial" charset="0"/>
              </a:rPr>
              <a:t>Letní čas</a:t>
            </a:r>
            <a:r>
              <a:rPr lang="cs-CZ" sz="3600">
                <a:latin typeface="Arial" charset="0"/>
              </a:rPr>
              <a:t> </a:t>
            </a:r>
            <a:endParaRPr lang="cs-CZ" sz="2800">
              <a:latin typeface="Arial" charset="0"/>
            </a:endParaRPr>
          </a:p>
        </p:txBody>
      </p:sp>
      <p:sp>
        <p:nvSpPr>
          <p:cNvPr id="616455" name="Rectangle 7"/>
          <p:cNvSpPr>
            <a:spLocks noChangeArrowheads="1"/>
          </p:cNvSpPr>
          <p:nvPr/>
        </p:nvSpPr>
        <p:spPr bwMode="auto">
          <a:xfrm>
            <a:off x="152400" y="167640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cs-CZ" sz="2800" i="1">
                <a:latin typeface="Arial" charset="0"/>
              </a:rPr>
              <a:t>Jet lag</a:t>
            </a:r>
            <a:r>
              <a:rPr lang="cs-CZ" sz="3600">
                <a:latin typeface="Arial" charset="0"/>
              </a:rPr>
              <a:t> </a:t>
            </a:r>
            <a:endParaRPr lang="cs-CZ" sz="2800">
              <a:latin typeface="Arial" charset="0"/>
            </a:endParaRPr>
          </a:p>
        </p:txBody>
      </p:sp>
      <p:sp>
        <p:nvSpPr>
          <p:cNvPr id="616456" name="Rectangle 8"/>
          <p:cNvSpPr>
            <a:spLocks noChangeArrowheads="1"/>
          </p:cNvSpPr>
          <p:nvPr/>
        </p:nvSpPr>
        <p:spPr bwMode="auto">
          <a:xfrm>
            <a:off x="152400" y="228600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cs-CZ" sz="2800" i="1">
                <a:latin typeface="Arial" charset="0"/>
              </a:rPr>
              <a:t>Seasonal affective disorders, zimní deprese</a:t>
            </a:r>
            <a:r>
              <a:rPr lang="cs-CZ" sz="3600">
                <a:latin typeface="Arial" charset="0"/>
              </a:rPr>
              <a:t> </a:t>
            </a:r>
            <a:endParaRPr lang="cs-CZ" sz="2800">
              <a:latin typeface="Arial" charset="0"/>
            </a:endParaRPr>
          </a:p>
        </p:txBody>
      </p:sp>
      <p:sp>
        <p:nvSpPr>
          <p:cNvPr id="616457" name="Rectangle 9"/>
          <p:cNvSpPr>
            <a:spLocks noChangeArrowheads="1"/>
          </p:cNvSpPr>
          <p:nvPr/>
        </p:nvSpPr>
        <p:spPr bwMode="auto">
          <a:xfrm>
            <a:off x="228600" y="3581400"/>
            <a:ext cx="899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cs-CZ" sz="2800" i="1">
                <a:latin typeface="Arial" charset="0"/>
              </a:rPr>
              <a:t>Uspořádání pracovní doby, režim práce a odpočinku</a:t>
            </a:r>
            <a:r>
              <a:rPr lang="cs-CZ" sz="3600">
                <a:latin typeface="Arial" charset="0"/>
              </a:rPr>
              <a:t> </a:t>
            </a:r>
            <a:endParaRPr lang="cs-CZ" sz="2800">
              <a:latin typeface="Arial" charset="0"/>
            </a:endParaRPr>
          </a:p>
        </p:txBody>
      </p:sp>
      <p:sp>
        <p:nvSpPr>
          <p:cNvPr id="616458" name="Rectangle 10"/>
          <p:cNvSpPr>
            <a:spLocks noChangeArrowheads="1"/>
          </p:cNvSpPr>
          <p:nvPr/>
        </p:nvSpPr>
        <p:spPr bwMode="auto">
          <a:xfrm>
            <a:off x="228600" y="4572000"/>
            <a:ext cx="899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cs-CZ" sz="2800" i="1">
                <a:latin typeface="Arial" charset="0"/>
              </a:rPr>
              <a:t>Směnná a noční práce</a:t>
            </a:r>
            <a:r>
              <a:rPr lang="cs-CZ" sz="3600">
                <a:latin typeface="Arial" charset="0"/>
              </a:rPr>
              <a:t> </a:t>
            </a:r>
            <a:endParaRPr lang="cs-CZ" sz="2800">
              <a:latin typeface="Arial" charset="0"/>
            </a:endParaRPr>
          </a:p>
        </p:txBody>
      </p:sp>
      <p:sp>
        <p:nvSpPr>
          <p:cNvPr id="616459" name="Rectangle 11"/>
          <p:cNvSpPr>
            <a:spLocks noChangeArrowheads="1"/>
          </p:cNvSpPr>
          <p:nvPr/>
        </p:nvSpPr>
        <p:spPr bwMode="auto">
          <a:xfrm>
            <a:off x="228600" y="297180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cs-CZ" sz="2800" i="1">
                <a:latin typeface="Arial" charset="0"/>
              </a:rPr>
              <a:t>Poruchy spánku</a:t>
            </a:r>
            <a:endParaRPr lang="cs-CZ" sz="2800">
              <a:latin typeface="Arial" charset="0"/>
            </a:endParaRPr>
          </a:p>
        </p:txBody>
      </p:sp>
      <p:sp>
        <p:nvSpPr>
          <p:cNvPr id="616460" name="Rectangle 12"/>
          <p:cNvSpPr>
            <a:spLocks noChangeArrowheads="1"/>
          </p:cNvSpPr>
          <p:nvPr/>
        </p:nvSpPr>
        <p:spPr bwMode="auto">
          <a:xfrm>
            <a:off x="228600" y="5943600"/>
            <a:ext cx="899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cs-CZ" sz="2800" i="1">
                <a:latin typeface="Arial" charset="0"/>
              </a:rPr>
              <a:t>Interpretace klinických měření </a:t>
            </a:r>
            <a:r>
              <a:rPr lang="cs-CZ" sz="2400" b="0" i="1">
                <a:latin typeface="Arial" charset="0"/>
              </a:rPr>
              <a:t>(např.těl.teplota)</a:t>
            </a:r>
            <a:r>
              <a:rPr lang="cs-CZ" sz="2800" i="1">
                <a:latin typeface="Arial" charset="0"/>
              </a:rPr>
              <a:t> </a:t>
            </a:r>
            <a:r>
              <a:rPr lang="cs-CZ" sz="3600">
                <a:latin typeface="Arial" charset="0"/>
              </a:rPr>
              <a:t> </a:t>
            </a:r>
            <a:endParaRPr lang="cs-CZ" sz="2800">
              <a:latin typeface="Arial" charset="0"/>
            </a:endParaRPr>
          </a:p>
        </p:txBody>
      </p:sp>
      <p:sp>
        <p:nvSpPr>
          <p:cNvPr id="616461" name="Rectangle 13"/>
          <p:cNvSpPr>
            <a:spLocks noChangeArrowheads="1"/>
          </p:cNvSpPr>
          <p:nvPr/>
        </p:nvSpPr>
        <p:spPr bwMode="auto">
          <a:xfrm>
            <a:off x="152400" y="5257800"/>
            <a:ext cx="899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cs-CZ" sz="2800" i="1">
                <a:latin typeface="Arial" charset="0"/>
              </a:rPr>
              <a:t>Individuální rozdíly – ranní a večerní typy</a:t>
            </a:r>
            <a:r>
              <a:rPr lang="cs-CZ" sz="3600">
                <a:latin typeface="Arial" charset="0"/>
              </a:rPr>
              <a:t> </a:t>
            </a:r>
            <a:endParaRPr lang="cs-CZ" sz="2800">
              <a:latin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5CDC6A8-7DE5-408E-BC02-2B249C9AABFF}" type="slidenum">
              <a:rPr lang="cs-CZ">
                <a:solidFill>
                  <a:srgbClr val="FFFFFF"/>
                </a:solidFill>
              </a:rPr>
              <a:pPr/>
              <a:t>25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905000" y="48768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Tx/>
              <a:buSzTx/>
              <a:buFontTx/>
              <a:buNone/>
            </a:pPr>
            <a:endParaRPr lang="cs-CZ" sz="2400" b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152400" y="228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sz="6000">
              <a:solidFill>
                <a:srgbClr val="FFFFCC"/>
              </a:solidFill>
              <a:latin typeface="Arial" charset="0"/>
              <a:cs typeface="Arial" charset="0"/>
            </a:endParaRPr>
          </a:p>
        </p:txBody>
      </p:sp>
      <p:pic>
        <p:nvPicPr>
          <p:cNvPr id="1027" name="Picture 3" descr="C:\Users\jfiala\Desktop\XXX\Beze jmén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" y="-1"/>
            <a:ext cx="8810552" cy="679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76954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86E2-ABB6-4283-AD44-654D4CF3D8D4}" type="slidenum">
              <a:rPr lang="cs-CZ">
                <a:solidFill>
                  <a:srgbClr val="FFFFFF"/>
                </a:solidFill>
              </a:rPr>
              <a:pPr/>
              <a:t>26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381000"/>
          </a:xfrm>
        </p:spPr>
        <p:txBody>
          <a:bodyPr/>
          <a:lstStyle/>
          <a:p>
            <a:pPr algn="ctr"/>
            <a:r>
              <a:rPr lang="cs-CZ" sz="2800">
                <a:latin typeface="Arial" charset="0"/>
                <a:cs typeface="Times New Roman" pitchFamily="18" charset="0"/>
              </a:rPr>
              <a:t>Cirkadiánní rytmy</a:t>
            </a:r>
            <a:endParaRPr lang="cs-CZ" sz="2800"/>
          </a:p>
        </p:txBody>
      </p:sp>
      <p:sp>
        <p:nvSpPr>
          <p:cNvPr id="638979" name="Line 3"/>
          <p:cNvSpPr>
            <a:spLocks noChangeShapeType="1"/>
          </p:cNvSpPr>
          <p:nvPr/>
        </p:nvSpPr>
        <p:spPr bwMode="auto">
          <a:xfrm>
            <a:off x="533400" y="3810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38980" name="Rectangle 4"/>
          <p:cNvSpPr>
            <a:spLocks noChangeArrowheads="1"/>
          </p:cNvSpPr>
          <p:nvPr/>
        </p:nvSpPr>
        <p:spPr bwMode="auto">
          <a:xfrm>
            <a:off x="5105400" y="1828800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rgbClr val="800000"/>
              </a:buClr>
              <a:buSzPct val="60000"/>
            </a:pPr>
            <a:r>
              <a:rPr lang="cs-CZ" sz="2800" i="1">
                <a:solidFill>
                  <a:srgbClr val="FFFFCC"/>
                </a:solidFill>
                <a:latin typeface="Arial" charset="0"/>
              </a:rPr>
              <a:t>    </a:t>
            </a:r>
            <a:endParaRPr lang="cs-CZ" sz="3200" i="1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638981" name="Rectangle 5"/>
          <p:cNvSpPr>
            <a:spLocks noChangeArrowheads="1"/>
          </p:cNvSpPr>
          <p:nvPr/>
        </p:nvSpPr>
        <p:spPr bwMode="auto">
          <a:xfrm>
            <a:off x="685800" y="586740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cs-CZ" sz="3200" b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26" name="Picture 2" descr="C:\Users\jfiala\Desktop\VÝUKA\15 - výuka podzim 2015\11 - magistři přednášky\biorytmy nové obrázky\Circadian-Rythm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-228600"/>
            <a:ext cx="10917761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35369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86E2-ABB6-4283-AD44-654D4CF3D8D4}" type="slidenum">
              <a:rPr lang="cs-CZ"/>
              <a:pPr/>
              <a:t>27</a:t>
            </a:fld>
            <a:endParaRPr lang="cs-CZ"/>
          </a:p>
        </p:txBody>
      </p:sp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381000"/>
          </a:xfrm>
        </p:spPr>
        <p:txBody>
          <a:bodyPr/>
          <a:lstStyle/>
          <a:p>
            <a:pPr algn="ctr"/>
            <a:r>
              <a:rPr lang="cs-CZ" sz="2800">
                <a:latin typeface="Arial" charset="0"/>
                <a:cs typeface="Times New Roman" pitchFamily="18" charset="0"/>
              </a:rPr>
              <a:t>Cirkadiánní rytmy</a:t>
            </a:r>
            <a:endParaRPr lang="cs-CZ" sz="2800"/>
          </a:p>
        </p:txBody>
      </p:sp>
      <p:sp>
        <p:nvSpPr>
          <p:cNvPr id="638979" name="Line 3"/>
          <p:cNvSpPr>
            <a:spLocks noChangeShapeType="1"/>
          </p:cNvSpPr>
          <p:nvPr/>
        </p:nvSpPr>
        <p:spPr bwMode="auto">
          <a:xfrm>
            <a:off x="533400" y="3810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38980" name="Rectangle 4"/>
          <p:cNvSpPr>
            <a:spLocks noChangeArrowheads="1"/>
          </p:cNvSpPr>
          <p:nvPr/>
        </p:nvSpPr>
        <p:spPr bwMode="auto">
          <a:xfrm>
            <a:off x="5105400" y="1828800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i="1">
                <a:solidFill>
                  <a:schemeClr val="tx2"/>
                </a:solidFill>
                <a:latin typeface="Arial" charset="0"/>
              </a:rPr>
              <a:t>    </a:t>
            </a:r>
            <a:endParaRPr lang="cs-CZ" sz="32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38981" name="Rectangle 5"/>
          <p:cNvSpPr>
            <a:spLocks noChangeArrowheads="1"/>
          </p:cNvSpPr>
          <p:nvPr/>
        </p:nvSpPr>
        <p:spPr bwMode="auto">
          <a:xfrm>
            <a:off x="685800" y="586740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cs-CZ" sz="3200" b="0">
              <a:latin typeface="Arial" charset="0"/>
            </a:endParaRPr>
          </a:p>
        </p:txBody>
      </p:sp>
      <p:pic>
        <p:nvPicPr>
          <p:cNvPr id="638983" name="Picture 7" descr="Biological_clock_hu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9067800" cy="47069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72960683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85CB-C9B0-4C08-B3D2-7F459E6AE95B}" type="slidenum">
              <a:rPr lang="cs-CZ"/>
              <a:pPr/>
              <a:t>28</a:t>
            </a:fld>
            <a:endParaRPr lang="cs-CZ"/>
          </a:p>
        </p:txBody>
      </p:sp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381000"/>
          </a:xfrm>
        </p:spPr>
        <p:txBody>
          <a:bodyPr/>
          <a:lstStyle/>
          <a:p>
            <a:pPr algn="ctr"/>
            <a:r>
              <a:rPr lang="cs-CZ" sz="2800">
                <a:latin typeface="Arial" charset="0"/>
                <a:cs typeface="Times New Roman" pitchFamily="18" charset="0"/>
              </a:rPr>
              <a:t>Průběh výkonnosti</a:t>
            </a:r>
            <a:endParaRPr lang="cs-CZ" sz="2800"/>
          </a:p>
        </p:txBody>
      </p:sp>
      <p:sp>
        <p:nvSpPr>
          <p:cNvPr id="636931" name="Line 3"/>
          <p:cNvSpPr>
            <a:spLocks noChangeShapeType="1"/>
          </p:cNvSpPr>
          <p:nvPr/>
        </p:nvSpPr>
        <p:spPr bwMode="auto">
          <a:xfrm>
            <a:off x="533400" y="3810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36932" name="Rectangle 4"/>
          <p:cNvSpPr>
            <a:spLocks noChangeArrowheads="1"/>
          </p:cNvSpPr>
          <p:nvPr/>
        </p:nvSpPr>
        <p:spPr bwMode="auto">
          <a:xfrm>
            <a:off x="5105400" y="1828800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i="1">
                <a:solidFill>
                  <a:schemeClr val="tx2"/>
                </a:solidFill>
                <a:latin typeface="Arial" charset="0"/>
              </a:rPr>
              <a:t>    </a:t>
            </a:r>
            <a:endParaRPr lang="cs-CZ" sz="32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36933" name="Rectangle 5"/>
          <p:cNvSpPr>
            <a:spLocks noChangeArrowheads="1"/>
          </p:cNvSpPr>
          <p:nvPr/>
        </p:nvSpPr>
        <p:spPr bwMode="auto">
          <a:xfrm>
            <a:off x="685800" y="586740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cs-CZ" sz="3200" b="0">
              <a:latin typeface="Arial" charset="0"/>
            </a:endParaRPr>
          </a:p>
        </p:txBody>
      </p:sp>
      <p:pic>
        <p:nvPicPr>
          <p:cNvPr id="636934" name="Picture 6" descr="img0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9" r="4631" b="5722"/>
          <a:stretch>
            <a:fillRect/>
          </a:stretch>
        </p:blipFill>
        <p:spPr bwMode="auto">
          <a:xfrm>
            <a:off x="1687513" y="457200"/>
            <a:ext cx="5510212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3F39-53A6-40BA-9CDF-10CB080C913D}" type="slidenum">
              <a:rPr lang="cs-CZ"/>
              <a:pPr/>
              <a:t>29</a:t>
            </a:fld>
            <a:endParaRPr lang="cs-CZ"/>
          </a:p>
        </p:txBody>
      </p:sp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609600"/>
          </a:xfrm>
        </p:spPr>
        <p:txBody>
          <a:bodyPr/>
          <a:lstStyle/>
          <a:p>
            <a:pPr algn="ctr"/>
            <a:r>
              <a:rPr lang="cs-CZ" sz="3200">
                <a:latin typeface="Arial" charset="0"/>
                <a:cs typeface="Times New Roman" pitchFamily="18" charset="0"/>
              </a:rPr>
              <a:t>Pracovní doba</a:t>
            </a:r>
            <a:endParaRPr lang="cs-CZ" sz="3200"/>
          </a:p>
        </p:txBody>
      </p:sp>
      <p:sp>
        <p:nvSpPr>
          <p:cNvPr id="634883" name="Line 3"/>
          <p:cNvSpPr>
            <a:spLocks noChangeShapeType="1"/>
          </p:cNvSpPr>
          <p:nvPr/>
        </p:nvSpPr>
        <p:spPr bwMode="auto">
          <a:xfrm>
            <a:off x="533400" y="5334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34884" name="Rectangle 4"/>
          <p:cNvSpPr>
            <a:spLocks noChangeArrowheads="1"/>
          </p:cNvSpPr>
          <p:nvPr/>
        </p:nvSpPr>
        <p:spPr bwMode="auto">
          <a:xfrm>
            <a:off x="5105400" y="1828800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i="1">
                <a:solidFill>
                  <a:schemeClr val="tx2"/>
                </a:solidFill>
                <a:latin typeface="Arial" charset="0"/>
              </a:rPr>
              <a:t>    </a:t>
            </a:r>
            <a:endParaRPr lang="cs-CZ" sz="32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34885" name="Rectangle 5"/>
          <p:cNvSpPr>
            <a:spLocks noChangeArrowheads="1"/>
          </p:cNvSpPr>
          <p:nvPr/>
        </p:nvSpPr>
        <p:spPr bwMode="auto">
          <a:xfrm>
            <a:off x="685800" y="586740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cs-CZ" sz="3200" b="0">
              <a:latin typeface="Arial" charset="0"/>
            </a:endParaRPr>
          </a:p>
        </p:txBody>
      </p:sp>
      <p:pic>
        <p:nvPicPr>
          <p:cNvPr id="634886" name="Picture 6" descr="img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4" t="16154" b="10434"/>
          <a:stretch>
            <a:fillRect/>
          </a:stretch>
        </p:blipFill>
        <p:spPr bwMode="auto">
          <a:xfrm>
            <a:off x="1628775" y="609600"/>
            <a:ext cx="5610225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EE71D-18B3-4B4A-9275-FF88FFE2DE08}" type="slidenum">
              <a:rPr lang="cs-CZ"/>
              <a:pPr/>
              <a:t>3</a:t>
            </a:fld>
            <a:endParaRPr lang="cs-CZ"/>
          </a:p>
        </p:txBody>
      </p:sp>
      <p:sp>
        <p:nvSpPr>
          <p:cNvPr id="630788" name="Rectangle 4"/>
          <p:cNvSpPr>
            <a:spLocks noChangeArrowheads="1"/>
          </p:cNvSpPr>
          <p:nvPr/>
        </p:nvSpPr>
        <p:spPr bwMode="auto">
          <a:xfrm>
            <a:off x="5105400" y="1828800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i="1">
                <a:solidFill>
                  <a:schemeClr val="tx2"/>
                </a:solidFill>
                <a:latin typeface="Arial" charset="0"/>
              </a:rPr>
              <a:t>    </a:t>
            </a:r>
            <a:endParaRPr lang="cs-CZ" sz="32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30789" name="Rectangle 5"/>
          <p:cNvSpPr>
            <a:spLocks noChangeArrowheads="1"/>
          </p:cNvSpPr>
          <p:nvPr/>
        </p:nvSpPr>
        <p:spPr bwMode="auto">
          <a:xfrm>
            <a:off x="685800" y="586740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cs-CZ" sz="3200" b="0">
              <a:latin typeface="Arial" charset="0"/>
            </a:endParaRPr>
          </a:p>
        </p:txBody>
      </p:sp>
      <p:pic>
        <p:nvPicPr>
          <p:cNvPr id="630791" name="Picture 7" descr="img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1" b="4712"/>
          <a:stretch>
            <a:fillRect/>
          </a:stretch>
        </p:blipFill>
        <p:spPr bwMode="auto">
          <a:xfrm>
            <a:off x="1752600" y="76200"/>
            <a:ext cx="5629275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636-0E18-48BF-88F7-231B62F51BFF}" type="slidenum">
              <a:rPr lang="cs-CZ"/>
              <a:pPr/>
              <a:t>30</a:t>
            </a:fld>
            <a:endParaRPr lang="cs-CZ"/>
          </a:p>
        </p:txBody>
      </p:sp>
      <p:sp>
        <p:nvSpPr>
          <p:cNvPr id="632836" name="Rectangle 4"/>
          <p:cNvSpPr>
            <a:spLocks noChangeArrowheads="1"/>
          </p:cNvSpPr>
          <p:nvPr/>
        </p:nvSpPr>
        <p:spPr bwMode="auto">
          <a:xfrm>
            <a:off x="5105400" y="1828800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i="1">
                <a:solidFill>
                  <a:schemeClr val="tx2"/>
                </a:solidFill>
                <a:latin typeface="Arial" charset="0"/>
              </a:rPr>
              <a:t>    </a:t>
            </a:r>
            <a:endParaRPr lang="cs-CZ" sz="32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32837" name="Rectangle 5"/>
          <p:cNvSpPr>
            <a:spLocks noChangeArrowheads="1"/>
          </p:cNvSpPr>
          <p:nvPr/>
        </p:nvSpPr>
        <p:spPr bwMode="auto">
          <a:xfrm>
            <a:off x="685800" y="586740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cs-CZ" sz="3200" b="0">
              <a:latin typeface="Arial" charset="0"/>
            </a:endParaRPr>
          </a:p>
        </p:txBody>
      </p:sp>
      <p:pic>
        <p:nvPicPr>
          <p:cNvPr id="632838" name="Picture 6" descr="img0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" t="9087" r="2779" b="10434"/>
          <a:stretch>
            <a:fillRect/>
          </a:stretch>
        </p:blipFill>
        <p:spPr bwMode="auto">
          <a:xfrm>
            <a:off x="1762125" y="76200"/>
            <a:ext cx="5526088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127084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3F39-53A6-40BA-9CDF-10CB080C913D}" type="slidenum">
              <a:rPr lang="cs-CZ"/>
              <a:pPr/>
              <a:t>31</a:t>
            </a:fld>
            <a:endParaRPr lang="cs-CZ"/>
          </a:p>
        </p:txBody>
      </p:sp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609600"/>
          </a:xfrm>
        </p:spPr>
        <p:txBody>
          <a:bodyPr/>
          <a:lstStyle/>
          <a:p>
            <a:pPr algn="ctr"/>
            <a:r>
              <a:rPr lang="cs-CZ" sz="1800" dirty="0" smtClean="0">
                <a:latin typeface="Arial" charset="0"/>
                <a:cs typeface="Times New Roman" pitchFamily="18" charset="0"/>
              </a:rPr>
              <a:t>Negativní působení směnné práce</a:t>
            </a:r>
            <a:endParaRPr lang="cs-CZ" sz="1800" dirty="0"/>
          </a:p>
        </p:txBody>
      </p:sp>
      <p:sp>
        <p:nvSpPr>
          <p:cNvPr id="634883" name="Line 3"/>
          <p:cNvSpPr>
            <a:spLocks noChangeShapeType="1"/>
          </p:cNvSpPr>
          <p:nvPr/>
        </p:nvSpPr>
        <p:spPr bwMode="auto">
          <a:xfrm>
            <a:off x="533400" y="5334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34884" name="Rectangle 4"/>
          <p:cNvSpPr>
            <a:spLocks noChangeArrowheads="1"/>
          </p:cNvSpPr>
          <p:nvPr/>
        </p:nvSpPr>
        <p:spPr bwMode="auto">
          <a:xfrm>
            <a:off x="5105400" y="1828800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i="1">
                <a:solidFill>
                  <a:schemeClr val="tx2"/>
                </a:solidFill>
                <a:latin typeface="Arial" charset="0"/>
              </a:rPr>
              <a:t>    </a:t>
            </a:r>
            <a:endParaRPr lang="cs-CZ" sz="32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34885" name="Rectangle 5"/>
          <p:cNvSpPr>
            <a:spLocks noChangeArrowheads="1"/>
          </p:cNvSpPr>
          <p:nvPr/>
        </p:nvSpPr>
        <p:spPr bwMode="auto">
          <a:xfrm>
            <a:off x="685800" y="586740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cs-CZ" sz="3200" b="0">
              <a:latin typeface="Arial" charset="0"/>
            </a:endParaRPr>
          </a:p>
        </p:txBody>
      </p:sp>
      <p:pic>
        <p:nvPicPr>
          <p:cNvPr id="2050" name="Picture 2" descr="C:\Users\jfiala\Desktop\VÝUKA\13 - výuka podzim 2014\14 - biorytmy\Beze jmén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005934" cy="596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773533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0E974-8E35-4D8E-BA28-7AB510EADFC5}" type="slidenum">
              <a:rPr lang="cs-CZ"/>
              <a:pPr/>
              <a:t>32</a:t>
            </a:fld>
            <a:endParaRPr lang="cs-CZ"/>
          </a:p>
        </p:txBody>
      </p:sp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609600"/>
          </a:xfrm>
        </p:spPr>
        <p:txBody>
          <a:bodyPr/>
          <a:lstStyle/>
          <a:p>
            <a:pPr algn="ctr"/>
            <a:r>
              <a:rPr lang="cs-CZ" sz="3200" dirty="0" smtClean="0">
                <a:latin typeface="Arial" charset="0"/>
                <a:cs typeface="Times New Roman" pitchFamily="18" charset="0"/>
              </a:rPr>
              <a:t>Kontraindikace pro směnnou a noční práci</a:t>
            </a:r>
            <a:endParaRPr lang="cs-CZ" sz="3200" dirty="0"/>
          </a:p>
        </p:txBody>
      </p:sp>
      <p:sp>
        <p:nvSpPr>
          <p:cNvPr id="616451" name="Line 3"/>
          <p:cNvSpPr>
            <a:spLocks noChangeShapeType="1"/>
          </p:cNvSpPr>
          <p:nvPr/>
        </p:nvSpPr>
        <p:spPr bwMode="auto">
          <a:xfrm>
            <a:off x="533400" y="9144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452" name="Rectangle 4"/>
          <p:cNvSpPr>
            <a:spLocks noChangeArrowheads="1"/>
          </p:cNvSpPr>
          <p:nvPr/>
        </p:nvSpPr>
        <p:spPr bwMode="auto">
          <a:xfrm>
            <a:off x="5105400" y="1828800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i="1">
                <a:solidFill>
                  <a:schemeClr val="tx2"/>
                </a:solidFill>
                <a:latin typeface="Arial" charset="0"/>
              </a:rPr>
              <a:t>    </a:t>
            </a:r>
            <a:endParaRPr lang="cs-CZ" sz="32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16453" name="Rectangle 5"/>
          <p:cNvSpPr>
            <a:spLocks noChangeArrowheads="1"/>
          </p:cNvSpPr>
          <p:nvPr/>
        </p:nvSpPr>
        <p:spPr bwMode="auto">
          <a:xfrm>
            <a:off x="685800" y="586740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cs-CZ" sz="3200" b="0">
              <a:latin typeface="Arial" charset="0"/>
            </a:endParaRPr>
          </a:p>
        </p:txBody>
      </p:sp>
      <p:sp>
        <p:nvSpPr>
          <p:cNvPr id="616454" name="Rectangle 6"/>
          <p:cNvSpPr>
            <a:spLocks noChangeArrowheads="1"/>
          </p:cNvSpPr>
          <p:nvPr/>
        </p:nvSpPr>
        <p:spPr bwMode="auto">
          <a:xfrm>
            <a:off x="192157" y="1066800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cs-CZ" sz="2800" i="1" dirty="0" smtClean="0">
                <a:latin typeface="Arial" charset="0"/>
              </a:rPr>
              <a:t>Poruchy spánku</a:t>
            </a:r>
            <a:endParaRPr lang="cs-CZ" sz="2800" dirty="0">
              <a:latin typeface="Arial" charset="0"/>
            </a:endParaRPr>
          </a:p>
        </p:txBody>
      </p:sp>
      <p:sp>
        <p:nvSpPr>
          <p:cNvPr id="616455" name="Rectangle 7"/>
          <p:cNvSpPr>
            <a:spLocks noChangeArrowheads="1"/>
          </p:cNvSpPr>
          <p:nvPr/>
        </p:nvSpPr>
        <p:spPr bwMode="auto">
          <a:xfrm>
            <a:off x="152400" y="167640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cs-CZ" sz="2800" i="1" dirty="0" smtClean="0">
                <a:latin typeface="Arial" charset="0"/>
              </a:rPr>
              <a:t>Deprese, jakékoliv psychické </a:t>
            </a:r>
            <a:r>
              <a:rPr lang="cs-CZ" sz="2800" i="1" dirty="0" err="1" smtClean="0">
                <a:latin typeface="Arial" charset="0"/>
              </a:rPr>
              <a:t>porchy</a:t>
            </a:r>
            <a:endParaRPr lang="cs-CZ" sz="2800" dirty="0">
              <a:latin typeface="Arial" charset="0"/>
            </a:endParaRPr>
          </a:p>
        </p:txBody>
      </p:sp>
      <p:sp>
        <p:nvSpPr>
          <p:cNvPr id="616456" name="Rectangle 8"/>
          <p:cNvSpPr>
            <a:spLocks noChangeArrowheads="1"/>
          </p:cNvSpPr>
          <p:nvPr/>
        </p:nvSpPr>
        <p:spPr bwMode="auto">
          <a:xfrm>
            <a:off x="152400" y="228600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cs-CZ" sz="2800" i="1" dirty="0" smtClean="0">
                <a:latin typeface="Arial" charset="0"/>
              </a:rPr>
              <a:t>Epilepsie</a:t>
            </a:r>
            <a:endParaRPr lang="cs-CZ" sz="2800" dirty="0">
              <a:latin typeface="Arial" charset="0"/>
            </a:endParaRPr>
          </a:p>
        </p:txBody>
      </p:sp>
      <p:sp>
        <p:nvSpPr>
          <p:cNvPr id="616457" name="Rectangle 9"/>
          <p:cNvSpPr>
            <a:spLocks noChangeArrowheads="1"/>
          </p:cNvSpPr>
          <p:nvPr/>
        </p:nvSpPr>
        <p:spPr bwMode="auto">
          <a:xfrm>
            <a:off x="228600" y="3733800"/>
            <a:ext cx="8991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cs-CZ" sz="2800" i="1" dirty="0" smtClean="0">
                <a:latin typeface="Arial" charset="0"/>
              </a:rPr>
              <a:t>Poruchy zažívání</a:t>
            </a:r>
            <a:r>
              <a:rPr lang="cs-CZ" sz="3600" dirty="0" smtClean="0">
                <a:latin typeface="Arial" charset="0"/>
              </a:rPr>
              <a:t> </a:t>
            </a:r>
            <a:endParaRPr lang="cs-CZ" sz="2800" dirty="0">
              <a:latin typeface="Arial" charset="0"/>
            </a:endParaRPr>
          </a:p>
        </p:txBody>
      </p:sp>
      <p:sp>
        <p:nvSpPr>
          <p:cNvPr id="616459" name="Rectangle 11"/>
          <p:cNvSpPr>
            <a:spLocks noChangeArrowheads="1"/>
          </p:cNvSpPr>
          <p:nvPr/>
        </p:nvSpPr>
        <p:spPr bwMode="auto">
          <a:xfrm>
            <a:off x="152400" y="297180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cs-CZ" sz="2800" i="1" dirty="0" smtClean="0">
                <a:latin typeface="Arial" charset="0"/>
              </a:rPr>
              <a:t>Diabetes</a:t>
            </a:r>
            <a:endParaRPr lang="cs-CZ" sz="2800" dirty="0">
              <a:latin typeface="Arial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52400" y="4800600"/>
            <a:ext cx="8991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cs-CZ" sz="2800" i="1" dirty="0" smtClean="0">
                <a:latin typeface="Arial" charset="0"/>
              </a:rPr>
              <a:t>Kardiovaskulární onemocnění</a:t>
            </a:r>
            <a:endParaRPr lang="cs-CZ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259420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BB1A-B627-41D9-87D7-4476F7924539}" type="slidenum">
              <a:rPr lang="cs-CZ">
                <a:solidFill>
                  <a:srgbClr val="FFFFFF"/>
                </a:solidFill>
              </a:rPr>
              <a:pPr/>
              <a:t>4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24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381000"/>
          </a:xfrm>
        </p:spPr>
        <p:txBody>
          <a:bodyPr/>
          <a:lstStyle/>
          <a:p>
            <a:pPr algn="ctr"/>
            <a:r>
              <a:rPr lang="cs-CZ" sz="1800" dirty="0" smtClean="0">
                <a:latin typeface="Arial" charset="0"/>
                <a:cs typeface="Times New Roman" pitchFamily="18" charset="0"/>
              </a:rPr>
              <a:t>Historie:</a:t>
            </a:r>
            <a:endParaRPr lang="cs-CZ" sz="1800" dirty="0"/>
          </a:p>
        </p:txBody>
      </p:sp>
      <p:sp>
        <p:nvSpPr>
          <p:cNvPr id="624643" name="Line 3"/>
          <p:cNvSpPr>
            <a:spLocks noChangeShapeType="1"/>
          </p:cNvSpPr>
          <p:nvPr/>
        </p:nvSpPr>
        <p:spPr bwMode="auto">
          <a:xfrm>
            <a:off x="533400" y="3810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24644" name="Rectangle 4"/>
          <p:cNvSpPr>
            <a:spLocks noChangeArrowheads="1"/>
          </p:cNvSpPr>
          <p:nvPr/>
        </p:nvSpPr>
        <p:spPr bwMode="auto">
          <a:xfrm>
            <a:off x="5105400" y="1828800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rgbClr val="800000"/>
              </a:buClr>
              <a:buSzPct val="60000"/>
            </a:pPr>
            <a:r>
              <a:rPr lang="cs-CZ" sz="2800" i="1">
                <a:solidFill>
                  <a:srgbClr val="FFFFCC"/>
                </a:solidFill>
                <a:latin typeface="Arial" charset="0"/>
              </a:rPr>
              <a:t>    </a:t>
            </a:r>
            <a:endParaRPr lang="cs-CZ" sz="3200" i="1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624647" name="Rectangle 7"/>
          <p:cNvSpPr>
            <a:spLocks noChangeArrowheads="1"/>
          </p:cNvSpPr>
          <p:nvPr/>
        </p:nvSpPr>
        <p:spPr bwMode="auto">
          <a:xfrm>
            <a:off x="685800" y="586740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cs-CZ" sz="3200" b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5122" name="Picture 2" descr="C:\Users\jfiala\Desktop\VÝUKA\15 - výuka podzim 2015\11 - magistři přednášky\biorytmy nové obrázky\historie 1 - chronobiolgoy-6378510-7-1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" y="4572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709226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BB1A-B627-41D9-87D7-4476F7924539}" type="slidenum">
              <a:rPr lang="cs-CZ"/>
              <a:pPr/>
              <a:t>5</a:t>
            </a:fld>
            <a:endParaRPr lang="cs-CZ"/>
          </a:p>
        </p:txBody>
      </p:sp>
      <p:sp>
        <p:nvSpPr>
          <p:cNvPr id="624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609600"/>
          </a:xfrm>
        </p:spPr>
        <p:txBody>
          <a:bodyPr/>
          <a:lstStyle/>
          <a:p>
            <a:pPr algn="ctr"/>
            <a:r>
              <a:rPr lang="cs-CZ" sz="2800" dirty="0" err="1" smtClean="0">
                <a:latin typeface="Arial" charset="0"/>
                <a:cs typeface="Times New Roman" pitchFamily="18" charset="0"/>
              </a:rPr>
              <a:t>Chronobiology</a:t>
            </a:r>
            <a:r>
              <a:rPr lang="cs-CZ" sz="2800" dirty="0" smtClean="0">
                <a:latin typeface="Arial" charset="0"/>
                <a:cs typeface="Times New Roman" pitchFamily="18" charset="0"/>
              </a:rPr>
              <a:t>:</a:t>
            </a:r>
            <a:endParaRPr lang="cs-CZ" sz="2800" dirty="0"/>
          </a:p>
        </p:txBody>
      </p:sp>
      <p:sp>
        <p:nvSpPr>
          <p:cNvPr id="624643" name="Line 3"/>
          <p:cNvSpPr>
            <a:spLocks noChangeShapeType="1"/>
          </p:cNvSpPr>
          <p:nvPr/>
        </p:nvSpPr>
        <p:spPr bwMode="auto">
          <a:xfrm>
            <a:off x="533400" y="6096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24644" name="Rectangle 4"/>
          <p:cNvSpPr>
            <a:spLocks noChangeArrowheads="1"/>
          </p:cNvSpPr>
          <p:nvPr/>
        </p:nvSpPr>
        <p:spPr bwMode="auto">
          <a:xfrm>
            <a:off x="5105400" y="1828800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i="1">
                <a:solidFill>
                  <a:schemeClr val="tx2"/>
                </a:solidFill>
                <a:latin typeface="Arial" charset="0"/>
              </a:rPr>
              <a:t>    </a:t>
            </a:r>
            <a:endParaRPr lang="cs-CZ" sz="32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24647" name="Rectangle 7"/>
          <p:cNvSpPr>
            <a:spLocks noChangeArrowheads="1"/>
          </p:cNvSpPr>
          <p:nvPr/>
        </p:nvSpPr>
        <p:spPr bwMode="auto">
          <a:xfrm>
            <a:off x="685800" y="586740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cs-CZ" sz="3200" b="0">
              <a:latin typeface="Arial" charset="0"/>
            </a:endParaRPr>
          </a:p>
        </p:txBody>
      </p:sp>
      <p:pic>
        <p:nvPicPr>
          <p:cNvPr id="3074" name="Picture 2" descr="C:\Users\jfiala\Desktop\VÝUKA\15 - výuka podzim 2015\11 - magistři přednášky\biorytmy nové obrázky\úvod do chronobioloige - chronobiolgoy-6378510-5-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0" y="110838"/>
            <a:ext cx="8885330" cy="667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58013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BB1A-B627-41D9-87D7-4476F7924539}" type="slidenum">
              <a:rPr lang="cs-CZ"/>
              <a:pPr/>
              <a:t>6</a:t>
            </a:fld>
            <a:endParaRPr lang="cs-CZ"/>
          </a:p>
        </p:txBody>
      </p:sp>
      <p:sp>
        <p:nvSpPr>
          <p:cNvPr id="624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609600"/>
          </a:xfrm>
        </p:spPr>
        <p:txBody>
          <a:bodyPr/>
          <a:lstStyle/>
          <a:p>
            <a:pPr algn="ctr"/>
            <a:r>
              <a:rPr lang="cs-CZ" sz="4000" dirty="0" smtClean="0">
                <a:latin typeface="Arial" charset="0"/>
                <a:cs typeface="Times New Roman" pitchFamily="18" charset="0"/>
              </a:rPr>
              <a:t>Biorytmy - definice</a:t>
            </a:r>
            <a:r>
              <a:rPr lang="cs-CZ" sz="4000" dirty="0">
                <a:latin typeface="Arial" charset="0"/>
                <a:cs typeface="Times New Roman" pitchFamily="18" charset="0"/>
              </a:rPr>
              <a:t>:</a:t>
            </a:r>
            <a:endParaRPr lang="cs-CZ" sz="4000" dirty="0"/>
          </a:p>
        </p:txBody>
      </p:sp>
      <p:sp>
        <p:nvSpPr>
          <p:cNvPr id="624643" name="Line 3"/>
          <p:cNvSpPr>
            <a:spLocks noChangeShapeType="1"/>
          </p:cNvSpPr>
          <p:nvPr/>
        </p:nvSpPr>
        <p:spPr bwMode="auto">
          <a:xfrm>
            <a:off x="533400" y="6858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24644" name="Rectangle 4"/>
          <p:cNvSpPr>
            <a:spLocks noChangeArrowheads="1"/>
          </p:cNvSpPr>
          <p:nvPr/>
        </p:nvSpPr>
        <p:spPr bwMode="auto">
          <a:xfrm>
            <a:off x="5105400" y="1828800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i="1">
                <a:solidFill>
                  <a:schemeClr val="tx2"/>
                </a:solidFill>
                <a:latin typeface="Arial" charset="0"/>
              </a:rPr>
              <a:t>    </a:t>
            </a:r>
            <a:endParaRPr lang="cs-CZ" sz="32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24645" name="Rectangle 5"/>
          <p:cNvSpPr>
            <a:spLocks noChangeArrowheads="1"/>
          </p:cNvSpPr>
          <p:nvPr/>
        </p:nvSpPr>
        <p:spPr bwMode="auto">
          <a:xfrm>
            <a:off x="152400" y="76200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cs-CZ" sz="2800" i="1" dirty="0">
                <a:latin typeface="Arial" charset="0"/>
              </a:rPr>
              <a:t>Cyklické, pravidelné funkční kolísání fyziologického funkčního stavu organismu</a:t>
            </a:r>
            <a:endParaRPr lang="cs-CZ" sz="3600" dirty="0">
              <a:latin typeface="Arial" charset="0"/>
            </a:endParaRPr>
          </a:p>
        </p:txBody>
      </p:sp>
      <p:sp>
        <p:nvSpPr>
          <p:cNvPr id="624647" name="Rectangle 7"/>
          <p:cNvSpPr>
            <a:spLocks noChangeArrowheads="1"/>
          </p:cNvSpPr>
          <p:nvPr/>
        </p:nvSpPr>
        <p:spPr bwMode="auto">
          <a:xfrm>
            <a:off x="685800" y="586740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cs-CZ" sz="3200" b="0">
              <a:latin typeface="Arial" charset="0"/>
            </a:endParaRPr>
          </a:p>
        </p:txBody>
      </p:sp>
      <p:sp>
        <p:nvSpPr>
          <p:cNvPr id="624648" name="Rectangle 8"/>
          <p:cNvSpPr>
            <a:spLocks noChangeArrowheads="1"/>
          </p:cNvSpPr>
          <p:nvPr/>
        </p:nvSpPr>
        <p:spPr bwMode="auto">
          <a:xfrm>
            <a:off x="152400" y="3048000"/>
            <a:ext cx="899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cs-CZ" sz="2800" i="1">
                <a:latin typeface="Arial" charset="0"/>
              </a:rPr>
              <a:t>Přetrvává v konstantních podmínkách</a:t>
            </a:r>
            <a:r>
              <a:rPr lang="cs-CZ" sz="3600">
                <a:latin typeface="Arial" charset="0"/>
              </a:rPr>
              <a:t> </a:t>
            </a:r>
            <a:endParaRPr lang="cs-CZ" sz="2800">
              <a:latin typeface="Arial" charset="0"/>
            </a:endParaRPr>
          </a:p>
        </p:txBody>
      </p:sp>
      <p:sp>
        <p:nvSpPr>
          <p:cNvPr id="624649" name="Rectangle 9"/>
          <p:cNvSpPr>
            <a:spLocks noChangeArrowheads="1"/>
          </p:cNvSpPr>
          <p:nvPr/>
        </p:nvSpPr>
        <p:spPr bwMode="auto">
          <a:xfrm>
            <a:off x="152400" y="3810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cs-CZ" sz="2800" i="1">
                <a:latin typeface="Arial" charset="0"/>
              </a:rPr>
              <a:t>Nezávislý na teplotě (perioda)</a:t>
            </a:r>
            <a:endParaRPr lang="cs-CZ" sz="3200">
              <a:latin typeface="Arial" charset="0"/>
            </a:endParaRPr>
          </a:p>
        </p:txBody>
      </p:sp>
      <p:sp>
        <p:nvSpPr>
          <p:cNvPr id="624652" name="Rectangle 12"/>
          <p:cNvSpPr>
            <a:spLocks noChangeArrowheads="1"/>
          </p:cNvSpPr>
          <p:nvPr/>
        </p:nvSpPr>
        <p:spPr bwMode="auto">
          <a:xfrm>
            <a:off x="152400" y="2438400"/>
            <a:ext cx="8763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</a:pPr>
            <a:r>
              <a:rPr lang="cs-CZ" sz="2800" i="1" dirty="0">
                <a:latin typeface="Arial" charset="0"/>
              </a:rPr>
              <a:t>Kritéria:</a:t>
            </a:r>
            <a:endParaRPr lang="cs-CZ" sz="2800" dirty="0">
              <a:latin typeface="Arial" charset="0"/>
            </a:endParaRPr>
          </a:p>
        </p:txBody>
      </p:sp>
      <p:sp>
        <p:nvSpPr>
          <p:cNvPr id="624653" name="Rectangle 13"/>
          <p:cNvSpPr>
            <a:spLocks noChangeArrowheads="1"/>
          </p:cNvSpPr>
          <p:nvPr/>
        </p:nvSpPr>
        <p:spPr bwMode="auto">
          <a:xfrm>
            <a:off x="152400" y="46482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cs-CZ" sz="2800" i="1">
                <a:latin typeface="Arial" charset="0"/>
              </a:rPr>
              <a:t>Může být „resetován“, změněn a řízen vnějšími vlivy</a:t>
            </a:r>
            <a:endParaRPr lang="cs-CZ" sz="3200">
              <a:latin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BB1A-B627-41D9-87D7-4476F7924539}" type="slidenum">
              <a:rPr lang="cs-CZ">
                <a:solidFill>
                  <a:srgbClr val="FFFFFF"/>
                </a:solidFill>
              </a:rPr>
              <a:pPr/>
              <a:t>7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24644" name="Rectangle 4"/>
          <p:cNvSpPr>
            <a:spLocks noChangeArrowheads="1"/>
          </p:cNvSpPr>
          <p:nvPr/>
        </p:nvSpPr>
        <p:spPr bwMode="auto">
          <a:xfrm>
            <a:off x="5105400" y="1828800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rgbClr val="800000"/>
              </a:buClr>
              <a:buSzPct val="60000"/>
            </a:pPr>
            <a:r>
              <a:rPr lang="cs-CZ" sz="2800" i="1">
                <a:solidFill>
                  <a:srgbClr val="FFFFCC"/>
                </a:solidFill>
                <a:latin typeface="Arial" charset="0"/>
              </a:rPr>
              <a:t>    </a:t>
            </a:r>
            <a:endParaRPr lang="cs-CZ" sz="3200" i="1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624647" name="Rectangle 7"/>
          <p:cNvSpPr>
            <a:spLocks noChangeArrowheads="1"/>
          </p:cNvSpPr>
          <p:nvPr/>
        </p:nvSpPr>
        <p:spPr bwMode="auto">
          <a:xfrm>
            <a:off x="685800" y="586740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cs-CZ" sz="3200" b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098" name="Picture 2" descr="C:\Users\jfiala\Desktop\VÝUKA\15 - výuka podzim 2015\11 - magistři přednášky\biorytmy nové obrázky\zákl. pojmy chronobiolgoy-6378510-3-1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574"/>
            <a:ext cx="9152835" cy="686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304800"/>
          </a:xfrm>
        </p:spPr>
        <p:txBody>
          <a:bodyPr/>
          <a:lstStyle/>
          <a:p>
            <a:pPr algn="ctr"/>
            <a:r>
              <a:rPr lang="cs-CZ" sz="2000" dirty="0" smtClean="0">
                <a:latin typeface="Arial" charset="0"/>
                <a:cs typeface="Times New Roman" pitchFamily="18" charset="0"/>
              </a:rPr>
              <a:t>Základní pojmy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87958222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C7AE-9AF4-4DAE-994F-D15318A2FB5F}" type="slidenum">
              <a:rPr lang="cs-CZ"/>
              <a:pPr/>
              <a:t>8</a:t>
            </a:fld>
            <a:endParaRPr lang="cs-CZ"/>
          </a:p>
        </p:txBody>
      </p:sp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533400"/>
          </a:xfrm>
        </p:spPr>
        <p:txBody>
          <a:bodyPr/>
          <a:lstStyle/>
          <a:p>
            <a:pPr algn="ctr"/>
            <a:r>
              <a:rPr lang="cs-CZ" sz="3600">
                <a:latin typeface="Arial" charset="0"/>
                <a:cs typeface="Times New Roman" pitchFamily="18" charset="0"/>
              </a:rPr>
              <a:t>Základní parametry biorytmu</a:t>
            </a:r>
            <a:endParaRPr lang="cs-CZ" sz="3600"/>
          </a:p>
        </p:txBody>
      </p:sp>
      <p:sp>
        <p:nvSpPr>
          <p:cNvPr id="626691" name="Line 3"/>
          <p:cNvSpPr>
            <a:spLocks noChangeShapeType="1"/>
          </p:cNvSpPr>
          <p:nvPr/>
        </p:nvSpPr>
        <p:spPr bwMode="auto">
          <a:xfrm>
            <a:off x="533400" y="6096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26692" name="Rectangle 4"/>
          <p:cNvSpPr>
            <a:spLocks noChangeArrowheads="1"/>
          </p:cNvSpPr>
          <p:nvPr/>
        </p:nvSpPr>
        <p:spPr bwMode="auto">
          <a:xfrm>
            <a:off x="5105400" y="1828800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i="1">
                <a:solidFill>
                  <a:schemeClr val="tx2"/>
                </a:solidFill>
                <a:latin typeface="Arial" charset="0"/>
              </a:rPr>
              <a:t>    </a:t>
            </a:r>
            <a:endParaRPr lang="cs-CZ" sz="32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26693" name="Rectangle 5"/>
          <p:cNvSpPr>
            <a:spLocks noChangeArrowheads="1"/>
          </p:cNvSpPr>
          <p:nvPr/>
        </p:nvSpPr>
        <p:spPr bwMode="auto">
          <a:xfrm>
            <a:off x="685800" y="586740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cs-CZ" sz="3200" b="0">
              <a:latin typeface="Arial" charset="0"/>
            </a:endParaRPr>
          </a:p>
        </p:txBody>
      </p:sp>
      <p:pic>
        <p:nvPicPr>
          <p:cNvPr id="626694" name="Picture 6" descr="img02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" t="31496" r="5048" b="18527"/>
          <a:stretch>
            <a:fillRect/>
          </a:stretch>
        </p:blipFill>
        <p:spPr bwMode="auto">
          <a:xfrm>
            <a:off x="76200" y="3062288"/>
            <a:ext cx="9067800" cy="371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6695" name="Rectangle 7"/>
          <p:cNvSpPr>
            <a:spLocks noChangeArrowheads="1"/>
          </p:cNvSpPr>
          <p:nvPr/>
        </p:nvSpPr>
        <p:spPr bwMode="auto">
          <a:xfrm>
            <a:off x="152400" y="685800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cs-CZ" sz="2800" i="1">
                <a:latin typeface="Arial" charset="0"/>
              </a:rPr>
              <a:t>Délka periody</a:t>
            </a:r>
            <a:endParaRPr lang="cs-CZ" sz="2800">
              <a:latin typeface="Arial" charset="0"/>
            </a:endParaRPr>
          </a:p>
        </p:txBody>
      </p:sp>
      <p:sp>
        <p:nvSpPr>
          <p:cNvPr id="626696" name="Rectangle 8"/>
          <p:cNvSpPr>
            <a:spLocks noChangeArrowheads="1"/>
          </p:cNvSpPr>
          <p:nvPr/>
        </p:nvSpPr>
        <p:spPr bwMode="auto">
          <a:xfrm>
            <a:off x="152400" y="1219200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cs-CZ" sz="2800" i="1">
                <a:latin typeface="Arial" charset="0"/>
              </a:rPr>
              <a:t>Průběh, tvar </a:t>
            </a:r>
            <a:r>
              <a:rPr lang="cs-CZ" sz="1800" i="1">
                <a:latin typeface="Arial" charset="0"/>
              </a:rPr>
              <a:t>(nemusí být pravidelná sinusovka)</a:t>
            </a:r>
            <a:endParaRPr lang="cs-CZ" sz="1800">
              <a:latin typeface="Arial" charset="0"/>
            </a:endParaRPr>
          </a:p>
        </p:txBody>
      </p:sp>
      <p:sp>
        <p:nvSpPr>
          <p:cNvPr id="626697" name="Rectangle 9"/>
          <p:cNvSpPr>
            <a:spLocks noChangeArrowheads="1"/>
          </p:cNvSpPr>
          <p:nvPr/>
        </p:nvSpPr>
        <p:spPr bwMode="auto">
          <a:xfrm>
            <a:off x="152400" y="1828800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cs-CZ" sz="2800" i="1">
                <a:latin typeface="Arial" charset="0"/>
              </a:rPr>
              <a:t>Amplituda</a:t>
            </a:r>
            <a:endParaRPr lang="cs-CZ" sz="1800">
              <a:latin typeface="Arial" charset="0"/>
            </a:endParaRPr>
          </a:p>
        </p:txBody>
      </p:sp>
      <p:sp>
        <p:nvSpPr>
          <p:cNvPr id="626698" name="Rectangle 10"/>
          <p:cNvSpPr>
            <a:spLocks noChangeArrowheads="1"/>
          </p:cNvSpPr>
          <p:nvPr/>
        </p:nvSpPr>
        <p:spPr bwMode="auto">
          <a:xfrm>
            <a:off x="228600" y="2362200"/>
            <a:ext cx="8991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cs-CZ" sz="2800" i="1">
                <a:latin typeface="Arial" charset="0"/>
              </a:rPr>
              <a:t>Fázový posun</a:t>
            </a:r>
            <a:endParaRPr lang="cs-CZ" sz="1800">
              <a:latin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40C7-E6A8-4CAA-A861-E52650DCCCEE}" type="slidenum">
              <a:rPr lang="cs-CZ"/>
              <a:pPr/>
              <a:t>9</a:t>
            </a:fld>
            <a:endParaRPr lang="cs-CZ"/>
          </a:p>
        </p:txBody>
      </p:sp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609600"/>
          </a:xfrm>
        </p:spPr>
        <p:txBody>
          <a:bodyPr/>
          <a:lstStyle/>
          <a:p>
            <a:pPr algn="ctr"/>
            <a:r>
              <a:rPr lang="cs-CZ" sz="3000">
                <a:latin typeface="Arial" charset="0"/>
                <a:cs typeface="Times New Roman" pitchFamily="18" charset="0"/>
              </a:rPr>
              <a:t>Základní rozdělení biorytmů – dle délky periody</a:t>
            </a:r>
            <a:endParaRPr lang="cs-CZ" sz="3000">
              <a:latin typeface="Arial" charset="0"/>
            </a:endParaRPr>
          </a:p>
        </p:txBody>
      </p:sp>
      <p:sp>
        <p:nvSpPr>
          <p:cNvPr id="586755" name="Line 3"/>
          <p:cNvSpPr>
            <a:spLocks noChangeShapeType="1"/>
          </p:cNvSpPr>
          <p:nvPr/>
        </p:nvSpPr>
        <p:spPr bwMode="auto">
          <a:xfrm>
            <a:off x="533400" y="7620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6756" name="Rectangle 4"/>
          <p:cNvSpPr>
            <a:spLocks noChangeArrowheads="1"/>
          </p:cNvSpPr>
          <p:nvPr/>
        </p:nvSpPr>
        <p:spPr bwMode="auto">
          <a:xfrm>
            <a:off x="5105400" y="1828800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i="1">
                <a:solidFill>
                  <a:schemeClr val="tx2"/>
                </a:solidFill>
                <a:latin typeface="Arial" charset="0"/>
              </a:rPr>
              <a:t>    </a:t>
            </a:r>
            <a:endParaRPr lang="cs-CZ" sz="32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86762" name="Rectangle 10"/>
          <p:cNvSpPr>
            <a:spLocks noChangeArrowheads="1"/>
          </p:cNvSpPr>
          <p:nvPr/>
        </p:nvSpPr>
        <p:spPr bwMode="auto">
          <a:xfrm>
            <a:off x="685800" y="586740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cs-CZ" sz="3200" b="0">
              <a:latin typeface="Arial" charset="0"/>
            </a:endParaRPr>
          </a:p>
        </p:txBody>
      </p:sp>
      <p:pic>
        <p:nvPicPr>
          <p:cNvPr id="586771" name="Picture 19" descr="img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" t="2316" b="7411"/>
          <a:stretch>
            <a:fillRect/>
          </a:stretch>
        </p:blipFill>
        <p:spPr bwMode="auto">
          <a:xfrm>
            <a:off x="76200" y="801688"/>
            <a:ext cx="8991600" cy="59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becná">
  <a:themeElements>
    <a:clrScheme name="Obecná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Obecná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F9966"/>
          </a:buClr>
          <a:buSzPct val="120000"/>
          <a:buFont typeface="Wingdings" pitchFamily="2" charset="2"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etter Gothic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F9966"/>
          </a:buClr>
          <a:buSzPct val="120000"/>
          <a:buFont typeface="Wingdings" pitchFamily="2" charset="2"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etter Gothic" pitchFamily="49" charset="0"/>
          </a:defRPr>
        </a:defPPr>
      </a:lstStyle>
    </a:lnDef>
  </a:objectDefaults>
  <a:extraClrSchemeLst>
    <a:extraClrScheme>
      <a:clrScheme name="Obecná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Office\Templates\1029\Obecná.pot</Template>
  <TotalTime>16685</TotalTime>
  <Words>301</Words>
  <Application>Microsoft Office PowerPoint</Application>
  <PresentationFormat>Předvádění na obrazovce (4:3)</PresentationFormat>
  <Paragraphs>145</Paragraphs>
  <Slides>32</Slides>
  <Notes>32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Arial Narrow</vt:lpstr>
      <vt:lpstr>Letter Gothic</vt:lpstr>
      <vt:lpstr>Times New Roman</vt:lpstr>
      <vt:lpstr>Wingdings</vt:lpstr>
      <vt:lpstr>Obecná</vt:lpstr>
      <vt:lpstr>Biorytmy, cirkadiánní rytmy</vt:lpstr>
      <vt:lpstr>Prezentace aplikace PowerPoint</vt:lpstr>
      <vt:lpstr>Prezentace aplikace PowerPoint</vt:lpstr>
      <vt:lpstr>Historie:</vt:lpstr>
      <vt:lpstr>Chronobiology:</vt:lpstr>
      <vt:lpstr>Biorytmy - definice:</vt:lpstr>
      <vt:lpstr>Základní pojmy</vt:lpstr>
      <vt:lpstr>Základní parametry biorytmu</vt:lpstr>
      <vt:lpstr>Základní rozdělení biorytmů – dle délky periody</vt:lpstr>
      <vt:lpstr>Prezentace aplikace PowerPoint</vt:lpstr>
      <vt:lpstr>Prezentace aplikace PowerPoint</vt:lpstr>
      <vt:lpstr>Prezentace aplikace PowerPoint</vt:lpstr>
      <vt:lpstr>Cirkadiánní biorytmy</vt:lpstr>
      <vt:lpstr>Cirkadiánní biorytmy – vliv vnější rytmicity</vt:lpstr>
      <vt:lpstr>Vztah mezi variabilitou prostředí, homeostázou a rytmicitou</vt:lpstr>
      <vt:lpstr>Zeitgebers</vt:lpstr>
      <vt:lpstr>Zeitgebers</vt:lpstr>
      <vt:lpstr>Původ cirkadiánních biorytmů</vt:lpstr>
      <vt:lpstr>Prezentace aplikace PowerPoint</vt:lpstr>
      <vt:lpstr>Barevná teplota</vt:lpstr>
      <vt:lpstr>Melatonin</vt:lpstr>
      <vt:lpstr>Vnitřní desynchronizace</vt:lpstr>
      <vt:lpstr>Prezentace aplikace PowerPoint</vt:lpstr>
      <vt:lpstr>Kde se s cirkadiánními rytmy setkáváme (potýkáme) nejčastěji</vt:lpstr>
      <vt:lpstr>Prezentace aplikace PowerPoint</vt:lpstr>
      <vt:lpstr>Cirkadiánní rytmy</vt:lpstr>
      <vt:lpstr>Cirkadiánní rytmy</vt:lpstr>
      <vt:lpstr>Průběh výkonnosti</vt:lpstr>
      <vt:lpstr>Pracovní doba</vt:lpstr>
      <vt:lpstr>Prezentace aplikace PowerPoint</vt:lpstr>
      <vt:lpstr>Negativní působení směnné práce</vt:lpstr>
      <vt:lpstr>Kontraindikace pro směnnou a noční práci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jfiala</dc:creator>
  <cp:lastModifiedBy>Jindřich Fiala</cp:lastModifiedBy>
  <cp:revision>527</cp:revision>
  <cp:lastPrinted>1601-01-01T00:00:00Z</cp:lastPrinted>
  <dcterms:created xsi:type="dcterms:W3CDTF">1601-01-01T00:00:00Z</dcterms:created>
  <dcterms:modified xsi:type="dcterms:W3CDTF">2018-12-20T15:33:51Z</dcterms:modified>
</cp:coreProperties>
</file>