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3" r:id="rId5"/>
    <p:sldId id="272" r:id="rId6"/>
    <p:sldId id="266" r:id="rId7"/>
    <p:sldId id="271" r:id="rId8"/>
    <p:sldId id="267" r:id="rId9"/>
    <p:sldId id="265" r:id="rId10"/>
    <p:sldId id="259" r:id="rId11"/>
    <p:sldId id="268" r:id="rId12"/>
    <p:sldId id="260" r:id="rId13"/>
    <p:sldId id="269" r:id="rId14"/>
    <p:sldId id="261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144" autoAdjust="0"/>
  </p:normalViewPr>
  <p:slideViewPr>
    <p:cSldViewPr>
      <p:cViewPr>
        <p:scale>
          <a:sx n="80" d="100"/>
          <a:sy n="80" d="100"/>
        </p:scale>
        <p:origin x="-58" y="-89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6F574-5DA6-4C97-8D43-008BCEBB0C3B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8D1B3-6237-4AE3-B7FA-0C9BF259F6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27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https://www.epa.gov/heat-islands/heat-island-impacts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8D1B3-6237-4AE3-B7FA-0C9BF259F67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45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Black </a:t>
            </a:r>
            <a:r>
              <a:rPr lang="cs-CZ" dirty="0" err="1"/>
              <a:t>carbon</a:t>
            </a:r>
            <a:r>
              <a:rPr lang="cs-CZ" dirty="0"/>
              <a:t> představuje podstatnou část frakce PM2,5. Důsledky jsou z inhalační expozice a termické zátěže.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D8D1B3-6237-4AE3-B7FA-0C9BF259F67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485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Peter </a:t>
            </a:r>
            <a:r>
              <a:rPr lang="cs-CZ" dirty="0" err="1"/>
              <a:t>Moonen</a:t>
            </a:r>
            <a:r>
              <a:rPr lang="cs-CZ" dirty="0"/>
              <a:t>, </a:t>
            </a:r>
            <a:r>
              <a:rPr lang="cs-CZ" dirty="0" err="1"/>
              <a:t>Thijs</a:t>
            </a:r>
            <a:r>
              <a:rPr lang="cs-CZ" dirty="0"/>
              <a:t> </a:t>
            </a:r>
            <a:r>
              <a:rPr lang="cs-CZ" dirty="0" err="1"/>
              <a:t>Defraeye</a:t>
            </a:r>
            <a:r>
              <a:rPr lang="cs-CZ" dirty="0"/>
              <a:t>, Viktor </a:t>
            </a:r>
            <a:r>
              <a:rPr lang="cs-CZ" dirty="0" err="1"/>
              <a:t>Dorer</a:t>
            </a:r>
            <a:r>
              <a:rPr lang="cs-CZ" dirty="0"/>
              <a:t>, Bert </a:t>
            </a:r>
            <a:r>
              <a:rPr lang="cs-CZ" dirty="0" err="1"/>
              <a:t>Blocken</a:t>
            </a:r>
            <a:r>
              <a:rPr lang="cs-CZ" dirty="0"/>
              <a:t>, Jan </a:t>
            </a:r>
            <a:r>
              <a:rPr lang="cs-CZ" dirty="0" err="1"/>
              <a:t>Carmeliet</a:t>
            </a:r>
            <a:r>
              <a:rPr lang="cs-CZ" dirty="0"/>
              <a:t>, Urban </a:t>
            </a:r>
            <a:r>
              <a:rPr lang="cs-CZ" dirty="0" err="1"/>
              <a:t>Physics</a:t>
            </a:r>
            <a:r>
              <a:rPr lang="cs-CZ" dirty="0"/>
              <a:t>: </a:t>
            </a:r>
            <a:r>
              <a:rPr lang="cs-CZ" dirty="0" err="1"/>
              <a:t>Effect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micro-climate</a:t>
            </a:r>
            <a:r>
              <a:rPr lang="cs-CZ" dirty="0"/>
              <a:t> on </a:t>
            </a:r>
            <a:r>
              <a:rPr lang="cs-CZ" dirty="0" err="1"/>
              <a:t>comfort</a:t>
            </a:r>
            <a:r>
              <a:rPr lang="cs-CZ" dirty="0"/>
              <a:t>, </a:t>
            </a:r>
            <a:r>
              <a:rPr lang="cs-CZ" dirty="0" err="1"/>
              <a:t>health</a:t>
            </a:r>
            <a:r>
              <a:rPr lang="cs-CZ" dirty="0"/>
              <a:t> and </a:t>
            </a:r>
            <a:r>
              <a:rPr lang="cs-CZ" dirty="0" err="1"/>
              <a:t>energy</a:t>
            </a:r>
            <a:r>
              <a:rPr lang="cs-CZ" dirty="0"/>
              <a:t> </a:t>
            </a:r>
            <a:r>
              <a:rPr lang="cs-CZ" dirty="0" err="1"/>
              <a:t>demand</a:t>
            </a:r>
            <a:r>
              <a:rPr lang="cs-CZ" dirty="0"/>
              <a:t>, </a:t>
            </a:r>
            <a:r>
              <a:rPr lang="cs-CZ" dirty="0" err="1"/>
              <a:t>Frontiers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Architectural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, </a:t>
            </a:r>
            <a:r>
              <a:rPr lang="cs-CZ" dirty="0" err="1"/>
              <a:t>Volume</a:t>
            </a:r>
            <a:r>
              <a:rPr lang="cs-CZ" dirty="0"/>
              <a:t> 1, </a:t>
            </a:r>
            <a:r>
              <a:rPr lang="cs-CZ" dirty="0" err="1"/>
              <a:t>Issue</a:t>
            </a:r>
            <a:r>
              <a:rPr lang="cs-CZ" dirty="0"/>
              <a:t> 3, </a:t>
            </a:r>
            <a:r>
              <a:rPr lang="cs-CZ" dirty="0" err="1"/>
              <a:t>September</a:t>
            </a:r>
            <a:r>
              <a:rPr lang="cs-CZ" dirty="0"/>
              <a:t> 2012, </a:t>
            </a:r>
            <a:r>
              <a:rPr lang="cs-CZ" dirty="0" err="1"/>
              <a:t>Pages</a:t>
            </a:r>
            <a:r>
              <a:rPr lang="cs-CZ" dirty="0"/>
              <a:t> 197-228, ISSN 2095-2635, http://dx.doi.org/10.1016/j.foar.2012.05.002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8D1B3-6237-4AE3-B7FA-0C9BF259F67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501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Blíže viz NV 361/2007, z didaktických důvodů zjednodušeno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8D1B3-6237-4AE3-B7FA-0C9BF259F67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754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8D1B3-6237-4AE3-B7FA-0C9BF259F67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754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8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281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620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49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55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56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50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023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534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101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301-1A14-4176-92F0-A28FBF2C08F7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87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1D301-1A14-4176-92F0-A28FBF2C08F7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B52DF-022E-4995-87F1-8B228A5ABC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30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1556793"/>
            <a:ext cx="7772400" cy="2043658"/>
          </a:xfrm>
        </p:spPr>
        <p:txBody>
          <a:bodyPr>
            <a:noAutofit/>
          </a:bodyPr>
          <a:lstStyle/>
          <a:p>
            <a:r>
              <a:rPr lang="cs-CZ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Termický komplex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Aleš Peřina, </a:t>
            </a:r>
            <a:r>
              <a:rPr lang="cs-CZ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D.</a:t>
            </a:r>
          </a:p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Ústav ochrany a podpory zdraví LF MU</a:t>
            </a:r>
          </a:p>
        </p:txBody>
      </p:sp>
    </p:spTree>
    <p:extLst>
      <p:ext uri="{BB962C8B-B14F-4D97-AF65-F5344CB8AC3E}">
        <p14:creationId xmlns:p14="http://schemas.microsoft.com/office/powerpoint/2010/main" val="1255661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Požadavky na mikroklima = požadavky na vyrovnanou energetickou bilanci (ukázka legislativních požadavků)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73205"/>
              </p:ext>
            </p:extLst>
          </p:nvPr>
        </p:nvGraphicFramePr>
        <p:xfrm>
          <a:off x="2279576" y="1556792"/>
          <a:ext cx="7560840" cy="42484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57917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Třída práce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Energetická náročnost [W.m</a:t>
                      </a:r>
                      <a:r>
                        <a:rPr lang="cs-CZ" sz="14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Charakteristika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Teplota t</a:t>
                      </a:r>
                      <a:r>
                        <a:rPr lang="cs-CZ" sz="14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14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C]</a:t>
                      </a:r>
                    </a:p>
                    <a:p>
                      <a:pPr algn="ctr"/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Relativní</a:t>
                      </a:r>
                      <a:r>
                        <a:rPr lang="cs-CZ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vlhkost [%]</a:t>
                      </a:r>
                    </a:p>
                    <a:p>
                      <a:pPr algn="ctr"/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Rychlost proudění vzduchu [m.s</a:t>
                      </a:r>
                      <a:r>
                        <a:rPr lang="cs-CZ" sz="14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</a:p>
                    <a:p>
                      <a:pPr algn="ctr"/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896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 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Kancelářská práce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20 -27</a:t>
                      </a:r>
                    </a:p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opt.22 až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30 - 70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až 0,2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896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a-b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81 - (105) - 130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Lehká manuální práce vsedě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14 - 26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30 - 70</a:t>
                      </a:r>
                    </a:p>
                    <a:p>
                      <a:pPr algn="ctr"/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až 0,3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896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a-</a:t>
                      </a:r>
                      <a:r>
                        <a:rPr lang="cs-CZ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– (160) - 200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Manuální práce ve stoje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10 - 26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30 - 70</a:t>
                      </a:r>
                    </a:p>
                    <a:p>
                      <a:pPr algn="ctr"/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až 0,3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116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a-b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 – (250) - 300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Rozsáhlá</a:t>
                      </a:r>
                      <a:r>
                        <a:rPr lang="cs-CZ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svalová činnost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10 - 24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30 - 70</a:t>
                      </a:r>
                    </a:p>
                    <a:p>
                      <a:pPr algn="ctr"/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až 0,5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875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301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Rozsáhlá a intenzivní svalová činnost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10 - 20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30 - 70</a:t>
                      </a:r>
                    </a:p>
                    <a:p>
                      <a:pPr algn="ctr"/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až 0,5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610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Tepelný odpor oděvu: </a:t>
            </a:r>
            <a:r>
              <a:rPr lang="cs-CZ" sz="2000" i="1" dirty="0"/>
              <a:t>svlečený člověk clo = 0 (ukázka legislativních požadavků)</a:t>
            </a:r>
          </a:p>
        </p:txBody>
      </p:sp>
      <p:pic>
        <p:nvPicPr>
          <p:cNvPr id="5" name="Obrázek 4" descr="Izolace oblečení - TZB-info - Mozilla Firefox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52" t="14904" r="20440" b="6535"/>
          <a:stretch/>
        </p:blipFill>
        <p:spPr>
          <a:xfrm>
            <a:off x="2999656" y="1052736"/>
            <a:ext cx="6120680" cy="442655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7248128" y="573325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Vyoralová, TZB-</a:t>
            </a:r>
            <a:r>
              <a:rPr lang="cs-CZ" dirty="0" err="1"/>
              <a:t>info</a:t>
            </a:r>
            <a:r>
              <a:rPr lang="cs-CZ" dirty="0"/>
              <a:t>, on-line </a:t>
            </a:r>
          </a:p>
        </p:txBody>
      </p:sp>
    </p:spTree>
    <p:extLst>
      <p:ext uri="{BB962C8B-B14F-4D97-AF65-F5344CB8AC3E}">
        <p14:creationId xmlns:p14="http://schemas.microsoft.com/office/powerpoint/2010/main" val="2826805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Vymezení (ne)přijatelné zátěže teplem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196752"/>
            <a:ext cx="10972800" cy="5184575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Dlouhodobě únosná zátěž teplem </a:t>
            </a:r>
            <a:r>
              <a:rPr lang="cs-CZ" dirty="0"/>
              <a:t>je vymezena </a:t>
            </a:r>
            <a:r>
              <a:rPr lang="cs-CZ" b="1" dirty="0"/>
              <a:t>množství ztracené vody</a:t>
            </a:r>
            <a:r>
              <a:rPr lang="cs-CZ" dirty="0"/>
              <a:t> potem a dýcháním</a:t>
            </a:r>
          </a:p>
          <a:p>
            <a:pPr lvl="1"/>
            <a:r>
              <a:rPr lang="cs-CZ" dirty="0"/>
              <a:t>Limitní je ztráta 3,9 litru vody při povrchu těla 1,8 m</a:t>
            </a:r>
            <a:r>
              <a:rPr lang="cs-CZ" baseline="30000" dirty="0"/>
              <a:t>2</a:t>
            </a:r>
          </a:p>
          <a:p>
            <a:pPr lvl="2"/>
            <a:r>
              <a:rPr lang="cs-CZ" b="1" dirty="0"/>
              <a:t>Úhrada možná ochrannými nápoji: </a:t>
            </a:r>
            <a:r>
              <a:rPr lang="cs-CZ" dirty="0"/>
              <a:t>slabě až středně mineralizovaný s obsahem cukru do 6,5 </a:t>
            </a:r>
            <a:r>
              <a:rPr lang="cs-CZ" dirty="0" err="1"/>
              <a:t>obj</a:t>
            </a:r>
            <a:r>
              <a:rPr lang="cs-CZ" dirty="0"/>
              <a:t>. %, nejvýše 1 </a:t>
            </a:r>
            <a:r>
              <a:rPr lang="cs-CZ" dirty="0" err="1"/>
              <a:t>obj</a:t>
            </a:r>
            <a:r>
              <a:rPr lang="cs-CZ" dirty="0"/>
              <a:t>. % alkoholu s přípustným obsahem látek zvyšujících obranyschopnost organismu</a:t>
            </a:r>
          </a:p>
          <a:p>
            <a:r>
              <a:rPr lang="cs-CZ" b="1" dirty="0"/>
              <a:t>Krátkodobě únosná zátěž teplem je vymezena množstvím akumulovaného tepla</a:t>
            </a:r>
          </a:p>
          <a:p>
            <a:pPr lvl="1"/>
            <a:r>
              <a:rPr lang="cs-CZ" dirty="0"/>
              <a:t>Limitní je </a:t>
            </a:r>
            <a:r>
              <a:rPr lang="cs-CZ" b="1" dirty="0"/>
              <a:t>vzestup srdeční frekvence </a:t>
            </a:r>
            <a:r>
              <a:rPr lang="cs-CZ" dirty="0"/>
              <a:t>nejvýše na 150 tepů.min</a:t>
            </a:r>
            <a:r>
              <a:rPr lang="cs-CZ" baseline="30000" dirty="0"/>
              <a:t>-1</a:t>
            </a:r>
            <a:endParaRPr lang="cs-CZ" dirty="0"/>
          </a:p>
          <a:p>
            <a:r>
              <a:rPr lang="cs-CZ" dirty="0"/>
              <a:t>Zátěž chladem je vždy jen krátkodobá</a:t>
            </a:r>
          </a:p>
          <a:p>
            <a:pPr lvl="1"/>
            <a:r>
              <a:rPr lang="cs-CZ" dirty="0"/>
              <a:t>Teplota na pracovišti nižší, než 10 </a:t>
            </a:r>
            <a:r>
              <a:rPr lang="cs-CZ" baseline="30000" dirty="0"/>
              <a:t>O</a:t>
            </a:r>
            <a:r>
              <a:rPr lang="cs-CZ" dirty="0"/>
              <a:t>C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624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 sauny? Ano či 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831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i="1" dirty="0"/>
              <a:t>Zákon č. 258/2000 Sb. o ochraně veřejného zdraví: Provozovatel sauny je povinen: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1600" i="1" dirty="0"/>
              <a:t>při výběru zdroje vody posoudit jeho vydatnost, jakost, možnost jeho úpravy a provést laboratorní rozbory vody ve zdroji,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1600" i="1" dirty="0"/>
              <a:t>vodu ke koupání, sprchování nebo ochlazování dezinfikovat, upravovat, obměňovat a dodržovat hygienické požadavky na recirkulační systém, jeho vybavení a intenzitu recirkulace,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1600" i="1" dirty="0"/>
              <a:t>kontrolovat chod úpravny vody včetně dezinfekčního zařízení a provádět orientační kontrolu jakosti vody ke koupání,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1600" i="1" dirty="0"/>
              <a:t>dodržovat hygienické požadavky na vlastnosti materiálů vybavení umělého koupaliště nebo sauny, vlastnosti pomůcek, které přicházejí do styku s vodou ke koupání, jejich údržbu a ukládání, a jde-li o provoz bazénu pro kojence a batolata, i hygienické požadavky na oblečení kojenců a batolat při koupání,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1600" i="1" dirty="0"/>
              <a:t>monitorovat jakost vody ke koupání v ukazatelích stanovovaných na místě a charakterizujících provozní zatížení bazénu a účinnost dezinfekce, a dále provádět kontrolu teploty vody v bazénu a na jejím základě dodržovat požadavky, které s teplotou vody souvisejí,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1600" i="1" dirty="0"/>
              <a:t>vyznačit údaje o naměřené teplotě vody ke koupání a teplotě vzduchu umělého koupaliště a zveřejnit je na viditelném místě v prostoru ke koupání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1600" i="1" dirty="0"/>
              <a:t>dodržovat hygienické požadavky na mikroklimatické podmínky umělého koupaliště nebo sauny a způsob jejich měření,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1600" i="1" dirty="0"/>
              <a:t>vést provozní deník a evidenci o výsledcích kontrol a měření provedených podle písmen c), e) a g) a uchovávat je po dobu 1 roku.</a:t>
            </a:r>
          </a:p>
          <a:p>
            <a:pPr marL="0" indent="0">
              <a:buNone/>
            </a:pPr>
            <a:r>
              <a:rPr lang="cs-CZ" sz="2000" dirty="0"/>
              <a:t>Kdo poskytne odborné poradenství?</a:t>
            </a:r>
          </a:p>
        </p:txBody>
      </p:sp>
    </p:spTree>
    <p:extLst>
      <p:ext uri="{BB962C8B-B14F-4D97-AF65-F5344CB8AC3E}">
        <p14:creationId xmlns:p14="http://schemas.microsoft.com/office/powerpoint/2010/main" val="1752776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Větrání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5360" y="1268760"/>
            <a:ext cx="11449272" cy="5400600"/>
          </a:xfrm>
        </p:spPr>
        <p:txBody>
          <a:bodyPr>
            <a:normAutofit/>
          </a:bodyPr>
          <a:lstStyle/>
          <a:p>
            <a:r>
              <a:rPr lang="cs-CZ" dirty="0"/>
              <a:t>Cíle:</a:t>
            </a:r>
          </a:p>
          <a:p>
            <a:pPr lvl="1"/>
            <a:r>
              <a:rPr lang="cs-CZ" dirty="0"/>
              <a:t>zajištění optimálních mikroklimatických podmínek</a:t>
            </a:r>
          </a:p>
          <a:p>
            <a:pPr lvl="1"/>
            <a:r>
              <a:rPr lang="cs-CZ" dirty="0"/>
              <a:t>odstranění znečišťujících látek</a:t>
            </a:r>
          </a:p>
          <a:p>
            <a:pPr lvl="1"/>
            <a:r>
              <a:rPr lang="cs-CZ" dirty="0"/>
              <a:t>epidemiologické hledisko</a:t>
            </a:r>
          </a:p>
          <a:p>
            <a:pPr lvl="1"/>
            <a:r>
              <a:rPr lang="cs-CZ" dirty="0"/>
              <a:t>estetické hledisko</a:t>
            </a:r>
          </a:p>
          <a:p>
            <a:pPr lvl="1"/>
            <a:r>
              <a:rPr lang="cs-CZ" dirty="0"/>
              <a:t>vyjma havarijních situací </a:t>
            </a:r>
            <a:r>
              <a:rPr lang="cs-CZ" b="1" u="sng" dirty="0"/>
              <a:t>není</a:t>
            </a:r>
            <a:r>
              <a:rPr lang="cs-CZ" dirty="0"/>
              <a:t> cílem obnovení obsahu kyslíku</a:t>
            </a:r>
          </a:p>
          <a:p>
            <a:r>
              <a:rPr lang="cs-CZ" dirty="0"/>
              <a:t>Technická řešení</a:t>
            </a:r>
          </a:p>
          <a:p>
            <a:pPr lvl="1"/>
            <a:r>
              <a:rPr lang="cs-CZ" dirty="0"/>
              <a:t>Přirozené, nucené a kombinované</a:t>
            </a:r>
          </a:p>
          <a:p>
            <a:pPr lvl="1"/>
            <a:r>
              <a:rPr lang="cs-CZ" dirty="0"/>
              <a:t>Kombinované</a:t>
            </a:r>
          </a:p>
          <a:p>
            <a:pPr lvl="1"/>
            <a:r>
              <a:rPr lang="cs-CZ" dirty="0"/>
              <a:t>Klimatizace (není lokální </a:t>
            </a:r>
            <a:r>
              <a:rPr lang="cs-CZ" dirty="0" err="1"/>
              <a:t>cooler</a:t>
            </a:r>
            <a:r>
              <a:rPr lang="cs-CZ" dirty="0"/>
              <a:t> ani pračka vzduchu!)</a:t>
            </a:r>
          </a:p>
        </p:txBody>
      </p:sp>
    </p:spTree>
    <p:extLst>
      <p:ext uri="{BB962C8B-B14F-4D97-AF65-F5344CB8AC3E}">
        <p14:creationId xmlns:p14="http://schemas.microsoft.com/office/powerpoint/2010/main" val="3295929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Termický komplex je součástí vztahů člověk a prostředí.</a:t>
            </a:r>
          </a:p>
          <a:p>
            <a:r>
              <a:rPr lang="cs-CZ" dirty="0"/>
              <a:t>Příznivé parametry termického komplexu přispívají v vyrovnané tepelné bilanci organismu.</a:t>
            </a:r>
          </a:p>
          <a:p>
            <a:r>
              <a:rPr lang="cs-CZ" dirty="0"/>
              <a:t>K eliminaci nepříznivého působení term. komplexu má organismus k dispozici určité kompenzační mechanismy, jejichž kapacita je limitována.</a:t>
            </a:r>
          </a:p>
        </p:txBody>
      </p:sp>
    </p:spTree>
    <p:extLst>
      <p:ext uri="{BB962C8B-B14F-4D97-AF65-F5344CB8AC3E}">
        <p14:creationId xmlns:p14="http://schemas.microsoft.com/office/powerpoint/2010/main" val="337495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Fyziologické poznámky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600200"/>
            <a:ext cx="11175032" cy="4781128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Homoiotermie</a:t>
            </a:r>
            <a:r>
              <a:rPr lang="cs-CZ" dirty="0"/>
              <a:t> (=teplokrevnost): schopnost zajištění tepelné rovnováhy (člověk: 36-37 </a:t>
            </a:r>
            <a:r>
              <a:rPr lang="cs-CZ" baseline="30000" dirty="0" err="1"/>
              <a:t>o</a:t>
            </a:r>
            <a:r>
              <a:rPr lang="cs-CZ" dirty="0" err="1"/>
              <a:t>C</a:t>
            </a:r>
            <a:r>
              <a:rPr lang="cs-CZ" dirty="0"/>
              <a:t>)</a:t>
            </a:r>
          </a:p>
          <a:p>
            <a:r>
              <a:rPr lang="cs-CZ" dirty="0"/>
              <a:t>Mechanismy</a:t>
            </a:r>
          </a:p>
          <a:p>
            <a:pPr lvl="1"/>
            <a:r>
              <a:rPr lang="cs-CZ" dirty="0"/>
              <a:t>Endogenní produkce tepla (metabolické teplo) v buněčných mitochondriích</a:t>
            </a:r>
          </a:p>
          <a:p>
            <a:r>
              <a:rPr lang="cs-CZ" dirty="0"/>
              <a:t>Mechanismy výměny tepla mezi organismem a prostředím</a:t>
            </a:r>
          </a:p>
          <a:p>
            <a:pPr lvl="1"/>
            <a:r>
              <a:rPr lang="cs-CZ" dirty="0"/>
              <a:t>Odpařování (evaporace)</a:t>
            </a:r>
          </a:p>
          <a:p>
            <a:pPr lvl="2"/>
            <a:r>
              <a:rPr lang="cs-CZ" b="1" i="1" dirty="0" err="1"/>
              <a:t>Perspiratio</a:t>
            </a:r>
            <a:r>
              <a:rPr lang="cs-CZ" b="1" i="1" dirty="0"/>
              <a:t> </a:t>
            </a:r>
            <a:r>
              <a:rPr lang="cs-CZ" b="1" i="1" dirty="0" err="1"/>
              <a:t>insensibilis</a:t>
            </a:r>
            <a:r>
              <a:rPr lang="cs-CZ" b="1" i="1" dirty="0"/>
              <a:t> a </a:t>
            </a:r>
            <a:r>
              <a:rPr lang="cs-CZ" b="1" i="1" dirty="0" err="1"/>
              <a:t>Perspiratio</a:t>
            </a:r>
            <a:r>
              <a:rPr lang="cs-CZ" b="1" i="1" dirty="0"/>
              <a:t> </a:t>
            </a:r>
            <a:r>
              <a:rPr lang="cs-CZ" b="1" i="1" dirty="0" err="1"/>
              <a:t>sensibilis</a:t>
            </a:r>
            <a:endParaRPr lang="cs-CZ" b="1" i="1" dirty="0"/>
          </a:p>
          <a:p>
            <a:pPr lvl="1"/>
            <a:r>
              <a:rPr lang="cs-CZ" dirty="0"/>
              <a:t>Proudění (ventilace)</a:t>
            </a:r>
          </a:p>
          <a:p>
            <a:pPr lvl="1"/>
            <a:r>
              <a:rPr lang="cs-CZ" dirty="0"/>
              <a:t>Vedení a vyzařování tepla (kondukce a radiace v IR spektru)</a:t>
            </a:r>
          </a:p>
          <a:p>
            <a:r>
              <a:rPr lang="cs-CZ" dirty="0"/>
              <a:t>Cílem je vyrovnaná tepelná bilance organismu</a:t>
            </a:r>
          </a:p>
        </p:txBody>
      </p:sp>
    </p:spTree>
    <p:extLst>
      <p:ext uri="{BB962C8B-B14F-4D97-AF65-F5344CB8AC3E}">
        <p14:creationId xmlns:p14="http://schemas.microsoft.com/office/powerpoint/2010/main" val="310367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2114"/>
          </a:xfrm>
        </p:spPr>
        <p:txBody>
          <a:bodyPr>
            <a:noAutofit/>
          </a:bodyPr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Komplex mikroklimatických podmínek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3352" y="1196752"/>
            <a:ext cx="11377264" cy="5328592"/>
          </a:xfrm>
        </p:spPr>
        <p:txBody>
          <a:bodyPr>
            <a:noAutofit/>
          </a:bodyPr>
          <a:lstStyle/>
          <a:p>
            <a:r>
              <a:rPr lang="cs-CZ" sz="3600" dirty="0"/>
              <a:t>Teplota</a:t>
            </a:r>
          </a:p>
          <a:p>
            <a:pPr lvl="1"/>
            <a:r>
              <a:rPr lang="cs-CZ" dirty="0"/>
              <a:t>Charakteristika tepelného stavu hmoty (K, </a:t>
            </a:r>
            <a:r>
              <a:rPr lang="cs-CZ" baseline="30000" dirty="0" err="1"/>
              <a:t>o</a:t>
            </a:r>
            <a:r>
              <a:rPr lang="cs-CZ" dirty="0" err="1"/>
              <a:t>C</a:t>
            </a:r>
            <a:r>
              <a:rPr lang="cs-CZ" dirty="0"/>
              <a:t>)</a:t>
            </a:r>
          </a:p>
          <a:p>
            <a:r>
              <a:rPr lang="cs-CZ" sz="3600" dirty="0"/>
              <a:t>Relativní vlhkost vzduchu</a:t>
            </a:r>
          </a:p>
          <a:p>
            <a:pPr lvl="1"/>
            <a:r>
              <a:rPr lang="cs-CZ" dirty="0"/>
              <a:t>Poměr okamžitého množství vodních par a množství vodních par ve stavu úplného nasycení při stejné teplotě a tlaku vzduchu (%)</a:t>
            </a:r>
          </a:p>
          <a:p>
            <a:r>
              <a:rPr lang="cs-CZ" sz="3600" dirty="0"/>
              <a:t>Rychlost proudění vzduchu</a:t>
            </a:r>
          </a:p>
          <a:p>
            <a:pPr lvl="1"/>
            <a:r>
              <a:rPr lang="cs-CZ" dirty="0"/>
              <a:t>Pohyb vzduchových mas (m.s</a:t>
            </a:r>
            <a:r>
              <a:rPr lang="cs-CZ" baseline="30000" dirty="0"/>
              <a:t>-1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88322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cs-CZ" dirty="0"/>
              <a:t>Symptomy nepříznivého působení</a:t>
            </a:r>
            <a:br>
              <a:rPr lang="cs-CZ" dirty="0"/>
            </a:br>
            <a:r>
              <a:rPr lang="cs-CZ" dirty="0"/>
              <a:t>komplexu mikroklimatických podmínek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5360" y="1600200"/>
            <a:ext cx="11521280" cy="485313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Teplota</a:t>
            </a:r>
          </a:p>
          <a:p>
            <a:pPr lvl="1"/>
            <a:r>
              <a:rPr lang="cs-CZ" dirty="0"/>
              <a:t>Celkově působící:</a:t>
            </a:r>
          </a:p>
          <a:p>
            <a:pPr lvl="2"/>
            <a:r>
              <a:rPr lang="cs-CZ" dirty="0"/>
              <a:t>Přehřátí: nesoustředěnost, změny chování, riziko úrazů, nevolnost, zvracení, průjem, krvácení z nosu a úst, hyperventilace, ztráta pocení vlivem přetížení kardiovaskulárního systému</a:t>
            </a:r>
          </a:p>
          <a:p>
            <a:pPr lvl="2"/>
            <a:r>
              <a:rPr lang="cs-CZ" dirty="0"/>
              <a:t>Prochladnutí: oslabené dýchání, pokles teploty tělesného jádra, únava, selhání krevního oběhu</a:t>
            </a:r>
          </a:p>
          <a:p>
            <a:pPr lvl="1"/>
            <a:r>
              <a:rPr lang="cs-CZ" dirty="0"/>
              <a:t>Lokálně působící teplo: popáleniny, omrzliny </a:t>
            </a:r>
          </a:p>
          <a:p>
            <a:r>
              <a:rPr lang="cs-CZ" dirty="0"/>
              <a:t>Relativní vlhkost</a:t>
            </a:r>
          </a:p>
          <a:p>
            <a:pPr lvl="1"/>
            <a:r>
              <a:rPr lang="cs-CZ" dirty="0"/>
              <a:t>Nízká: vysoušení sliznic s omezením obranných funkcí</a:t>
            </a:r>
          </a:p>
          <a:p>
            <a:pPr lvl="1"/>
            <a:r>
              <a:rPr lang="cs-CZ" dirty="0"/>
              <a:t>Vysoká: rozvoj plísní; v indikovaných případech využití ve speleoterapii</a:t>
            </a:r>
          </a:p>
          <a:p>
            <a:r>
              <a:rPr lang="cs-CZ" dirty="0"/>
              <a:t>Proudění vzduchu</a:t>
            </a:r>
          </a:p>
          <a:p>
            <a:pPr lvl="1"/>
            <a:r>
              <a:rPr lang="cs-CZ" dirty="0" err="1"/>
              <a:t>Diskomfort</a:t>
            </a:r>
            <a:r>
              <a:rPr lang="cs-CZ" dirty="0"/>
              <a:t> vlivem nadměrného ochlazování těla nebo jeho částí</a:t>
            </a:r>
          </a:p>
        </p:txBody>
      </p:sp>
    </p:spTree>
    <p:extLst>
      <p:ext uri="{BB962C8B-B14F-4D97-AF65-F5344CB8AC3E}">
        <p14:creationId xmlns:p14="http://schemas.microsoft.com/office/powerpoint/2010/main" val="3581706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85A02E-3FDB-4B6A-8EB5-C797225BC7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119" y="0"/>
            <a:ext cx="6793505" cy="6858000"/>
          </a:xfrm>
          <a:prstGeom prst="rect">
            <a:avLst/>
          </a:prstGeom>
        </p:spPr>
      </p:pic>
      <p:sp>
        <p:nvSpPr>
          <p:cNvPr id="8" name="Nadpis 7">
            <a:extLst>
              <a:ext uri="{FF2B5EF4-FFF2-40B4-BE49-F238E27FC236}">
                <a16:creationId xmlns:a16="http://schemas.microsoft.com/office/drawing/2014/main" id="{52BF0DF1-8B46-4AC0-A909-349726E77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přinese globální změna klimatu? </a:t>
            </a:r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2EB59063-392D-4463-93E1-3E0A448CE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Střídání období sucha a povodní zhorší podmínky pro produkci potravin.</a:t>
            </a:r>
          </a:p>
          <a:p>
            <a:r>
              <a:rPr lang="cs-CZ" dirty="0"/>
              <a:t>Nižší relativní vlhkost vzduchu v období sucha a rozšíření plevelnatých rostlin způsobí zvýšené koncentrace znečišťujících látek v ovzduší a výskyt zejména respiračních alergií.</a:t>
            </a:r>
          </a:p>
          <a:p>
            <a:r>
              <a:rPr lang="cs-CZ" dirty="0"/>
              <a:t>Zvýšené teploty usnadní šíření přenašečů </a:t>
            </a:r>
            <a:r>
              <a:rPr lang="cs-CZ" dirty="0" err="1"/>
              <a:t>zoonotických</a:t>
            </a:r>
            <a:r>
              <a:rPr lang="cs-CZ" dirty="0"/>
              <a:t> infekcí  a infekcí přenášených vodou.</a:t>
            </a:r>
          </a:p>
          <a:p>
            <a:r>
              <a:rPr lang="cs-CZ" dirty="0"/>
              <a:t>Osoby s oslabeným termoregulačním aparátem budou vystaveny stresu z tepelné zátěže.</a:t>
            </a:r>
          </a:p>
          <a:p>
            <a:endParaRPr lang="cs-CZ" dirty="0"/>
          </a:p>
          <a:p>
            <a:r>
              <a:rPr lang="cs-CZ" dirty="0"/>
              <a:t>Experti WHO odhadují, že na celém světě vlny horka způsobí 250.000 úmrtí (hrozné číslo)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… tj. +5 promile (odhad 50.000.000 úmrtí ročně) </a:t>
            </a:r>
          </a:p>
        </p:txBody>
      </p:sp>
      <p:pic>
        <p:nvPicPr>
          <p:cNvPr id="12" name="Grafický objekt 11" descr="Ustaraný obličej bez výplně">
            <a:extLst>
              <a:ext uri="{FF2B5EF4-FFF2-40B4-BE49-F238E27FC236}">
                <a16:creationId xmlns:a16="http://schemas.microsoft.com/office/drawing/2014/main" id="{DEC0C9FD-A6CD-47E6-BB94-A54AE151A4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99656" y="4653136"/>
            <a:ext cx="648072" cy="648072"/>
          </a:xfrm>
          <a:prstGeom prst="rect">
            <a:avLst/>
          </a:prstGeom>
        </p:spPr>
      </p:pic>
      <p:pic>
        <p:nvPicPr>
          <p:cNvPr id="14" name="Grafický objekt 13" descr="Zmatený obličej bez výplně">
            <a:extLst>
              <a:ext uri="{FF2B5EF4-FFF2-40B4-BE49-F238E27FC236}">
                <a16:creationId xmlns:a16="http://schemas.microsoft.com/office/drawing/2014/main" id="{FCE1BC46-7E85-4C38-BD2F-CCD4188571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63552" y="5852120"/>
            <a:ext cx="673224" cy="6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535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Urban Heat Island (UHI); U. S. EPA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Emise infračerveného záření z budov a stavebních materiálů</a:t>
            </a:r>
          </a:p>
          <a:p>
            <a:r>
              <a:rPr lang="cs-CZ" dirty="0"/>
              <a:t>Přírůstek „antropogenního“ tepla</a:t>
            </a:r>
          </a:p>
          <a:p>
            <a:pPr lvl="1"/>
            <a:r>
              <a:rPr lang="cs-CZ" dirty="0"/>
              <a:t>Nárůst spotřeby energie (klimatizace, chlazení)</a:t>
            </a:r>
          </a:p>
          <a:p>
            <a:r>
              <a:rPr lang="cs-CZ" dirty="0"/>
              <a:t>Snížený potenciál evaporace a kondukce</a:t>
            </a:r>
          </a:p>
          <a:p>
            <a:pPr lvl="1"/>
            <a:r>
              <a:rPr lang="cs-CZ" dirty="0"/>
              <a:t>V závislosti na hustotě zástavby a green </a:t>
            </a:r>
            <a:r>
              <a:rPr lang="cs-CZ" dirty="0" err="1"/>
              <a:t>fields</a:t>
            </a:r>
            <a:endParaRPr lang="cs-CZ" dirty="0"/>
          </a:p>
          <a:p>
            <a:r>
              <a:rPr lang="cs-CZ" dirty="0"/>
              <a:t>Riziko snížené kvality pitné vody</a:t>
            </a:r>
          </a:p>
          <a:p>
            <a:pPr lvl="1"/>
            <a:r>
              <a:rPr lang="cs-CZ" dirty="0"/>
              <a:t>Množení mezofilních bakterií</a:t>
            </a:r>
          </a:p>
          <a:p>
            <a:r>
              <a:rPr lang="cs-CZ" dirty="0" err="1"/>
              <a:t>Diskomfort</a:t>
            </a:r>
            <a:r>
              <a:rPr lang="cs-CZ" dirty="0"/>
              <a:t>, respirační obtíže, hypertermie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1768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7100DE-007C-41B3-8AB7-D28367BB1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Black Carbon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CF239B6-44A0-4E08-8ED6-72B42DF15F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1080810"/>
            <a:ext cx="9577064" cy="543438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9A352F3-294C-46F4-8AA4-FDF741347E5C}"/>
              </a:ext>
            </a:extLst>
          </p:cNvPr>
          <p:cNvSpPr txBox="1"/>
          <p:nvPr/>
        </p:nvSpPr>
        <p:spPr>
          <a:xfrm>
            <a:off x="10488488" y="587727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Bond et al., 2013</a:t>
            </a:r>
          </a:p>
        </p:txBody>
      </p:sp>
    </p:spTree>
    <p:extLst>
      <p:ext uri="{BB962C8B-B14F-4D97-AF65-F5344CB8AC3E}">
        <p14:creationId xmlns:p14="http://schemas.microsoft.com/office/powerpoint/2010/main" val="993576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Procento populace v riziku UHI</a:t>
            </a:r>
          </a:p>
        </p:txBody>
      </p:sp>
      <p:pic>
        <p:nvPicPr>
          <p:cNvPr id="2050" name="Picture 2" descr="http://ars.els-cdn.com/content/image/1-s2.0-S2095263512000301-gr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656" y="1340769"/>
            <a:ext cx="6552728" cy="4230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879976" y="594928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Moonen</a:t>
            </a:r>
            <a:r>
              <a:rPr lang="cs-CZ" dirty="0"/>
              <a:t> et al., 2012</a:t>
            </a:r>
          </a:p>
        </p:txBody>
      </p:sp>
    </p:spTree>
    <p:extLst>
      <p:ext uri="{BB962C8B-B14F-4D97-AF65-F5344CB8AC3E}">
        <p14:creationId xmlns:p14="http://schemas.microsoft.com/office/powerpoint/2010/main" val="276595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Hodnocení komplexu mikroklimatických podmínek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24744"/>
            <a:ext cx="6635080" cy="5328592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Objektivizace měřením</a:t>
            </a:r>
          </a:p>
          <a:p>
            <a:pPr lvl="1"/>
            <a:r>
              <a:rPr lang="cs-CZ" dirty="0"/>
              <a:t>Teplota</a:t>
            </a:r>
          </a:p>
          <a:p>
            <a:pPr lvl="2"/>
            <a:r>
              <a:rPr lang="cs-CZ" b="1" dirty="0" err="1"/>
              <a:t>Vernon</a:t>
            </a:r>
            <a:r>
              <a:rPr lang="cs-CZ" b="1" dirty="0"/>
              <a:t>-Joklův kulový teploměr </a:t>
            </a:r>
            <a:r>
              <a:rPr lang="cs-CZ" dirty="0"/>
              <a:t>(</a:t>
            </a:r>
            <a:r>
              <a:rPr lang="cs-CZ" dirty="0" err="1"/>
              <a:t>globeoteplota</a:t>
            </a:r>
            <a:r>
              <a:rPr lang="cs-CZ" dirty="0"/>
              <a:t> t</a:t>
            </a:r>
            <a:r>
              <a:rPr lang="cs-CZ" baseline="-25000" dirty="0"/>
              <a:t>g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Vlhkost</a:t>
            </a:r>
          </a:p>
          <a:p>
            <a:pPr lvl="2"/>
            <a:r>
              <a:rPr lang="cs-CZ" dirty="0"/>
              <a:t>Vlasový vlhkoměr</a:t>
            </a:r>
          </a:p>
          <a:p>
            <a:pPr lvl="2"/>
            <a:r>
              <a:rPr lang="cs-CZ" dirty="0"/>
              <a:t>Psychrometr: poměr suché a vlhké teploty je přímo úměrný vlhkosti vzduchu</a:t>
            </a:r>
          </a:p>
          <a:p>
            <a:pPr lvl="2"/>
            <a:r>
              <a:rPr lang="cs-CZ" dirty="0"/>
              <a:t>Elektrolytický vlhkoměr: vzdušná vlhkost po reakci s elektrolytem mění velikost elektrického náboje</a:t>
            </a:r>
          </a:p>
          <a:p>
            <a:pPr lvl="1"/>
            <a:r>
              <a:rPr lang="cs-CZ" dirty="0"/>
              <a:t>Rychlost proudění vzduchu</a:t>
            </a:r>
          </a:p>
          <a:p>
            <a:pPr lvl="2"/>
            <a:r>
              <a:rPr lang="cs-CZ" dirty="0"/>
              <a:t>Anemometr mechanický (vzduchová masa rozpohybuje mechanické lopatky anemometru)</a:t>
            </a:r>
          </a:p>
          <a:p>
            <a:pPr lvl="2"/>
            <a:r>
              <a:rPr lang="cs-CZ" dirty="0"/>
              <a:t>Anemometr aerodynamický (tlakové změny vzduchové masy vyvolané rychlostí proudění vzduchu </a:t>
            </a:r>
            <a:r>
              <a:rPr lang="cs-CZ" dirty="0" err="1"/>
              <a:t>zaznemenává</a:t>
            </a:r>
            <a:r>
              <a:rPr lang="cs-CZ" dirty="0"/>
              <a:t> tlakové čidlo anemometru)</a:t>
            </a:r>
          </a:p>
          <a:p>
            <a:pPr lvl="2"/>
            <a:r>
              <a:rPr lang="cs-CZ" dirty="0"/>
              <a:t>Anemometr zchlazovací (pohyb vzduchu ochlazující účinek na žhavené čidlo anemometru)</a:t>
            </a:r>
          </a:p>
          <a:p>
            <a:r>
              <a:rPr lang="cs-CZ" dirty="0"/>
              <a:t>Subjektivní (statistické vyhodnocení souboru respondentů)</a:t>
            </a:r>
          </a:p>
          <a:p>
            <a:pPr lvl="1"/>
            <a:r>
              <a:rPr lang="cs-CZ" dirty="0"/>
              <a:t>Pohoda (0), mírná nepohoda (1), nepohoda (2), značná nepohoda (3)</a:t>
            </a:r>
          </a:p>
          <a:p>
            <a:pPr lvl="1"/>
            <a:r>
              <a:rPr lang="cs-CZ" dirty="0"/>
              <a:t>&gt;20 % nespokojených osob v lehkém oděvu nebo &gt;10 % v těžkém oděvu je </a:t>
            </a:r>
            <a:r>
              <a:rPr lang="cs-CZ" b="1" dirty="0"/>
              <a:t>důvodem pro nápravná opatření</a:t>
            </a:r>
          </a:p>
          <a:p>
            <a:pPr lvl="1"/>
            <a:endParaRPr lang="cs-CZ" dirty="0"/>
          </a:p>
          <a:p>
            <a:pPr lvl="2"/>
            <a:endParaRPr lang="cs-CZ" dirty="0"/>
          </a:p>
        </p:txBody>
      </p:sp>
      <p:pic>
        <p:nvPicPr>
          <p:cNvPr id="1026" name="Picture 2" descr="Výsledek obrázku pro globe thermome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359" y="1052737"/>
            <a:ext cx="1840471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1138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</TotalTime>
  <Words>1200</Words>
  <Application>Microsoft Office PowerPoint</Application>
  <PresentationFormat>Širokoúhlá obrazovka</PresentationFormat>
  <Paragraphs>154</Paragraphs>
  <Slides>15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Motiv systému Office</vt:lpstr>
      <vt:lpstr>Termický komplex</vt:lpstr>
      <vt:lpstr>Fyziologické poznámky</vt:lpstr>
      <vt:lpstr>Komplex mikroklimatických podmínek</vt:lpstr>
      <vt:lpstr>Symptomy nepříznivého působení komplexu mikroklimatických podmínek</vt:lpstr>
      <vt:lpstr>Co přinese globální změna klimatu? </vt:lpstr>
      <vt:lpstr>Urban Heat Island (UHI); U. S. EPA</vt:lpstr>
      <vt:lpstr>Black Carbon</vt:lpstr>
      <vt:lpstr>Procento populace v riziku UHI</vt:lpstr>
      <vt:lpstr>Hodnocení komplexu mikroklimatických podmínek</vt:lpstr>
      <vt:lpstr>Požadavky na mikroklima = požadavky na vyrovnanou energetickou bilanci (ukázka legislativních požadavků)</vt:lpstr>
      <vt:lpstr>Tepelný odpor oděvu: svlečený člověk clo = 0 (ukázka legislativních požadavků)</vt:lpstr>
      <vt:lpstr>Vymezení (ne)přijatelné zátěže teplem</vt:lpstr>
      <vt:lpstr>Do sauny? Ano či ne</vt:lpstr>
      <vt:lpstr>Větrání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Mikroklimatické podmínky</dc:title>
  <dc:creator>Aleš Peřina</dc:creator>
  <cp:lastModifiedBy>Aleš Peřina</cp:lastModifiedBy>
  <cp:revision>44</cp:revision>
  <dcterms:created xsi:type="dcterms:W3CDTF">2015-10-07T07:42:26Z</dcterms:created>
  <dcterms:modified xsi:type="dcterms:W3CDTF">2018-10-23T18:46:19Z</dcterms:modified>
</cp:coreProperties>
</file>