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91" r:id="rId3"/>
    <p:sldId id="304" r:id="rId4"/>
    <p:sldId id="305" r:id="rId5"/>
    <p:sldId id="306" r:id="rId6"/>
    <p:sldId id="307" r:id="rId7"/>
    <p:sldId id="303" r:id="rId8"/>
    <p:sldId id="309" r:id="rId9"/>
    <p:sldId id="310" r:id="rId10"/>
    <p:sldId id="313" r:id="rId11"/>
    <p:sldId id="314" r:id="rId12"/>
    <p:sldId id="311" r:id="rId13"/>
    <p:sldId id="315" r:id="rId14"/>
    <p:sldId id="316" r:id="rId15"/>
    <p:sldId id="317" r:id="rId16"/>
    <p:sldId id="318" r:id="rId17"/>
    <p:sldId id="319" r:id="rId18"/>
    <p:sldId id="320" r:id="rId19"/>
    <p:sldId id="321" r:id="rId20"/>
    <p:sldId id="322" r:id="rId21"/>
    <p:sldId id="323" r:id="rId22"/>
    <p:sldId id="324" r:id="rId23"/>
    <p:sldId id="330" r:id="rId24"/>
    <p:sldId id="326" r:id="rId25"/>
    <p:sldId id="327" r:id="rId26"/>
    <p:sldId id="328" r:id="rId27"/>
    <p:sldId id="329" r:id="rId28"/>
    <p:sldId id="312" r:id="rId29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5959"/>
    <a:srgbClr val="395E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799B23B-EC83-4686-B30A-512413B5E67A}" styleName="Svetlý štýl 3 - zvýrazneni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6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08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92D47F-07C9-4543-810D-CFD54D1391FE}" type="datetimeFigureOut">
              <a:rPr lang="sk-SK" smtClean="0"/>
              <a:t>6. 12. 2018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ACF178-94F2-4F22-82BA-A9686FD5683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285418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D591B8-C2E0-478C-9183-1AB0080CC5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A09EEF3-AF35-4476-BA1D-4C0C25FB35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0B22C5B9-E4EC-4BA8-AF70-0D0103003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E8CEF-E0B9-4160-A303-E301C0218FEA}" type="datetimeFigureOut">
              <a:rPr lang="sk-SK" smtClean="0"/>
              <a:t>6. 12. 2018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9BFFB13B-164D-4AB1-BF9A-BDAA3B146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BBB99533-71F2-4638-8D37-24016F981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53218-51CE-4751-930D-D0B3AEACBE9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09846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E525E4-7ABC-4A31-A242-14258B9459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zvislý text 2">
            <a:extLst>
              <a:ext uri="{FF2B5EF4-FFF2-40B4-BE49-F238E27FC236}">
                <a16:creationId xmlns:a16="http://schemas.microsoft.com/office/drawing/2014/main" id="{2112C21F-C684-43D5-BF36-441E4FB213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3812AAD0-3949-42A4-AB51-77DDFFA85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E8CEF-E0B9-4160-A303-E301C0218FEA}" type="datetimeFigureOut">
              <a:rPr lang="sk-SK" smtClean="0"/>
              <a:t>6. 12. 2018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DAD2F3CC-4644-46DD-818F-3BCDA4BED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E8575D9E-C5C9-40D8-A0CC-DE783B8CB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53218-51CE-4751-930D-D0B3AEACBE9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00160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4B7A807D-6639-4174-8853-2AC9CDED19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zvislý text 2">
            <a:extLst>
              <a:ext uri="{FF2B5EF4-FFF2-40B4-BE49-F238E27FC236}">
                <a16:creationId xmlns:a16="http://schemas.microsoft.com/office/drawing/2014/main" id="{157F2805-2EBA-4A7D-86AD-3FC47132AA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F643A6B5-EDAB-4947-89A3-F854CAEDC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E8CEF-E0B9-4160-A303-E301C0218FEA}" type="datetimeFigureOut">
              <a:rPr lang="sk-SK" smtClean="0"/>
              <a:t>6. 12. 2018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BE99FC65-BD1D-4937-B011-85669FB9B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2B129B06-50B1-409B-AF0D-A7D71C128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53218-51CE-4751-930D-D0B3AEACBE9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15587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39BFCA-1D64-495A-8321-BD34E3965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3A9C598-6533-4C50-BF5E-9512919CCB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E0CE3C62-D8B8-4E05-9A71-A1A8F77CE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E8CEF-E0B9-4160-A303-E301C0218FEA}" type="datetimeFigureOut">
              <a:rPr lang="sk-SK" smtClean="0"/>
              <a:t>6. 12. 2018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01C53CE2-E855-43D7-B024-23B0D0847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323CBAAC-8A01-4CFA-8B49-2FA265B81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53218-51CE-4751-930D-D0B3AEACBE9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91715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014CFF-4905-45C9-9529-E40A74361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6DF64EC6-3CCA-4242-B96A-D689A64E55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72B5B8C3-EC56-4D72-8202-1EA0267E72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E8CEF-E0B9-4160-A303-E301C0218FEA}" type="datetimeFigureOut">
              <a:rPr lang="sk-SK" smtClean="0"/>
              <a:t>6. 12. 2018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C9EA647B-B9CE-4211-84ED-6812EAF01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D9FDC477-39D8-4151-85B1-654088EE2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53218-51CE-4751-930D-D0B3AEACBE9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68676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9105BA-B190-49F1-8882-DFADA49C2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CB7B1FF-0EA7-4014-9D72-4587D3676A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F6F90E49-B8F6-43D9-BF3A-CC584FECED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099732CA-A59C-47CA-ACF5-24501514D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E8CEF-E0B9-4160-A303-E301C0218FEA}" type="datetimeFigureOut">
              <a:rPr lang="sk-SK" smtClean="0"/>
              <a:t>6. 12. 2018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C9EF6887-A738-4001-AFED-B03952157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033F4378-2554-4AF1-8715-ACEE7D571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53218-51CE-4751-930D-D0B3AEACBE9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15870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752DB1-6CAA-4D3E-99AE-9258F60A8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A1B8CBC7-D1BF-43A6-8302-483D117BC6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67747BEB-A0DA-4023-A778-32C5B75A9F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text 4">
            <a:extLst>
              <a:ext uri="{FF2B5EF4-FFF2-40B4-BE49-F238E27FC236}">
                <a16:creationId xmlns:a16="http://schemas.microsoft.com/office/drawing/2014/main" id="{786AC21D-D5A2-47D1-A2FD-0773A7080A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B936D6F0-BFFC-47F9-BF88-D890E719E0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6B2DDF7E-67D6-4DC2-86B7-5DDA96EAE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E8CEF-E0B9-4160-A303-E301C0218FEA}" type="datetimeFigureOut">
              <a:rPr lang="sk-SK" smtClean="0"/>
              <a:t>6. 12. 2018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3A204F01-3E01-4F25-B41B-906ABDEE6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C1FF96D6-0A72-4936-9AC9-82FBF0257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53218-51CE-4751-930D-D0B3AEACBE9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76059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CC51BE-ED87-4B3C-BFCF-809C5310D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639A1594-476B-49EF-AF78-14EF84922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E8CEF-E0B9-4160-A303-E301C0218FEA}" type="datetimeFigureOut">
              <a:rPr lang="sk-SK" smtClean="0"/>
              <a:t>6. 12. 2018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2FA5D058-9FF7-4D0B-A6EC-23A085ECC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A0131DF1-A1DC-499F-888B-A20C85766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53218-51CE-4751-930D-D0B3AEACBE9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78639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E998B537-66C4-448D-96D6-0DC656B6A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E8CEF-E0B9-4160-A303-E301C0218FEA}" type="datetimeFigureOut">
              <a:rPr lang="sk-SK" smtClean="0"/>
              <a:t>6. 12. 2018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B05308F2-1784-4F97-8BC9-CFD7E5140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9F5E647C-655C-480A-A3EF-C3C4156F8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53218-51CE-4751-930D-D0B3AEACBE9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94721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3C3C91-622D-4D9B-BF10-5F11654A6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DD8731C-3F71-445D-873A-CA61C6F10A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text 3">
            <a:extLst>
              <a:ext uri="{FF2B5EF4-FFF2-40B4-BE49-F238E27FC236}">
                <a16:creationId xmlns:a16="http://schemas.microsoft.com/office/drawing/2014/main" id="{FB57314B-7E63-4F4C-93E9-6C89348829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8D363455-BAFE-4E7F-988A-95382B506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E8CEF-E0B9-4160-A303-E301C0218FEA}" type="datetimeFigureOut">
              <a:rPr lang="sk-SK" smtClean="0"/>
              <a:t>6. 12. 2018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CF13308F-FFA9-4C70-9BF8-763626B25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3997E4CF-45C4-4E70-A7CB-675301F1E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53218-51CE-4751-930D-D0B3AEACBE9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56191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15327C-B74C-4D12-9A02-1BBEF25155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B82395E7-0175-4528-B55E-AE5C6EF69D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objekt pre text 3">
            <a:extLst>
              <a:ext uri="{FF2B5EF4-FFF2-40B4-BE49-F238E27FC236}">
                <a16:creationId xmlns:a16="http://schemas.microsoft.com/office/drawing/2014/main" id="{6355D9A7-478C-4124-ADD2-6CE6CE9E26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42F7089E-73F1-4AEE-9757-63351F0616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E8CEF-E0B9-4160-A303-E301C0218FEA}" type="datetimeFigureOut">
              <a:rPr lang="sk-SK" smtClean="0"/>
              <a:t>6. 12. 2018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D09147CA-5F17-44F3-A73B-A8150F05D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73EA3132-918A-4F4B-B6D4-39209247A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53218-51CE-4751-930D-D0B3AEACBE9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16723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C1C0AC66-4A23-468B-99B5-1A0EAAC60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3EC62807-7049-49CA-B3E4-72D70C6C03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562D47C9-CA63-46C5-B9BE-971A10A796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AE8CEF-E0B9-4160-A303-E301C0218FEA}" type="datetimeFigureOut">
              <a:rPr lang="sk-SK" smtClean="0"/>
              <a:t>6. 12. 2018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C82012D0-3C3B-417F-9671-AE55AA6357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06D66165-91EA-43AC-BB09-00FF3B559D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453218-51CE-4751-930D-D0B3AEACBE9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10570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36343564-BB4B-44A9-A874-9FC6D71060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5368" y="2043663"/>
            <a:ext cx="6105194" cy="2031055"/>
          </a:xfrm>
        </p:spPr>
        <p:txBody>
          <a:bodyPr>
            <a:normAutofit/>
          </a:bodyPr>
          <a:lstStyle/>
          <a:p>
            <a:r>
              <a:rPr lang="sk-SK" b="1" dirty="0">
                <a:solidFill>
                  <a:srgbClr val="FFFFFF"/>
                </a:solidFill>
              </a:rPr>
              <a:t>Glykemický index </a:t>
            </a:r>
            <a:br>
              <a:rPr lang="sk-SK" b="1" dirty="0">
                <a:solidFill>
                  <a:srgbClr val="FFFFFF"/>
                </a:solidFill>
              </a:rPr>
            </a:br>
            <a:r>
              <a:rPr lang="sk-SK" b="1" dirty="0">
                <a:solidFill>
                  <a:srgbClr val="FFFFFF"/>
                </a:solidFill>
              </a:rPr>
              <a:t>a glykemická nálož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E13BD4C-DE83-46CA-BA4F-A9AC8A4337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5368" y="4640326"/>
            <a:ext cx="6105194" cy="789513"/>
          </a:xfrm>
        </p:spPr>
        <p:txBody>
          <a:bodyPr>
            <a:normAutofit/>
          </a:bodyPr>
          <a:lstStyle/>
          <a:p>
            <a:r>
              <a:rPr lang="sk-SK" sz="2000" b="1" dirty="0">
                <a:solidFill>
                  <a:srgbClr val="FFFFFF"/>
                </a:solidFill>
              </a:rPr>
              <a:t>Mgr. Lenka Slobodníková</a:t>
            </a:r>
          </a:p>
          <a:p>
            <a:r>
              <a:rPr lang="sk-SK" sz="2000" b="1" dirty="0">
                <a:solidFill>
                  <a:srgbClr val="FFFFFF"/>
                </a:solidFill>
              </a:rPr>
              <a:t>30.10.2018</a:t>
            </a:r>
          </a:p>
        </p:txBody>
      </p:sp>
    </p:spTree>
    <p:extLst>
      <p:ext uri="{BB962C8B-B14F-4D97-AF65-F5344CB8AC3E}">
        <p14:creationId xmlns:p14="http://schemas.microsoft.com/office/powerpoint/2010/main" val="27070863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Down Arrow 7">
            <a:extLst>
              <a:ext uri="{FF2B5EF4-FFF2-40B4-BE49-F238E27FC236}">
                <a16:creationId xmlns:a16="http://schemas.microsoft.com/office/drawing/2014/main" id="{73DE2CFE-42F2-48F0-8706-5264E012B1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5662795" y="-3745097"/>
            <a:ext cx="1354979" cy="10750169"/>
          </a:xfrm>
          <a:prstGeom prst="downArrow">
            <a:avLst>
              <a:gd name="adj1" fmla="val 100000"/>
              <a:gd name="adj2" fmla="val 22582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86932" y="1204109"/>
            <a:ext cx="10023398" cy="857894"/>
          </a:xfrm>
        </p:spPr>
        <p:txBody>
          <a:bodyPr>
            <a:normAutofit/>
          </a:bodyPr>
          <a:lstStyle/>
          <a:p>
            <a:pPr defTabSz="914400">
              <a:spcBef>
                <a:spcPts val="0"/>
              </a:spcBef>
              <a:buNone/>
            </a:pPr>
            <a:r>
              <a:rPr lang="cs-CZ" sz="4000" b="1" i="0" baseline="0" dirty="0">
                <a:solidFill>
                  <a:srgbClr val="FFFFFF"/>
                </a:solidFill>
                <a:latin typeface="Calibri Light"/>
                <a:ea typeface="+mj-ea"/>
                <a:cs typeface="+mj-cs"/>
              </a:rPr>
              <a:t>Jak odhadnout GI pokrmu???</a:t>
            </a:r>
          </a:p>
        </p:txBody>
      </p:sp>
      <p:sp>
        <p:nvSpPr>
          <p:cNvPr id="11" name="Zástupný symbol obsahu 2">
            <a:extLst>
              <a:ext uri="{FF2B5EF4-FFF2-40B4-BE49-F238E27FC236}">
                <a16:creationId xmlns:a16="http://schemas.microsoft.com/office/drawing/2014/main" id="{9457B704-D936-4DFD-BAF3-E4EA2E7B3B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6526" y="2402793"/>
            <a:ext cx="10890854" cy="4425885"/>
          </a:xfrm>
        </p:spPr>
        <p:txBody>
          <a:bodyPr>
            <a:normAutofit/>
          </a:bodyPr>
          <a:lstStyle/>
          <a:p>
            <a:pPr>
              <a:spcBef>
                <a:spcPts val="700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endParaRPr lang="cs-CZ" sz="2400" dirty="0">
              <a:solidFill>
                <a:srgbClr val="595959"/>
              </a:solidFill>
              <a:latin typeface="Calibri" pitchFamily="18"/>
            </a:endParaRPr>
          </a:p>
          <a:p>
            <a:pPr>
              <a:spcBef>
                <a:spcPts val="700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rgbClr val="595959"/>
                </a:solidFill>
                <a:latin typeface="Calibri" pitchFamily="18"/>
              </a:rPr>
              <a:t>Čím větší je obsah jednoduchých cukrů tím větší je GI</a:t>
            </a:r>
          </a:p>
          <a:p>
            <a:pPr>
              <a:spcBef>
                <a:spcPts val="700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endParaRPr lang="cs-CZ" sz="600" dirty="0">
              <a:solidFill>
                <a:srgbClr val="595959"/>
              </a:solidFill>
              <a:latin typeface="Calibri" pitchFamily="18"/>
            </a:endParaRPr>
          </a:p>
          <a:p>
            <a:pPr>
              <a:spcBef>
                <a:spcPts val="700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rgbClr val="595959"/>
                </a:solidFill>
                <a:latin typeface="Calibri" pitchFamily="18"/>
              </a:rPr>
              <a:t>Pokud je potravina bohatá na škrob tepelně zpracována a konzumována za tepla (puding, chléb, </a:t>
            </a:r>
            <a:r>
              <a:rPr lang="cs-CZ" sz="2400" dirty="0" err="1">
                <a:solidFill>
                  <a:srgbClr val="595959"/>
                </a:solidFill>
                <a:latin typeface="Calibri" pitchFamily="18"/>
              </a:rPr>
              <a:t>ryže</a:t>
            </a:r>
            <a:r>
              <a:rPr lang="cs-CZ" sz="2400" dirty="0">
                <a:solidFill>
                  <a:srgbClr val="595959"/>
                </a:solidFill>
                <a:latin typeface="Calibri" pitchFamily="18"/>
              </a:rPr>
              <a:t>, brambory, pizza) hodnota GI výrazně stoupá</a:t>
            </a:r>
          </a:p>
          <a:p>
            <a:pPr>
              <a:spcBef>
                <a:spcPts val="700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endParaRPr lang="cs-CZ" sz="600" dirty="0">
              <a:solidFill>
                <a:srgbClr val="595959"/>
              </a:solidFill>
              <a:latin typeface="Calibri" pitchFamily="18"/>
            </a:endParaRPr>
          </a:p>
          <a:p>
            <a:pPr>
              <a:spcBef>
                <a:spcPts val="700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rgbClr val="595959"/>
                </a:solidFill>
                <a:latin typeface="Calibri" pitchFamily="18"/>
              </a:rPr>
              <a:t>Čím větší je obsah škrobu tím nižší je GI-jeho hodnota značně klesá, když potravina současně obsahuje bílkoviny nebo tuk</a:t>
            </a:r>
          </a:p>
          <a:p>
            <a:pPr>
              <a:spcBef>
                <a:spcPts val="700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endParaRPr lang="cs-CZ" sz="600" dirty="0">
              <a:solidFill>
                <a:srgbClr val="595959"/>
              </a:solidFill>
              <a:latin typeface="Calibri" pitchFamily="18"/>
            </a:endParaRPr>
          </a:p>
          <a:p>
            <a:pPr>
              <a:spcBef>
                <a:spcPts val="700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rgbClr val="595959"/>
                </a:solidFill>
                <a:latin typeface="Calibri" pitchFamily="18"/>
              </a:rPr>
              <a:t>Čím větší je množství vlákniny tím nižší je GI</a:t>
            </a:r>
          </a:p>
          <a:p>
            <a:pPr>
              <a:spcBef>
                <a:spcPts val="700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endParaRPr lang="cs-CZ" sz="2400" b="1" dirty="0">
              <a:solidFill>
                <a:srgbClr val="595959"/>
              </a:solidFill>
              <a:latin typeface="Calibri" pitchFamily="18"/>
            </a:endParaRPr>
          </a:p>
          <a:p>
            <a:pPr lvl="1">
              <a:spcBef>
                <a:spcPts val="700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endParaRPr lang="cs-CZ" sz="600" dirty="0"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2478325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 defTabSz="914400">
              <a:spcBef>
                <a:spcPts val="0"/>
              </a:spcBef>
              <a:buNone/>
            </a:pPr>
            <a:r>
              <a:rPr lang="cs-CZ" sz="4000" b="1" i="0" baseline="0" dirty="0">
                <a:solidFill>
                  <a:srgbClr val="FFFFFF"/>
                </a:solidFill>
                <a:latin typeface="Calibri Light"/>
                <a:ea typeface="+mj-ea"/>
                <a:cs typeface="+mj-cs"/>
              </a:rPr>
              <a:t>Glykemická nálož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123194" y="2677448"/>
            <a:ext cx="10890854" cy="4257040"/>
          </a:xfrm>
        </p:spPr>
        <p:txBody>
          <a:bodyPr>
            <a:normAutofit/>
          </a:bodyPr>
          <a:lstStyle/>
          <a:p>
            <a:pPr>
              <a:buClr>
                <a:srgbClr val="395EA1"/>
              </a:buClr>
              <a:buFont typeface="Arial"/>
              <a:buChar char="▪"/>
            </a:pPr>
            <a:r>
              <a:rPr lang="cs-CZ" b="1" dirty="0">
                <a:solidFill>
                  <a:srgbClr val="595959"/>
                </a:solidFill>
              </a:rPr>
              <a:t>Glycemic </a:t>
            </a:r>
            <a:r>
              <a:rPr lang="cs-CZ" b="1" dirty="0" err="1">
                <a:solidFill>
                  <a:srgbClr val="595959"/>
                </a:solidFill>
              </a:rPr>
              <a:t>load</a:t>
            </a:r>
            <a:r>
              <a:rPr lang="cs-CZ" b="1" dirty="0">
                <a:solidFill>
                  <a:srgbClr val="595959"/>
                </a:solidFill>
              </a:rPr>
              <a:t> (GL)</a:t>
            </a:r>
          </a:p>
          <a:p>
            <a:pPr>
              <a:buClr>
                <a:srgbClr val="395EA1"/>
              </a:buClr>
              <a:buFont typeface="Arial"/>
              <a:buChar char="▪"/>
            </a:pPr>
            <a:r>
              <a:rPr lang="cs-CZ" dirty="0">
                <a:solidFill>
                  <a:srgbClr val="595959"/>
                </a:solidFill>
              </a:rPr>
              <a:t>Definována v roce 1997</a:t>
            </a:r>
          </a:p>
          <a:p>
            <a:pPr>
              <a:buClr>
                <a:srgbClr val="395EA1"/>
              </a:buClr>
              <a:buFont typeface="Arial"/>
              <a:buChar char="▪"/>
            </a:pPr>
            <a:r>
              <a:rPr lang="cs-CZ" b="1" dirty="0">
                <a:solidFill>
                  <a:srgbClr val="595959"/>
                </a:solidFill>
              </a:rPr>
              <a:t>Rozdíl GI vs. GL: </a:t>
            </a:r>
          </a:p>
          <a:p>
            <a:pPr lvl="1">
              <a:buClr>
                <a:srgbClr val="395EA1"/>
              </a:buClr>
              <a:buFont typeface="Arial"/>
              <a:buChar char="▪"/>
            </a:pPr>
            <a:r>
              <a:rPr lang="cs-CZ" dirty="0">
                <a:solidFill>
                  <a:srgbClr val="595959"/>
                </a:solidFill>
              </a:rPr>
              <a:t>GI vyjadřuje </a:t>
            </a:r>
            <a:r>
              <a:rPr lang="cs-CZ" b="1" dirty="0">
                <a:solidFill>
                  <a:srgbClr val="595959"/>
                </a:solidFill>
              </a:rPr>
              <a:t>rychlost</a:t>
            </a:r>
            <a:r>
              <a:rPr lang="cs-CZ" dirty="0">
                <a:solidFill>
                  <a:srgbClr val="595959"/>
                </a:solidFill>
              </a:rPr>
              <a:t> s jakou se konkrétní sacharid mění v glukózu</a:t>
            </a:r>
          </a:p>
          <a:p>
            <a:pPr lvl="1">
              <a:buClr>
                <a:srgbClr val="395EA1"/>
              </a:buClr>
              <a:buFont typeface="Arial"/>
              <a:buChar char="▪"/>
            </a:pPr>
            <a:r>
              <a:rPr lang="cs-CZ" dirty="0">
                <a:solidFill>
                  <a:srgbClr val="595959"/>
                </a:solidFill>
              </a:rPr>
              <a:t>GL účinek dané potraviny na glykémii i </a:t>
            </a:r>
            <a:r>
              <a:rPr lang="cs-CZ" b="1" dirty="0">
                <a:solidFill>
                  <a:srgbClr val="595959"/>
                </a:solidFill>
              </a:rPr>
              <a:t>celkové množství sacharidů</a:t>
            </a:r>
            <a:r>
              <a:rPr lang="cs-CZ" dirty="0">
                <a:solidFill>
                  <a:srgbClr val="595959"/>
                </a:solidFill>
              </a:rPr>
              <a:t> v potravině  </a:t>
            </a:r>
          </a:p>
          <a:p>
            <a:pPr>
              <a:buClr>
                <a:srgbClr val="395EA1"/>
              </a:buClr>
              <a:buFont typeface="Arial"/>
              <a:buChar char="▪"/>
            </a:pPr>
            <a:r>
              <a:rPr lang="cs-CZ" dirty="0">
                <a:solidFill>
                  <a:srgbClr val="595959"/>
                </a:solidFill>
              </a:rPr>
              <a:t>GL počítá i s množstvím snězeného jídla</a:t>
            </a:r>
          </a:p>
          <a:p>
            <a:pPr>
              <a:buClr>
                <a:srgbClr val="395EA1"/>
              </a:buClr>
              <a:buFont typeface="Arial"/>
              <a:buChar char="▪"/>
            </a:pPr>
            <a:r>
              <a:rPr lang="cs-CZ" dirty="0">
                <a:solidFill>
                  <a:srgbClr val="595959"/>
                </a:solidFill>
              </a:rPr>
              <a:t>Jestliže jídlo má GL = 1 stoupne hladina glykémie stejně jako po 1g glukózy</a:t>
            </a:r>
          </a:p>
          <a:p>
            <a:pPr>
              <a:buClr>
                <a:srgbClr val="395EA1"/>
              </a:buClr>
            </a:pPr>
            <a:endParaRPr lang="cs-CZ" sz="2400" b="0" i="0" dirty="0">
              <a:solidFill>
                <a:srgbClr val="595959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5079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 defTabSz="914400">
              <a:spcBef>
                <a:spcPts val="0"/>
              </a:spcBef>
              <a:buNone/>
            </a:pPr>
            <a:r>
              <a:rPr lang="cs-CZ" sz="4000" b="1" i="0" baseline="0" dirty="0">
                <a:solidFill>
                  <a:srgbClr val="FFFFFF"/>
                </a:solidFill>
                <a:latin typeface="Calibri Light"/>
                <a:ea typeface="+mj-ea"/>
                <a:cs typeface="+mj-cs"/>
              </a:rPr>
              <a:t>Glykemická nálož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obsahu 2"/>
              <p:cNvSpPr>
                <a:spLocks noGrp="1"/>
              </p:cNvSpPr>
              <p:nvPr>
                <p:ph idx="1"/>
              </p:nvPr>
            </p:nvSpPr>
            <p:spPr>
              <a:xfrm>
                <a:off x="1123194" y="2677448"/>
                <a:ext cx="10890854" cy="4257040"/>
              </a:xfrm>
            </p:spPr>
            <p:txBody>
              <a:bodyPr>
                <a:normAutofit/>
              </a:bodyPr>
              <a:lstStyle/>
              <a:p>
                <a:pPr>
                  <a:buClr>
                    <a:srgbClr val="395EA1"/>
                  </a:buClr>
                  <a:buFont typeface="Arial"/>
                  <a:buChar char="▪"/>
                </a:pPr>
                <a:r>
                  <a:rPr lang="cs-CZ" sz="2600" b="1" dirty="0">
                    <a:solidFill>
                      <a:srgbClr val="595959"/>
                    </a:solidFill>
                  </a:rPr>
                  <a:t>Glycemic </a:t>
                </a:r>
                <a:r>
                  <a:rPr lang="cs-CZ" sz="2600" b="1" dirty="0" err="1">
                    <a:solidFill>
                      <a:srgbClr val="595959"/>
                    </a:solidFill>
                  </a:rPr>
                  <a:t>load</a:t>
                </a:r>
                <a:r>
                  <a:rPr lang="cs-CZ" sz="2600" b="1" dirty="0">
                    <a:solidFill>
                      <a:srgbClr val="595959"/>
                    </a:solidFill>
                  </a:rPr>
                  <a:t> (GL)</a:t>
                </a:r>
              </a:p>
              <a:p>
                <a:pPr>
                  <a:buClr>
                    <a:srgbClr val="395EA1"/>
                  </a:buClr>
                  <a:buFont typeface="Arial"/>
                  <a:buChar char="▪"/>
                </a:pPr>
                <a:r>
                  <a:rPr lang="cs-CZ" sz="2600" dirty="0">
                    <a:solidFill>
                      <a:srgbClr val="595959"/>
                    </a:solidFill>
                  </a:rPr>
                  <a:t>Určuje kvantitu sacharidů</a:t>
                </a:r>
              </a:p>
              <a:p>
                <a:pPr>
                  <a:buClr>
                    <a:srgbClr val="395EA1"/>
                  </a:buClr>
                  <a:buFont typeface="Arial"/>
                  <a:buChar char="▪"/>
                </a:pPr>
                <a:r>
                  <a:rPr lang="cs-CZ" sz="2600" dirty="0">
                    <a:solidFill>
                      <a:srgbClr val="595959"/>
                    </a:solidFill>
                  </a:rPr>
                  <a:t>Zohledňuje účinek dané potraviny na glykémii i celkové množství sacharidů v potravině</a:t>
                </a:r>
              </a:p>
              <a:p>
                <a:pPr>
                  <a:buClr>
                    <a:srgbClr val="395EA1"/>
                  </a:buClr>
                  <a:buFont typeface="Arial"/>
                  <a:buChar char="▪"/>
                </a:pPr>
                <a:endParaRPr lang="cs-CZ" sz="700" dirty="0">
                  <a:solidFill>
                    <a:srgbClr val="595959"/>
                  </a:solidFill>
                </a:endParaRPr>
              </a:p>
              <a:p>
                <a:pPr>
                  <a:buClr>
                    <a:srgbClr val="395EA1"/>
                  </a:buClr>
                  <a:buFont typeface="Arial"/>
                  <a:buChar char="▪"/>
                </a:pPr>
                <a:r>
                  <a:rPr lang="cs-CZ" sz="2400" dirty="0">
                    <a:solidFill>
                      <a:srgbClr val="595959"/>
                    </a:solidFill>
                  </a:rPr>
                  <a:t>GL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400" i="1">
                            <a:solidFill>
                              <a:srgbClr val="595959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sk-SK" sz="2400" b="0" i="0" smtClean="0">
                            <a:solidFill>
                              <a:srgbClr val="595959"/>
                            </a:solidFill>
                          </a:rPr>
                          <m:t>obsah</m:t>
                        </m:r>
                        <m:r>
                          <m:rPr>
                            <m:nor/>
                          </m:rPr>
                          <a:rPr lang="sk-SK" sz="2400" b="0" i="0" smtClean="0">
                            <a:solidFill>
                              <a:srgbClr val="595959"/>
                            </a:solidFill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sk-SK" sz="2400" b="0" i="0" smtClean="0">
                            <a:solidFill>
                              <a:srgbClr val="595959"/>
                            </a:solidFill>
                          </a:rPr>
                          <m:t>sacharid</m:t>
                        </m:r>
                        <m:r>
                          <m:rPr>
                            <m:nor/>
                          </m:rPr>
                          <a:rPr lang="sk-SK" sz="2400" b="0" i="0" smtClean="0">
                            <a:solidFill>
                              <a:srgbClr val="595959"/>
                            </a:solidFill>
                          </a:rPr>
                          <m:t>ů </m:t>
                        </m:r>
                        <m:r>
                          <m:rPr>
                            <m:nor/>
                          </m:rPr>
                          <a:rPr lang="sk-SK" sz="2400" b="0" i="0" smtClean="0">
                            <a:solidFill>
                              <a:srgbClr val="595959"/>
                            </a:solidFill>
                          </a:rPr>
                          <m:t>v</m:t>
                        </m:r>
                        <m:r>
                          <m:rPr>
                            <m:nor/>
                          </m:rPr>
                          <a:rPr lang="sk-SK" sz="2400" b="0" i="0" smtClean="0">
                            <a:solidFill>
                              <a:srgbClr val="595959"/>
                            </a:solidFill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sk-SK" sz="2400" b="0" i="0" smtClean="0">
                            <a:solidFill>
                              <a:srgbClr val="595959"/>
                            </a:solidFill>
                          </a:rPr>
                          <m:t>potrav</m:t>
                        </m:r>
                        <m:r>
                          <m:rPr>
                            <m:nor/>
                          </m:rPr>
                          <a:rPr lang="sk-SK" sz="2400" b="0" i="0" smtClean="0">
                            <a:solidFill>
                              <a:srgbClr val="595959"/>
                            </a:solidFill>
                          </a:rPr>
                          <m:t>ě </m:t>
                        </m:r>
                        <m:r>
                          <m:rPr>
                            <m:nor/>
                          </m:rPr>
                          <a:rPr lang="sk-SK" sz="2400" b="0" i="0" smtClean="0">
                            <a:solidFill>
                              <a:srgbClr val="595959"/>
                            </a:solidFill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sk-SK" sz="2400" b="0" i="0" smtClean="0">
                            <a:solidFill>
                              <a:srgbClr val="595959"/>
                            </a:solidFill>
                          </a:rPr>
                          <m:t> </m:t>
                        </m:r>
                        <m:r>
                          <a:rPr lang="sk-SK" sz="2400" b="0" i="1" smtClean="0">
                            <a:solidFill>
                              <a:srgbClr val="595959"/>
                            </a:solidFill>
                            <a:latin typeface="Cambria Math" panose="02040503050406030204" pitchFamily="18" charset="0"/>
                          </a:rPr>
                          <m:t>𝐺𝐼</m:t>
                        </m:r>
                      </m:num>
                      <m:den>
                        <m:r>
                          <m:rPr>
                            <m:nor/>
                          </m:rPr>
                          <a:rPr lang="sk-SK" sz="2400" b="0" i="0" smtClean="0">
                            <a:solidFill>
                              <a:srgbClr val="595959"/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  <m:r>
                          <m:rPr>
                            <m:nor/>
                          </m:rPr>
                          <a:rPr lang="cs-CZ" sz="2400">
                            <a:solidFill>
                              <a:srgbClr val="595959"/>
                            </a:solidFill>
                          </a:rPr>
                          <m:t> </m:t>
                        </m:r>
                      </m:den>
                    </m:f>
                  </m:oMath>
                </a14:m>
                <a:endParaRPr lang="cs-CZ" sz="700" dirty="0">
                  <a:solidFill>
                    <a:srgbClr val="595959"/>
                  </a:solidFill>
                  <a:latin typeface="Calibri"/>
                </a:endParaRPr>
              </a:p>
              <a:p>
                <a:pPr marL="0" indent="0">
                  <a:buClr>
                    <a:srgbClr val="395EA1"/>
                  </a:buClr>
                  <a:buNone/>
                </a:pPr>
                <a:endParaRPr lang="cs-CZ" sz="1200" dirty="0">
                  <a:solidFill>
                    <a:srgbClr val="595959"/>
                  </a:solidFill>
                  <a:latin typeface="Calibri"/>
                </a:endParaRPr>
              </a:p>
              <a:p>
                <a:pPr>
                  <a:buClr>
                    <a:srgbClr val="395EA1"/>
                  </a:buClr>
                </a:pPr>
                <a:endParaRPr lang="cs-CZ" b="0" i="0" dirty="0">
                  <a:solidFill>
                    <a:srgbClr val="595959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3" name="Zástupný symbol obsah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23194" y="2677448"/>
                <a:ext cx="10890854" cy="4257040"/>
              </a:xfrm>
              <a:blipFill>
                <a:blip r:embed="rId3"/>
                <a:stretch>
                  <a:fillRect l="-839" t="-2146"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uľka 3">
            <a:extLst>
              <a:ext uri="{FF2B5EF4-FFF2-40B4-BE49-F238E27FC236}">
                <a16:creationId xmlns:a16="http://schemas.microsoft.com/office/drawing/2014/main" id="{9718B93B-CEFD-4596-AE6A-4271BB410B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2800408"/>
              </p:ext>
            </p:extLst>
          </p:nvPr>
        </p:nvGraphicFramePr>
        <p:xfrm>
          <a:off x="3010922" y="5482680"/>
          <a:ext cx="6169852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84926">
                  <a:extLst>
                    <a:ext uri="{9D8B030D-6E8A-4147-A177-3AD203B41FA5}">
                      <a16:colId xmlns:a16="http://schemas.microsoft.com/office/drawing/2014/main" val="1522981905"/>
                    </a:ext>
                  </a:extLst>
                </a:gridCol>
                <a:gridCol w="3084926">
                  <a:extLst>
                    <a:ext uri="{9D8B030D-6E8A-4147-A177-3AD203B41FA5}">
                      <a16:colId xmlns:a16="http://schemas.microsoft.com/office/drawing/2014/main" val="2509069158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cs-CZ" noProof="0" dirty="0"/>
                        <a:t>Hodnota GL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45538"/>
                  </a:ext>
                </a:extLst>
              </a:tr>
              <a:tr h="35855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noProof="0" dirty="0"/>
                        <a:t>&lt; 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noProof="0" dirty="0"/>
                        <a:t>nízká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1802890"/>
                  </a:ext>
                </a:extLst>
              </a:tr>
              <a:tr h="33433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noProof="0" dirty="0"/>
                        <a:t>&gt;10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noProof="0" dirty="0"/>
                        <a:t>vysoká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33968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0196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 defTabSz="914400">
              <a:spcBef>
                <a:spcPts val="0"/>
              </a:spcBef>
              <a:buNone/>
            </a:pPr>
            <a:r>
              <a:rPr lang="cs-CZ" sz="4000" b="1" i="0" baseline="0" dirty="0">
                <a:solidFill>
                  <a:srgbClr val="FFFFFF"/>
                </a:solidFill>
                <a:latin typeface="Calibri Light"/>
                <a:ea typeface="+mj-ea"/>
                <a:cs typeface="+mj-cs"/>
              </a:rPr>
              <a:t>Zjištění GL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123194" y="2978922"/>
            <a:ext cx="10890854" cy="3955565"/>
          </a:xfrm>
        </p:spPr>
        <p:txBody>
          <a:bodyPr>
            <a:normAutofit/>
          </a:bodyPr>
          <a:lstStyle/>
          <a:p>
            <a:pPr lvl="0">
              <a:lnSpc>
                <a:spcPct val="80000"/>
              </a:lnSpc>
              <a:spcBef>
                <a:spcPts val="700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rgbClr val="595959"/>
                </a:solidFill>
                <a:latin typeface="Calibri" pitchFamily="18"/>
              </a:rPr>
              <a:t>Zjištění hodnoty</a:t>
            </a:r>
            <a:r>
              <a:rPr lang="cs-CZ" dirty="0">
                <a:solidFill>
                  <a:srgbClr val="595959"/>
                </a:solidFill>
                <a:latin typeface="Calibri" pitchFamily="18"/>
              </a:rPr>
              <a:t>: GI * celkový obsah sacharidů v porci / 100</a:t>
            </a:r>
          </a:p>
          <a:p>
            <a:pPr lvl="0">
              <a:lnSpc>
                <a:spcPct val="80000"/>
              </a:lnSpc>
              <a:spcBef>
                <a:spcPts val="700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endParaRPr lang="cs-CZ" sz="600" dirty="0">
              <a:solidFill>
                <a:srgbClr val="595959"/>
              </a:solidFill>
              <a:latin typeface="Calibri" pitchFamily="18"/>
            </a:endParaRPr>
          </a:p>
          <a:p>
            <a:pPr lvl="0">
              <a:lnSpc>
                <a:spcPct val="80000"/>
              </a:lnSpc>
              <a:spcBef>
                <a:spcPts val="700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r>
              <a:rPr lang="cs-CZ" dirty="0">
                <a:solidFill>
                  <a:srgbClr val="595959"/>
                </a:solidFill>
                <a:latin typeface="Calibri" pitchFamily="18"/>
              </a:rPr>
              <a:t>Příklad:</a:t>
            </a:r>
          </a:p>
          <a:p>
            <a:pPr lvl="1">
              <a:lnSpc>
                <a:spcPct val="80000"/>
              </a:lnSpc>
              <a:spcBef>
                <a:spcPts val="601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r>
              <a:rPr lang="cs-CZ" dirty="0">
                <a:solidFill>
                  <a:srgbClr val="595959"/>
                </a:solidFill>
              </a:rPr>
              <a:t>jablko má GI 40 obsahuje 15g sacharidů na porci tedy: 40*15/100= </a:t>
            </a:r>
            <a:r>
              <a:rPr lang="cs-CZ" b="1" dirty="0">
                <a:solidFill>
                  <a:srgbClr val="595959"/>
                </a:solidFill>
              </a:rPr>
              <a:t>6</a:t>
            </a:r>
            <a:r>
              <a:rPr lang="cs-CZ" dirty="0">
                <a:solidFill>
                  <a:srgbClr val="595959"/>
                </a:solidFill>
              </a:rPr>
              <a:t>	</a:t>
            </a:r>
          </a:p>
          <a:p>
            <a:pPr lvl="1">
              <a:lnSpc>
                <a:spcPct val="80000"/>
              </a:lnSpc>
              <a:spcBef>
                <a:spcPts val="601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r>
              <a:rPr lang="cs-CZ" dirty="0">
                <a:solidFill>
                  <a:srgbClr val="595959"/>
                </a:solidFill>
              </a:rPr>
              <a:t>Brambora má GI 62, obsahuje 21 g sacharidů na porci tedy: 62*21/100= </a:t>
            </a:r>
            <a:r>
              <a:rPr lang="cs-CZ" b="1" dirty="0">
                <a:solidFill>
                  <a:srgbClr val="595959"/>
                </a:solidFill>
              </a:rPr>
              <a:t>13</a:t>
            </a:r>
          </a:p>
          <a:p>
            <a:pPr lvl="1">
              <a:lnSpc>
                <a:spcPct val="80000"/>
              </a:lnSpc>
              <a:spcBef>
                <a:spcPts val="601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endParaRPr lang="cs-CZ" sz="600" b="1" dirty="0">
              <a:solidFill>
                <a:srgbClr val="595959"/>
              </a:solidFill>
            </a:endParaRPr>
          </a:p>
          <a:p>
            <a:pPr lvl="0">
              <a:lnSpc>
                <a:spcPct val="80000"/>
              </a:lnSpc>
              <a:spcBef>
                <a:spcPts val="700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r>
              <a:rPr lang="cs-CZ" dirty="0">
                <a:solidFill>
                  <a:srgbClr val="595959"/>
                </a:solidFill>
                <a:latin typeface="Calibri" pitchFamily="18"/>
              </a:rPr>
              <a:t>Tzn.: glykémie nestoupne 2x více u brambory než u jablka, ale celkový metabolický účinek vč. vyloučeného inzulinu je 2x vyšší. </a:t>
            </a:r>
            <a:br>
              <a:rPr lang="cs-CZ" dirty="0">
                <a:solidFill>
                  <a:srgbClr val="595959"/>
                </a:solidFill>
                <a:latin typeface="Calibri" pitchFamily="18"/>
              </a:rPr>
            </a:br>
            <a:endParaRPr lang="cs-CZ" dirty="0">
              <a:solidFill>
                <a:srgbClr val="595959"/>
              </a:solidFill>
              <a:latin typeface="Calibri" pitchFamily="18"/>
            </a:endParaRPr>
          </a:p>
          <a:p>
            <a:pPr lvl="0">
              <a:lnSpc>
                <a:spcPct val="80000"/>
              </a:lnSpc>
              <a:spcBef>
                <a:spcPts val="700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r>
              <a:rPr lang="cs-CZ" dirty="0">
                <a:solidFill>
                  <a:srgbClr val="595959"/>
                </a:solidFill>
                <a:latin typeface="Calibri" pitchFamily="18"/>
              </a:rPr>
              <a:t>Glykémie se 2x nezvýší, ale nárok na inzulin ano.</a:t>
            </a:r>
          </a:p>
        </p:txBody>
      </p:sp>
    </p:spTree>
    <p:extLst>
      <p:ext uri="{BB962C8B-B14F-4D97-AF65-F5344CB8AC3E}">
        <p14:creationId xmlns:p14="http://schemas.microsoft.com/office/powerpoint/2010/main" val="1564366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 defTabSz="914400">
              <a:spcBef>
                <a:spcPts val="0"/>
              </a:spcBef>
              <a:buNone/>
            </a:pPr>
            <a:r>
              <a:rPr lang="cs-CZ" sz="4000" b="1" i="0" baseline="0" dirty="0">
                <a:solidFill>
                  <a:srgbClr val="FFFFFF"/>
                </a:solidFill>
                <a:latin typeface="Calibri Light"/>
                <a:ea typeface="+mj-ea"/>
                <a:cs typeface="+mj-cs"/>
              </a:rPr>
              <a:t>Význam 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179226" y="2423448"/>
            <a:ext cx="10890854" cy="4257040"/>
          </a:xfrm>
        </p:spPr>
        <p:txBody>
          <a:bodyPr>
            <a:normAutofit/>
          </a:bodyPr>
          <a:lstStyle/>
          <a:p>
            <a:pPr lvl="0">
              <a:spcBef>
                <a:spcPts val="799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endParaRPr lang="cs-CZ" sz="800" dirty="0">
              <a:latin typeface="Calibri" pitchFamily="18"/>
            </a:endParaRPr>
          </a:p>
          <a:p>
            <a:pPr lvl="0">
              <a:spcBef>
                <a:spcPts val="799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r>
              <a:rPr lang="cs-CZ" dirty="0">
                <a:latin typeface="Calibri" pitchFamily="18"/>
              </a:rPr>
              <a:t>Obezita</a:t>
            </a:r>
          </a:p>
          <a:p>
            <a:pPr lvl="0">
              <a:spcBef>
                <a:spcPts val="799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endParaRPr lang="cs-CZ" sz="600" dirty="0">
              <a:latin typeface="Calibri" pitchFamily="18"/>
            </a:endParaRPr>
          </a:p>
          <a:p>
            <a:pPr lvl="0">
              <a:spcBef>
                <a:spcPts val="799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r>
              <a:rPr lang="cs-CZ" dirty="0">
                <a:latin typeface="Calibri" pitchFamily="18"/>
              </a:rPr>
              <a:t>Diabetes</a:t>
            </a:r>
          </a:p>
          <a:p>
            <a:pPr lvl="0">
              <a:spcBef>
                <a:spcPts val="799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endParaRPr lang="cs-CZ" sz="600" dirty="0">
              <a:latin typeface="Calibri" pitchFamily="18"/>
            </a:endParaRPr>
          </a:p>
          <a:p>
            <a:pPr lvl="0">
              <a:spcBef>
                <a:spcPts val="799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r>
              <a:rPr lang="cs-CZ" dirty="0">
                <a:latin typeface="Calibri" pitchFamily="18"/>
              </a:rPr>
              <a:t>Cholesterol</a:t>
            </a:r>
          </a:p>
          <a:p>
            <a:pPr lvl="0">
              <a:spcBef>
                <a:spcPts val="799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endParaRPr lang="cs-CZ" sz="600" dirty="0">
              <a:latin typeface="Calibri" pitchFamily="18"/>
            </a:endParaRPr>
          </a:p>
          <a:p>
            <a:pPr lvl="0">
              <a:spcBef>
                <a:spcPts val="799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r>
              <a:rPr lang="cs-CZ" dirty="0">
                <a:latin typeface="Calibri" pitchFamily="18"/>
              </a:rPr>
              <a:t>Kardiovaskulární rizika</a:t>
            </a:r>
          </a:p>
          <a:p>
            <a:pPr lvl="0">
              <a:spcBef>
                <a:spcPts val="799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endParaRPr lang="cs-CZ" sz="600" dirty="0">
              <a:latin typeface="Calibri" pitchFamily="18"/>
            </a:endParaRPr>
          </a:p>
          <a:p>
            <a:pPr lvl="0">
              <a:spcBef>
                <a:spcPts val="799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r>
              <a:rPr lang="cs-CZ" dirty="0">
                <a:latin typeface="Calibri" pitchFamily="18"/>
              </a:rPr>
              <a:t>Nádorové onemocnění</a:t>
            </a:r>
            <a:endParaRPr lang="cs-CZ" sz="600" dirty="0">
              <a:latin typeface="Calibri" pitchFamily="18"/>
            </a:endParaRPr>
          </a:p>
          <a:p>
            <a:pPr lvl="0">
              <a:spcBef>
                <a:spcPts val="799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endParaRPr lang="cs-CZ" sz="600" dirty="0">
              <a:latin typeface="Calibri" pitchFamily="18"/>
            </a:endParaRPr>
          </a:p>
          <a:p>
            <a:pPr lvl="0">
              <a:spcBef>
                <a:spcPts val="799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r>
              <a:rPr lang="cs-CZ" dirty="0">
                <a:latin typeface="Calibri" pitchFamily="18"/>
              </a:rPr>
              <a:t>Sportovní aktivita</a:t>
            </a:r>
          </a:p>
          <a:p>
            <a:pPr lvl="0">
              <a:lnSpc>
                <a:spcPct val="80000"/>
              </a:lnSpc>
              <a:spcBef>
                <a:spcPts val="700"/>
              </a:spcBef>
            </a:pPr>
            <a:endParaRPr lang="cs-CZ" sz="600" dirty="0">
              <a:solidFill>
                <a:srgbClr val="595959"/>
              </a:solidFill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2181008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 defTabSz="914400">
              <a:spcBef>
                <a:spcPts val="0"/>
              </a:spcBef>
              <a:buNone/>
            </a:pPr>
            <a:r>
              <a:rPr lang="cs-CZ" sz="4000" b="1" i="0" baseline="0" dirty="0">
                <a:solidFill>
                  <a:srgbClr val="FFFFFF"/>
                </a:solidFill>
                <a:latin typeface="Calibri Light"/>
                <a:ea typeface="+mj-ea"/>
                <a:cs typeface="+mj-cs"/>
              </a:rPr>
              <a:t>Obezita 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179226" y="2753936"/>
            <a:ext cx="10890854" cy="3926552"/>
          </a:xfrm>
        </p:spPr>
        <p:txBody>
          <a:bodyPr>
            <a:normAutofit/>
          </a:bodyPr>
          <a:lstStyle/>
          <a:p>
            <a:pPr lvl="0">
              <a:spcBef>
                <a:spcPts val="799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endParaRPr lang="cs-CZ" dirty="0">
              <a:latin typeface="Calibri" pitchFamily="18"/>
            </a:endParaRPr>
          </a:p>
          <a:p>
            <a:pPr lvl="0">
              <a:spcBef>
                <a:spcPts val="799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r>
              <a:rPr lang="cs-CZ" dirty="0">
                <a:latin typeface="Calibri" pitchFamily="18"/>
              </a:rPr>
              <a:t>Rychlejší a dlouhodobější pocit nasycené po konzumace potravin s nízkým GI</a:t>
            </a:r>
            <a:endParaRPr lang="cs-CZ" dirty="0">
              <a:solidFill>
                <a:srgbClr val="595959"/>
              </a:solidFill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2180376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 defTabSz="914400">
              <a:spcBef>
                <a:spcPts val="0"/>
              </a:spcBef>
              <a:buNone/>
            </a:pPr>
            <a:r>
              <a:rPr lang="cs-CZ" sz="4000" b="1" dirty="0">
                <a:solidFill>
                  <a:srgbClr val="FFFFFF"/>
                </a:solidFill>
                <a:latin typeface="Calibri Light"/>
              </a:rPr>
              <a:t>Diabetes mellitus </a:t>
            </a:r>
            <a:endParaRPr lang="cs-CZ" sz="4000" b="1" i="0" baseline="0" dirty="0">
              <a:solidFill>
                <a:srgbClr val="FFFFFF"/>
              </a:solidFill>
              <a:latin typeface="Calibri Light"/>
              <a:ea typeface="+mj-ea"/>
              <a:cs typeface="+mj-cs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179226" y="2753936"/>
            <a:ext cx="10890854" cy="3926552"/>
          </a:xfrm>
        </p:spPr>
        <p:txBody>
          <a:bodyPr>
            <a:normAutofit/>
          </a:bodyPr>
          <a:lstStyle/>
          <a:p>
            <a:pPr lvl="0">
              <a:spcBef>
                <a:spcPts val="799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endParaRPr lang="cs-CZ" sz="800" dirty="0">
              <a:solidFill>
                <a:srgbClr val="595959"/>
              </a:solidFill>
              <a:latin typeface="Calibri" pitchFamily="18"/>
            </a:endParaRPr>
          </a:p>
          <a:p>
            <a:pPr lvl="0">
              <a:spcBef>
                <a:spcPts val="799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r>
              <a:rPr lang="cs-CZ" dirty="0">
                <a:solidFill>
                  <a:srgbClr val="595959"/>
                </a:solidFill>
                <a:latin typeface="Calibri" pitchFamily="18"/>
              </a:rPr>
              <a:t>Nižší riziko vzniku DM při konzumaci potravin s nízkým GI</a:t>
            </a:r>
          </a:p>
          <a:p>
            <a:pPr lvl="0">
              <a:spcBef>
                <a:spcPts val="799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r>
              <a:rPr lang="cs-CZ" dirty="0">
                <a:solidFill>
                  <a:srgbClr val="595959"/>
                </a:solidFill>
                <a:latin typeface="Calibri" pitchFamily="18"/>
              </a:rPr>
              <a:t>Méně pravděpodobný rozvoj </a:t>
            </a:r>
            <a:r>
              <a:rPr lang="cs-CZ" dirty="0" err="1">
                <a:solidFill>
                  <a:srgbClr val="595959"/>
                </a:solidFill>
                <a:latin typeface="Calibri" pitchFamily="18"/>
              </a:rPr>
              <a:t>inzulinorezistence</a:t>
            </a:r>
            <a:endParaRPr lang="cs-CZ" dirty="0">
              <a:solidFill>
                <a:srgbClr val="595959"/>
              </a:solidFill>
              <a:latin typeface="Calibri" pitchFamily="18"/>
            </a:endParaRPr>
          </a:p>
          <a:p>
            <a:pPr lvl="0">
              <a:spcBef>
                <a:spcPts val="799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r>
              <a:rPr lang="cs-CZ" dirty="0">
                <a:solidFill>
                  <a:srgbClr val="595959"/>
                </a:solidFill>
                <a:latin typeface="Calibri" pitchFamily="18"/>
              </a:rPr>
              <a:t>Lepší kontrola glykémie</a:t>
            </a:r>
          </a:p>
          <a:p>
            <a:pPr lvl="0">
              <a:spcBef>
                <a:spcPts val="799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r>
              <a:rPr lang="cs-CZ" dirty="0">
                <a:solidFill>
                  <a:srgbClr val="595959"/>
                </a:solidFill>
                <a:latin typeface="Calibri" pitchFamily="18"/>
              </a:rPr>
              <a:t>Pocit nasycení</a:t>
            </a:r>
          </a:p>
          <a:p>
            <a:pPr lvl="0">
              <a:spcBef>
                <a:spcPts val="799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r>
              <a:rPr lang="cs-CZ" dirty="0">
                <a:solidFill>
                  <a:srgbClr val="595959"/>
                </a:solidFill>
                <a:latin typeface="Calibri" pitchFamily="18"/>
              </a:rPr>
              <a:t>Hypoglykémie x hyperglykémie</a:t>
            </a:r>
          </a:p>
          <a:p>
            <a:pPr lvl="0">
              <a:spcBef>
                <a:spcPts val="799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r>
              <a:rPr lang="cs-CZ" dirty="0">
                <a:solidFill>
                  <a:srgbClr val="595959"/>
                </a:solidFill>
                <a:latin typeface="Calibri" pitchFamily="18"/>
              </a:rPr>
              <a:t>Studie prokázaly přímý vztah mezi odhadnutou glykémií a stanovení glykémie po odběru</a:t>
            </a:r>
          </a:p>
          <a:p>
            <a:pPr lvl="0">
              <a:spcBef>
                <a:spcPts val="799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endParaRPr lang="cs-CZ" dirty="0">
              <a:solidFill>
                <a:srgbClr val="595959"/>
              </a:solidFill>
              <a:latin typeface="Calibri" pitchFamily="18"/>
            </a:endParaRPr>
          </a:p>
          <a:p>
            <a:pPr lvl="0">
              <a:spcBef>
                <a:spcPts val="799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endParaRPr lang="cs-CZ" sz="600" dirty="0">
              <a:solidFill>
                <a:srgbClr val="595959"/>
              </a:solidFill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2841643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 defTabSz="914400">
              <a:spcBef>
                <a:spcPts val="0"/>
              </a:spcBef>
              <a:buNone/>
            </a:pPr>
            <a:r>
              <a:rPr lang="cs-CZ" sz="4000" b="1" dirty="0">
                <a:solidFill>
                  <a:srgbClr val="FFFFFF"/>
                </a:solidFill>
                <a:latin typeface="Calibri Light"/>
              </a:rPr>
              <a:t>Cholesterol </a:t>
            </a:r>
            <a:endParaRPr lang="cs-CZ" sz="4000" b="1" i="0" baseline="0" dirty="0">
              <a:solidFill>
                <a:srgbClr val="FFFFFF"/>
              </a:solidFill>
              <a:latin typeface="Calibri Light"/>
              <a:ea typeface="+mj-ea"/>
              <a:cs typeface="+mj-cs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179226" y="2753936"/>
            <a:ext cx="10890854" cy="3926552"/>
          </a:xfrm>
        </p:spPr>
        <p:txBody>
          <a:bodyPr>
            <a:normAutofit/>
          </a:bodyPr>
          <a:lstStyle/>
          <a:p>
            <a:pPr lvl="0">
              <a:spcBef>
                <a:spcPts val="799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endParaRPr lang="cs-CZ" sz="800" dirty="0">
              <a:solidFill>
                <a:srgbClr val="595959"/>
              </a:solidFill>
              <a:latin typeface="Calibri" pitchFamily="18"/>
            </a:endParaRPr>
          </a:p>
          <a:p>
            <a:pPr lvl="0">
              <a:spcBef>
                <a:spcPts val="799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r>
              <a:rPr lang="cs-CZ" dirty="0">
                <a:solidFill>
                  <a:srgbClr val="595959"/>
                </a:solidFill>
                <a:latin typeface="Calibri" pitchFamily="18"/>
              </a:rPr>
              <a:t>Řada studií potvrzuje příznivý účinek na snížení hladiny triglyceridů a LDL cholesterolu a zvýšení hladiny HDL cholesterolu při konzumaci potravin s nízkým GI </a:t>
            </a:r>
            <a:endParaRPr lang="cs-CZ" sz="600" dirty="0">
              <a:solidFill>
                <a:srgbClr val="595959"/>
              </a:solidFill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2294208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 defTabSz="914400">
              <a:spcBef>
                <a:spcPts val="0"/>
              </a:spcBef>
              <a:buNone/>
            </a:pPr>
            <a:r>
              <a:rPr lang="cs-CZ" sz="4000" b="1" dirty="0">
                <a:solidFill>
                  <a:srgbClr val="FFFFFF"/>
                </a:solidFill>
                <a:latin typeface="Calibri Light"/>
              </a:rPr>
              <a:t>Kardiovaskulární onemocnění </a:t>
            </a:r>
            <a:endParaRPr lang="cs-CZ" sz="4000" b="1" i="0" baseline="0" dirty="0">
              <a:solidFill>
                <a:srgbClr val="FFFFFF"/>
              </a:solidFill>
              <a:latin typeface="Calibri Light"/>
              <a:ea typeface="+mj-ea"/>
              <a:cs typeface="+mj-cs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179226" y="2844800"/>
            <a:ext cx="10890854" cy="3835688"/>
          </a:xfrm>
        </p:spPr>
        <p:txBody>
          <a:bodyPr>
            <a:normAutofit/>
          </a:bodyPr>
          <a:lstStyle/>
          <a:p>
            <a:pPr lvl="0">
              <a:spcBef>
                <a:spcPts val="799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endParaRPr lang="cs-CZ" sz="800" dirty="0">
              <a:latin typeface="Calibri" pitchFamily="18"/>
            </a:endParaRPr>
          </a:p>
          <a:p>
            <a:pPr lvl="0">
              <a:spcBef>
                <a:spcPts val="799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r>
              <a:rPr lang="cs-CZ" dirty="0">
                <a:latin typeface="Calibri" pitchFamily="18"/>
              </a:rPr>
              <a:t>Nejednoznačné výsledky  </a:t>
            </a:r>
          </a:p>
          <a:p>
            <a:pPr lvl="0">
              <a:spcBef>
                <a:spcPts val="799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r>
              <a:rPr lang="cs-CZ" dirty="0">
                <a:latin typeface="Calibri" pitchFamily="18"/>
              </a:rPr>
              <a:t>Velká italská studie – potraviny s vysokým GI zvyšují riziko KVN u žen, ale ne u mužů</a:t>
            </a:r>
          </a:p>
          <a:p>
            <a:pPr lvl="0">
              <a:spcBef>
                <a:spcPts val="799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r>
              <a:rPr lang="cs-CZ" dirty="0">
                <a:latin typeface="Calibri" pitchFamily="18"/>
              </a:rPr>
              <a:t>Jiné studie: nepotvrzují účinek potravin s nízkým GI na nižší riziko KVN, ale uvádějí, že se zlepší lipidový profil a sníží hmotnost pacientů a to má pozitivní vliv na KV systém.</a:t>
            </a:r>
          </a:p>
          <a:p>
            <a:pPr lvl="1">
              <a:spcBef>
                <a:spcPts val="799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r>
              <a:rPr lang="cs-CZ" dirty="0"/>
              <a:t>Vliv vyššího množství vlákniny u potraviny s nízkým GI</a:t>
            </a:r>
          </a:p>
          <a:p>
            <a:pPr lvl="0">
              <a:spcBef>
                <a:spcPts val="799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endParaRPr lang="cs-CZ" dirty="0"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2867587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 defTabSz="914400">
              <a:spcBef>
                <a:spcPts val="0"/>
              </a:spcBef>
              <a:buNone/>
            </a:pPr>
            <a:r>
              <a:rPr lang="cs-CZ" sz="4000" b="1" dirty="0">
                <a:solidFill>
                  <a:srgbClr val="FFFFFF"/>
                </a:solidFill>
                <a:latin typeface="Calibri Light"/>
              </a:rPr>
              <a:t>Nádorové onemocnění </a:t>
            </a:r>
            <a:endParaRPr lang="cs-CZ" sz="4000" b="1" i="0" baseline="0" dirty="0">
              <a:solidFill>
                <a:srgbClr val="FFFFFF"/>
              </a:solidFill>
              <a:latin typeface="Calibri Light"/>
              <a:ea typeface="+mj-ea"/>
              <a:cs typeface="+mj-cs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179226" y="2753936"/>
            <a:ext cx="10890854" cy="3926552"/>
          </a:xfrm>
        </p:spPr>
        <p:txBody>
          <a:bodyPr>
            <a:normAutofit/>
          </a:bodyPr>
          <a:lstStyle/>
          <a:p>
            <a:pPr lvl="0">
              <a:spcBef>
                <a:spcPts val="799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endParaRPr lang="cs-CZ" sz="800" dirty="0">
              <a:latin typeface="Calibri" pitchFamily="18"/>
            </a:endParaRPr>
          </a:p>
          <a:p>
            <a:pPr lvl="0">
              <a:spcBef>
                <a:spcPts val="799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r>
              <a:rPr lang="cs-CZ" dirty="0">
                <a:latin typeface="Calibri" pitchFamily="18"/>
              </a:rPr>
              <a:t>Meta-analýza 39 studií</a:t>
            </a:r>
          </a:p>
          <a:p>
            <a:pPr lvl="0">
              <a:spcBef>
                <a:spcPts val="799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r>
              <a:rPr lang="cs-CZ" dirty="0">
                <a:latin typeface="Calibri" pitchFamily="18"/>
              </a:rPr>
              <a:t>Příjem potraviny s vyšší GI je spojen větším rizikem kolorektálního karcinomu a karcinomu </a:t>
            </a:r>
            <a:r>
              <a:rPr lang="cs-CZ" dirty="0" err="1">
                <a:latin typeface="Calibri" pitchFamily="18"/>
              </a:rPr>
              <a:t>endomeria</a:t>
            </a:r>
            <a:endParaRPr lang="cs-CZ" dirty="0">
              <a:latin typeface="Calibri" pitchFamily="18"/>
            </a:endParaRPr>
          </a:p>
          <a:p>
            <a:pPr lvl="0">
              <a:spcBef>
                <a:spcPts val="799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r>
              <a:rPr lang="cs-CZ" dirty="0">
                <a:latin typeface="Calibri" pitchFamily="18"/>
              </a:rPr>
              <a:t>Nejasná souvislost s karcinomem prsu</a:t>
            </a:r>
          </a:p>
          <a:p>
            <a:pPr lvl="0">
              <a:spcBef>
                <a:spcPts val="799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r>
              <a:rPr lang="cs-CZ" dirty="0">
                <a:latin typeface="Calibri" pitchFamily="18"/>
              </a:rPr>
              <a:t>Nebyla nalezena souvislost s karcinomem pankreatu</a:t>
            </a:r>
          </a:p>
          <a:p>
            <a:pPr lvl="0">
              <a:spcBef>
                <a:spcPts val="799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endParaRPr lang="cs-CZ" sz="600" dirty="0">
              <a:solidFill>
                <a:srgbClr val="595959"/>
              </a:solidFill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2100933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 defTabSz="914400">
              <a:spcBef>
                <a:spcPts val="0"/>
              </a:spcBef>
              <a:buNone/>
            </a:pPr>
            <a:r>
              <a:rPr lang="cs-CZ" sz="4000" b="1" i="0" baseline="0" dirty="0">
                <a:solidFill>
                  <a:srgbClr val="FFFFFF"/>
                </a:solidFill>
                <a:latin typeface="Calibri Light"/>
                <a:ea typeface="+mj-ea"/>
                <a:cs typeface="+mj-cs"/>
              </a:rPr>
              <a:t>Glykemický</a:t>
            </a:r>
            <a:r>
              <a:rPr lang="cs-CZ" sz="4000" b="1" i="0" dirty="0">
                <a:solidFill>
                  <a:srgbClr val="FFFFFF"/>
                </a:solidFill>
                <a:latin typeface="Calibri Light"/>
                <a:ea typeface="+mj-ea"/>
                <a:cs typeface="+mj-cs"/>
              </a:rPr>
              <a:t> index (GI)</a:t>
            </a:r>
            <a:endParaRPr lang="cs-CZ" sz="4000" b="1" i="0" baseline="0" dirty="0">
              <a:solidFill>
                <a:srgbClr val="FFFFFF"/>
              </a:solidFill>
              <a:latin typeface="Calibri Light"/>
              <a:ea typeface="+mj-ea"/>
              <a:cs typeface="+mj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obsahu 2"/>
              <p:cNvSpPr>
                <a:spLocks noGrp="1"/>
              </p:cNvSpPr>
              <p:nvPr>
                <p:ph idx="1"/>
              </p:nvPr>
            </p:nvSpPr>
            <p:spPr>
              <a:xfrm>
                <a:off x="1179226" y="2600960"/>
                <a:ext cx="10890854" cy="4257040"/>
              </a:xfrm>
            </p:spPr>
            <p:txBody>
              <a:bodyPr>
                <a:normAutofit/>
              </a:bodyPr>
              <a:lstStyle/>
              <a:p>
                <a:pPr>
                  <a:buClr>
                    <a:srgbClr val="395EA1"/>
                  </a:buClr>
                  <a:buFont typeface="Arial"/>
                  <a:buChar char="▪"/>
                </a:pPr>
                <a:r>
                  <a:rPr lang="cs-CZ" sz="2400" dirty="0">
                    <a:solidFill>
                      <a:srgbClr val="595959"/>
                    </a:solidFill>
                  </a:rPr>
                  <a:t>Poměrná veličina, která porovnává krevní glukózu po konzumaci potraviny s hladinou krevní glukózy po podaní referenční potraviny (glukóza nebo bílý chléb)</a:t>
                </a:r>
              </a:p>
              <a:p>
                <a:pPr>
                  <a:buClr>
                    <a:srgbClr val="395EA1"/>
                  </a:buClr>
                  <a:buFont typeface="Arial"/>
                  <a:buChar char="▪"/>
                </a:pPr>
                <a:endParaRPr lang="cs-CZ" sz="600" dirty="0">
                  <a:solidFill>
                    <a:srgbClr val="595959"/>
                  </a:solidFill>
                </a:endParaRPr>
              </a:p>
              <a:p>
                <a:pPr>
                  <a:buClr>
                    <a:srgbClr val="395EA1"/>
                  </a:buClr>
                  <a:buFont typeface="Arial"/>
                  <a:buChar char="▪"/>
                </a:pPr>
                <a:r>
                  <a:rPr lang="cs-CZ" sz="2400" dirty="0">
                    <a:solidFill>
                      <a:srgbClr val="595959"/>
                    </a:solidFill>
                  </a:rPr>
                  <a:t>Porovnaní ploch pod křivkou při stejné dávce glukózy (50 g glukózy a množství potraviny, které obsahuje 50 g glukózy)</a:t>
                </a:r>
              </a:p>
              <a:p>
                <a:pPr>
                  <a:buClr>
                    <a:srgbClr val="395EA1"/>
                  </a:buClr>
                  <a:buFont typeface="Arial"/>
                  <a:buChar char="▪"/>
                </a:pPr>
                <a:endParaRPr lang="cs-CZ" sz="600" dirty="0">
                  <a:solidFill>
                    <a:srgbClr val="595959"/>
                  </a:solidFill>
                </a:endParaRPr>
              </a:p>
              <a:p>
                <a:pPr>
                  <a:buClr>
                    <a:srgbClr val="395EA1"/>
                  </a:buClr>
                  <a:buFont typeface="Arial"/>
                  <a:buChar char="▪"/>
                </a:pPr>
                <a:r>
                  <a:rPr lang="cs-CZ" sz="2400" dirty="0">
                    <a:solidFill>
                      <a:srgbClr val="595959"/>
                    </a:solidFill>
                  </a:rPr>
                  <a:t>GI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400" i="1">
                            <a:solidFill>
                              <a:srgbClr val="595959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cs-CZ" sz="2400">
                            <a:solidFill>
                              <a:srgbClr val="595959"/>
                            </a:solidFill>
                          </a:rPr>
                          <m:t>plocha</m:t>
                        </m:r>
                        <m:r>
                          <m:rPr>
                            <m:nor/>
                          </m:rPr>
                          <a:rPr lang="cs-CZ" sz="2400">
                            <a:solidFill>
                              <a:srgbClr val="595959"/>
                            </a:solidFill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cs-CZ" sz="2400">
                            <a:solidFill>
                              <a:srgbClr val="595959"/>
                            </a:solidFill>
                          </a:rPr>
                          <m:t>testovanej</m:t>
                        </m:r>
                        <m:r>
                          <m:rPr>
                            <m:nor/>
                          </m:rPr>
                          <a:rPr lang="cs-CZ" sz="2400">
                            <a:solidFill>
                              <a:srgbClr val="595959"/>
                            </a:solidFill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cs-CZ" sz="2400">
                            <a:solidFill>
                              <a:srgbClr val="595959"/>
                            </a:solidFill>
                          </a:rPr>
                          <m:t>potraviny</m:t>
                        </m:r>
                      </m:num>
                      <m:den>
                        <m:r>
                          <m:rPr>
                            <m:nor/>
                          </m:rPr>
                          <a:rPr lang="cs-CZ" sz="2400">
                            <a:solidFill>
                              <a:srgbClr val="595959"/>
                            </a:solidFill>
                          </a:rPr>
                          <m:t>ploch</m:t>
                        </m:r>
                        <m:r>
                          <m:rPr>
                            <m:nor/>
                          </m:rPr>
                          <a:rPr lang="cs-CZ" sz="2400" b="0" i="0">
                            <a:solidFill>
                              <a:srgbClr val="595959"/>
                            </a:solidFill>
                          </a:rPr>
                          <m:t>a</m:t>
                        </m:r>
                        <m:r>
                          <m:rPr>
                            <m:nor/>
                          </m:rPr>
                          <a:rPr lang="cs-CZ" sz="2400">
                            <a:solidFill>
                              <a:srgbClr val="595959"/>
                            </a:solidFill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cs-CZ" sz="2400">
                            <a:solidFill>
                              <a:srgbClr val="595959"/>
                            </a:solidFill>
                          </a:rPr>
                          <m:t>referen</m:t>
                        </m:r>
                        <m:r>
                          <m:rPr>
                            <m:nor/>
                          </m:rPr>
                          <a:rPr lang="cs-CZ" sz="2400">
                            <a:solidFill>
                              <a:srgbClr val="595959"/>
                            </a:solidFill>
                          </a:rPr>
                          <m:t>č</m:t>
                        </m:r>
                        <m:r>
                          <m:rPr>
                            <m:nor/>
                          </m:rPr>
                          <a:rPr lang="cs-CZ" sz="2400">
                            <a:solidFill>
                              <a:srgbClr val="595959"/>
                            </a:solidFill>
                          </a:rPr>
                          <m:t>nej</m:t>
                        </m:r>
                        <m:r>
                          <m:rPr>
                            <m:nor/>
                          </m:rPr>
                          <a:rPr lang="cs-CZ" sz="2400">
                            <a:solidFill>
                              <a:srgbClr val="595959"/>
                            </a:solidFill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cs-CZ" sz="2400">
                            <a:solidFill>
                              <a:srgbClr val="595959"/>
                            </a:solidFill>
                          </a:rPr>
                          <m:t>potraviny</m:t>
                        </m:r>
                        <m:r>
                          <m:rPr>
                            <m:nor/>
                          </m:rPr>
                          <a:rPr lang="cs-CZ" sz="2400">
                            <a:solidFill>
                              <a:srgbClr val="595959"/>
                            </a:solidFill>
                          </a:rPr>
                          <m:t> </m:t>
                        </m:r>
                      </m:den>
                    </m:f>
                    <m:r>
                      <a:rPr lang="cs-CZ" sz="2400" b="0" i="1">
                        <a:solidFill>
                          <a:srgbClr val="595959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sz="2400" b="0" i="1">
                        <a:solidFill>
                          <a:srgbClr val="595959"/>
                        </a:solidFill>
                        <a:latin typeface="Cambria Math" panose="02040503050406030204" pitchFamily="18" charset="0"/>
                      </a:rPr>
                      <m:t> 100</m:t>
                    </m:r>
                  </m:oMath>
                </a14:m>
                <a:endParaRPr lang="cs-CZ" sz="2400" b="0" i="0" dirty="0">
                  <a:solidFill>
                    <a:srgbClr val="595959"/>
                  </a:solidFill>
                  <a:latin typeface="Calibri"/>
                </a:endParaRPr>
              </a:p>
              <a:p>
                <a:pPr>
                  <a:buClr>
                    <a:srgbClr val="395EA1"/>
                  </a:buClr>
                  <a:buFont typeface="Arial"/>
                  <a:buChar char="▪"/>
                </a:pPr>
                <a:endParaRPr lang="cs-CZ" sz="600" dirty="0">
                  <a:solidFill>
                    <a:srgbClr val="595959"/>
                  </a:solidFill>
                  <a:latin typeface="Calibri"/>
                </a:endParaRPr>
              </a:p>
              <a:p>
                <a:pPr>
                  <a:buClr>
                    <a:srgbClr val="395EA1"/>
                  </a:buClr>
                  <a:buFont typeface="Arial"/>
                  <a:buChar char="▪"/>
                </a:pPr>
                <a:r>
                  <a:rPr lang="cs-CZ" sz="2400" dirty="0">
                    <a:solidFill>
                      <a:srgbClr val="595959"/>
                    </a:solidFill>
                    <a:latin typeface="Calibri"/>
                  </a:rPr>
                  <a:t>Bezrozměrné číslo</a:t>
                </a:r>
              </a:p>
              <a:p>
                <a:pPr>
                  <a:buClr>
                    <a:srgbClr val="395EA1"/>
                  </a:buClr>
                  <a:buFont typeface="Arial"/>
                  <a:buChar char="▪"/>
                </a:pPr>
                <a:endParaRPr lang="cs-CZ" sz="600" dirty="0">
                  <a:solidFill>
                    <a:srgbClr val="595959"/>
                  </a:solidFill>
                  <a:latin typeface="Calibri"/>
                </a:endParaRPr>
              </a:p>
              <a:p>
                <a:pPr>
                  <a:buClr>
                    <a:srgbClr val="395EA1"/>
                  </a:buClr>
                  <a:buFont typeface="Arial"/>
                  <a:buChar char="▪"/>
                </a:pPr>
                <a:r>
                  <a:rPr lang="cs-CZ" sz="2400" dirty="0">
                    <a:solidFill>
                      <a:srgbClr val="595959"/>
                    </a:solidFill>
                    <a:latin typeface="Calibri"/>
                  </a:rPr>
                  <a:t>V</a:t>
                </a:r>
                <a:r>
                  <a:rPr lang="cs-CZ" sz="2400" dirty="0">
                    <a:solidFill>
                      <a:srgbClr val="595959"/>
                    </a:solidFill>
                    <a:latin typeface="Calibri" pitchFamily="18"/>
                  </a:rPr>
                  <a:t>yjadřuje o kolik se hladina krevní glukózy zvýší za 2-3 hodiny po jídle</a:t>
                </a:r>
              </a:p>
              <a:p>
                <a:pPr>
                  <a:buClr>
                    <a:srgbClr val="395EA1"/>
                  </a:buClr>
                  <a:buFont typeface="Arial"/>
                  <a:buChar char="▪"/>
                </a:pPr>
                <a:endParaRPr lang="cs-CZ" sz="1100" b="0" i="0" dirty="0">
                  <a:solidFill>
                    <a:srgbClr val="595959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3" name="Zástupný symbol obsah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79226" y="2600960"/>
                <a:ext cx="10890854" cy="4257040"/>
              </a:xfrm>
              <a:blipFill>
                <a:blip r:embed="rId3"/>
                <a:stretch>
                  <a:fillRect l="-727" t="-2006" r="-1231"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47942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 defTabSz="914400">
              <a:spcBef>
                <a:spcPts val="0"/>
              </a:spcBef>
              <a:buNone/>
            </a:pPr>
            <a:r>
              <a:rPr lang="cs-CZ" sz="4000" b="1" dirty="0">
                <a:solidFill>
                  <a:srgbClr val="FFFFFF"/>
                </a:solidFill>
                <a:latin typeface="Calibri Light"/>
              </a:rPr>
              <a:t>Sportovní aktivita </a:t>
            </a:r>
            <a:endParaRPr lang="cs-CZ" sz="4000" b="1" i="0" baseline="0" dirty="0">
              <a:solidFill>
                <a:srgbClr val="FFFFFF"/>
              </a:solidFill>
              <a:latin typeface="Calibri Light"/>
              <a:ea typeface="+mj-ea"/>
              <a:cs typeface="+mj-cs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179226" y="2753936"/>
            <a:ext cx="10890854" cy="3926552"/>
          </a:xfrm>
        </p:spPr>
        <p:txBody>
          <a:bodyPr>
            <a:normAutofit/>
          </a:bodyPr>
          <a:lstStyle/>
          <a:p>
            <a:pPr lvl="0">
              <a:spcBef>
                <a:spcPts val="799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endParaRPr lang="cs-CZ" sz="800" dirty="0">
              <a:latin typeface="Calibri" pitchFamily="18"/>
            </a:endParaRPr>
          </a:p>
          <a:p>
            <a:pPr lvl="0">
              <a:spcBef>
                <a:spcPts val="799"/>
              </a:spcBef>
            </a:pPr>
            <a:r>
              <a:rPr lang="cs-CZ" dirty="0">
                <a:latin typeface="Calibri" pitchFamily="18"/>
              </a:rPr>
              <a:t>Kombinace potravin s nízkým GI a vysokým GI před fyzickou aktivitou</a:t>
            </a:r>
          </a:p>
          <a:p>
            <a:pPr lvl="0">
              <a:spcBef>
                <a:spcPts val="799"/>
              </a:spcBef>
            </a:pPr>
            <a:r>
              <a:rPr lang="cs-CZ" dirty="0">
                <a:latin typeface="Calibri" pitchFamily="18"/>
              </a:rPr>
              <a:t>V průběhu náročného sportovního výkonu potraviny s vysokým GI – doplní ztracenou energii</a:t>
            </a:r>
          </a:p>
          <a:p>
            <a:pPr marL="0" lvl="0" indent="0">
              <a:spcBef>
                <a:spcPts val="799"/>
              </a:spcBef>
              <a:buClr>
                <a:srgbClr val="395EA1"/>
              </a:buClr>
              <a:buNone/>
            </a:pPr>
            <a:r>
              <a:rPr lang="cs-CZ" dirty="0">
                <a:latin typeface="Calibri" pitchFamily="18"/>
              </a:rPr>
              <a:t>  </a:t>
            </a:r>
            <a:endParaRPr lang="cs-CZ" sz="600" dirty="0">
              <a:solidFill>
                <a:srgbClr val="595959"/>
              </a:solidFill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1490668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 defTabSz="914400">
              <a:spcBef>
                <a:spcPts val="0"/>
              </a:spcBef>
              <a:buNone/>
            </a:pPr>
            <a:r>
              <a:rPr lang="cs-CZ" sz="4000" b="1" i="0" baseline="0" dirty="0">
                <a:solidFill>
                  <a:srgbClr val="FFFFFF"/>
                </a:solidFill>
                <a:latin typeface="Calibri Light"/>
                <a:ea typeface="+mj-ea"/>
                <a:cs typeface="+mj-cs"/>
              </a:rPr>
              <a:t>Glykemický index </a:t>
            </a:r>
            <a:br>
              <a:rPr lang="cs-CZ" sz="4000" b="1" i="0" baseline="0" dirty="0">
                <a:solidFill>
                  <a:srgbClr val="FFFFFF"/>
                </a:solidFill>
                <a:latin typeface="Calibri Light"/>
                <a:ea typeface="+mj-ea"/>
                <a:cs typeface="+mj-cs"/>
              </a:rPr>
            </a:br>
            <a:r>
              <a:rPr lang="cs-CZ" sz="2800" b="1" i="0" baseline="0" dirty="0">
                <a:solidFill>
                  <a:srgbClr val="FFFFFF"/>
                </a:solidFill>
                <a:latin typeface="Calibri Light"/>
                <a:ea typeface="+mj-ea"/>
                <a:cs typeface="+mj-cs"/>
              </a:rPr>
              <a:t>- proč neužíva</a:t>
            </a:r>
            <a:r>
              <a:rPr lang="cs-CZ" sz="2800" b="1" dirty="0">
                <a:solidFill>
                  <a:srgbClr val="FFFFFF"/>
                </a:solidFill>
                <a:latin typeface="Calibri Light"/>
              </a:rPr>
              <a:t>t přesných čísel?</a:t>
            </a:r>
            <a:endParaRPr lang="cs-CZ" sz="2800" b="1" i="0" baseline="0" dirty="0">
              <a:solidFill>
                <a:srgbClr val="FFFFFF"/>
              </a:solidFill>
              <a:latin typeface="Calibri Light"/>
              <a:ea typeface="+mj-ea"/>
              <a:cs typeface="+mj-cs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179226" y="2753936"/>
            <a:ext cx="10890854" cy="3926552"/>
          </a:xfrm>
        </p:spPr>
        <p:txBody>
          <a:bodyPr>
            <a:normAutofit/>
          </a:bodyPr>
          <a:lstStyle/>
          <a:p>
            <a:pPr lvl="0">
              <a:spcBef>
                <a:spcPts val="799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endParaRPr lang="cs-CZ" sz="800" dirty="0">
              <a:latin typeface="Calibri" pitchFamily="18"/>
            </a:endParaRPr>
          </a:p>
          <a:p>
            <a:pPr lvl="0">
              <a:spcBef>
                <a:spcPts val="799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r>
              <a:rPr lang="cs-CZ" dirty="0">
                <a:latin typeface="Calibri" pitchFamily="18"/>
              </a:rPr>
              <a:t>GI ovlivňuje mnoha faktorů: </a:t>
            </a:r>
          </a:p>
          <a:p>
            <a:pPr lvl="1">
              <a:spcBef>
                <a:spcPts val="799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r>
              <a:rPr lang="cs-CZ" dirty="0">
                <a:latin typeface="Calibri" pitchFamily="18"/>
              </a:rPr>
              <a:t>GI se mění zráním skladováním ovoce, kulinární úpravou</a:t>
            </a:r>
          </a:p>
          <a:p>
            <a:pPr lvl="1">
              <a:spcBef>
                <a:spcPts val="799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endParaRPr lang="cs-CZ" sz="600" dirty="0">
              <a:latin typeface="Calibri" pitchFamily="18"/>
            </a:endParaRPr>
          </a:p>
          <a:p>
            <a:pPr lvl="0">
              <a:spcBef>
                <a:spcPts val="799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r>
              <a:rPr lang="cs-CZ" dirty="0">
                <a:latin typeface="Calibri" pitchFamily="18"/>
              </a:rPr>
              <a:t>GI bere v úvahu typ sacharidu a nebere ohled na množství v běžně konzumované potravině</a:t>
            </a:r>
          </a:p>
          <a:p>
            <a:pPr lvl="0">
              <a:spcBef>
                <a:spcPts val="799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endParaRPr lang="cs-CZ" sz="600" dirty="0">
              <a:latin typeface="Calibri" pitchFamily="18"/>
            </a:endParaRPr>
          </a:p>
          <a:p>
            <a:pPr lvl="0">
              <a:spcBef>
                <a:spcPts val="799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r>
              <a:rPr lang="cs-CZ" dirty="0">
                <a:latin typeface="Calibri" pitchFamily="18"/>
              </a:rPr>
              <a:t>Zvýšení glukózy je dost variabilní u jednotlivých osob, roli hraje typ krevního vzorku, doba testování, velikost porce potraviny</a:t>
            </a:r>
          </a:p>
        </p:txBody>
      </p:sp>
    </p:spTree>
    <p:extLst>
      <p:ext uri="{BB962C8B-B14F-4D97-AF65-F5344CB8AC3E}">
        <p14:creationId xmlns:p14="http://schemas.microsoft.com/office/powerpoint/2010/main" val="2992997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 defTabSz="914400">
              <a:spcBef>
                <a:spcPts val="0"/>
              </a:spcBef>
              <a:buNone/>
            </a:pPr>
            <a:r>
              <a:rPr lang="cs-CZ" sz="4000" b="1" i="0" baseline="0" dirty="0" err="1">
                <a:solidFill>
                  <a:srgbClr val="FFFFFF"/>
                </a:solidFill>
                <a:latin typeface="Calibri Light"/>
                <a:ea typeface="+mj-ea"/>
                <a:cs typeface="+mj-cs"/>
              </a:rPr>
              <a:t>Inzulinemický</a:t>
            </a:r>
            <a:r>
              <a:rPr lang="cs-CZ" sz="4000" b="1" i="0" baseline="0" dirty="0">
                <a:solidFill>
                  <a:srgbClr val="FFFFFF"/>
                </a:solidFill>
                <a:latin typeface="Calibri Light"/>
                <a:ea typeface="+mj-ea"/>
                <a:cs typeface="+mj-cs"/>
              </a:rPr>
              <a:t> index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179226" y="2753936"/>
            <a:ext cx="10890854" cy="3926552"/>
          </a:xfrm>
        </p:spPr>
        <p:txBody>
          <a:bodyPr>
            <a:normAutofit/>
          </a:bodyPr>
          <a:lstStyle/>
          <a:p>
            <a:pPr lvl="0">
              <a:spcBef>
                <a:spcPts val="799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endParaRPr lang="cs-CZ" sz="800" dirty="0">
              <a:latin typeface="Calibri" pitchFamily="18"/>
            </a:endParaRPr>
          </a:p>
          <a:p>
            <a:pPr lvl="0">
              <a:spcBef>
                <a:spcPts val="799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r>
              <a:rPr lang="sk-SK" dirty="0" err="1"/>
              <a:t>Inzulinová</a:t>
            </a:r>
            <a:r>
              <a:rPr lang="sk-SK" dirty="0"/>
              <a:t> </a:t>
            </a:r>
            <a:r>
              <a:rPr lang="sk-SK" dirty="0" err="1"/>
              <a:t>odezva</a:t>
            </a:r>
            <a:r>
              <a:rPr lang="sk-SK" dirty="0"/>
              <a:t> </a:t>
            </a:r>
          </a:p>
          <a:p>
            <a:pPr lvl="0">
              <a:spcBef>
                <a:spcPts val="799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r>
              <a:rPr lang="pl-PL" dirty="0"/>
              <a:t>Obecně silná korelace s GI </a:t>
            </a:r>
          </a:p>
          <a:p>
            <a:pPr lvl="0">
              <a:spcBef>
                <a:spcPts val="799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endParaRPr lang="pl-PL" dirty="0"/>
          </a:p>
          <a:p>
            <a:pPr lvl="0">
              <a:spcBef>
                <a:spcPts val="799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r>
              <a:rPr lang="sk-SK" dirty="0"/>
              <a:t> VÝJIMKA: </a:t>
            </a:r>
            <a:r>
              <a:rPr lang="sk-SK" dirty="0" err="1"/>
              <a:t>mléko</a:t>
            </a:r>
            <a:r>
              <a:rPr lang="sk-SK" dirty="0"/>
              <a:t> a </a:t>
            </a:r>
            <a:r>
              <a:rPr lang="sk-SK" dirty="0" err="1"/>
              <a:t>mléčné</a:t>
            </a:r>
            <a:r>
              <a:rPr lang="sk-SK" dirty="0"/>
              <a:t> výrobky </a:t>
            </a:r>
          </a:p>
          <a:p>
            <a:pPr lvl="1">
              <a:spcBef>
                <a:spcPts val="799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r>
              <a:rPr lang="sk-SK" dirty="0"/>
              <a:t>(</a:t>
            </a:r>
            <a:r>
              <a:rPr lang="sk-SK" dirty="0" err="1"/>
              <a:t>mají</a:t>
            </a:r>
            <a:r>
              <a:rPr lang="sk-SK" dirty="0"/>
              <a:t> </a:t>
            </a:r>
            <a:r>
              <a:rPr lang="sk-SK" dirty="0" err="1"/>
              <a:t>větší</a:t>
            </a:r>
            <a:r>
              <a:rPr lang="sk-SK" dirty="0"/>
              <a:t> </a:t>
            </a:r>
            <a:r>
              <a:rPr lang="sk-SK" dirty="0" err="1"/>
              <a:t>inzulinovou</a:t>
            </a:r>
            <a:r>
              <a:rPr lang="sk-SK" dirty="0"/>
              <a:t> </a:t>
            </a:r>
            <a:r>
              <a:rPr lang="sk-SK" dirty="0" err="1"/>
              <a:t>odezvu</a:t>
            </a:r>
            <a:r>
              <a:rPr lang="sk-SK" dirty="0"/>
              <a:t>, než by </a:t>
            </a:r>
            <a:r>
              <a:rPr lang="sk-SK" dirty="0" err="1"/>
              <a:t>se</a:t>
            </a:r>
            <a:r>
              <a:rPr lang="sk-SK" dirty="0"/>
              <a:t> dalo </a:t>
            </a:r>
            <a:r>
              <a:rPr lang="sk-SK" dirty="0" err="1"/>
              <a:t>čekat</a:t>
            </a:r>
            <a:r>
              <a:rPr lang="sk-SK" dirty="0"/>
              <a:t>) </a:t>
            </a:r>
            <a:endParaRPr lang="cs-CZ" dirty="0">
              <a:latin typeface="Calibri" pitchFamily="18"/>
            </a:endParaRPr>
          </a:p>
          <a:p>
            <a:pPr lvl="1">
              <a:spcBef>
                <a:spcPts val="799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endParaRPr lang="cs-CZ" dirty="0">
              <a:latin typeface="Calibri" pitchFamily="18"/>
            </a:endParaRPr>
          </a:p>
          <a:p>
            <a:pPr lvl="1">
              <a:spcBef>
                <a:spcPts val="799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endParaRPr lang="cs-CZ" sz="600" dirty="0"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1078022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 defTabSz="914400">
              <a:spcBef>
                <a:spcPts val="0"/>
              </a:spcBef>
              <a:buNone/>
            </a:pPr>
            <a:r>
              <a:rPr lang="cs-CZ" sz="4000" b="1" i="0" baseline="0" dirty="0">
                <a:solidFill>
                  <a:srgbClr val="FFFFFF"/>
                </a:solidFill>
                <a:latin typeface="Calibri Light"/>
                <a:ea typeface="+mj-ea"/>
                <a:cs typeface="+mj-cs"/>
              </a:rPr>
              <a:t>Mléko a GI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179226" y="2753936"/>
            <a:ext cx="10890854" cy="3926552"/>
          </a:xfrm>
        </p:spPr>
        <p:txBody>
          <a:bodyPr>
            <a:normAutofit/>
          </a:bodyPr>
          <a:lstStyle/>
          <a:p>
            <a:pPr lvl="0">
              <a:spcBef>
                <a:spcPts val="799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endParaRPr lang="cs-CZ" sz="800" dirty="0">
              <a:latin typeface="Calibri" pitchFamily="18"/>
            </a:endParaRPr>
          </a:p>
          <a:p>
            <a:pPr lvl="0">
              <a:spcBef>
                <a:spcPts val="799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r>
              <a:rPr lang="cs-CZ" dirty="0">
                <a:latin typeface="Calibri" pitchFamily="18"/>
              </a:rPr>
              <a:t>Nízký GI </a:t>
            </a:r>
          </a:p>
          <a:p>
            <a:pPr lvl="0">
              <a:spcBef>
                <a:spcPts val="799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r>
              <a:rPr lang="cs-CZ" dirty="0" err="1">
                <a:latin typeface="Calibri" pitchFamily="18"/>
              </a:rPr>
              <a:t>Inzulinotropní</a:t>
            </a:r>
            <a:r>
              <a:rPr lang="cs-CZ" dirty="0">
                <a:latin typeface="Calibri" pitchFamily="18"/>
              </a:rPr>
              <a:t> účinek</a:t>
            </a:r>
          </a:p>
          <a:p>
            <a:pPr lvl="0">
              <a:spcBef>
                <a:spcPts val="799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r>
              <a:rPr lang="cs-CZ" dirty="0">
                <a:latin typeface="Calibri" pitchFamily="18"/>
              </a:rPr>
              <a:t>Proč? </a:t>
            </a:r>
          </a:p>
          <a:p>
            <a:pPr lvl="1">
              <a:spcBef>
                <a:spcPts val="799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r>
              <a:rPr lang="cs-CZ" sz="2200" dirty="0"/>
              <a:t>Pravděpodobně rozvětvené AA stimulují uvolňování inzulinu</a:t>
            </a:r>
          </a:p>
          <a:p>
            <a:pPr lvl="1">
              <a:spcBef>
                <a:spcPts val="799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r>
              <a:rPr lang="cs-CZ" sz="2200" dirty="0"/>
              <a:t>Rychlé trávení a vstřebávání syrovátkových bílkovin má </a:t>
            </a:r>
            <a:r>
              <a:rPr lang="cs-CZ" sz="2200" dirty="0" err="1"/>
              <a:t>inzulinotroponí</a:t>
            </a:r>
            <a:r>
              <a:rPr lang="cs-CZ" sz="2200" dirty="0"/>
              <a:t> vliv oproti bílkovinám vázaným</a:t>
            </a:r>
          </a:p>
          <a:p>
            <a:pPr lvl="1">
              <a:spcBef>
                <a:spcPts val="799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r>
              <a:rPr lang="cs-CZ" sz="2200" dirty="0"/>
              <a:t>Souvislost s bioaktivními peptidy přítomnými v mléce nebo vytvořenými v procesu trávení</a:t>
            </a:r>
          </a:p>
          <a:p>
            <a:pPr lvl="1">
              <a:spcBef>
                <a:spcPts val="799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r>
              <a:rPr lang="cs-CZ" sz="2200" dirty="0"/>
              <a:t>Možná aktivace </a:t>
            </a:r>
            <a:r>
              <a:rPr lang="cs-CZ" sz="2200" dirty="0" err="1"/>
              <a:t>inkretinových</a:t>
            </a:r>
            <a:r>
              <a:rPr lang="cs-CZ" sz="2200" dirty="0"/>
              <a:t> systémů</a:t>
            </a:r>
          </a:p>
          <a:p>
            <a:pPr lvl="0">
              <a:spcBef>
                <a:spcPts val="799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endParaRPr lang="cs-CZ" dirty="0">
              <a:latin typeface="Calibri" pitchFamily="18"/>
            </a:endParaRPr>
          </a:p>
          <a:p>
            <a:pPr lvl="1">
              <a:spcBef>
                <a:spcPts val="799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endParaRPr lang="cs-CZ" dirty="0">
              <a:latin typeface="Calibri" pitchFamily="18"/>
            </a:endParaRPr>
          </a:p>
          <a:p>
            <a:pPr lvl="1">
              <a:spcBef>
                <a:spcPts val="799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endParaRPr lang="cs-CZ" sz="600" dirty="0"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983161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 defTabSz="914400">
              <a:spcBef>
                <a:spcPts val="0"/>
              </a:spcBef>
              <a:buNone/>
            </a:pPr>
            <a:r>
              <a:rPr lang="cs-CZ" sz="4000" b="1" i="0" baseline="0" dirty="0">
                <a:solidFill>
                  <a:srgbClr val="FFFFFF"/>
                </a:solidFill>
                <a:latin typeface="Calibri Light"/>
                <a:ea typeface="+mj-ea"/>
                <a:cs typeface="+mj-cs"/>
              </a:rPr>
              <a:t>Úkoly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179226" y="2753936"/>
            <a:ext cx="10890854" cy="3926552"/>
          </a:xfrm>
        </p:spPr>
        <p:txBody>
          <a:bodyPr>
            <a:normAutofit/>
          </a:bodyPr>
          <a:lstStyle/>
          <a:p>
            <a:pPr lvl="0">
              <a:spcBef>
                <a:spcPts val="799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endParaRPr lang="cs-CZ" sz="800" dirty="0">
              <a:solidFill>
                <a:srgbClr val="595959"/>
              </a:solidFill>
            </a:endParaRPr>
          </a:p>
          <a:p>
            <a:pPr lvl="0">
              <a:spcBef>
                <a:spcPts val="799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r>
              <a:rPr lang="cs-CZ" dirty="0">
                <a:solidFill>
                  <a:srgbClr val="595959"/>
                </a:solidFill>
              </a:rPr>
              <a:t>Vypočítejte GL a porovnejte:</a:t>
            </a:r>
          </a:p>
          <a:p>
            <a:pPr lvl="0">
              <a:spcBef>
                <a:spcPts val="799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endParaRPr lang="cs-CZ" sz="600" dirty="0">
              <a:solidFill>
                <a:srgbClr val="595959"/>
              </a:solidFill>
            </a:endParaRPr>
          </a:p>
          <a:p>
            <a:pPr lvl="1">
              <a:spcBef>
                <a:spcPts val="799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r>
              <a:rPr lang="cs-CZ" dirty="0">
                <a:solidFill>
                  <a:srgbClr val="595959"/>
                </a:solidFill>
              </a:rPr>
              <a:t>Dýně: GI=75; množství sacharidů v porci 2 g</a:t>
            </a:r>
          </a:p>
          <a:p>
            <a:pPr marL="914400" lvl="2" indent="0">
              <a:spcBef>
                <a:spcPts val="799"/>
              </a:spcBef>
              <a:buClr>
                <a:srgbClr val="395EA1"/>
              </a:buClr>
              <a:buNone/>
            </a:pPr>
            <a:r>
              <a:rPr lang="cs-CZ" b="1" dirty="0">
                <a:solidFill>
                  <a:schemeClr val="bg1"/>
                </a:solidFill>
              </a:rPr>
              <a:t>75*2/100 = 1,5</a:t>
            </a:r>
          </a:p>
          <a:p>
            <a:pPr lvl="1">
              <a:spcBef>
                <a:spcPts val="799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r>
              <a:rPr lang="cs-CZ" dirty="0">
                <a:solidFill>
                  <a:srgbClr val="595959"/>
                </a:solidFill>
              </a:rPr>
              <a:t>Vařené brambory GI=41, množství sacharidů v porci 30 g</a:t>
            </a:r>
          </a:p>
          <a:p>
            <a:pPr marL="914400" lvl="2" indent="0">
              <a:spcBef>
                <a:spcPts val="799"/>
              </a:spcBef>
              <a:buClr>
                <a:srgbClr val="395EA1"/>
              </a:buClr>
              <a:buNone/>
            </a:pP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cs-CZ" b="1" dirty="0">
                <a:solidFill>
                  <a:schemeClr val="bg1"/>
                </a:solidFill>
              </a:rPr>
              <a:t>41*30/100 = 12,3</a:t>
            </a:r>
          </a:p>
          <a:p>
            <a:pPr lvl="1">
              <a:spcBef>
                <a:spcPts val="799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r>
              <a:rPr lang="cs-CZ" dirty="0" err="1">
                <a:solidFill>
                  <a:srgbClr val="595959"/>
                </a:solidFill>
              </a:rPr>
              <a:t>Cornflakes</a:t>
            </a:r>
            <a:r>
              <a:rPr lang="cs-CZ" dirty="0">
                <a:solidFill>
                  <a:srgbClr val="595959"/>
                </a:solidFill>
              </a:rPr>
              <a:t> GI=81, množství sacharidů v porci 26 g</a:t>
            </a:r>
          </a:p>
          <a:p>
            <a:pPr marL="914400" lvl="2" indent="0">
              <a:spcBef>
                <a:spcPts val="799"/>
              </a:spcBef>
              <a:buClr>
                <a:srgbClr val="395EA1"/>
              </a:buClr>
              <a:buNone/>
            </a:pPr>
            <a:r>
              <a:rPr lang="cs-CZ" b="1" dirty="0">
                <a:solidFill>
                  <a:schemeClr val="bg1"/>
                </a:solidFill>
              </a:rPr>
              <a:t>81*26/100= 21</a:t>
            </a:r>
          </a:p>
          <a:p>
            <a:pPr lvl="2">
              <a:spcBef>
                <a:spcPts val="799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endParaRPr lang="cs-CZ" dirty="0">
              <a:solidFill>
                <a:srgbClr val="595959"/>
              </a:solidFill>
            </a:endParaRPr>
          </a:p>
          <a:p>
            <a:pPr lvl="0">
              <a:spcBef>
                <a:spcPts val="799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endParaRPr lang="cs-CZ" dirty="0">
              <a:solidFill>
                <a:srgbClr val="595959"/>
              </a:solidFill>
            </a:endParaRPr>
          </a:p>
          <a:p>
            <a:pPr lvl="1">
              <a:spcBef>
                <a:spcPts val="799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endParaRPr lang="cs-CZ" dirty="0">
              <a:solidFill>
                <a:srgbClr val="595959"/>
              </a:solidFill>
            </a:endParaRPr>
          </a:p>
          <a:p>
            <a:pPr lvl="1">
              <a:spcBef>
                <a:spcPts val="799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endParaRPr lang="cs-CZ" sz="600" dirty="0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7476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 defTabSz="914400">
              <a:spcBef>
                <a:spcPts val="0"/>
              </a:spcBef>
              <a:buNone/>
            </a:pPr>
            <a:r>
              <a:rPr lang="cs-CZ" sz="4000" b="1" i="0" baseline="0" dirty="0">
                <a:solidFill>
                  <a:srgbClr val="FFFFFF"/>
                </a:solidFill>
                <a:latin typeface="Calibri Light"/>
                <a:ea typeface="+mj-ea"/>
                <a:cs typeface="+mj-cs"/>
              </a:rPr>
              <a:t>Úkoly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179226" y="2753936"/>
            <a:ext cx="10890854" cy="3926552"/>
          </a:xfrm>
        </p:spPr>
        <p:txBody>
          <a:bodyPr>
            <a:normAutofit/>
          </a:bodyPr>
          <a:lstStyle/>
          <a:p>
            <a:pPr lvl="0">
              <a:spcBef>
                <a:spcPts val="799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endParaRPr lang="cs-CZ" sz="800" dirty="0">
              <a:solidFill>
                <a:srgbClr val="595959"/>
              </a:solidFill>
            </a:endParaRPr>
          </a:p>
          <a:p>
            <a:pPr lvl="0">
              <a:spcBef>
                <a:spcPts val="799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r>
              <a:rPr lang="cs-CZ" dirty="0">
                <a:solidFill>
                  <a:srgbClr val="595959"/>
                </a:solidFill>
              </a:rPr>
              <a:t>Vypočítejte GL a porovnejte:</a:t>
            </a:r>
          </a:p>
          <a:p>
            <a:pPr lvl="0">
              <a:spcBef>
                <a:spcPts val="799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endParaRPr lang="cs-CZ" sz="600" dirty="0">
              <a:solidFill>
                <a:srgbClr val="595959"/>
              </a:solidFill>
            </a:endParaRPr>
          </a:p>
          <a:p>
            <a:pPr lvl="1">
              <a:spcBef>
                <a:spcPts val="799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r>
              <a:rPr lang="cs-CZ" dirty="0">
                <a:solidFill>
                  <a:srgbClr val="595959"/>
                </a:solidFill>
              </a:rPr>
              <a:t>Dýně: GI=75; množství sacharidů v porci 2 g</a:t>
            </a:r>
          </a:p>
          <a:p>
            <a:pPr lvl="2">
              <a:spcBef>
                <a:spcPts val="799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rgbClr val="595959"/>
                </a:solidFill>
              </a:rPr>
              <a:t>75*2/100 = 1,5</a:t>
            </a:r>
          </a:p>
          <a:p>
            <a:pPr lvl="1">
              <a:spcBef>
                <a:spcPts val="799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r>
              <a:rPr lang="cs-CZ" dirty="0">
                <a:solidFill>
                  <a:srgbClr val="595959"/>
                </a:solidFill>
              </a:rPr>
              <a:t>Vařené brambory GI=41, množství sacharidů v porci 30 g</a:t>
            </a:r>
          </a:p>
          <a:p>
            <a:pPr lvl="2">
              <a:spcBef>
                <a:spcPts val="799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r>
              <a:rPr lang="cs-CZ" dirty="0">
                <a:solidFill>
                  <a:srgbClr val="595959"/>
                </a:solidFill>
              </a:rPr>
              <a:t> </a:t>
            </a:r>
            <a:r>
              <a:rPr lang="cs-CZ" b="1" dirty="0">
                <a:solidFill>
                  <a:srgbClr val="595959"/>
                </a:solidFill>
              </a:rPr>
              <a:t>41*30/100 = 12,3</a:t>
            </a:r>
          </a:p>
          <a:p>
            <a:pPr lvl="1">
              <a:spcBef>
                <a:spcPts val="799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r>
              <a:rPr lang="cs-CZ" dirty="0" err="1">
                <a:solidFill>
                  <a:srgbClr val="595959"/>
                </a:solidFill>
              </a:rPr>
              <a:t>Cornflakes</a:t>
            </a:r>
            <a:r>
              <a:rPr lang="cs-CZ" dirty="0">
                <a:solidFill>
                  <a:srgbClr val="595959"/>
                </a:solidFill>
              </a:rPr>
              <a:t> GI=81, množství sacharidů v porci 26 g</a:t>
            </a:r>
          </a:p>
          <a:p>
            <a:pPr lvl="2">
              <a:spcBef>
                <a:spcPts val="799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rgbClr val="595959"/>
                </a:solidFill>
              </a:rPr>
              <a:t>81*26/100= 21</a:t>
            </a:r>
          </a:p>
          <a:p>
            <a:pPr lvl="2">
              <a:spcBef>
                <a:spcPts val="799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endParaRPr lang="cs-CZ" dirty="0">
              <a:solidFill>
                <a:srgbClr val="595959"/>
              </a:solidFill>
            </a:endParaRPr>
          </a:p>
          <a:p>
            <a:pPr lvl="0">
              <a:spcBef>
                <a:spcPts val="799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endParaRPr lang="cs-CZ" dirty="0">
              <a:solidFill>
                <a:srgbClr val="595959"/>
              </a:solidFill>
            </a:endParaRPr>
          </a:p>
          <a:p>
            <a:pPr lvl="1">
              <a:spcBef>
                <a:spcPts val="799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endParaRPr lang="cs-CZ" dirty="0">
              <a:solidFill>
                <a:srgbClr val="595959"/>
              </a:solidFill>
            </a:endParaRPr>
          </a:p>
          <a:p>
            <a:pPr lvl="1">
              <a:spcBef>
                <a:spcPts val="799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endParaRPr lang="cs-CZ" sz="600" dirty="0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9861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 defTabSz="914400">
              <a:spcBef>
                <a:spcPts val="0"/>
              </a:spcBef>
              <a:buNone/>
            </a:pPr>
            <a:r>
              <a:rPr lang="cs-CZ" sz="4000" b="1" i="0" baseline="0" dirty="0">
                <a:solidFill>
                  <a:srgbClr val="FFFFFF"/>
                </a:solidFill>
                <a:latin typeface="Calibri Light"/>
                <a:ea typeface="+mj-ea"/>
                <a:cs typeface="+mj-cs"/>
              </a:rPr>
              <a:t>Úkoly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179226" y="2753936"/>
            <a:ext cx="10890854" cy="3926552"/>
          </a:xfrm>
        </p:spPr>
        <p:txBody>
          <a:bodyPr>
            <a:normAutofit/>
          </a:bodyPr>
          <a:lstStyle/>
          <a:p>
            <a:pPr lvl="0">
              <a:spcBef>
                <a:spcPts val="799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endParaRPr lang="cs-CZ" sz="800" dirty="0">
              <a:solidFill>
                <a:srgbClr val="595959"/>
              </a:solidFill>
            </a:endParaRPr>
          </a:p>
          <a:p>
            <a:pPr lvl="0">
              <a:spcBef>
                <a:spcPts val="799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r>
              <a:rPr lang="cs-CZ" dirty="0">
                <a:solidFill>
                  <a:srgbClr val="595959"/>
                </a:solidFill>
              </a:rPr>
              <a:t>Vypočítejte GI pokrmu</a:t>
            </a:r>
          </a:p>
          <a:p>
            <a:pPr lvl="1">
              <a:spcBef>
                <a:spcPts val="799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r>
              <a:rPr lang="cs-CZ" dirty="0">
                <a:solidFill>
                  <a:srgbClr val="595959"/>
                </a:solidFill>
              </a:rPr>
              <a:t>Pšeničný rohlík s párkem a </a:t>
            </a:r>
            <a:r>
              <a:rPr lang="cs-CZ" dirty="0" err="1">
                <a:solidFill>
                  <a:srgbClr val="595959"/>
                </a:solidFill>
              </a:rPr>
              <a:t>Coca-cola</a:t>
            </a:r>
            <a:endParaRPr lang="cs-CZ" dirty="0">
              <a:solidFill>
                <a:srgbClr val="595959"/>
              </a:solidFill>
            </a:endParaRPr>
          </a:p>
          <a:p>
            <a:pPr lvl="1">
              <a:spcBef>
                <a:spcPts val="799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endParaRPr lang="cs-CZ" sz="600" dirty="0">
              <a:solidFill>
                <a:srgbClr val="595959"/>
              </a:solidFill>
            </a:endParaRPr>
          </a:p>
        </p:txBody>
      </p:sp>
      <p:pic>
        <p:nvPicPr>
          <p:cNvPr id="6" name="Obrázek 1">
            <a:extLst>
              <a:ext uri="{FF2B5EF4-FFF2-40B4-BE49-F238E27FC236}">
                <a16:creationId xmlns:a16="http://schemas.microsoft.com/office/drawing/2014/main" id="{4123BD02-6E8C-4E45-9BDE-9CFCB8B01C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85160" y="3999551"/>
            <a:ext cx="6045200" cy="276969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2830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 defTabSz="914400">
              <a:spcBef>
                <a:spcPts val="0"/>
              </a:spcBef>
              <a:buNone/>
            </a:pPr>
            <a:r>
              <a:rPr lang="cs-CZ" sz="4000" b="1" i="0" baseline="0" dirty="0">
                <a:solidFill>
                  <a:srgbClr val="FFFFFF"/>
                </a:solidFill>
                <a:latin typeface="Calibri Light"/>
                <a:ea typeface="+mj-ea"/>
                <a:cs typeface="+mj-cs"/>
              </a:rPr>
              <a:t>Úkoly</a:t>
            </a:r>
          </a:p>
        </p:txBody>
      </p:sp>
      <p:pic>
        <p:nvPicPr>
          <p:cNvPr id="7" name="Obrázek 1">
            <a:extLst>
              <a:ext uri="{FF2B5EF4-FFF2-40B4-BE49-F238E27FC236}">
                <a16:creationId xmlns:a16="http://schemas.microsoft.com/office/drawing/2014/main" id="{C5EAD79A-9873-4B78-8BF4-8F31144D46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6048" y="3093428"/>
            <a:ext cx="6699600" cy="314567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48694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7E7491B9-69A2-4240-853D-748929903A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sk-SK" sz="4000" dirty="0">
                <a:solidFill>
                  <a:srgbClr val="FFFFFF"/>
                </a:solidFill>
              </a:rPr>
              <a:t>Ďakujem za pozornosť </a:t>
            </a:r>
            <a:r>
              <a:rPr lang="sk-SK" sz="4000" dirty="0">
                <a:solidFill>
                  <a:srgbClr val="FFFFFF"/>
                </a:solidFill>
                <a:sym typeface="Wingdings" panose="05000000000000000000" pitchFamily="2" charset="2"/>
              </a:rPr>
              <a:t> </a:t>
            </a:r>
            <a:endParaRPr lang="sk-SK" sz="4000" dirty="0">
              <a:solidFill>
                <a:srgbClr val="FFFFFF"/>
              </a:solidFill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7F5B956-30C9-4F8F-8CF4-97C8908EFA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092970"/>
            <a:ext cx="9833548" cy="2693976"/>
          </a:xfrm>
        </p:spPr>
        <p:txBody>
          <a:bodyPr>
            <a:normAutofit/>
          </a:bodyPr>
          <a:lstStyle/>
          <a:p>
            <a:endParaRPr lang="sk-SK" sz="20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3521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 defTabSz="914400">
              <a:spcBef>
                <a:spcPts val="0"/>
              </a:spcBef>
              <a:buNone/>
            </a:pPr>
            <a:r>
              <a:rPr lang="cs-CZ" sz="4000" b="1" i="0" baseline="0" dirty="0">
                <a:solidFill>
                  <a:srgbClr val="FFFFFF"/>
                </a:solidFill>
                <a:latin typeface="Calibri Light"/>
                <a:ea typeface="+mj-ea"/>
                <a:cs typeface="+mj-cs"/>
              </a:rPr>
              <a:t>Glykemický</a:t>
            </a:r>
            <a:r>
              <a:rPr lang="cs-CZ" sz="4000" b="1" i="0" dirty="0">
                <a:solidFill>
                  <a:srgbClr val="FFFFFF"/>
                </a:solidFill>
                <a:latin typeface="Calibri Light"/>
                <a:ea typeface="+mj-ea"/>
                <a:cs typeface="+mj-cs"/>
              </a:rPr>
              <a:t> index (GI)</a:t>
            </a:r>
            <a:endParaRPr lang="cs-CZ" sz="4000" b="1" i="0" baseline="0" dirty="0">
              <a:solidFill>
                <a:srgbClr val="FFFFFF"/>
              </a:solidFill>
              <a:latin typeface="Calibri Light"/>
              <a:ea typeface="+mj-ea"/>
              <a:cs typeface="+mj-cs"/>
            </a:endParaRPr>
          </a:p>
        </p:txBody>
      </p:sp>
      <p:pic>
        <p:nvPicPr>
          <p:cNvPr id="9" name="Zástupný symbol pro obsah 2">
            <a:extLst>
              <a:ext uri="{FF2B5EF4-FFF2-40B4-BE49-F238E27FC236}">
                <a16:creationId xmlns:a16="http://schemas.microsoft.com/office/drawing/2014/main" id="{0974A73C-28E5-481A-A45D-FC29DA28C2B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51" t="27559" r="14524" b="3642"/>
          <a:stretch/>
        </p:blipFill>
        <p:spPr>
          <a:xfrm>
            <a:off x="1982095" y="2466036"/>
            <a:ext cx="8227505" cy="4391964"/>
          </a:xfrm>
        </p:spPr>
      </p:pic>
    </p:spTree>
    <p:extLst>
      <p:ext uri="{BB962C8B-B14F-4D97-AF65-F5344CB8AC3E}">
        <p14:creationId xmlns:p14="http://schemas.microsoft.com/office/powerpoint/2010/main" val="3782679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 defTabSz="914400">
              <a:spcBef>
                <a:spcPts val="0"/>
              </a:spcBef>
              <a:buNone/>
            </a:pPr>
            <a:r>
              <a:rPr lang="cs-CZ" sz="4000" b="1" i="0" baseline="0" dirty="0">
                <a:solidFill>
                  <a:srgbClr val="FFFFFF"/>
                </a:solidFill>
                <a:latin typeface="Calibri Light"/>
                <a:ea typeface="+mj-ea"/>
                <a:cs typeface="+mj-cs"/>
              </a:rPr>
              <a:t>Jak se stanovuje </a:t>
            </a:r>
            <a:r>
              <a:rPr lang="cs-CZ" sz="4000" b="1" i="0" dirty="0">
                <a:solidFill>
                  <a:srgbClr val="FFFFFF"/>
                </a:solidFill>
                <a:latin typeface="Calibri Light"/>
                <a:ea typeface="+mj-ea"/>
                <a:cs typeface="+mj-cs"/>
              </a:rPr>
              <a:t>GI</a:t>
            </a:r>
            <a:r>
              <a:rPr lang="cs-CZ" sz="4000" b="1" dirty="0">
                <a:solidFill>
                  <a:srgbClr val="FFFFFF"/>
                </a:solidFill>
                <a:latin typeface="Calibri Light"/>
              </a:rPr>
              <a:t>?</a:t>
            </a:r>
            <a:endParaRPr lang="cs-CZ" sz="4000" b="1" i="0" baseline="0" dirty="0">
              <a:solidFill>
                <a:srgbClr val="FFFFFF"/>
              </a:solidFill>
              <a:latin typeface="Calibri Light"/>
              <a:ea typeface="+mj-ea"/>
              <a:cs typeface="+mj-cs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179226" y="2600960"/>
            <a:ext cx="10890854" cy="4257040"/>
          </a:xfrm>
        </p:spPr>
        <p:txBody>
          <a:bodyPr>
            <a:normAutofit/>
          </a:bodyPr>
          <a:lstStyle/>
          <a:p>
            <a:pPr>
              <a:spcBef>
                <a:spcPts val="700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rgbClr val="595959"/>
                </a:solidFill>
                <a:latin typeface="Calibri" pitchFamily="18"/>
              </a:rPr>
              <a:t>10 dobrovolníků</a:t>
            </a:r>
          </a:p>
          <a:p>
            <a:pPr>
              <a:spcBef>
                <a:spcPts val="700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endParaRPr lang="cs-CZ" sz="600" dirty="0">
              <a:solidFill>
                <a:srgbClr val="595959"/>
              </a:solidFill>
              <a:latin typeface="Calibri" pitchFamily="18"/>
            </a:endParaRPr>
          </a:p>
          <a:p>
            <a:pPr>
              <a:spcBef>
                <a:spcPts val="700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rgbClr val="595959"/>
                </a:solidFill>
                <a:latin typeface="Calibri" pitchFamily="18"/>
              </a:rPr>
              <a:t>Po nočním hladovění</a:t>
            </a:r>
          </a:p>
          <a:p>
            <a:pPr>
              <a:spcBef>
                <a:spcPts val="700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endParaRPr lang="cs-CZ" sz="600" dirty="0">
              <a:solidFill>
                <a:srgbClr val="595959"/>
              </a:solidFill>
              <a:latin typeface="Calibri" pitchFamily="18"/>
            </a:endParaRPr>
          </a:p>
          <a:p>
            <a:pPr>
              <a:spcBef>
                <a:spcPts val="700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rgbClr val="595959"/>
                </a:solidFill>
                <a:latin typeface="Calibri" pitchFamily="18"/>
              </a:rPr>
              <a:t>Podána testovaná potravina obsahující 10-50 g sacharidů</a:t>
            </a:r>
          </a:p>
          <a:p>
            <a:pPr>
              <a:spcBef>
                <a:spcPts val="700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endParaRPr lang="cs-CZ" sz="600" dirty="0">
              <a:solidFill>
                <a:srgbClr val="595959"/>
              </a:solidFill>
              <a:latin typeface="Calibri" pitchFamily="18"/>
            </a:endParaRPr>
          </a:p>
          <a:p>
            <a:pPr>
              <a:spcBef>
                <a:spcPts val="700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rgbClr val="595959"/>
                </a:solidFill>
                <a:latin typeface="Calibri" pitchFamily="18"/>
              </a:rPr>
              <a:t>15- 30 minut vzorek krve z prstu na stanovení glykemické křivky</a:t>
            </a:r>
          </a:p>
          <a:p>
            <a:pPr>
              <a:spcBef>
                <a:spcPts val="700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endParaRPr lang="cs-CZ" sz="600" dirty="0">
              <a:solidFill>
                <a:srgbClr val="595959"/>
              </a:solidFill>
              <a:latin typeface="Calibri" pitchFamily="18"/>
            </a:endParaRPr>
          </a:p>
          <a:p>
            <a:pPr>
              <a:spcBef>
                <a:spcPts val="700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rgbClr val="595959"/>
                </a:solidFill>
                <a:latin typeface="Calibri" pitchFamily="18"/>
              </a:rPr>
              <a:t>Výsledná křivka je pak porovnána s G. křivkou po konzumaci stejného množství referenční látky (glukózy)</a:t>
            </a:r>
          </a:p>
          <a:p>
            <a:pPr>
              <a:spcBef>
                <a:spcPts val="700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endParaRPr lang="cs-CZ" sz="600" dirty="0">
              <a:solidFill>
                <a:srgbClr val="595959"/>
              </a:solidFill>
              <a:latin typeface="Calibri" pitchFamily="18"/>
            </a:endParaRPr>
          </a:p>
          <a:p>
            <a:pPr>
              <a:spcBef>
                <a:spcPts val="700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rgbClr val="595959"/>
                </a:solidFill>
                <a:latin typeface="Calibri" pitchFamily="18"/>
              </a:rPr>
              <a:t>Výsledná hodnota průměr z 10 měření</a:t>
            </a:r>
          </a:p>
        </p:txBody>
      </p:sp>
    </p:spTree>
    <p:extLst>
      <p:ext uri="{BB962C8B-B14F-4D97-AF65-F5344CB8AC3E}">
        <p14:creationId xmlns:p14="http://schemas.microsoft.com/office/powerpoint/2010/main" val="4228570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12192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6532" y="643467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cs-CZ" sz="3600" b="1" dirty="0">
                <a:solidFill>
                  <a:schemeClr val="bg2"/>
                </a:solidFill>
              </a:rPr>
              <a:t>Co je nízký a co vysoký GI?</a:t>
            </a:r>
            <a:endParaRPr lang="en-US" sz="3600" b="1" i="0" kern="1200" baseline="0" dirty="0">
              <a:solidFill>
                <a:schemeClr val="bg2"/>
              </a:solidFill>
            </a:endParaRPr>
          </a:p>
        </p:txBody>
      </p:sp>
      <p:graphicFrame>
        <p:nvGraphicFramePr>
          <p:cNvPr id="11" name="Tabuľka 10">
            <a:extLst>
              <a:ext uri="{FF2B5EF4-FFF2-40B4-BE49-F238E27FC236}">
                <a16:creationId xmlns:a16="http://schemas.microsoft.com/office/drawing/2014/main" id="{C6AA931D-9CAC-4006-AEAD-53AD08EE6A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3655145"/>
              </p:ext>
            </p:extLst>
          </p:nvPr>
        </p:nvGraphicFramePr>
        <p:xfrm>
          <a:off x="643467" y="2100577"/>
          <a:ext cx="10905067" cy="3543501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568968">
                  <a:extLst>
                    <a:ext uri="{9D8B030D-6E8A-4147-A177-3AD203B41FA5}">
                      <a16:colId xmlns:a16="http://schemas.microsoft.com/office/drawing/2014/main" val="2945248918"/>
                    </a:ext>
                  </a:extLst>
                </a:gridCol>
                <a:gridCol w="1698482">
                  <a:extLst>
                    <a:ext uri="{9D8B030D-6E8A-4147-A177-3AD203B41FA5}">
                      <a16:colId xmlns:a16="http://schemas.microsoft.com/office/drawing/2014/main" val="3653334352"/>
                    </a:ext>
                  </a:extLst>
                </a:gridCol>
                <a:gridCol w="7637617">
                  <a:extLst>
                    <a:ext uri="{9D8B030D-6E8A-4147-A177-3AD203B41FA5}">
                      <a16:colId xmlns:a16="http://schemas.microsoft.com/office/drawing/2014/main" val="1300918905"/>
                    </a:ext>
                  </a:extLst>
                </a:gridCol>
              </a:tblGrid>
              <a:tr h="586143">
                <a:tc gridSpan="2">
                  <a:txBody>
                    <a:bodyPr/>
                    <a:lstStyle/>
                    <a:p>
                      <a:pPr algn="ctr"/>
                      <a:r>
                        <a:rPr lang="cs-CZ" sz="2600" noProof="0"/>
                        <a:t>Hodnoty GI</a:t>
                      </a:r>
                    </a:p>
                  </a:txBody>
                  <a:tcPr marL="133214" marR="133214" marT="66607" marB="66607"/>
                </a:tc>
                <a:tc hMerge="1">
                  <a:txBody>
                    <a:bodyPr/>
                    <a:lstStyle/>
                    <a:p>
                      <a:pPr algn="ctr"/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noProof="0"/>
                        <a:t>Potraviny </a:t>
                      </a:r>
                    </a:p>
                  </a:txBody>
                  <a:tcPr marL="133214" marR="133214" marT="66607" marB="66607"/>
                </a:tc>
                <a:extLst>
                  <a:ext uri="{0D108BD9-81ED-4DB2-BD59-A6C34878D82A}">
                    <a16:rowId xmlns:a16="http://schemas.microsoft.com/office/drawing/2014/main" val="1240932050"/>
                  </a:ext>
                </a:extLst>
              </a:tr>
              <a:tr h="985786">
                <a:tc>
                  <a:txBody>
                    <a:bodyPr/>
                    <a:lstStyle/>
                    <a:p>
                      <a:pPr algn="ctr"/>
                      <a:r>
                        <a:rPr lang="cs-CZ" sz="2600" noProof="0"/>
                        <a:t>&lt; 55</a:t>
                      </a:r>
                    </a:p>
                  </a:txBody>
                  <a:tcPr marL="133214" marR="133214" marT="66607" marB="666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noProof="0"/>
                        <a:t>Nízky  </a:t>
                      </a:r>
                    </a:p>
                  </a:txBody>
                  <a:tcPr marL="133214" marR="133214" marT="66607" marB="666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noProof="0" dirty="0"/>
                        <a:t>Zelenina, mléčné</a:t>
                      </a:r>
                      <a:r>
                        <a:rPr lang="cs-CZ" sz="2600" baseline="0" noProof="0" dirty="0"/>
                        <a:t> výrobky, laktóza, luštěniny, ořechy, maso, vejce</a:t>
                      </a:r>
                      <a:endParaRPr lang="cs-CZ" sz="2600" noProof="0" dirty="0"/>
                    </a:p>
                  </a:txBody>
                  <a:tcPr marL="133214" marR="133214" marT="66607" marB="66607"/>
                </a:tc>
                <a:extLst>
                  <a:ext uri="{0D108BD9-81ED-4DB2-BD59-A6C34878D82A}">
                    <a16:rowId xmlns:a16="http://schemas.microsoft.com/office/drawing/2014/main" val="596407133"/>
                  </a:ext>
                </a:extLst>
              </a:tr>
              <a:tr h="985786">
                <a:tc>
                  <a:txBody>
                    <a:bodyPr/>
                    <a:lstStyle/>
                    <a:p>
                      <a:pPr algn="ctr"/>
                      <a:r>
                        <a:rPr lang="cs-CZ" sz="2600" noProof="0"/>
                        <a:t>56 – 69</a:t>
                      </a:r>
                    </a:p>
                  </a:txBody>
                  <a:tcPr marL="133214" marR="133214" marT="66607" marB="666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noProof="0" dirty="0"/>
                        <a:t>Střední </a:t>
                      </a:r>
                    </a:p>
                  </a:txBody>
                  <a:tcPr marL="133214" marR="133214" marT="66607" marB="666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noProof="0" dirty="0"/>
                        <a:t>Obilní vločky</a:t>
                      </a:r>
                      <a:r>
                        <a:rPr lang="cs-CZ" sz="2600" baseline="0" noProof="0" dirty="0"/>
                        <a:t>, těstoviny, kukuřice, celozrnní pečivo, sušené ovoce, většina čerstvého ovoce</a:t>
                      </a:r>
                      <a:endParaRPr lang="cs-CZ" sz="2600" noProof="0" dirty="0"/>
                    </a:p>
                  </a:txBody>
                  <a:tcPr marL="133214" marR="133214" marT="66607" marB="66607"/>
                </a:tc>
                <a:extLst>
                  <a:ext uri="{0D108BD9-81ED-4DB2-BD59-A6C34878D82A}">
                    <a16:rowId xmlns:a16="http://schemas.microsoft.com/office/drawing/2014/main" val="3535948700"/>
                  </a:ext>
                </a:extLst>
              </a:tr>
              <a:tr h="985786">
                <a:tc>
                  <a:txBody>
                    <a:bodyPr/>
                    <a:lstStyle/>
                    <a:p>
                      <a:pPr algn="ctr"/>
                      <a:r>
                        <a:rPr lang="cs-CZ" sz="2600" noProof="0"/>
                        <a:t>&gt; 70</a:t>
                      </a:r>
                    </a:p>
                  </a:txBody>
                  <a:tcPr marL="133214" marR="133214" marT="66607" marB="666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noProof="0" dirty="0"/>
                        <a:t>Vysoký </a:t>
                      </a:r>
                    </a:p>
                  </a:txBody>
                  <a:tcPr marL="133214" marR="133214" marT="66607" marB="666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noProof="0" dirty="0"/>
                        <a:t>Slazené nápoje, sušenky,</a:t>
                      </a:r>
                      <a:r>
                        <a:rPr lang="cs-CZ" sz="2600" baseline="0" noProof="0" dirty="0"/>
                        <a:t> oplátky, sladkosti, buchty, koláče, bonbóny, glukóza, zmrzlina</a:t>
                      </a:r>
                      <a:endParaRPr lang="cs-CZ" sz="2600" noProof="0" dirty="0"/>
                    </a:p>
                  </a:txBody>
                  <a:tcPr marL="133214" marR="133214" marT="66607" marB="66607"/>
                </a:tc>
                <a:extLst>
                  <a:ext uri="{0D108BD9-81ED-4DB2-BD59-A6C34878D82A}">
                    <a16:rowId xmlns:a16="http://schemas.microsoft.com/office/drawing/2014/main" val="10878678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4636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own Arrow 7">
            <a:extLst>
              <a:ext uri="{FF2B5EF4-FFF2-40B4-BE49-F238E27FC236}">
                <a16:creationId xmlns:a16="http://schemas.microsoft.com/office/drawing/2014/main" id="{73DE2CFE-42F2-48F0-8706-5264E012B1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5662795" y="-3745097"/>
            <a:ext cx="1354979" cy="10750169"/>
          </a:xfrm>
          <a:prstGeom prst="downArrow">
            <a:avLst>
              <a:gd name="adj1" fmla="val 100000"/>
              <a:gd name="adj2" fmla="val 22582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86932" y="1204109"/>
            <a:ext cx="10023398" cy="857894"/>
          </a:xfrm>
        </p:spPr>
        <p:txBody>
          <a:bodyPr>
            <a:normAutofit/>
          </a:bodyPr>
          <a:lstStyle/>
          <a:p>
            <a:pPr defTabSz="914400">
              <a:spcBef>
                <a:spcPts val="0"/>
              </a:spcBef>
              <a:buNone/>
            </a:pPr>
            <a:r>
              <a:rPr lang="cs-CZ" sz="4000" b="1" i="0" baseline="0" dirty="0">
                <a:solidFill>
                  <a:srgbClr val="FFFFFF"/>
                </a:solidFill>
                <a:latin typeface="Calibri Light"/>
              </a:rPr>
              <a:t>Jak určím </a:t>
            </a:r>
            <a:r>
              <a:rPr lang="cs-CZ" sz="4000" b="1" i="0" dirty="0">
                <a:solidFill>
                  <a:srgbClr val="FFFFFF"/>
                </a:solidFill>
                <a:latin typeface="Calibri Light"/>
              </a:rPr>
              <a:t>GI pokrmu</a:t>
            </a:r>
            <a:r>
              <a:rPr lang="cs-CZ" sz="4000" b="1" dirty="0">
                <a:solidFill>
                  <a:srgbClr val="FFFFFF"/>
                </a:solidFill>
                <a:latin typeface="Calibri Light"/>
              </a:rPr>
              <a:t>?</a:t>
            </a:r>
            <a:endParaRPr lang="cs-CZ" sz="4000" b="1" i="0" baseline="0" dirty="0">
              <a:solidFill>
                <a:srgbClr val="FFFFFF"/>
              </a:solidFill>
              <a:latin typeface="Calibri Light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946183" y="2922310"/>
            <a:ext cx="4991950" cy="3549110"/>
          </a:xfrm>
        </p:spPr>
        <p:txBody>
          <a:bodyPr>
            <a:normAutofit fontScale="92500"/>
          </a:bodyPr>
          <a:lstStyle/>
          <a:p>
            <a:pPr>
              <a:spcBef>
                <a:spcPts val="700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r>
              <a:rPr lang="cs-CZ" dirty="0">
                <a:solidFill>
                  <a:srgbClr val="595959"/>
                </a:solidFill>
                <a:latin typeface="Calibri" pitchFamily="18"/>
              </a:rPr>
              <a:t>Nutné znát GI a obsah sacharidů jednotlivých potravin a celkový obsah sacharidů v pokrmu</a:t>
            </a:r>
          </a:p>
          <a:p>
            <a:pPr>
              <a:spcBef>
                <a:spcPts val="700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endParaRPr lang="cs-CZ" sz="600" dirty="0">
              <a:solidFill>
                <a:srgbClr val="595959"/>
              </a:solidFill>
              <a:latin typeface="Calibri" pitchFamily="18"/>
            </a:endParaRPr>
          </a:p>
          <a:p>
            <a:pPr>
              <a:spcBef>
                <a:spcPts val="700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r>
              <a:rPr lang="cs-CZ" dirty="0">
                <a:solidFill>
                  <a:srgbClr val="595959"/>
                </a:solidFill>
                <a:latin typeface="Calibri" pitchFamily="18"/>
              </a:rPr>
              <a:t>Hodnotou GI vynásobíme množství sacharidů v pokrmu a vydělíme celkovým množstvím sacharidů</a:t>
            </a:r>
          </a:p>
          <a:p>
            <a:pPr>
              <a:spcBef>
                <a:spcPts val="700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endParaRPr lang="cs-CZ" sz="600" dirty="0">
              <a:solidFill>
                <a:srgbClr val="595959"/>
              </a:solidFill>
              <a:latin typeface="Calibri" pitchFamily="18"/>
            </a:endParaRPr>
          </a:p>
          <a:p>
            <a:pPr>
              <a:spcBef>
                <a:spcPts val="700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r>
              <a:rPr lang="cs-CZ" dirty="0">
                <a:solidFill>
                  <a:srgbClr val="595959"/>
                </a:solidFill>
                <a:latin typeface="Calibri" pitchFamily="18"/>
              </a:rPr>
              <a:t>Získané výsledky se sečtou</a:t>
            </a:r>
          </a:p>
          <a:p>
            <a:pPr>
              <a:spcBef>
                <a:spcPts val="700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endParaRPr lang="cs-CZ" sz="2000" dirty="0">
              <a:latin typeface="Calibri" pitchFamily="18"/>
            </a:endParaRPr>
          </a:p>
          <a:p>
            <a:pPr>
              <a:spcBef>
                <a:spcPts val="700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endParaRPr lang="cs-CZ" sz="1700" dirty="0">
              <a:latin typeface="Calibri" pitchFamily="18"/>
            </a:endParaRPr>
          </a:p>
          <a:p>
            <a:pPr>
              <a:spcBef>
                <a:spcPts val="700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endParaRPr lang="cs-CZ" sz="1700" dirty="0">
              <a:latin typeface="Calibri" pitchFamily="18"/>
            </a:endParaRPr>
          </a:p>
          <a:p>
            <a:pPr>
              <a:spcBef>
                <a:spcPts val="700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endParaRPr lang="cs-CZ" sz="1700" dirty="0">
              <a:latin typeface="Calibri" pitchFamily="18"/>
            </a:endParaRPr>
          </a:p>
        </p:txBody>
      </p:sp>
      <p:pic>
        <p:nvPicPr>
          <p:cNvPr id="6" name="Obrázek 1">
            <a:extLst>
              <a:ext uri="{FF2B5EF4-FFF2-40B4-BE49-F238E27FC236}">
                <a16:creationId xmlns:a16="http://schemas.microsoft.com/office/drawing/2014/main" id="{37ED8326-183B-417B-9412-CE79055DAB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340284" y="3919194"/>
            <a:ext cx="5141701" cy="2069534"/>
          </a:xfrm>
          <a:prstGeom prst="rect">
            <a:avLst/>
          </a:prstGeom>
          <a:noFill/>
        </p:spPr>
      </p:pic>
      <p:sp>
        <p:nvSpPr>
          <p:cNvPr id="4" name="Obdĺžnik 3">
            <a:extLst>
              <a:ext uri="{FF2B5EF4-FFF2-40B4-BE49-F238E27FC236}">
                <a16:creationId xmlns:a16="http://schemas.microsoft.com/office/drawing/2014/main" id="{25832F52-0B1A-43AC-A46A-EC0D0AFC4DFA}"/>
              </a:ext>
            </a:extLst>
          </p:cNvPr>
          <p:cNvSpPr/>
          <p:nvPr/>
        </p:nvSpPr>
        <p:spPr>
          <a:xfrm>
            <a:off x="5938133" y="2714509"/>
            <a:ext cx="5862695" cy="8899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700"/>
              </a:spcBef>
              <a:buClr>
                <a:srgbClr val="395EA1"/>
              </a:buClr>
            </a:pPr>
            <a:r>
              <a:rPr lang="cs-CZ" sz="2600" b="1" dirty="0">
                <a:solidFill>
                  <a:srgbClr val="595959"/>
                </a:solidFill>
                <a:latin typeface="Calibri" pitchFamily="18"/>
              </a:rPr>
              <a:t>Příklad:</a:t>
            </a:r>
          </a:p>
          <a:p>
            <a:pPr algn="ctr">
              <a:spcBef>
                <a:spcPts val="700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rgbClr val="595959"/>
                </a:solidFill>
                <a:latin typeface="Calibri" pitchFamily="18"/>
              </a:rPr>
              <a:t> pomerančový džus, müsli s mlékem, toast a margarín</a:t>
            </a:r>
          </a:p>
        </p:txBody>
      </p:sp>
    </p:spTree>
    <p:extLst>
      <p:ext uri="{BB962C8B-B14F-4D97-AF65-F5344CB8AC3E}">
        <p14:creationId xmlns:p14="http://schemas.microsoft.com/office/powerpoint/2010/main" val="3325102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Down Arrow 7">
            <a:extLst>
              <a:ext uri="{FF2B5EF4-FFF2-40B4-BE49-F238E27FC236}">
                <a16:creationId xmlns:a16="http://schemas.microsoft.com/office/drawing/2014/main" id="{73DE2CFE-42F2-48F0-8706-5264E012B1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5662795" y="-3745097"/>
            <a:ext cx="1354979" cy="10750169"/>
          </a:xfrm>
          <a:prstGeom prst="downArrow">
            <a:avLst>
              <a:gd name="adj1" fmla="val 100000"/>
              <a:gd name="adj2" fmla="val 22582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86932" y="1204109"/>
            <a:ext cx="10023398" cy="857894"/>
          </a:xfrm>
        </p:spPr>
        <p:txBody>
          <a:bodyPr>
            <a:normAutofit/>
          </a:bodyPr>
          <a:lstStyle/>
          <a:p>
            <a:pPr defTabSz="914400">
              <a:spcBef>
                <a:spcPts val="0"/>
              </a:spcBef>
              <a:buNone/>
            </a:pPr>
            <a:r>
              <a:rPr lang="cs-CZ" sz="4000" b="1" i="0" baseline="0" dirty="0">
                <a:solidFill>
                  <a:srgbClr val="FFFFFF"/>
                </a:solidFill>
                <a:latin typeface="Calibri Light"/>
                <a:ea typeface="+mj-ea"/>
                <a:cs typeface="+mj-cs"/>
              </a:rPr>
              <a:t>Co ovlivňuje GI???</a:t>
            </a:r>
          </a:p>
        </p:txBody>
      </p:sp>
      <p:sp>
        <p:nvSpPr>
          <p:cNvPr id="11" name="Zástupný symbol obsahu 2">
            <a:extLst>
              <a:ext uri="{FF2B5EF4-FFF2-40B4-BE49-F238E27FC236}">
                <a16:creationId xmlns:a16="http://schemas.microsoft.com/office/drawing/2014/main" id="{9457B704-D936-4DFD-BAF3-E4EA2E7B3B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2432115"/>
            <a:ext cx="10890854" cy="4425885"/>
          </a:xfrm>
        </p:spPr>
        <p:txBody>
          <a:bodyPr>
            <a:normAutofit/>
          </a:bodyPr>
          <a:lstStyle/>
          <a:p>
            <a:pPr>
              <a:spcBef>
                <a:spcPts val="700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r>
              <a:rPr lang="cs-CZ" sz="2400" b="1" dirty="0">
                <a:solidFill>
                  <a:srgbClr val="595959"/>
                </a:solidFill>
                <a:latin typeface="Calibri" pitchFamily="18"/>
              </a:rPr>
              <a:t>Stravitelnost škrobu</a:t>
            </a:r>
            <a:r>
              <a:rPr lang="cs-CZ" sz="2400" dirty="0">
                <a:solidFill>
                  <a:srgbClr val="595959"/>
                </a:solidFill>
                <a:latin typeface="Calibri" pitchFamily="18"/>
              </a:rPr>
              <a:t> </a:t>
            </a:r>
          </a:p>
          <a:p>
            <a:pPr lvl="1">
              <a:spcBef>
                <a:spcPts val="700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latin typeface="Calibri" pitchFamily="18"/>
              </a:rPr>
              <a:t>Škrob je složen z amylózy a amylopektinu - více amylózy způsobuje nižší GI</a:t>
            </a:r>
          </a:p>
          <a:p>
            <a:pPr lvl="1">
              <a:spcBef>
                <a:spcPts val="700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latin typeface="Calibri" pitchFamily="18"/>
              </a:rPr>
              <a:t>Čím více je škrob nabobtnalý tím vyšší je jeho hodnota GI </a:t>
            </a:r>
            <a:r>
              <a:rPr lang="cs-CZ" sz="2000" dirty="0">
                <a:latin typeface="Century Gothic" panose="020B0502020202020204" pitchFamily="34" charset="0"/>
              </a:rPr>
              <a:t>→</a:t>
            </a:r>
            <a:r>
              <a:rPr lang="cs-CZ" sz="2000" dirty="0">
                <a:latin typeface="Calibri" pitchFamily="18"/>
              </a:rPr>
              <a:t> těstoviny vysoký GI, kdežto obiloviny typu müsli nízký GI</a:t>
            </a:r>
          </a:p>
          <a:p>
            <a:pPr lvl="1">
              <a:spcBef>
                <a:spcPts val="700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endParaRPr lang="cs-CZ" sz="600" dirty="0">
              <a:latin typeface="Calibri" pitchFamily="18"/>
            </a:endParaRPr>
          </a:p>
          <a:p>
            <a:pPr>
              <a:spcBef>
                <a:spcPts val="700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r>
              <a:rPr lang="cs-CZ" sz="2400" b="1" dirty="0">
                <a:solidFill>
                  <a:srgbClr val="595959"/>
                </a:solidFill>
                <a:latin typeface="Calibri" pitchFamily="18"/>
              </a:rPr>
              <a:t>Fyzikální forma potravin</a:t>
            </a:r>
          </a:p>
          <a:p>
            <a:pPr lvl="1">
              <a:spcBef>
                <a:spcPts val="700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latin typeface="Calibri" pitchFamily="18"/>
              </a:rPr>
              <a:t>Čím více je jídlo uvařeno do měkka tím rychleji se stravuje a tím se zvyšuje hodnota GI</a:t>
            </a:r>
          </a:p>
          <a:p>
            <a:pPr lvl="1">
              <a:spcBef>
                <a:spcPts val="700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endParaRPr lang="cs-CZ" sz="600" dirty="0">
              <a:latin typeface="Calibri" pitchFamily="18"/>
            </a:endParaRPr>
          </a:p>
          <a:p>
            <a:pPr>
              <a:spcBef>
                <a:spcPts val="700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r>
              <a:rPr lang="cs-CZ" sz="2400" b="1" dirty="0">
                <a:solidFill>
                  <a:srgbClr val="595959"/>
                </a:solidFill>
                <a:latin typeface="Calibri" pitchFamily="18"/>
              </a:rPr>
              <a:t>Kyselost potravin</a:t>
            </a:r>
          </a:p>
          <a:p>
            <a:pPr lvl="1">
              <a:spcBef>
                <a:spcPts val="700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latin typeface="Calibri" pitchFamily="18"/>
              </a:rPr>
              <a:t>Kyseliny přítomné v potravině nebo přidané do pokrmu snižují jeho hodnotu GI, protože zpomalují vyprazdňování potravy ze žaludku a tím omezují rychlost vstřebávání cukru</a:t>
            </a:r>
          </a:p>
          <a:p>
            <a:pPr lvl="1">
              <a:spcBef>
                <a:spcPts val="700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latin typeface="Calibri" pitchFamily="18"/>
              </a:rPr>
              <a:t>Takové účinky vykazují například vinný ocet, citrónová šťáva, stejný efekt mají zakysané mléčné výrobky</a:t>
            </a:r>
          </a:p>
          <a:p>
            <a:pPr>
              <a:spcBef>
                <a:spcPts val="700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endParaRPr lang="cs-CZ" sz="2400" dirty="0">
              <a:solidFill>
                <a:srgbClr val="595959"/>
              </a:solidFill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4147942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Down Arrow 7">
            <a:extLst>
              <a:ext uri="{FF2B5EF4-FFF2-40B4-BE49-F238E27FC236}">
                <a16:creationId xmlns:a16="http://schemas.microsoft.com/office/drawing/2014/main" id="{73DE2CFE-42F2-48F0-8706-5264E012B1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5662795" y="-3745097"/>
            <a:ext cx="1354979" cy="10750169"/>
          </a:xfrm>
          <a:prstGeom prst="downArrow">
            <a:avLst>
              <a:gd name="adj1" fmla="val 100000"/>
              <a:gd name="adj2" fmla="val 22582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 descr="http://t1.aimg.sk/magaziny/mYYf3ZzpRyXLkimJw2O9qw.jpg?t=L2ZpdC1pbi82MDB4MA%3D%3D&amp;h=_LPzchuISH8ZYhTX0PTDWQ&amp;e=2145916800&amp;v=2">
            <a:extLst>
              <a:ext uri="{FF2B5EF4-FFF2-40B4-BE49-F238E27FC236}">
                <a16:creationId xmlns:a16="http://schemas.microsoft.com/office/drawing/2014/main" id="{4ED37474-D12A-4D1A-A6B6-D6BD527E35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3100" y="4379125"/>
            <a:ext cx="4781354" cy="2478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86932" y="1204109"/>
            <a:ext cx="10023398" cy="857894"/>
          </a:xfrm>
        </p:spPr>
        <p:txBody>
          <a:bodyPr>
            <a:normAutofit/>
          </a:bodyPr>
          <a:lstStyle/>
          <a:p>
            <a:pPr defTabSz="914400">
              <a:spcBef>
                <a:spcPts val="0"/>
              </a:spcBef>
              <a:buNone/>
            </a:pPr>
            <a:r>
              <a:rPr lang="cs-CZ" sz="4000" b="1" i="0" baseline="0" dirty="0">
                <a:solidFill>
                  <a:srgbClr val="FFFFFF"/>
                </a:solidFill>
                <a:latin typeface="Calibri Light"/>
                <a:ea typeface="+mj-ea"/>
                <a:cs typeface="+mj-cs"/>
              </a:rPr>
              <a:t>Co ovlivňuje GI???</a:t>
            </a:r>
          </a:p>
        </p:txBody>
      </p:sp>
      <p:sp>
        <p:nvSpPr>
          <p:cNvPr id="11" name="Zástupný symbol obsahu 2">
            <a:extLst>
              <a:ext uri="{FF2B5EF4-FFF2-40B4-BE49-F238E27FC236}">
                <a16:creationId xmlns:a16="http://schemas.microsoft.com/office/drawing/2014/main" id="{9457B704-D936-4DFD-BAF3-E4EA2E7B3B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2432115"/>
            <a:ext cx="10890854" cy="4425885"/>
          </a:xfrm>
        </p:spPr>
        <p:txBody>
          <a:bodyPr>
            <a:normAutofit/>
          </a:bodyPr>
          <a:lstStyle/>
          <a:p>
            <a:pPr>
              <a:spcBef>
                <a:spcPts val="700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r>
              <a:rPr lang="cs-CZ" sz="2400" b="1" dirty="0">
                <a:solidFill>
                  <a:srgbClr val="595959"/>
                </a:solidFill>
                <a:latin typeface="Calibri" pitchFamily="18"/>
              </a:rPr>
              <a:t>Fyzický obal</a:t>
            </a:r>
            <a:r>
              <a:rPr lang="cs-CZ" sz="2400" dirty="0">
                <a:solidFill>
                  <a:srgbClr val="595959"/>
                </a:solidFill>
                <a:latin typeface="Calibri" pitchFamily="18"/>
              </a:rPr>
              <a:t> </a:t>
            </a:r>
          </a:p>
          <a:p>
            <a:pPr lvl="1">
              <a:spcBef>
                <a:spcPts val="700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latin typeface="Calibri" pitchFamily="18"/>
              </a:rPr>
              <a:t>Slupka zrn a semínek tvoří bariéru zpomalující působení enzymů na škrob uvnitř (luštěniny, ječmen, vícezrnné pečivo), neporušená vláknina </a:t>
            </a:r>
            <a:r>
              <a:rPr lang="cs-CZ" sz="2000" dirty="0">
                <a:latin typeface="Century Gothic" panose="020B0502020202020204" pitchFamily="34" charset="0"/>
              </a:rPr>
              <a:t>→</a:t>
            </a:r>
            <a:r>
              <a:rPr lang="cs-CZ" sz="2000" dirty="0">
                <a:latin typeface="Calibri" pitchFamily="18"/>
              </a:rPr>
              <a:t> </a:t>
            </a:r>
            <a:r>
              <a:rPr lang="cs-CZ" sz="2000" dirty="0">
                <a:latin typeface="Century Gothic" panose="020B0502020202020204" pitchFamily="34" charset="0"/>
              </a:rPr>
              <a:t>↓</a:t>
            </a:r>
            <a:r>
              <a:rPr lang="cs-CZ" sz="2000" dirty="0">
                <a:latin typeface="Calibri" pitchFamily="18"/>
              </a:rPr>
              <a:t>GI</a:t>
            </a:r>
          </a:p>
          <a:p>
            <a:pPr marL="457200" lvl="1" indent="0">
              <a:spcBef>
                <a:spcPts val="700"/>
              </a:spcBef>
              <a:buClr>
                <a:srgbClr val="395EA1"/>
              </a:buClr>
              <a:buNone/>
            </a:pPr>
            <a:endParaRPr lang="cs-CZ" sz="600" dirty="0">
              <a:latin typeface="Calibri" pitchFamily="18"/>
            </a:endParaRPr>
          </a:p>
          <a:p>
            <a:pPr>
              <a:spcBef>
                <a:spcPts val="700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r>
              <a:rPr lang="cs-CZ" sz="2400" b="1" dirty="0">
                <a:solidFill>
                  <a:srgbClr val="595959"/>
                </a:solidFill>
                <a:latin typeface="Calibri" pitchFamily="18"/>
              </a:rPr>
              <a:t>Velikost částic</a:t>
            </a:r>
          </a:p>
          <a:p>
            <a:pPr lvl="1">
              <a:spcBef>
                <a:spcPts val="700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latin typeface="Calibri" pitchFamily="18"/>
              </a:rPr>
              <a:t>Do menších částeček snadněji proniká voda a enzymy (jemně mletá mouka X celozrnná </a:t>
            </a:r>
            <a:r>
              <a:rPr lang="cs-CZ" sz="2000">
                <a:latin typeface="Calibri" pitchFamily="18"/>
              </a:rPr>
              <a:t>mouka)</a:t>
            </a:r>
            <a:endParaRPr lang="cs-CZ" sz="2000" dirty="0"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692995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Down Arrow 7">
            <a:extLst>
              <a:ext uri="{FF2B5EF4-FFF2-40B4-BE49-F238E27FC236}">
                <a16:creationId xmlns:a16="http://schemas.microsoft.com/office/drawing/2014/main" id="{73DE2CFE-42F2-48F0-8706-5264E012B1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5662795" y="-3745097"/>
            <a:ext cx="1354979" cy="10750169"/>
          </a:xfrm>
          <a:prstGeom prst="downArrow">
            <a:avLst>
              <a:gd name="adj1" fmla="val 100000"/>
              <a:gd name="adj2" fmla="val 22582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86932" y="1204109"/>
            <a:ext cx="10023398" cy="857894"/>
          </a:xfrm>
        </p:spPr>
        <p:txBody>
          <a:bodyPr>
            <a:normAutofit/>
          </a:bodyPr>
          <a:lstStyle/>
          <a:p>
            <a:pPr defTabSz="914400">
              <a:spcBef>
                <a:spcPts val="0"/>
              </a:spcBef>
              <a:buNone/>
            </a:pPr>
            <a:r>
              <a:rPr lang="cs-CZ" sz="4000" b="1" i="0" baseline="0" dirty="0">
                <a:solidFill>
                  <a:srgbClr val="FFFFFF"/>
                </a:solidFill>
                <a:latin typeface="Calibri Light"/>
                <a:ea typeface="+mj-ea"/>
                <a:cs typeface="+mj-cs"/>
              </a:rPr>
              <a:t>Co ovlivňuje GI???</a:t>
            </a:r>
          </a:p>
        </p:txBody>
      </p:sp>
      <p:sp>
        <p:nvSpPr>
          <p:cNvPr id="11" name="Zástupný symbol obsahu 2">
            <a:extLst>
              <a:ext uri="{FF2B5EF4-FFF2-40B4-BE49-F238E27FC236}">
                <a16:creationId xmlns:a16="http://schemas.microsoft.com/office/drawing/2014/main" id="{9457B704-D936-4DFD-BAF3-E4EA2E7B3B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6526" y="2402793"/>
            <a:ext cx="10890854" cy="4425885"/>
          </a:xfrm>
        </p:spPr>
        <p:txBody>
          <a:bodyPr>
            <a:normAutofit/>
          </a:bodyPr>
          <a:lstStyle/>
          <a:p>
            <a:pPr>
              <a:spcBef>
                <a:spcPts val="700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r>
              <a:rPr lang="cs-CZ" sz="2400" b="1" dirty="0">
                <a:solidFill>
                  <a:srgbClr val="595959"/>
                </a:solidFill>
                <a:latin typeface="Calibri" pitchFamily="18"/>
              </a:rPr>
              <a:t>Obsah tuku</a:t>
            </a:r>
          </a:p>
          <a:p>
            <a:pPr lvl="1">
              <a:spcBef>
                <a:spcPts val="700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latin typeface="Calibri" pitchFamily="18"/>
              </a:rPr>
              <a:t>Tuk obsažený v potravině zpomaluje vyprazdňování žaludku a tudíž i následné vstřebávání cukru (brambory s máslem X brambory)</a:t>
            </a:r>
          </a:p>
          <a:p>
            <a:pPr lvl="1">
              <a:spcBef>
                <a:spcPts val="700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latin typeface="Calibri" pitchFamily="18"/>
              </a:rPr>
              <a:t>Potraviny s vyšším obsahem tuku </a:t>
            </a:r>
            <a:r>
              <a:rPr lang="cs-CZ" sz="2000" dirty="0">
                <a:latin typeface="Century Gothic" panose="020B0502020202020204" pitchFamily="34" charset="0"/>
              </a:rPr>
              <a:t>→</a:t>
            </a:r>
            <a:r>
              <a:rPr lang="cs-CZ" sz="2000" dirty="0">
                <a:latin typeface="Calibri" pitchFamily="18"/>
              </a:rPr>
              <a:t> </a:t>
            </a:r>
            <a:r>
              <a:rPr lang="cs-CZ" sz="2000" dirty="0">
                <a:latin typeface="Century Gothic" panose="020B0502020202020204" pitchFamily="34" charset="0"/>
              </a:rPr>
              <a:t>↓</a:t>
            </a:r>
            <a:r>
              <a:rPr lang="cs-CZ" sz="2000" dirty="0">
                <a:latin typeface="Calibri" pitchFamily="18"/>
              </a:rPr>
              <a:t>GI</a:t>
            </a:r>
          </a:p>
          <a:p>
            <a:pPr lvl="1">
              <a:spcBef>
                <a:spcPts val="700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endParaRPr lang="cs-CZ" sz="200" dirty="0">
              <a:latin typeface="Calibri" pitchFamily="18"/>
            </a:endParaRPr>
          </a:p>
          <a:p>
            <a:pPr>
              <a:spcBef>
                <a:spcPts val="700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r>
              <a:rPr lang="cs-CZ" sz="2400" b="1" dirty="0">
                <a:solidFill>
                  <a:srgbClr val="595959"/>
                </a:solidFill>
                <a:latin typeface="Calibri" pitchFamily="18"/>
              </a:rPr>
              <a:t>Vláknina</a:t>
            </a:r>
            <a:endParaRPr lang="cs-CZ" sz="2400" dirty="0">
              <a:solidFill>
                <a:srgbClr val="595959"/>
              </a:solidFill>
              <a:latin typeface="Calibri" pitchFamily="18"/>
            </a:endParaRPr>
          </a:p>
          <a:p>
            <a:pPr lvl="1">
              <a:spcBef>
                <a:spcPts val="700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latin typeface="Calibri" pitchFamily="18"/>
              </a:rPr>
              <a:t>Zvyšuje hustotu potravy, zpomaluje průchod potravy a snižuje účinek trávicích enzymů</a:t>
            </a:r>
          </a:p>
          <a:p>
            <a:pPr lvl="1">
              <a:spcBef>
                <a:spcPts val="700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latin typeface="Calibri" pitchFamily="18"/>
              </a:rPr>
              <a:t>Hlavně rozpustná vláknina (ovesné vločky, fazole čočka, jablka X jemně mletá celozrnná mouka)</a:t>
            </a:r>
          </a:p>
          <a:p>
            <a:pPr marL="457200" lvl="1" indent="0">
              <a:spcBef>
                <a:spcPts val="700"/>
              </a:spcBef>
              <a:buClr>
                <a:srgbClr val="395EA1"/>
              </a:buClr>
              <a:buNone/>
            </a:pPr>
            <a:endParaRPr lang="cs-CZ" sz="200" dirty="0">
              <a:latin typeface="Calibri" pitchFamily="18"/>
            </a:endParaRPr>
          </a:p>
          <a:p>
            <a:pPr>
              <a:spcBef>
                <a:spcPts val="700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r>
              <a:rPr lang="cs-CZ" sz="2400" b="1" dirty="0">
                <a:solidFill>
                  <a:srgbClr val="595959"/>
                </a:solidFill>
                <a:latin typeface="Calibri" pitchFamily="18"/>
              </a:rPr>
              <a:t>Zralost ovoce</a:t>
            </a:r>
          </a:p>
          <a:p>
            <a:pPr lvl="1">
              <a:spcBef>
                <a:spcPts val="700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latin typeface="Calibri" pitchFamily="18"/>
              </a:rPr>
              <a:t>Čím zralejší ovoce, tím </a:t>
            </a:r>
            <a:r>
              <a:rPr lang="cs-CZ" sz="2000" dirty="0">
                <a:latin typeface="Century Gothic" panose="020B0502020202020204" pitchFamily="34" charset="0"/>
              </a:rPr>
              <a:t>↑</a:t>
            </a:r>
            <a:r>
              <a:rPr lang="cs-CZ" sz="2000" dirty="0">
                <a:latin typeface="Calibri" pitchFamily="18"/>
              </a:rPr>
              <a:t>GI (nedozrálý banán vs. přezrálý)</a:t>
            </a:r>
          </a:p>
          <a:p>
            <a:pPr>
              <a:spcBef>
                <a:spcPts val="700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endParaRPr lang="cs-CZ" sz="200" b="1" dirty="0">
              <a:solidFill>
                <a:srgbClr val="595959"/>
              </a:solidFill>
              <a:latin typeface="Calibri" pitchFamily="18"/>
            </a:endParaRPr>
          </a:p>
          <a:p>
            <a:pPr>
              <a:spcBef>
                <a:spcPts val="700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r>
              <a:rPr lang="cs-CZ" sz="2400" b="1" dirty="0">
                <a:solidFill>
                  <a:srgbClr val="595959"/>
                </a:solidFill>
              </a:rPr>
              <a:t>Individuální reakce jedince </a:t>
            </a:r>
          </a:p>
          <a:p>
            <a:pPr>
              <a:spcBef>
                <a:spcPts val="700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endParaRPr lang="cs-CZ" sz="2400" b="1" dirty="0">
              <a:solidFill>
                <a:srgbClr val="595959"/>
              </a:solidFill>
              <a:latin typeface="Calibri" pitchFamily="18"/>
            </a:endParaRPr>
          </a:p>
          <a:p>
            <a:pPr lvl="1">
              <a:spcBef>
                <a:spcPts val="700"/>
              </a:spcBef>
              <a:buClr>
                <a:srgbClr val="395EA1"/>
              </a:buClr>
              <a:buFont typeface="Wingdings" panose="05000000000000000000" pitchFamily="2" charset="2"/>
              <a:buChar char="§"/>
            </a:pPr>
            <a:endParaRPr lang="cs-CZ" sz="600" dirty="0"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502874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</TotalTime>
  <Words>929</Words>
  <Application>Microsoft Office PowerPoint</Application>
  <PresentationFormat>Širokoúhlá obrazovka</PresentationFormat>
  <Paragraphs>214</Paragraphs>
  <Slides>28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5" baseType="lpstr">
      <vt:lpstr>Arial</vt:lpstr>
      <vt:lpstr>Calibri</vt:lpstr>
      <vt:lpstr>Calibri Light</vt:lpstr>
      <vt:lpstr>Cambria Math</vt:lpstr>
      <vt:lpstr>Century Gothic</vt:lpstr>
      <vt:lpstr>Wingdings</vt:lpstr>
      <vt:lpstr>Motív balíka Office</vt:lpstr>
      <vt:lpstr>Glykemický index  a glykemická nálož</vt:lpstr>
      <vt:lpstr>Glykemický index (GI)</vt:lpstr>
      <vt:lpstr>Glykemický index (GI)</vt:lpstr>
      <vt:lpstr>Jak se stanovuje GI?</vt:lpstr>
      <vt:lpstr>Co je nízký a co vysoký GI?</vt:lpstr>
      <vt:lpstr>Jak určím GI pokrmu?</vt:lpstr>
      <vt:lpstr>Co ovlivňuje GI???</vt:lpstr>
      <vt:lpstr>Co ovlivňuje GI???</vt:lpstr>
      <vt:lpstr>Co ovlivňuje GI???</vt:lpstr>
      <vt:lpstr>Jak odhadnout GI pokrmu???</vt:lpstr>
      <vt:lpstr>Glykemická nálož</vt:lpstr>
      <vt:lpstr>Glykemická nálož</vt:lpstr>
      <vt:lpstr>Zjištění GL</vt:lpstr>
      <vt:lpstr>Význam </vt:lpstr>
      <vt:lpstr>Obezita </vt:lpstr>
      <vt:lpstr>Diabetes mellitus </vt:lpstr>
      <vt:lpstr>Cholesterol </vt:lpstr>
      <vt:lpstr>Kardiovaskulární onemocnění </vt:lpstr>
      <vt:lpstr>Nádorové onemocnění </vt:lpstr>
      <vt:lpstr>Sportovní aktivita </vt:lpstr>
      <vt:lpstr>Glykemický index  - proč neužívat přesných čísel?</vt:lpstr>
      <vt:lpstr>Inzulinemický index</vt:lpstr>
      <vt:lpstr>Mléko a GI</vt:lpstr>
      <vt:lpstr>Úkoly</vt:lpstr>
      <vt:lpstr>Úkoly</vt:lpstr>
      <vt:lpstr>Úkoly</vt:lpstr>
      <vt:lpstr>Úkoly</vt:lpstr>
      <vt:lpstr>Ďakujem za pozornosť 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Glykemický index  a glykemická nálož</dc:title>
  <dc:creator>Lenka Slobodníková</dc:creator>
  <cp:lastModifiedBy>Kamila Jančeková</cp:lastModifiedBy>
  <cp:revision>19</cp:revision>
  <dcterms:created xsi:type="dcterms:W3CDTF">2018-10-07T16:43:55Z</dcterms:created>
  <dcterms:modified xsi:type="dcterms:W3CDTF">2018-12-06T10:19:23Z</dcterms:modified>
</cp:coreProperties>
</file>