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9" r:id="rId3"/>
    <p:sldId id="261" r:id="rId4"/>
    <p:sldId id="267" r:id="rId5"/>
    <p:sldId id="268" r:id="rId6"/>
    <p:sldId id="293" r:id="rId7"/>
    <p:sldId id="289" r:id="rId8"/>
    <p:sldId id="290" r:id="rId9"/>
    <p:sldId id="292" r:id="rId10"/>
    <p:sldId id="296" r:id="rId11"/>
    <p:sldId id="294" r:id="rId12"/>
    <p:sldId id="295" r:id="rId13"/>
    <p:sldId id="279" r:id="rId14"/>
  </p:sldIdLst>
  <p:sldSz cx="9144000" cy="6858000" type="screen4x3"/>
  <p:notesSz cx="6858000" cy="99456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00"/>
    <a:srgbClr val="336699"/>
    <a:srgbClr val="006699"/>
    <a:srgbClr val="0066CC"/>
    <a:srgbClr val="0033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6133"/>
            <a:ext cx="2971800" cy="4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6133"/>
            <a:ext cx="2971800" cy="4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fld id="{BDB287FC-5B48-4E18-8B72-7B03DD4AD6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2452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689"/>
            <a:ext cx="5486400" cy="4474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6133"/>
            <a:ext cx="2971800" cy="4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6133"/>
            <a:ext cx="2971800" cy="49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fld id="{E8323CB4-A20A-4EFB-A3C0-769CBBF510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883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FBEB98-F661-4088-AB19-E5C634635177}" type="slidenum">
              <a:rPr lang="cs-CZ" altLang="cs-CZ" smtClean="0"/>
              <a:pPr eaLnBrk="1" hangingPunct="1"/>
              <a:t>4</a:t>
            </a:fld>
            <a:endParaRPr lang="cs-CZ" altLang="cs-CZ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5EDA2F5-382E-4E37-8D0E-73F300DFF385}" type="datetime1">
              <a:rPr lang="cs-CZ" smtClean="0"/>
              <a:pPr>
                <a:defRPr/>
              </a:pPr>
              <a:t>6.1.2019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2941738-4E62-489B-A25C-7C82AF5E762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C35338-C583-4BA7-8829-E44476464590}" type="datetime1">
              <a:rPr lang="cs-CZ" smtClean="0"/>
              <a:pPr>
                <a:defRPr/>
              </a:pPr>
              <a:t>6.1.2019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76D4FD-B883-458A-8B27-D31BBFB7370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fld id="{A266CFC4-FC93-4384-A8CD-2033328532E8}" type="datetime1">
              <a:rPr lang="cs-CZ" smtClean="0"/>
              <a:pPr>
                <a:defRPr/>
              </a:pPr>
              <a:t>6.1.2019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2797AF60-0CEE-46F3-A2DE-B61D85C8861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F9304C-717E-497F-B5F2-F7B7D7BB5E82}" type="datetime1">
              <a:rPr lang="cs-CZ" smtClean="0"/>
              <a:pPr>
                <a:defRPr/>
              </a:pPr>
              <a:t>6.1.2019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9B832AD-578F-4001-9CCE-E198389DCB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08CB33-76D4-4F08-AF1D-F4C5C3FD882D}" type="datetime1">
              <a:rPr lang="cs-CZ" smtClean="0"/>
              <a:pPr>
                <a:defRPr/>
              </a:pPr>
              <a:t>6.1.2019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BC64F99-D48D-4535-9686-9FFC5F16806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5A34A274-DE9F-44ED-BF0E-8ECAA7298FAE}" type="datetime1">
              <a:rPr lang="cs-CZ" smtClean="0"/>
              <a:pPr>
                <a:defRPr/>
              </a:pPr>
              <a:t>6.1.2019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9AB7297A-22FD-4A1B-AB06-93690176825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6F79AD22-3090-4A85-95D9-2E855B03CB8E}" type="datetime1">
              <a:rPr lang="cs-CZ" smtClean="0"/>
              <a:pPr>
                <a:defRPr/>
              </a:pPr>
              <a:t>6.1.2019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9B9F9D09-C9D7-489D-94DE-8087E2476F0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391B2E-987E-4ED6-A848-484B0444E67F}" type="datetime1">
              <a:rPr lang="cs-CZ" smtClean="0"/>
              <a:pPr>
                <a:defRPr/>
              </a:pPr>
              <a:t>6.1.2019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2FA62E1-A73D-4CE0-9708-2020D3E2A6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A446B6-6693-4DD2-B723-1C8C018F62A6}" type="datetime1">
              <a:rPr lang="cs-CZ" smtClean="0"/>
              <a:pPr>
                <a:defRPr/>
              </a:pPr>
              <a:t>6.1.2019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2EEA5E9-4455-45A9-868D-83A1D5A17D5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223296-5411-4826-8421-1F8AF6B26164}" type="datetime1">
              <a:rPr lang="cs-CZ" smtClean="0"/>
              <a:pPr>
                <a:defRPr/>
              </a:pPr>
              <a:t>6.1.2019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5FCF119-851E-401B-A592-936F4B0769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fld id="{EB684451-9119-4A96-869C-989161B5C243}" type="datetime1">
              <a:rPr lang="cs-CZ" smtClean="0"/>
              <a:pPr>
                <a:defRPr/>
              </a:pPr>
              <a:t>6.1.2019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574C33A2-54C5-4EBB-8130-CED778D1DA8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6DCABB-87F1-41E4-B657-7B3C9E769454}" type="datetime1">
              <a:rPr lang="cs-CZ" smtClean="0"/>
              <a:pPr>
                <a:defRPr/>
              </a:pPr>
              <a:t>6.1.2019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A0B2E42-5F01-49F3-9829-BA2466277FB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omorazachranaru.cz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na.cz/" TargetMode="External"/><Relationship Id="rId2" Type="http://schemas.openxmlformats.org/officeDocument/2006/relationships/hyperlink" Target="http://cs.wikipedia.org/wiki/Profesn%C3%AD_sdru%C5%BEen%C3%AD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komorazachranaru.cz/" TargetMode="External"/><Relationship Id="rId4" Type="http://schemas.openxmlformats.org/officeDocument/2006/relationships/hyperlink" Target="http://www.pouzp.cz/?lang=c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nna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ckzp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uzp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0"/>
            <a:ext cx="7772400" cy="3933825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2000" b="0" dirty="0" smtClean="0">
                <a:solidFill>
                  <a:schemeClr val="tx1"/>
                </a:solidFill>
              </a:rPr>
              <a:t>Lékařská fakulta MU v Brně</a:t>
            </a:r>
            <a:br>
              <a:rPr lang="cs-CZ" sz="2000" b="0" dirty="0" smtClean="0">
                <a:solidFill>
                  <a:schemeClr val="tx1"/>
                </a:solidFill>
              </a:rPr>
            </a:br>
            <a:r>
              <a:rPr lang="cs-CZ" sz="2000" b="0" dirty="0" smtClean="0">
                <a:solidFill>
                  <a:schemeClr val="tx1"/>
                </a:solidFill>
              </a:rPr>
              <a:t>Katedra porodní </a:t>
            </a:r>
            <a:r>
              <a:rPr lang="cs-CZ" sz="2000" b="0" dirty="0" smtClean="0">
                <a:solidFill>
                  <a:schemeClr val="tx1"/>
                </a:solidFill>
              </a:rPr>
              <a:t>asistence a zdravotnických záchranářů</a:t>
            </a:r>
            <a:r>
              <a:rPr lang="cs-CZ" sz="2000" b="0" dirty="0" smtClean="0">
                <a:solidFill>
                  <a:schemeClr val="tx1"/>
                </a:solidFill>
              </a:rPr>
              <a:t/>
            </a:r>
            <a:br>
              <a:rPr lang="cs-CZ" sz="2000" b="0" dirty="0" smtClean="0">
                <a:solidFill>
                  <a:schemeClr val="tx1"/>
                </a:solidFill>
              </a:rPr>
            </a:br>
            <a:r>
              <a:rPr lang="cs-CZ" sz="2000" b="0" dirty="0" smtClean="0">
                <a:solidFill>
                  <a:schemeClr val="tx1"/>
                </a:solidFill>
              </a:rPr>
              <a:t/>
            </a:r>
            <a:br>
              <a:rPr lang="cs-CZ" sz="2000" b="0" dirty="0" smtClean="0">
                <a:solidFill>
                  <a:schemeClr val="tx1"/>
                </a:solidFill>
              </a:rPr>
            </a:br>
            <a:r>
              <a:rPr lang="cs-CZ" sz="2000" b="0" dirty="0" smtClean="0">
                <a:solidFill>
                  <a:schemeClr val="tx1"/>
                </a:solidFill>
              </a:rPr>
              <a:t/>
            </a:r>
            <a:br>
              <a:rPr lang="cs-CZ" sz="2000" b="0" dirty="0" smtClean="0">
                <a:solidFill>
                  <a:schemeClr val="tx1"/>
                </a:solidFill>
              </a:rPr>
            </a:br>
            <a:r>
              <a:rPr lang="cs-CZ" sz="3200" b="0" dirty="0" smtClean="0">
                <a:solidFill>
                  <a:schemeClr val="tx1"/>
                </a:solidFill>
              </a:rPr>
              <a:t/>
            </a:r>
            <a:br>
              <a:rPr lang="cs-CZ" sz="3200" b="0" dirty="0" smtClean="0">
                <a:solidFill>
                  <a:schemeClr val="tx1"/>
                </a:solidFill>
              </a:rPr>
            </a:br>
            <a:r>
              <a:rPr lang="cs-CZ" sz="3200" b="0" dirty="0" smtClean="0">
                <a:solidFill>
                  <a:schemeClr val="tx1"/>
                </a:solidFill>
              </a:rPr>
              <a:t/>
            </a:r>
            <a:br>
              <a:rPr lang="cs-CZ" sz="3200" b="0" dirty="0" smtClean="0">
                <a:solidFill>
                  <a:schemeClr val="tx1"/>
                </a:solidFill>
              </a:rPr>
            </a:br>
            <a:r>
              <a:rPr lang="cs-CZ" sz="3200" b="0" dirty="0" smtClean="0">
                <a:solidFill>
                  <a:schemeClr val="tx1"/>
                </a:solidFill>
              </a:rPr>
              <a:t/>
            </a:r>
            <a:br>
              <a:rPr lang="cs-CZ" sz="3200" b="0" dirty="0" smtClean="0">
                <a:solidFill>
                  <a:schemeClr val="tx1"/>
                </a:solidFill>
              </a:rPr>
            </a:br>
            <a:r>
              <a:rPr lang="en-GB" dirty="0" err="1" smtClean="0">
                <a:solidFill>
                  <a:schemeClr val="tx1"/>
                </a:solidFill>
              </a:rPr>
              <a:t>Profesn</a:t>
            </a:r>
            <a:r>
              <a:rPr lang="cs-CZ" dirty="0" smtClean="0">
                <a:solidFill>
                  <a:schemeClr val="tx1"/>
                </a:solidFill>
              </a:rPr>
              <a:t>í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organizace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50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5B2CEED-2ED6-486C-8846-C09FF50C8C6A}" type="datetime1">
              <a:rPr lang="cs-CZ" altLang="cs-CZ" smtClean="0"/>
              <a:pPr eaLnBrk="1" hangingPunct="1"/>
              <a:t>6.1.2019</a:t>
            </a:fld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ČKSaPA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F9304C-717E-497F-B5F2-F7B7D7BB5E82}" type="datetime1">
              <a:rPr lang="cs-CZ" smtClean="0"/>
              <a:pPr>
                <a:defRPr/>
              </a:pPr>
              <a:t>6.1.2019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Česká komora sester a porodních </a:t>
            </a:r>
            <a:r>
              <a:rPr lang="cs-CZ" sz="2800" dirty="0" smtClean="0"/>
              <a:t>asistentek.</a:t>
            </a:r>
          </a:p>
          <a:p>
            <a:r>
              <a:rPr lang="cs-CZ" sz="2800" dirty="0" smtClean="0"/>
              <a:t>Vznikla koncem roku 2018.</a:t>
            </a:r>
          </a:p>
          <a:p>
            <a:r>
              <a:rPr lang="cs-CZ" sz="2800" dirty="0" smtClean="0"/>
              <a:t>Předseda - Bc</a:t>
            </a:r>
            <a:r>
              <a:rPr lang="cs-CZ" sz="2800" dirty="0"/>
              <a:t>. Tomáš Válek, </a:t>
            </a:r>
            <a:r>
              <a:rPr lang="cs-CZ" sz="2800" dirty="0" err="1" smtClean="0"/>
              <a:t>DiS</a:t>
            </a:r>
            <a:r>
              <a:rPr lang="cs-CZ" sz="2800" dirty="0" smtClean="0"/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29260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0904" y="274638"/>
            <a:ext cx="7467600" cy="114300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prstClr val="black"/>
                </a:solidFill>
              </a:rPr>
              <a:t>KOMORA ZÁCHRANÁŘŮ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F9304C-717E-497F-B5F2-F7B7D7BB5E82}" type="datetime1">
              <a:rPr lang="cs-CZ" smtClean="0"/>
              <a:pPr>
                <a:defRPr/>
              </a:pPr>
              <a:t>6.1.2019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7467600" cy="4873752"/>
          </a:xfrm>
        </p:spPr>
        <p:txBody>
          <a:bodyPr>
            <a:normAutofit/>
          </a:bodyPr>
          <a:lstStyle/>
          <a:p>
            <a:r>
              <a:rPr lang="cs-CZ" sz="2800" dirty="0" smtClean="0"/>
              <a:t>Komora záchranářů zdravotnických záchranných služeb.</a:t>
            </a:r>
          </a:p>
          <a:p>
            <a:r>
              <a:rPr lang="cs-CZ" sz="2800" dirty="0"/>
              <a:t>Komora záchranářů zdravotnických záchranných služeb České republiky je organizací s takovým uspořádáním, aby v co největší míře plnila požadavky celku. Svou legitimitu odvozuje z demokratických hodnot které uplatňuje, z cílů které sleduje a z pravomocí a nástrojů, které má.</a:t>
            </a:r>
          </a:p>
          <a:p>
            <a:endParaRPr lang="cs-CZ" sz="2800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1"/>
            <a:ext cx="1699256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82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prstClr val="black"/>
                </a:solidFill>
              </a:rPr>
              <a:t>KOMORA ZÁCHRANÁŘŮ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F9304C-717E-497F-B5F2-F7B7D7BB5E82}" type="datetime1">
              <a:rPr lang="cs-CZ" smtClean="0"/>
              <a:pPr>
                <a:defRPr/>
              </a:pPr>
              <a:t>6.1.2019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200" dirty="0"/>
              <a:t>Prezident Bc. Tomáš Ježek</a:t>
            </a:r>
          </a:p>
          <a:p>
            <a:endParaRPr lang="cs-CZ" dirty="0" smtClean="0">
              <a:hlinkClick r:id="rId2"/>
            </a:endParaRPr>
          </a:p>
          <a:p>
            <a:r>
              <a:rPr lang="cs-CZ" dirty="0" smtClean="0">
                <a:hlinkClick r:id="rId2"/>
              </a:rPr>
              <a:t>www.komorazachranaru.cz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66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Zdroje</a:t>
            </a:r>
          </a:p>
        </p:txBody>
      </p:sp>
      <p:sp>
        <p:nvSpPr>
          <p:cNvPr id="20482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F8629CC-D3B4-4AC3-909C-1042F621E4F3}" type="datetime1">
              <a:rPr lang="cs-CZ" altLang="cs-CZ" smtClean="0"/>
              <a:pPr eaLnBrk="1" hangingPunct="1"/>
              <a:t>6.1.2019</a:t>
            </a:fld>
            <a:endParaRPr lang="cs-CZ" altLang="cs-CZ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 smtClean="0">
                <a:hlinkClick r:id="rId2"/>
              </a:rPr>
              <a:t>http://cs.wikipedia.org/wiki/Profesn%C3%AD_sdru%C5%BEen%C3%AD</a:t>
            </a:r>
            <a:endParaRPr lang="cs-CZ" altLang="cs-CZ" sz="20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>
                <a:hlinkClick r:id="rId3"/>
              </a:rPr>
              <a:t>http://www.cnna.cz/</a:t>
            </a:r>
            <a:endParaRPr lang="cs-CZ" altLang="cs-CZ" sz="20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>
                <a:hlinkClick r:id="rId4"/>
              </a:rPr>
              <a:t>http</a:t>
            </a:r>
            <a:r>
              <a:rPr lang="cs-CZ" altLang="cs-CZ" sz="2000" dirty="0" smtClean="0">
                <a:hlinkClick r:id="rId4"/>
              </a:rPr>
              <a:t>://www.pouzp.cz/?lang=cs</a:t>
            </a:r>
            <a:endParaRPr lang="cs-CZ" altLang="cs-CZ" sz="2000" dirty="0" smtClean="0"/>
          </a:p>
          <a:p>
            <a:pPr>
              <a:lnSpc>
                <a:spcPct val="90000"/>
              </a:lnSpc>
            </a:pPr>
            <a:r>
              <a:rPr lang="cs-CZ" altLang="cs-CZ" sz="2000" dirty="0">
                <a:hlinkClick r:id="rId5"/>
              </a:rPr>
              <a:t>http://www.komorazachranaru.cz</a:t>
            </a:r>
            <a:r>
              <a:rPr lang="cs-CZ" altLang="cs-CZ" sz="2000" dirty="0" smtClean="0">
                <a:hlinkClick r:id="rId5"/>
              </a:rPr>
              <a:t>/</a:t>
            </a:r>
            <a:endParaRPr lang="cs-CZ" altLang="cs-CZ" sz="2000" dirty="0" smtClean="0"/>
          </a:p>
          <a:p>
            <a:pPr>
              <a:lnSpc>
                <a:spcPct val="90000"/>
              </a:lnSpc>
            </a:pPr>
            <a:endParaRPr lang="cs-CZ" altLang="cs-CZ" sz="20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Profesní organizace</a:t>
            </a:r>
          </a:p>
        </p:txBody>
      </p:sp>
      <p:sp>
        <p:nvSpPr>
          <p:cNvPr id="3074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81CC159-4EF7-46FE-BF42-813C7A9FACC0}" type="datetime1">
              <a:rPr lang="cs-CZ" altLang="cs-CZ" smtClean="0"/>
              <a:pPr eaLnBrk="1" hangingPunct="1"/>
              <a:t>6.1.2019</a:t>
            </a:fld>
            <a:endParaRPr lang="cs-CZ" altLang="cs-CZ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dirty="0" smtClean="0"/>
              <a:t>nezávislé, zpravidla neziskové, sdružení  příslušníků - fyzických anebo právnických osob - nějaké profese,</a:t>
            </a:r>
          </a:p>
          <a:p>
            <a:pPr eaLnBrk="1" hangingPunct="1"/>
            <a:r>
              <a:rPr lang="cs-CZ" altLang="cs-CZ" sz="2800" dirty="0" smtClean="0"/>
              <a:t>cílem je sledovat a zastupovat společné profesní, kulturní a ekonomické zájmy dané profese, </a:t>
            </a:r>
          </a:p>
          <a:p>
            <a:pPr eaLnBrk="1" hangingPunct="1"/>
            <a:r>
              <a:rPr lang="cs-CZ" altLang="cs-CZ" sz="2800" dirty="0" smtClean="0"/>
              <a:t>nejsou odborovou organizací,</a:t>
            </a:r>
          </a:p>
          <a:p>
            <a:pPr eaLnBrk="1" hangingPunct="1"/>
            <a:r>
              <a:rPr lang="cs-CZ" altLang="cs-CZ" sz="2800" dirty="0" smtClean="0"/>
              <a:t>pro profesní sdružení se někdy používá označení komora.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Profesní organizace</a:t>
            </a:r>
          </a:p>
        </p:txBody>
      </p:sp>
      <p:sp>
        <p:nvSpPr>
          <p:cNvPr id="4098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CFE469-AB75-41F3-978F-378CDE0C9E57}" type="datetime1">
              <a:rPr lang="cs-CZ" altLang="cs-CZ" smtClean="0"/>
              <a:pPr eaLnBrk="1" hangingPunct="1"/>
              <a:t>6.1.2019</a:t>
            </a:fld>
            <a:endParaRPr lang="cs-CZ" altLang="cs-CZ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dirty="0" smtClean="0"/>
              <a:t>zakládají se za účelem podpory zájmů členů dané profese, poskytovaní výměny informací mezi členy</a:t>
            </a:r>
          </a:p>
          <a:p>
            <a:pPr eaLnBrk="1" hangingPunct="1"/>
            <a:r>
              <a:rPr lang="cs-CZ" altLang="cs-CZ" sz="2800" dirty="0" smtClean="0"/>
              <a:t>u některých profesí je povinné členství v určeném sdružení (např. lékaři, farmaceuti, advokáti, exekutoři apod.)</a:t>
            </a:r>
          </a:p>
          <a:p>
            <a:pPr eaLnBrk="1" hangingPunct="1"/>
            <a:r>
              <a:rPr lang="cs-CZ" altLang="cs-CZ" sz="2800" dirty="0" smtClean="0"/>
              <a:t>profesní sdružení je založeno přímo zákonem nebo zákon existenci sdružení předpokládá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Česká asociace sester</a:t>
            </a:r>
          </a:p>
        </p:txBody>
      </p:sp>
      <p:sp>
        <p:nvSpPr>
          <p:cNvPr id="5122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C7DE8DD-B75E-4534-9559-0C267D9CDBB4}" type="datetime1">
              <a:rPr lang="cs-CZ" altLang="cs-CZ" smtClean="0"/>
              <a:pPr eaLnBrk="1" hangingPunct="1"/>
              <a:t>6.1.2019</a:t>
            </a:fld>
            <a:endParaRPr lang="cs-CZ" altLang="cs-CZ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dirty="0" smtClean="0"/>
              <a:t>odborná, stavovská dobrovolná, nezisková, nepolitická organizace s právní subjektivitou</a:t>
            </a:r>
          </a:p>
          <a:p>
            <a:pPr eaLnBrk="1" hangingPunct="1"/>
            <a:endParaRPr lang="cs-CZ" altLang="cs-CZ" sz="2800" dirty="0" smtClean="0"/>
          </a:p>
          <a:p>
            <a:pPr eaLnBrk="1" hangingPunct="1"/>
            <a:r>
              <a:rPr lang="cs-CZ" altLang="cs-CZ" sz="2800" dirty="0" smtClean="0"/>
              <a:t>největší odborná profesní organizace sester a jiných odborných pracovníků</a:t>
            </a:r>
          </a:p>
          <a:p>
            <a:pPr eaLnBrk="1" hangingPunct="1"/>
            <a:endParaRPr lang="cs-CZ" altLang="cs-CZ" sz="2800" dirty="0" smtClean="0"/>
          </a:p>
          <a:p>
            <a:pPr eaLnBrk="1" hangingPunct="1"/>
            <a:r>
              <a:rPr lang="cs-CZ" altLang="cs-CZ" sz="2800" dirty="0" smtClean="0"/>
              <a:t>nejvyšším orgánem je Fórum delegátů, které se skládá z členů ČAS. Fórum delegátů volí devíti členné prezidium a revizní komisi</a:t>
            </a:r>
          </a:p>
        </p:txBody>
      </p:sp>
      <p:pic>
        <p:nvPicPr>
          <p:cNvPr id="5125" name="Obrázek 4" descr="ČA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63" y="0"/>
            <a:ext cx="1211585" cy="1211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Česká asociace sester</a:t>
            </a:r>
          </a:p>
        </p:txBody>
      </p:sp>
      <p:sp>
        <p:nvSpPr>
          <p:cNvPr id="6146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CA4E1EC-115F-4417-AF09-FC2785B4C16F}" type="datetime1">
              <a:rPr lang="cs-CZ" altLang="cs-CZ" smtClean="0"/>
              <a:pPr eaLnBrk="1" hangingPunct="1"/>
              <a:t>6.1.2019</a:t>
            </a:fld>
            <a:endParaRPr lang="cs-CZ" altLang="cs-CZ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 smtClean="0"/>
              <a:t>členem se může stát každá sestra, porodní asistentka, laborant, farmaceutický asistent, asistent hygienické služby nebo jiný </a:t>
            </a:r>
            <a:r>
              <a:rPr lang="cs-CZ" altLang="cs-CZ" sz="2800" dirty="0" err="1" smtClean="0"/>
              <a:t>nelékař</a:t>
            </a:r>
            <a:r>
              <a:rPr lang="cs-CZ" altLang="cs-CZ" sz="2800" dirty="0" smtClean="0"/>
              <a:t>, který vykonává, nebo vykonával své povolání dle platných předpisů.</a:t>
            </a:r>
          </a:p>
          <a:p>
            <a:pPr eaLnBrk="1" hangingPunct="1"/>
            <a:r>
              <a:rPr lang="cs-CZ" altLang="cs-CZ" sz="2800" dirty="0" smtClean="0"/>
              <a:t>tvořena sekcemi (</a:t>
            </a:r>
            <a:r>
              <a:rPr lang="cs-CZ" altLang="cs-CZ" sz="2800" dirty="0" err="1" smtClean="0"/>
              <a:t>gyn</a:t>
            </a:r>
            <a:r>
              <a:rPr lang="cs-CZ" altLang="cs-CZ" sz="2800" dirty="0" smtClean="0"/>
              <a:t>.-por., anesteziologie, resuscitace a intenzivní péče)</a:t>
            </a:r>
          </a:p>
          <a:p>
            <a:pPr eaLnBrk="1" hangingPunct="1"/>
            <a:r>
              <a:rPr lang="cs-CZ" altLang="cs-CZ" sz="2800" dirty="0" smtClean="0"/>
              <a:t>členem </a:t>
            </a:r>
            <a:r>
              <a:rPr lang="en-US" altLang="cs-CZ" sz="2800" dirty="0" smtClean="0"/>
              <a:t>ICN (The International Council of Nurses)</a:t>
            </a:r>
            <a:endParaRPr lang="cs-CZ" altLang="cs-CZ" sz="2800" dirty="0" smtClean="0"/>
          </a:p>
          <a:p>
            <a:r>
              <a:rPr lang="cs-CZ" altLang="cs-CZ" sz="2800" dirty="0"/>
              <a:t>prezidentka </a:t>
            </a:r>
            <a:r>
              <a:rPr lang="cs-CZ" sz="2800" dirty="0"/>
              <a:t>PhDr. Martina </a:t>
            </a:r>
            <a:r>
              <a:rPr lang="cs-CZ" sz="2800" dirty="0" err="1"/>
              <a:t>Šochmanová</a:t>
            </a:r>
            <a:r>
              <a:rPr lang="cs-CZ" sz="2800" dirty="0"/>
              <a:t>, MBA</a:t>
            </a:r>
            <a:endParaRPr lang="cs-CZ" altLang="cs-CZ" sz="2800" dirty="0" smtClean="0"/>
          </a:p>
          <a:p>
            <a:r>
              <a:rPr lang="cs-CZ" altLang="cs-CZ" sz="2800" dirty="0">
                <a:hlinkClick r:id="rId2"/>
              </a:rPr>
              <a:t>http://www.cnna.cz</a:t>
            </a:r>
            <a:r>
              <a:rPr lang="cs-CZ" altLang="cs-CZ" sz="2800" dirty="0" smtClean="0">
                <a:hlinkClick r:id="rId2"/>
              </a:rPr>
              <a:t>/</a:t>
            </a:r>
            <a:endParaRPr lang="cs-CZ" altLang="cs-CZ" sz="2800" dirty="0" smtClean="0"/>
          </a:p>
          <a:p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Sekce ČAS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F9304C-717E-497F-B5F2-F7B7D7BB5E82}" type="datetime1">
              <a:rPr lang="cs-CZ" smtClean="0"/>
              <a:pPr>
                <a:defRPr/>
              </a:pPr>
              <a:t>6.1.2019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800" dirty="0" smtClean="0"/>
              <a:t>Sekce </a:t>
            </a:r>
            <a:r>
              <a:rPr lang="cs-CZ" altLang="cs-CZ" sz="2800" dirty="0"/>
              <a:t>anesteziologie, resuscitace a intenzivní </a:t>
            </a:r>
            <a:r>
              <a:rPr lang="cs-CZ" altLang="cs-CZ" sz="2800" dirty="0" smtClean="0"/>
              <a:t>péče</a:t>
            </a:r>
          </a:p>
          <a:p>
            <a:pPr>
              <a:buFontTx/>
              <a:buChar char="-"/>
            </a:pPr>
            <a:r>
              <a:rPr lang="cs-CZ" sz="2800" dirty="0" smtClean="0"/>
              <a:t>předsedkyně </a:t>
            </a:r>
            <a:r>
              <a:rPr lang="fi-FI" sz="2800" dirty="0"/>
              <a:t>Mgr. Ivana Kupečková, </a:t>
            </a:r>
            <a:r>
              <a:rPr lang="fi-FI" sz="2800" dirty="0" smtClean="0"/>
              <a:t>MBA</a:t>
            </a:r>
            <a:br>
              <a:rPr lang="fi-FI" sz="2800" dirty="0" smtClean="0"/>
            </a:br>
            <a:r>
              <a:rPr lang="cs-CZ" sz="2800" dirty="0" smtClean="0"/>
              <a:t>počet </a:t>
            </a:r>
            <a:r>
              <a:rPr lang="cs-CZ" sz="2800" dirty="0" smtClean="0"/>
              <a:t>členů nezjištěn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105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96944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Česká </a:t>
            </a:r>
            <a:r>
              <a:rPr lang="en-GB" dirty="0" err="1" smtClean="0">
                <a:solidFill>
                  <a:schemeClr val="tx1"/>
                </a:solidFill>
              </a:rPr>
              <a:t>komora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zdravotnick</a:t>
            </a:r>
            <a:r>
              <a:rPr lang="cs-CZ" dirty="0" smtClean="0">
                <a:solidFill>
                  <a:schemeClr val="tx1"/>
                </a:solidFill>
              </a:rPr>
              <a:t>ý</a:t>
            </a:r>
            <a:r>
              <a:rPr lang="en-GB" dirty="0" err="1" smtClean="0">
                <a:solidFill>
                  <a:schemeClr val="tx1"/>
                </a:solidFill>
              </a:rPr>
              <a:t>ch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pracovn</a:t>
            </a:r>
            <a:r>
              <a:rPr lang="cs-CZ" dirty="0" err="1" smtClean="0">
                <a:solidFill>
                  <a:schemeClr val="tx1"/>
                </a:solidFill>
              </a:rPr>
              <a:t>íků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6388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C797F73-9FD3-4C6D-A143-4489CE24E21A}" type="datetime1">
              <a:rPr lang="cs-CZ" altLang="cs-CZ" smtClean="0"/>
              <a:pPr eaLnBrk="1" hangingPunct="1"/>
              <a:t>6.1.2019</a:t>
            </a:fld>
            <a:endParaRPr lang="cs-CZ" altLang="cs-CZ" smtClean="0"/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071688"/>
            <a:ext cx="8229600" cy="4054475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Přípravný výbor České komory zdravotnických pracovníků</a:t>
            </a:r>
          </a:p>
          <a:p>
            <a:endParaRPr lang="cs-CZ" altLang="cs-CZ" dirty="0" smtClean="0"/>
          </a:p>
          <a:p>
            <a:r>
              <a:rPr lang="cs-CZ" altLang="cs-CZ" dirty="0" smtClean="0">
                <a:hlinkClick r:id="rId2"/>
              </a:rPr>
              <a:t>http://www.ckzp.cz</a:t>
            </a:r>
            <a:r>
              <a:rPr lang="cs-CZ" altLang="cs-CZ" dirty="0" smtClean="0">
                <a:hlinkClick r:id="rId2"/>
              </a:rPr>
              <a:t>/</a:t>
            </a:r>
            <a:endParaRPr lang="cs-CZ" altLang="cs-CZ" dirty="0" smtClean="0"/>
          </a:p>
          <a:p>
            <a:endParaRPr lang="cs-CZ" altLang="cs-CZ" dirty="0"/>
          </a:p>
          <a:p>
            <a:r>
              <a:rPr lang="cs-CZ" sz="3200" dirty="0"/>
              <a:t>Předseda Mgr. Petr Máca. </a:t>
            </a:r>
            <a:endParaRPr lang="cs-CZ" altLang="cs-CZ" sz="3200" dirty="0"/>
          </a:p>
          <a:p>
            <a:endParaRPr lang="cs-CZ" altLang="cs-CZ" dirty="0" smtClean="0"/>
          </a:p>
        </p:txBody>
      </p:sp>
      <p:pic>
        <p:nvPicPr>
          <p:cNvPr id="16389" name="Obrázek 5" descr="ckzp_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88640"/>
            <a:ext cx="2400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cs-CZ" dirty="0" smtClean="0">
                <a:solidFill>
                  <a:schemeClr val="tx1"/>
                </a:solidFill>
              </a:rPr>
              <a:t>P</a:t>
            </a:r>
            <a:r>
              <a:rPr lang="cs-CZ" altLang="cs-CZ" dirty="0" smtClean="0">
                <a:solidFill>
                  <a:schemeClr val="tx1"/>
                </a:solidFill>
              </a:rPr>
              <a:t>OUZP</a:t>
            </a:r>
            <a:endParaRPr lang="en-US" altLang="cs-CZ" dirty="0" smtClean="0">
              <a:solidFill>
                <a:schemeClr val="tx1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2133600"/>
            <a:ext cx="8229600" cy="4525963"/>
          </a:xfrm>
        </p:spPr>
        <p:txBody>
          <a:bodyPr/>
          <a:lstStyle/>
          <a:p>
            <a:r>
              <a:rPr lang="cs-CZ" altLang="cs-CZ" sz="2800" dirty="0" smtClean="0"/>
              <a:t>Profesní a odborová unie zdravotnických pracovníků.</a:t>
            </a:r>
          </a:p>
          <a:p>
            <a:r>
              <a:rPr lang="cs-CZ" altLang="cs-CZ" sz="2800" dirty="0" smtClean="0"/>
              <a:t>V</a:t>
            </a:r>
            <a:r>
              <a:rPr lang="en-US" altLang="cs-CZ" sz="2800" dirty="0" err="1" smtClean="0"/>
              <a:t>znikla</a:t>
            </a:r>
            <a:r>
              <a:rPr lang="en-US" altLang="cs-CZ" sz="2800" dirty="0" smtClean="0"/>
              <a:t> v </a:t>
            </a:r>
            <a:r>
              <a:rPr lang="en-US" altLang="cs-CZ" sz="2800" dirty="0" err="1" smtClean="0"/>
              <a:t>roce</a:t>
            </a:r>
            <a:r>
              <a:rPr lang="en-US" altLang="cs-CZ" sz="2800" dirty="0" smtClean="0"/>
              <a:t> 1990 </a:t>
            </a:r>
            <a:r>
              <a:rPr lang="en-US" altLang="cs-CZ" sz="2800" dirty="0" err="1" smtClean="0"/>
              <a:t>jako</a:t>
            </a:r>
            <a:r>
              <a:rPr lang="en-US" altLang="cs-CZ" sz="2800" dirty="0" smtClean="0"/>
              <a:t> </a:t>
            </a:r>
            <a:r>
              <a:rPr lang="en-US" altLang="cs-CZ" sz="2800" dirty="0" err="1" smtClean="0"/>
              <a:t>profesní</a:t>
            </a:r>
            <a:r>
              <a:rPr lang="en-US" altLang="cs-CZ" sz="2800" dirty="0" smtClean="0"/>
              <a:t> </a:t>
            </a:r>
            <a:r>
              <a:rPr lang="en-US" altLang="cs-CZ" sz="2800" dirty="0" err="1" smtClean="0"/>
              <a:t>organizace</a:t>
            </a:r>
            <a:r>
              <a:rPr lang="cs-CZ" altLang="cs-CZ" sz="2800" dirty="0" smtClean="0"/>
              <a:t>.</a:t>
            </a:r>
            <a:endParaRPr lang="en-US" altLang="cs-CZ" sz="2800" dirty="0" smtClean="0"/>
          </a:p>
          <a:p>
            <a:r>
              <a:rPr lang="en-US" altLang="cs-CZ" sz="2800" dirty="0" smtClean="0"/>
              <a:t>V </a:t>
            </a:r>
            <a:r>
              <a:rPr lang="en-US" altLang="cs-CZ" sz="2800" dirty="0" err="1" smtClean="0"/>
              <a:t>roce</a:t>
            </a:r>
            <a:r>
              <a:rPr lang="en-US" altLang="cs-CZ" sz="2800" dirty="0" smtClean="0"/>
              <a:t> 1991 </a:t>
            </a:r>
            <a:r>
              <a:rPr lang="en-US" altLang="cs-CZ" sz="2800" dirty="0" err="1" smtClean="0"/>
              <a:t>přidala</a:t>
            </a:r>
            <a:r>
              <a:rPr lang="en-US" altLang="cs-CZ" sz="2800" dirty="0" smtClean="0"/>
              <a:t> </a:t>
            </a:r>
            <a:r>
              <a:rPr lang="en-US" altLang="cs-CZ" sz="2800" dirty="0" err="1" smtClean="0"/>
              <a:t>ke</a:t>
            </a:r>
            <a:r>
              <a:rPr lang="en-US" altLang="cs-CZ" sz="2800" dirty="0" smtClean="0"/>
              <a:t> </a:t>
            </a:r>
            <a:r>
              <a:rPr lang="en-US" altLang="cs-CZ" sz="2800" dirty="0" err="1" smtClean="0"/>
              <a:t>svému</a:t>
            </a:r>
            <a:r>
              <a:rPr lang="en-US" altLang="cs-CZ" sz="2800" dirty="0" smtClean="0"/>
              <a:t> </a:t>
            </a:r>
            <a:r>
              <a:rPr lang="en-US" altLang="cs-CZ" sz="2800" dirty="0" err="1" smtClean="0"/>
              <a:t>názvu</a:t>
            </a:r>
            <a:r>
              <a:rPr lang="en-US" altLang="cs-CZ" sz="2800" dirty="0" smtClean="0"/>
              <a:t> </a:t>
            </a:r>
            <a:r>
              <a:rPr lang="en-US" altLang="cs-CZ" sz="2800" dirty="0" err="1" smtClean="0"/>
              <a:t>titul</a:t>
            </a:r>
            <a:r>
              <a:rPr lang="en-US" altLang="cs-CZ" sz="2800" dirty="0" smtClean="0"/>
              <a:t> </a:t>
            </a:r>
            <a:r>
              <a:rPr lang="en-US" altLang="cs-CZ" sz="2800" dirty="0" err="1" smtClean="0"/>
              <a:t>odborová</a:t>
            </a:r>
            <a:r>
              <a:rPr lang="cs-CZ" altLang="cs-CZ" sz="2800" dirty="0" smtClean="0"/>
              <a:t>.</a:t>
            </a:r>
          </a:p>
          <a:p>
            <a:r>
              <a:rPr lang="en-US" altLang="cs-CZ" sz="2800" dirty="0" err="1" smtClean="0"/>
              <a:t>Sdružuje</a:t>
            </a:r>
            <a:r>
              <a:rPr lang="en-US" altLang="cs-CZ" sz="2800" dirty="0" smtClean="0"/>
              <a:t> </a:t>
            </a:r>
            <a:r>
              <a:rPr lang="en-US" altLang="cs-CZ" sz="2800" dirty="0" err="1" smtClean="0"/>
              <a:t>zdravotnické</a:t>
            </a:r>
            <a:r>
              <a:rPr lang="en-US" altLang="cs-CZ" sz="2800" dirty="0" smtClean="0"/>
              <a:t> </a:t>
            </a:r>
            <a:r>
              <a:rPr lang="en-US" altLang="cs-CZ" sz="2800" dirty="0" err="1" smtClean="0"/>
              <a:t>pracovníky</a:t>
            </a:r>
            <a:r>
              <a:rPr lang="en-US" altLang="cs-CZ" sz="2800" dirty="0" smtClean="0"/>
              <a:t> k </a:t>
            </a:r>
            <a:r>
              <a:rPr lang="en-US" altLang="cs-CZ" sz="2800" dirty="0" err="1" smtClean="0"/>
              <a:t>obhajobě</a:t>
            </a:r>
            <a:r>
              <a:rPr lang="en-US" altLang="cs-CZ" sz="2800" dirty="0" smtClean="0"/>
              <a:t> </a:t>
            </a:r>
            <a:r>
              <a:rPr lang="en-US" altLang="cs-CZ" sz="2800" dirty="0" err="1" smtClean="0"/>
              <a:t>jejich</a:t>
            </a:r>
            <a:r>
              <a:rPr lang="en-US" altLang="cs-CZ" sz="2800" dirty="0" smtClean="0"/>
              <a:t> </a:t>
            </a:r>
            <a:r>
              <a:rPr lang="en-US" altLang="cs-CZ" sz="2800" dirty="0" err="1" smtClean="0"/>
              <a:t>profesních</a:t>
            </a:r>
            <a:r>
              <a:rPr lang="en-US" altLang="cs-CZ" sz="2800" dirty="0" smtClean="0"/>
              <a:t>, </a:t>
            </a:r>
            <a:r>
              <a:rPr lang="en-US" altLang="cs-CZ" sz="2800" dirty="0" err="1" smtClean="0"/>
              <a:t>odborových</a:t>
            </a:r>
            <a:r>
              <a:rPr lang="en-US" altLang="cs-CZ" sz="2800" dirty="0" smtClean="0"/>
              <a:t>, </a:t>
            </a:r>
            <a:r>
              <a:rPr lang="en-US" altLang="cs-CZ" sz="2800" dirty="0" err="1" smtClean="0"/>
              <a:t>ekonomických</a:t>
            </a:r>
            <a:r>
              <a:rPr lang="en-US" altLang="cs-CZ" sz="2800" dirty="0" smtClean="0"/>
              <a:t> a </a:t>
            </a:r>
            <a:r>
              <a:rPr lang="en-US" altLang="cs-CZ" sz="2800" dirty="0" err="1" smtClean="0"/>
              <a:t>sociálních</a:t>
            </a:r>
            <a:r>
              <a:rPr lang="en-US" altLang="cs-CZ" sz="2800" dirty="0" smtClean="0"/>
              <a:t> </a:t>
            </a:r>
            <a:r>
              <a:rPr lang="en-US" altLang="cs-CZ" sz="2800" dirty="0" err="1" smtClean="0"/>
              <a:t>práv</a:t>
            </a:r>
            <a:r>
              <a:rPr lang="cs-CZ" altLang="cs-CZ" sz="2800" dirty="0" smtClean="0"/>
              <a:t>, </a:t>
            </a:r>
            <a:r>
              <a:rPr lang="en-US" altLang="cs-CZ" sz="2800" dirty="0" err="1" smtClean="0"/>
              <a:t>kompetence</a:t>
            </a:r>
            <a:r>
              <a:rPr lang="en-US" altLang="cs-CZ" sz="2800" dirty="0" smtClean="0"/>
              <a:t> k </a:t>
            </a:r>
            <a:r>
              <a:rPr lang="en-US" altLang="cs-CZ" sz="2800" dirty="0" err="1" smtClean="0"/>
              <a:t>připomínkování</a:t>
            </a:r>
            <a:r>
              <a:rPr lang="en-US" altLang="cs-CZ" sz="2800" dirty="0" smtClean="0"/>
              <a:t> </a:t>
            </a:r>
            <a:r>
              <a:rPr lang="en-US" altLang="cs-CZ" sz="2800" dirty="0" err="1" smtClean="0"/>
              <a:t>zákonů</a:t>
            </a:r>
            <a:r>
              <a:rPr lang="cs-CZ" altLang="cs-CZ" sz="2800" dirty="0" smtClean="0"/>
              <a:t>.</a:t>
            </a:r>
          </a:p>
          <a:p>
            <a:endParaRPr lang="en-US" altLang="cs-CZ" sz="2800" dirty="0" smtClean="0">
              <a:solidFill>
                <a:srgbClr val="FFFF00"/>
              </a:solidFill>
            </a:endParaRPr>
          </a:p>
        </p:txBody>
      </p:sp>
      <p:pic>
        <p:nvPicPr>
          <p:cNvPr id="36868" name="Picture 4" descr="pouz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72" y="1"/>
            <a:ext cx="1596724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cs-CZ" dirty="0" smtClean="0">
                <a:solidFill>
                  <a:schemeClr val="tx1"/>
                </a:solidFill>
              </a:rPr>
              <a:t>P</a:t>
            </a:r>
            <a:r>
              <a:rPr lang="cs-CZ" altLang="cs-CZ" dirty="0" smtClean="0">
                <a:solidFill>
                  <a:schemeClr val="tx1"/>
                </a:solidFill>
              </a:rPr>
              <a:t>OUZP</a:t>
            </a:r>
            <a:endParaRPr lang="en-US" altLang="cs-CZ" dirty="0" smtClean="0">
              <a:solidFill>
                <a:schemeClr val="tx1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sz="2800" dirty="0" smtClean="0"/>
              <a:t>Předseda Bc. Tomáš Válek.</a:t>
            </a:r>
          </a:p>
          <a:p>
            <a:pPr>
              <a:buFontTx/>
              <a:buNone/>
            </a:pPr>
            <a:endParaRPr lang="cs-CZ" altLang="cs-CZ" sz="2800" dirty="0" smtClean="0">
              <a:solidFill>
                <a:srgbClr val="FFFF00"/>
              </a:solidFill>
            </a:endParaRPr>
          </a:p>
          <a:p>
            <a:r>
              <a:rPr lang="cs-CZ" altLang="cs-CZ" sz="2800" dirty="0" smtClean="0">
                <a:hlinkClick r:id="rId2"/>
              </a:rPr>
              <a:t>www.pouzp.cz</a:t>
            </a:r>
            <a:endParaRPr lang="cs-CZ" altLang="cs-CZ" sz="2800" dirty="0" smtClean="0"/>
          </a:p>
          <a:p>
            <a:pPr>
              <a:buFontTx/>
              <a:buNone/>
            </a:pPr>
            <a:endParaRPr lang="en-US" altLang="cs-CZ" sz="28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621</TotalTime>
  <Words>390</Words>
  <Application>Microsoft Office PowerPoint</Application>
  <PresentationFormat>Předvádění na obrazovce (4:3)</PresentationFormat>
  <Paragraphs>72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Medián</vt:lpstr>
      <vt:lpstr>Lékařská fakulta MU v Brně Katedra porodní asistence a zdravotnických záchranářů      Profesní organizace</vt:lpstr>
      <vt:lpstr>Profesní organizace</vt:lpstr>
      <vt:lpstr>Profesní organizace</vt:lpstr>
      <vt:lpstr>Česká asociace sester</vt:lpstr>
      <vt:lpstr>Česká asociace sester</vt:lpstr>
      <vt:lpstr>Sekce ČAS</vt:lpstr>
      <vt:lpstr>Česká komora zdravotnických pracovníků</vt:lpstr>
      <vt:lpstr>POUZP</vt:lpstr>
      <vt:lpstr>POUZP</vt:lpstr>
      <vt:lpstr>ČKSaPA</vt:lpstr>
      <vt:lpstr>KOMORA ZÁCHRANÁŘŮ</vt:lpstr>
      <vt:lpstr>KOMORA ZÁCHRANÁŘŮ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organizace ošetřovatelské péče</dc:title>
  <dc:creator>Lenka</dc:creator>
  <cp:lastModifiedBy>Windows User</cp:lastModifiedBy>
  <cp:revision>54</cp:revision>
  <cp:lastPrinted>2014-12-04T09:44:30Z</cp:lastPrinted>
  <dcterms:created xsi:type="dcterms:W3CDTF">2008-09-14T17:29:12Z</dcterms:created>
  <dcterms:modified xsi:type="dcterms:W3CDTF">2019-01-06T17:19:38Z</dcterms:modified>
</cp:coreProperties>
</file>