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0" r:id="rId5"/>
    <p:sldId id="292" r:id="rId6"/>
    <p:sldId id="261" r:id="rId7"/>
    <p:sldId id="268" r:id="rId8"/>
    <p:sldId id="293" r:id="rId9"/>
    <p:sldId id="270" r:id="rId10"/>
    <p:sldId id="294" r:id="rId11"/>
    <p:sldId id="271" r:id="rId12"/>
    <p:sldId id="295" r:id="rId13"/>
    <p:sldId id="296" r:id="rId14"/>
    <p:sldId id="285" r:id="rId15"/>
    <p:sldId id="286" r:id="rId16"/>
    <p:sldId id="291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8833" autoAdjust="0"/>
  </p:normalViewPr>
  <p:slideViewPr>
    <p:cSldViewPr>
      <p:cViewPr varScale="1">
        <p:scale>
          <a:sx n="83" d="100"/>
          <a:sy n="83" d="100"/>
        </p:scale>
        <p:origin x="-11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D8BDF-A055-41A8-999F-77A80DBAB253}" type="doc">
      <dgm:prSet loTypeId="urn:microsoft.com/office/officeart/2005/8/layout/cycle1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58CC6FD3-4D33-445C-869D-059D87EECFC4}">
      <dgm:prSet phldrT="[Text]" custT="1"/>
      <dgm:spPr/>
      <dgm:t>
        <a:bodyPr/>
        <a:lstStyle/>
        <a:p>
          <a:r>
            <a:rPr lang="cs-CZ" sz="2800" dirty="0" smtClean="0">
              <a:solidFill>
                <a:srgbClr val="FFFF00"/>
              </a:solidFill>
            </a:rPr>
            <a:t>plánování</a:t>
          </a:r>
          <a:endParaRPr lang="cs-CZ" sz="2800" dirty="0">
            <a:solidFill>
              <a:srgbClr val="FFFF00"/>
            </a:solidFill>
          </a:endParaRPr>
        </a:p>
      </dgm:t>
    </dgm:pt>
    <dgm:pt modelId="{472F0AAB-3A17-4FA8-95D8-71C20532CD29}" type="parTrans" cxnId="{0B834F36-928B-4846-BB61-7D3714FC239D}">
      <dgm:prSet/>
      <dgm:spPr/>
      <dgm:t>
        <a:bodyPr/>
        <a:lstStyle/>
        <a:p>
          <a:endParaRPr lang="cs-CZ"/>
        </a:p>
      </dgm:t>
    </dgm:pt>
    <dgm:pt modelId="{0BE3FFF1-E0F8-4B53-A8A7-1E98E5B626D5}" type="sibTrans" cxnId="{0B834F36-928B-4846-BB61-7D3714FC239D}">
      <dgm:prSet/>
      <dgm:spPr/>
      <dgm:t>
        <a:bodyPr/>
        <a:lstStyle/>
        <a:p>
          <a:endParaRPr lang="cs-CZ"/>
        </a:p>
      </dgm:t>
    </dgm:pt>
    <dgm:pt modelId="{2EC4249C-F4C6-47E6-80D2-5C9ADCCB0725}">
      <dgm:prSet phldrT="[Text]" custT="1"/>
      <dgm:spPr/>
      <dgm:t>
        <a:bodyPr/>
        <a:lstStyle/>
        <a:p>
          <a:r>
            <a:rPr lang="cs-CZ" sz="2800" dirty="0" smtClean="0">
              <a:solidFill>
                <a:srgbClr val="FFFF00"/>
              </a:solidFill>
            </a:rPr>
            <a:t>organizace</a:t>
          </a:r>
          <a:endParaRPr lang="cs-CZ" sz="2800" dirty="0">
            <a:solidFill>
              <a:srgbClr val="FFFF00"/>
            </a:solidFill>
          </a:endParaRPr>
        </a:p>
      </dgm:t>
    </dgm:pt>
    <dgm:pt modelId="{418A242A-26B6-485A-8B18-E281A1FA6C0C}" type="parTrans" cxnId="{A22038C6-9E86-469D-A238-A766A770206A}">
      <dgm:prSet/>
      <dgm:spPr/>
      <dgm:t>
        <a:bodyPr/>
        <a:lstStyle/>
        <a:p>
          <a:endParaRPr lang="cs-CZ"/>
        </a:p>
      </dgm:t>
    </dgm:pt>
    <dgm:pt modelId="{6BFABC42-AF7B-48F6-84F9-F98AD7ED99F1}" type="sibTrans" cxnId="{A22038C6-9E86-469D-A238-A766A770206A}">
      <dgm:prSet/>
      <dgm:spPr/>
      <dgm:t>
        <a:bodyPr/>
        <a:lstStyle/>
        <a:p>
          <a:endParaRPr lang="cs-CZ"/>
        </a:p>
      </dgm:t>
    </dgm:pt>
    <dgm:pt modelId="{906E910D-7933-4E07-BE14-0D73E4CED604}">
      <dgm:prSet phldrT="[Text]" custT="1"/>
      <dgm:spPr/>
      <dgm:t>
        <a:bodyPr/>
        <a:lstStyle/>
        <a:p>
          <a:r>
            <a:rPr lang="cs-CZ" sz="2800" dirty="0" err="1" smtClean="0">
              <a:solidFill>
                <a:srgbClr val="FFFF00"/>
              </a:solidFill>
            </a:rPr>
            <a:t>leadership</a:t>
          </a:r>
          <a:r>
            <a:rPr lang="cs-CZ" sz="2800" dirty="0" smtClean="0">
              <a:solidFill>
                <a:srgbClr val="FFFF00"/>
              </a:solidFill>
            </a:rPr>
            <a:t> </a:t>
          </a:r>
          <a:endParaRPr lang="cs-CZ" sz="2800" dirty="0">
            <a:solidFill>
              <a:srgbClr val="FFFF00"/>
            </a:solidFill>
          </a:endParaRPr>
        </a:p>
      </dgm:t>
    </dgm:pt>
    <dgm:pt modelId="{74423679-0713-4D8D-A1D6-61B731169DD9}" type="parTrans" cxnId="{7532B716-3B13-4478-A393-24D7340EA2A6}">
      <dgm:prSet/>
      <dgm:spPr/>
      <dgm:t>
        <a:bodyPr/>
        <a:lstStyle/>
        <a:p>
          <a:endParaRPr lang="cs-CZ"/>
        </a:p>
      </dgm:t>
    </dgm:pt>
    <dgm:pt modelId="{CD71BD77-E858-4A1F-8D56-79720233E92A}" type="sibTrans" cxnId="{7532B716-3B13-4478-A393-24D7340EA2A6}">
      <dgm:prSet/>
      <dgm:spPr/>
      <dgm:t>
        <a:bodyPr/>
        <a:lstStyle/>
        <a:p>
          <a:endParaRPr lang="cs-CZ"/>
        </a:p>
      </dgm:t>
    </dgm:pt>
    <dgm:pt modelId="{1D2BACAE-7076-4AC0-AD64-132F0D44AC0D}">
      <dgm:prSet phldrT="[Text]" custT="1"/>
      <dgm:spPr/>
      <dgm:t>
        <a:bodyPr/>
        <a:lstStyle/>
        <a:p>
          <a:r>
            <a:rPr lang="cs-CZ" sz="2800" dirty="0" smtClean="0">
              <a:solidFill>
                <a:srgbClr val="FFFF00"/>
              </a:solidFill>
            </a:rPr>
            <a:t>kontrola</a:t>
          </a:r>
          <a:endParaRPr lang="cs-CZ" sz="2800" dirty="0">
            <a:solidFill>
              <a:srgbClr val="FFFF00"/>
            </a:solidFill>
          </a:endParaRPr>
        </a:p>
      </dgm:t>
    </dgm:pt>
    <dgm:pt modelId="{380DC0B5-9441-43E5-B0D0-30814E6CB85C}" type="parTrans" cxnId="{544F019F-779C-4272-9C71-FF8ABD18185F}">
      <dgm:prSet/>
      <dgm:spPr/>
      <dgm:t>
        <a:bodyPr/>
        <a:lstStyle/>
        <a:p>
          <a:endParaRPr lang="cs-CZ"/>
        </a:p>
      </dgm:t>
    </dgm:pt>
    <dgm:pt modelId="{93387ACB-BA64-4891-9751-20B12DEF50F6}" type="sibTrans" cxnId="{544F019F-779C-4272-9C71-FF8ABD18185F}">
      <dgm:prSet/>
      <dgm:spPr/>
      <dgm:t>
        <a:bodyPr/>
        <a:lstStyle/>
        <a:p>
          <a:endParaRPr lang="cs-CZ"/>
        </a:p>
      </dgm:t>
    </dgm:pt>
    <dgm:pt modelId="{80718657-75AD-4C2D-8ED2-7A4131E6C8C6}">
      <dgm:prSet phldrT="[Text]" custT="1"/>
      <dgm:spPr/>
      <dgm:t>
        <a:bodyPr/>
        <a:lstStyle/>
        <a:p>
          <a:r>
            <a:rPr lang="cs-CZ" sz="2800" dirty="0" smtClean="0">
              <a:solidFill>
                <a:srgbClr val="FFFF00"/>
              </a:solidFill>
            </a:rPr>
            <a:t>a dosažení cíle</a:t>
          </a:r>
          <a:endParaRPr lang="cs-CZ" sz="2800" dirty="0">
            <a:solidFill>
              <a:srgbClr val="FFFF00"/>
            </a:solidFill>
          </a:endParaRPr>
        </a:p>
      </dgm:t>
    </dgm:pt>
    <dgm:pt modelId="{E4DA3749-A2C4-4CD1-8E7F-E51B3D19F0AF}" type="parTrans" cxnId="{166B854B-9506-469D-A9A8-F038DE580BA0}">
      <dgm:prSet/>
      <dgm:spPr/>
      <dgm:t>
        <a:bodyPr/>
        <a:lstStyle/>
        <a:p>
          <a:endParaRPr lang="cs-CZ"/>
        </a:p>
      </dgm:t>
    </dgm:pt>
    <dgm:pt modelId="{B92B30AD-9D1C-46B0-9035-56844BCF20D3}" type="sibTrans" cxnId="{166B854B-9506-469D-A9A8-F038DE580BA0}">
      <dgm:prSet/>
      <dgm:spPr/>
      <dgm:t>
        <a:bodyPr/>
        <a:lstStyle/>
        <a:p>
          <a:endParaRPr lang="cs-CZ"/>
        </a:p>
      </dgm:t>
    </dgm:pt>
    <dgm:pt modelId="{54724E46-D05B-423F-936C-3BCB5E5EE717}" type="pres">
      <dgm:prSet presAssocID="{B4DD8BDF-A055-41A8-999F-77A80DBAB25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C1DA5B0-AAEF-48C7-BB6A-551BF6902124}" type="pres">
      <dgm:prSet presAssocID="{58CC6FD3-4D33-445C-869D-059D87EECFC4}" presName="dummy" presStyleCnt="0"/>
      <dgm:spPr/>
    </dgm:pt>
    <dgm:pt modelId="{4F1DD9AA-44DC-44E9-8044-AA741001297E}" type="pres">
      <dgm:prSet presAssocID="{58CC6FD3-4D33-445C-869D-059D87EECFC4}" presName="node" presStyleLbl="revTx" presStyleIdx="0" presStyleCnt="5" custScaleX="200081" custRadScaleRad="111398" custRadScaleInc="251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87369B-B8EB-4833-B5BE-DE3106CBF8B6}" type="pres">
      <dgm:prSet presAssocID="{0BE3FFF1-E0F8-4B53-A8A7-1E98E5B626D5}" presName="sibTrans" presStyleLbl="node1" presStyleIdx="0" presStyleCnt="5"/>
      <dgm:spPr/>
      <dgm:t>
        <a:bodyPr/>
        <a:lstStyle/>
        <a:p>
          <a:endParaRPr lang="en-GB"/>
        </a:p>
      </dgm:t>
    </dgm:pt>
    <dgm:pt modelId="{1DFEE503-44A7-423B-9574-0B5120E6BAAD}" type="pres">
      <dgm:prSet presAssocID="{2EC4249C-F4C6-47E6-80D2-5C9ADCCB0725}" presName="dummy" presStyleCnt="0"/>
      <dgm:spPr/>
    </dgm:pt>
    <dgm:pt modelId="{F6BA5DAE-5F2B-4A1D-8DB8-5A76D5B9EC8C}" type="pres">
      <dgm:prSet presAssocID="{2EC4249C-F4C6-47E6-80D2-5C9ADCCB0725}" presName="node" presStyleLbl="revTx" presStyleIdx="1" presStyleCnt="5" custScaleX="211916" custRadScaleRad="113533" custRadScaleInc="-6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F1484E-E5E3-4C18-BDDE-CDAE3E19B70F}" type="pres">
      <dgm:prSet presAssocID="{6BFABC42-AF7B-48F6-84F9-F98AD7ED99F1}" presName="sibTrans" presStyleLbl="node1" presStyleIdx="1" presStyleCnt="5"/>
      <dgm:spPr/>
      <dgm:t>
        <a:bodyPr/>
        <a:lstStyle/>
        <a:p>
          <a:endParaRPr lang="en-GB"/>
        </a:p>
      </dgm:t>
    </dgm:pt>
    <dgm:pt modelId="{D6E0481D-27E8-4885-82DC-CD060C7302C7}" type="pres">
      <dgm:prSet presAssocID="{906E910D-7933-4E07-BE14-0D73E4CED604}" presName="dummy" presStyleCnt="0"/>
      <dgm:spPr/>
    </dgm:pt>
    <dgm:pt modelId="{1056FA8B-55C6-4234-8636-9DAE5C358DF4}" type="pres">
      <dgm:prSet presAssocID="{906E910D-7933-4E07-BE14-0D73E4CED604}" presName="node" presStyleLbl="revTx" presStyleIdx="2" presStyleCnt="5" custScaleX="175972" custRadScaleRad="105632" custRadScaleInc="-2227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4B6D3E-D6CA-49B3-AE4F-675E74CDB028}" type="pres">
      <dgm:prSet presAssocID="{CD71BD77-E858-4A1F-8D56-79720233E92A}" presName="sibTrans" presStyleLbl="node1" presStyleIdx="2" presStyleCnt="5"/>
      <dgm:spPr/>
      <dgm:t>
        <a:bodyPr/>
        <a:lstStyle/>
        <a:p>
          <a:endParaRPr lang="en-GB"/>
        </a:p>
      </dgm:t>
    </dgm:pt>
    <dgm:pt modelId="{A214280C-6D83-44FB-AF77-F576EB312F2B}" type="pres">
      <dgm:prSet presAssocID="{1D2BACAE-7076-4AC0-AD64-132F0D44AC0D}" presName="dummy" presStyleCnt="0"/>
      <dgm:spPr/>
    </dgm:pt>
    <dgm:pt modelId="{91186952-E2B6-4FA5-BE3C-0EECAF849CEB}" type="pres">
      <dgm:prSet presAssocID="{1D2BACAE-7076-4AC0-AD64-132F0D44AC0D}" presName="node" presStyleLbl="revTx" presStyleIdx="3" presStyleCnt="5" custScaleX="19897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B540BE-A809-4AD7-8F55-29E9A1519246}" type="pres">
      <dgm:prSet presAssocID="{93387ACB-BA64-4891-9751-20B12DEF50F6}" presName="sibTrans" presStyleLbl="node1" presStyleIdx="3" presStyleCnt="5"/>
      <dgm:spPr/>
      <dgm:t>
        <a:bodyPr/>
        <a:lstStyle/>
        <a:p>
          <a:endParaRPr lang="en-GB"/>
        </a:p>
      </dgm:t>
    </dgm:pt>
    <dgm:pt modelId="{E128FEE6-EEE1-4066-B466-6FC1994A7761}" type="pres">
      <dgm:prSet presAssocID="{80718657-75AD-4C2D-8ED2-7A4131E6C8C6}" presName="dummy" presStyleCnt="0"/>
      <dgm:spPr/>
    </dgm:pt>
    <dgm:pt modelId="{3484BA9B-1566-4780-B92A-DBD4F51767CB}" type="pres">
      <dgm:prSet presAssocID="{80718657-75AD-4C2D-8ED2-7A4131E6C8C6}" presName="node" presStyleLbl="revTx" presStyleIdx="4" presStyleCnt="5" custScaleX="239564" custRadScaleRad="113667" custRadScaleInc="-304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DEFEB6-B01C-42A0-A747-75A56207CBE8}" type="pres">
      <dgm:prSet presAssocID="{B92B30AD-9D1C-46B0-9035-56844BCF20D3}" presName="sibTrans" presStyleLbl="node1" presStyleIdx="4" presStyleCnt="5"/>
      <dgm:spPr/>
      <dgm:t>
        <a:bodyPr/>
        <a:lstStyle/>
        <a:p>
          <a:endParaRPr lang="en-GB"/>
        </a:p>
      </dgm:t>
    </dgm:pt>
  </dgm:ptLst>
  <dgm:cxnLst>
    <dgm:cxn modelId="{0EC4B628-A92F-4DB8-A864-2905BE0910CA}" type="presOf" srcId="{CD71BD77-E858-4A1F-8D56-79720233E92A}" destId="{754B6D3E-D6CA-49B3-AE4F-675E74CDB028}" srcOrd="0" destOrd="0" presId="urn:microsoft.com/office/officeart/2005/8/layout/cycle1"/>
    <dgm:cxn modelId="{D77CF682-34CC-4E23-81C5-ECF7EC99F5FD}" type="presOf" srcId="{6BFABC42-AF7B-48F6-84F9-F98AD7ED99F1}" destId="{2AF1484E-E5E3-4C18-BDDE-CDAE3E19B70F}" srcOrd="0" destOrd="0" presId="urn:microsoft.com/office/officeart/2005/8/layout/cycle1"/>
    <dgm:cxn modelId="{A5B502B0-E2EC-4576-811D-1FC6355F6D6A}" type="presOf" srcId="{1D2BACAE-7076-4AC0-AD64-132F0D44AC0D}" destId="{91186952-E2B6-4FA5-BE3C-0EECAF849CEB}" srcOrd="0" destOrd="0" presId="urn:microsoft.com/office/officeart/2005/8/layout/cycle1"/>
    <dgm:cxn modelId="{DACC7E1D-A544-4E06-A81A-D77220A41D16}" type="presOf" srcId="{93387ACB-BA64-4891-9751-20B12DEF50F6}" destId="{60B540BE-A809-4AD7-8F55-29E9A1519246}" srcOrd="0" destOrd="0" presId="urn:microsoft.com/office/officeart/2005/8/layout/cycle1"/>
    <dgm:cxn modelId="{544F019F-779C-4272-9C71-FF8ABD18185F}" srcId="{B4DD8BDF-A055-41A8-999F-77A80DBAB253}" destId="{1D2BACAE-7076-4AC0-AD64-132F0D44AC0D}" srcOrd="3" destOrd="0" parTransId="{380DC0B5-9441-43E5-B0D0-30814E6CB85C}" sibTransId="{93387ACB-BA64-4891-9751-20B12DEF50F6}"/>
    <dgm:cxn modelId="{166B854B-9506-469D-A9A8-F038DE580BA0}" srcId="{B4DD8BDF-A055-41A8-999F-77A80DBAB253}" destId="{80718657-75AD-4C2D-8ED2-7A4131E6C8C6}" srcOrd="4" destOrd="0" parTransId="{E4DA3749-A2C4-4CD1-8E7F-E51B3D19F0AF}" sibTransId="{B92B30AD-9D1C-46B0-9035-56844BCF20D3}"/>
    <dgm:cxn modelId="{E473224C-F105-4A3A-9A2C-B0C1E31DFFC4}" type="presOf" srcId="{80718657-75AD-4C2D-8ED2-7A4131E6C8C6}" destId="{3484BA9B-1566-4780-B92A-DBD4F51767CB}" srcOrd="0" destOrd="0" presId="urn:microsoft.com/office/officeart/2005/8/layout/cycle1"/>
    <dgm:cxn modelId="{589177FE-F4D5-4E24-AD61-F528A11805D8}" type="presOf" srcId="{0BE3FFF1-E0F8-4B53-A8A7-1E98E5B626D5}" destId="{3D87369B-B8EB-4833-B5BE-DE3106CBF8B6}" srcOrd="0" destOrd="0" presId="urn:microsoft.com/office/officeart/2005/8/layout/cycle1"/>
    <dgm:cxn modelId="{EA83F0B1-337C-4A63-9802-021B3A9F5549}" type="presOf" srcId="{58CC6FD3-4D33-445C-869D-059D87EECFC4}" destId="{4F1DD9AA-44DC-44E9-8044-AA741001297E}" srcOrd="0" destOrd="0" presId="urn:microsoft.com/office/officeart/2005/8/layout/cycle1"/>
    <dgm:cxn modelId="{6B09DB7E-6C2E-485F-A994-A50D61931F3B}" type="presOf" srcId="{906E910D-7933-4E07-BE14-0D73E4CED604}" destId="{1056FA8B-55C6-4234-8636-9DAE5C358DF4}" srcOrd="0" destOrd="0" presId="urn:microsoft.com/office/officeart/2005/8/layout/cycle1"/>
    <dgm:cxn modelId="{0B834F36-928B-4846-BB61-7D3714FC239D}" srcId="{B4DD8BDF-A055-41A8-999F-77A80DBAB253}" destId="{58CC6FD3-4D33-445C-869D-059D87EECFC4}" srcOrd="0" destOrd="0" parTransId="{472F0AAB-3A17-4FA8-95D8-71C20532CD29}" sibTransId="{0BE3FFF1-E0F8-4B53-A8A7-1E98E5B626D5}"/>
    <dgm:cxn modelId="{9E9CDD53-89A1-4935-A9EF-441164F8CD20}" type="presOf" srcId="{2EC4249C-F4C6-47E6-80D2-5C9ADCCB0725}" destId="{F6BA5DAE-5F2B-4A1D-8DB8-5A76D5B9EC8C}" srcOrd="0" destOrd="0" presId="urn:microsoft.com/office/officeart/2005/8/layout/cycle1"/>
    <dgm:cxn modelId="{A22038C6-9E86-469D-A238-A766A770206A}" srcId="{B4DD8BDF-A055-41A8-999F-77A80DBAB253}" destId="{2EC4249C-F4C6-47E6-80D2-5C9ADCCB0725}" srcOrd="1" destOrd="0" parTransId="{418A242A-26B6-485A-8B18-E281A1FA6C0C}" sibTransId="{6BFABC42-AF7B-48F6-84F9-F98AD7ED99F1}"/>
    <dgm:cxn modelId="{75966FFB-7D40-446E-9E20-9DA2B37A4681}" type="presOf" srcId="{B4DD8BDF-A055-41A8-999F-77A80DBAB253}" destId="{54724E46-D05B-423F-936C-3BCB5E5EE717}" srcOrd="0" destOrd="0" presId="urn:microsoft.com/office/officeart/2005/8/layout/cycle1"/>
    <dgm:cxn modelId="{7532B716-3B13-4478-A393-24D7340EA2A6}" srcId="{B4DD8BDF-A055-41A8-999F-77A80DBAB253}" destId="{906E910D-7933-4E07-BE14-0D73E4CED604}" srcOrd="2" destOrd="0" parTransId="{74423679-0713-4D8D-A1D6-61B731169DD9}" sibTransId="{CD71BD77-E858-4A1F-8D56-79720233E92A}"/>
    <dgm:cxn modelId="{45723F87-4A9E-46F0-96B6-5E782BF3DD30}" type="presOf" srcId="{B92B30AD-9D1C-46B0-9035-56844BCF20D3}" destId="{4DDEFEB6-B01C-42A0-A747-75A56207CBE8}" srcOrd="0" destOrd="0" presId="urn:microsoft.com/office/officeart/2005/8/layout/cycle1"/>
    <dgm:cxn modelId="{B3867E0B-72A1-4D39-ACBE-8FB86B008C98}" type="presParOf" srcId="{54724E46-D05B-423F-936C-3BCB5E5EE717}" destId="{CC1DA5B0-AAEF-48C7-BB6A-551BF6902124}" srcOrd="0" destOrd="0" presId="urn:microsoft.com/office/officeart/2005/8/layout/cycle1"/>
    <dgm:cxn modelId="{DBAD93FE-96F6-454C-9A35-C43B869B894D}" type="presParOf" srcId="{54724E46-D05B-423F-936C-3BCB5E5EE717}" destId="{4F1DD9AA-44DC-44E9-8044-AA741001297E}" srcOrd="1" destOrd="0" presId="urn:microsoft.com/office/officeart/2005/8/layout/cycle1"/>
    <dgm:cxn modelId="{8087656C-E8C7-4530-AF95-F511F3339AB7}" type="presParOf" srcId="{54724E46-D05B-423F-936C-3BCB5E5EE717}" destId="{3D87369B-B8EB-4833-B5BE-DE3106CBF8B6}" srcOrd="2" destOrd="0" presId="urn:microsoft.com/office/officeart/2005/8/layout/cycle1"/>
    <dgm:cxn modelId="{00AFA1DE-A328-4579-A4F0-D7F297BFED9B}" type="presParOf" srcId="{54724E46-D05B-423F-936C-3BCB5E5EE717}" destId="{1DFEE503-44A7-423B-9574-0B5120E6BAAD}" srcOrd="3" destOrd="0" presId="urn:microsoft.com/office/officeart/2005/8/layout/cycle1"/>
    <dgm:cxn modelId="{E53CBAEC-09D5-43A8-89F4-82CEA74020A1}" type="presParOf" srcId="{54724E46-D05B-423F-936C-3BCB5E5EE717}" destId="{F6BA5DAE-5F2B-4A1D-8DB8-5A76D5B9EC8C}" srcOrd="4" destOrd="0" presId="urn:microsoft.com/office/officeart/2005/8/layout/cycle1"/>
    <dgm:cxn modelId="{6E83DC65-4515-4D0C-9CF5-F18CD0D7272C}" type="presParOf" srcId="{54724E46-D05B-423F-936C-3BCB5E5EE717}" destId="{2AF1484E-E5E3-4C18-BDDE-CDAE3E19B70F}" srcOrd="5" destOrd="0" presId="urn:microsoft.com/office/officeart/2005/8/layout/cycle1"/>
    <dgm:cxn modelId="{E40BA164-B581-46E1-8DC8-1FCFCEB1A194}" type="presParOf" srcId="{54724E46-D05B-423F-936C-3BCB5E5EE717}" destId="{D6E0481D-27E8-4885-82DC-CD060C7302C7}" srcOrd="6" destOrd="0" presId="urn:microsoft.com/office/officeart/2005/8/layout/cycle1"/>
    <dgm:cxn modelId="{C0F66416-DA9F-43FB-BD55-B36D38F9D8F8}" type="presParOf" srcId="{54724E46-D05B-423F-936C-3BCB5E5EE717}" destId="{1056FA8B-55C6-4234-8636-9DAE5C358DF4}" srcOrd="7" destOrd="0" presId="urn:microsoft.com/office/officeart/2005/8/layout/cycle1"/>
    <dgm:cxn modelId="{15B81EF2-009E-40FB-A764-A5637A1B11BD}" type="presParOf" srcId="{54724E46-D05B-423F-936C-3BCB5E5EE717}" destId="{754B6D3E-D6CA-49B3-AE4F-675E74CDB028}" srcOrd="8" destOrd="0" presId="urn:microsoft.com/office/officeart/2005/8/layout/cycle1"/>
    <dgm:cxn modelId="{A6EB7B93-A95A-479D-9E54-4851FB38BF39}" type="presParOf" srcId="{54724E46-D05B-423F-936C-3BCB5E5EE717}" destId="{A214280C-6D83-44FB-AF77-F576EB312F2B}" srcOrd="9" destOrd="0" presId="urn:microsoft.com/office/officeart/2005/8/layout/cycle1"/>
    <dgm:cxn modelId="{863F84A8-1B32-4A08-B16B-A3438EFED6E0}" type="presParOf" srcId="{54724E46-D05B-423F-936C-3BCB5E5EE717}" destId="{91186952-E2B6-4FA5-BE3C-0EECAF849CEB}" srcOrd="10" destOrd="0" presId="urn:microsoft.com/office/officeart/2005/8/layout/cycle1"/>
    <dgm:cxn modelId="{7149B120-895B-40A0-B549-F95D3FBEE586}" type="presParOf" srcId="{54724E46-D05B-423F-936C-3BCB5E5EE717}" destId="{60B540BE-A809-4AD7-8F55-29E9A1519246}" srcOrd="11" destOrd="0" presId="urn:microsoft.com/office/officeart/2005/8/layout/cycle1"/>
    <dgm:cxn modelId="{FCCB99BD-900A-4B9B-98E3-9B530A371C5E}" type="presParOf" srcId="{54724E46-D05B-423F-936C-3BCB5E5EE717}" destId="{E128FEE6-EEE1-4066-B466-6FC1994A7761}" srcOrd="12" destOrd="0" presId="urn:microsoft.com/office/officeart/2005/8/layout/cycle1"/>
    <dgm:cxn modelId="{39B0FD4F-6E22-4BF9-B8F0-12091FE0C89A}" type="presParOf" srcId="{54724E46-D05B-423F-936C-3BCB5E5EE717}" destId="{3484BA9B-1566-4780-B92A-DBD4F51767CB}" srcOrd="13" destOrd="0" presId="urn:microsoft.com/office/officeart/2005/8/layout/cycle1"/>
    <dgm:cxn modelId="{A5EB06E5-B24E-453B-95E5-652151818265}" type="presParOf" srcId="{54724E46-D05B-423F-936C-3BCB5E5EE717}" destId="{4DDEFEB6-B01C-42A0-A747-75A56207CBE8}" srcOrd="14" destOrd="0" presId="urn:microsoft.com/office/officeart/2005/8/layout/cycle1"/>
  </dgm:cxnLst>
  <dgm:bg>
    <a:solidFill>
      <a:schemeClr val="accent2">
        <a:lumMod val="75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DD9AA-44DC-44E9-8044-AA741001297E}">
      <dsp:nvSpPr>
        <dsp:cNvPr id="0" name=""/>
        <dsp:cNvSpPr/>
      </dsp:nvSpPr>
      <dsp:spPr>
        <a:xfrm>
          <a:off x="4056796" y="0"/>
          <a:ext cx="2240320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rgbClr val="FFFF00"/>
              </a:solidFill>
            </a:rPr>
            <a:t>plánování</a:t>
          </a:r>
          <a:endParaRPr lang="cs-CZ" sz="2800" kern="1200" dirty="0">
            <a:solidFill>
              <a:srgbClr val="FFFF00"/>
            </a:solidFill>
          </a:endParaRPr>
        </a:p>
      </dsp:txBody>
      <dsp:txXfrm>
        <a:off x="4056796" y="0"/>
        <a:ext cx="2240320" cy="1119706"/>
      </dsp:txXfrm>
    </dsp:sp>
    <dsp:sp modelId="{3D87369B-B8EB-4833-B5BE-DE3106CBF8B6}">
      <dsp:nvSpPr>
        <dsp:cNvPr id="0" name=""/>
        <dsp:cNvSpPr/>
      </dsp:nvSpPr>
      <dsp:spPr>
        <a:xfrm>
          <a:off x="1936483" y="13002"/>
          <a:ext cx="4202756" cy="4202756"/>
        </a:xfrm>
        <a:prstGeom prst="circularArrow">
          <a:avLst>
            <a:gd name="adj1" fmla="val 5195"/>
            <a:gd name="adj2" fmla="val 335554"/>
            <a:gd name="adj3" fmla="val 21317897"/>
            <a:gd name="adj4" fmla="val 19665942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A5DAE-5F2B-4A1D-8DB8-5A76D5B9EC8C}">
      <dsp:nvSpPr>
        <dsp:cNvPr id="0" name=""/>
        <dsp:cNvSpPr/>
      </dsp:nvSpPr>
      <dsp:spPr>
        <a:xfrm>
          <a:off x="4628921" y="2143374"/>
          <a:ext cx="2372838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rgbClr val="FFFF00"/>
              </a:solidFill>
            </a:rPr>
            <a:t>organizace</a:t>
          </a:r>
          <a:endParaRPr lang="cs-CZ" sz="2800" kern="1200" dirty="0">
            <a:solidFill>
              <a:srgbClr val="FFFF00"/>
            </a:solidFill>
          </a:endParaRPr>
        </a:p>
      </dsp:txBody>
      <dsp:txXfrm>
        <a:off x="4628921" y="2143374"/>
        <a:ext cx="2372838" cy="1119706"/>
      </dsp:txXfrm>
    </dsp:sp>
    <dsp:sp modelId="{2AF1484E-E5E3-4C18-BDDE-CDAE3E19B70F}">
      <dsp:nvSpPr>
        <dsp:cNvPr id="0" name=""/>
        <dsp:cNvSpPr/>
      </dsp:nvSpPr>
      <dsp:spPr>
        <a:xfrm>
          <a:off x="2327350" y="-324435"/>
          <a:ext cx="4202756" cy="4202756"/>
        </a:xfrm>
        <a:prstGeom prst="circularArrow">
          <a:avLst>
            <a:gd name="adj1" fmla="val 5195"/>
            <a:gd name="adj2" fmla="val 335554"/>
            <a:gd name="adj3" fmla="val 4081985"/>
            <a:gd name="adj4" fmla="val 3170249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6FA8B-55C6-4234-8636-9DAE5C358DF4}">
      <dsp:nvSpPr>
        <dsp:cNvPr id="0" name=""/>
        <dsp:cNvSpPr/>
      </dsp:nvSpPr>
      <dsp:spPr>
        <a:xfrm>
          <a:off x="2984079" y="3406256"/>
          <a:ext cx="1970370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>
              <a:solidFill>
                <a:srgbClr val="FFFF00"/>
              </a:solidFill>
            </a:rPr>
            <a:t>leadership</a:t>
          </a:r>
          <a:r>
            <a:rPr lang="cs-CZ" sz="2800" kern="1200" dirty="0" smtClean="0">
              <a:solidFill>
                <a:srgbClr val="FFFF00"/>
              </a:solidFill>
            </a:rPr>
            <a:t> </a:t>
          </a:r>
          <a:endParaRPr lang="cs-CZ" sz="2800" kern="1200" dirty="0">
            <a:solidFill>
              <a:srgbClr val="FFFF00"/>
            </a:solidFill>
          </a:endParaRPr>
        </a:p>
      </dsp:txBody>
      <dsp:txXfrm>
        <a:off x="2984079" y="3406256"/>
        <a:ext cx="1970370" cy="1119706"/>
      </dsp:txXfrm>
    </dsp:sp>
    <dsp:sp modelId="{754B6D3E-D6CA-49B3-AE4F-675E74CDB028}">
      <dsp:nvSpPr>
        <dsp:cNvPr id="0" name=""/>
        <dsp:cNvSpPr/>
      </dsp:nvSpPr>
      <dsp:spPr>
        <a:xfrm>
          <a:off x="1697100" y="16076"/>
          <a:ext cx="4202756" cy="4202756"/>
        </a:xfrm>
        <a:prstGeom prst="circularArrow">
          <a:avLst>
            <a:gd name="adj1" fmla="val 5195"/>
            <a:gd name="adj2" fmla="val 335554"/>
            <a:gd name="adj3" fmla="val 8251364"/>
            <a:gd name="adj4" fmla="val 6953660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86952-E2B6-4FA5-BE3C-0EECAF849CEB}">
      <dsp:nvSpPr>
        <dsp:cNvPr id="0" name=""/>
        <dsp:cNvSpPr/>
      </dsp:nvSpPr>
      <dsp:spPr>
        <a:xfrm>
          <a:off x="898179" y="2117037"/>
          <a:ext cx="2227903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rgbClr val="FFFF00"/>
              </a:solidFill>
            </a:rPr>
            <a:t>kontrola</a:t>
          </a:r>
          <a:endParaRPr lang="cs-CZ" sz="2800" kern="1200" dirty="0">
            <a:solidFill>
              <a:srgbClr val="FFFF00"/>
            </a:solidFill>
          </a:endParaRPr>
        </a:p>
      </dsp:txBody>
      <dsp:txXfrm>
        <a:off x="898179" y="2117037"/>
        <a:ext cx="2227903" cy="1119706"/>
      </dsp:txXfrm>
    </dsp:sp>
    <dsp:sp modelId="{60B540BE-A809-4AD7-8F55-29E9A1519246}">
      <dsp:nvSpPr>
        <dsp:cNvPr id="0" name=""/>
        <dsp:cNvSpPr/>
      </dsp:nvSpPr>
      <dsp:spPr>
        <a:xfrm>
          <a:off x="1609967" y="-505920"/>
          <a:ext cx="4202756" cy="4202756"/>
        </a:xfrm>
        <a:prstGeom prst="circularArrow">
          <a:avLst>
            <a:gd name="adj1" fmla="val 5195"/>
            <a:gd name="adj2" fmla="val 335554"/>
            <a:gd name="adj3" fmla="val 11351275"/>
            <a:gd name="adj4" fmla="val 9825493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4BA9B-1566-4780-B92A-DBD4F51767CB}">
      <dsp:nvSpPr>
        <dsp:cNvPr id="0" name=""/>
        <dsp:cNvSpPr/>
      </dsp:nvSpPr>
      <dsp:spPr>
        <a:xfrm>
          <a:off x="990813" y="0"/>
          <a:ext cx="2682414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rgbClr val="FFFF00"/>
              </a:solidFill>
            </a:rPr>
            <a:t>a dosažení cíle</a:t>
          </a:r>
          <a:endParaRPr lang="cs-CZ" sz="2800" kern="1200" dirty="0">
            <a:solidFill>
              <a:srgbClr val="FFFF00"/>
            </a:solidFill>
          </a:endParaRPr>
        </a:p>
      </dsp:txBody>
      <dsp:txXfrm>
        <a:off x="990813" y="0"/>
        <a:ext cx="2682414" cy="1119706"/>
      </dsp:txXfrm>
    </dsp:sp>
    <dsp:sp modelId="{4DDEFEB6-B01C-42A0-A747-75A56207CBE8}">
      <dsp:nvSpPr>
        <dsp:cNvPr id="0" name=""/>
        <dsp:cNvSpPr/>
      </dsp:nvSpPr>
      <dsp:spPr>
        <a:xfrm>
          <a:off x="1539873" y="-240974"/>
          <a:ext cx="4202756" cy="4202756"/>
        </a:xfrm>
        <a:prstGeom prst="circularArrow">
          <a:avLst>
            <a:gd name="adj1" fmla="val 5195"/>
            <a:gd name="adj2" fmla="val 335554"/>
            <a:gd name="adj3" fmla="val 16636968"/>
            <a:gd name="adj4" fmla="val 15962813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6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6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1AC24-27EC-4010-9412-300D976AA819}" type="datetimeFigureOut">
              <a:rPr lang="en-US" smtClean="0"/>
              <a:t>10/17/2018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706"/>
            <a:ext cx="2971800" cy="456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706"/>
            <a:ext cx="2971800" cy="456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99C91-31A4-4FF3-ABFA-2DF25B399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14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CD075E-DA07-460F-8C1B-B674D4877B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621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64E8D-9531-49D7-AD5C-375D0A1C9F51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26195-AB6E-4356-9991-7A89B59C797C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5C9D84-55B6-42AA-9B24-1D30BEE7BF24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smtClean="0"/>
              <a:t>Egypt – museli zorganizovat 200 000 otroků, 2 000 </a:t>
            </a:r>
            <a:r>
              <a:rPr lang="cs-CZ" dirty="0" err="1" smtClean="0"/>
              <a:t>000</a:t>
            </a:r>
            <a:r>
              <a:rPr lang="cs-CZ" dirty="0" smtClean="0"/>
              <a:t> kamenných bloků, každý o váze 2,5 tuny</a:t>
            </a:r>
          </a:p>
          <a:p>
            <a:pPr eaLnBrk="1" hangingPunct="1"/>
            <a:r>
              <a:rPr lang="cs-CZ" dirty="0" smtClean="0"/>
              <a:t>Řím – viadukty, silnice, akvadukty</a:t>
            </a:r>
          </a:p>
          <a:p>
            <a:pPr eaLnBrk="1" hangingPunct="1"/>
            <a:r>
              <a:rPr lang="cs-CZ" dirty="0" smtClean="0"/>
              <a:t>Velká čínská zeď</a:t>
            </a:r>
          </a:p>
          <a:p>
            <a:pPr eaLnBrk="1" hangingPunct="1"/>
            <a:r>
              <a:rPr lang="cs-CZ" dirty="0" smtClean="0"/>
              <a:t>Mezopotámie – opevnění, zavlažování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D70A-060D-446D-BEED-D4E405121249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První linie – smysl pro spravedlnost při odměnách a sankcích.</a:t>
            </a:r>
          </a:p>
          <a:p>
            <a:pPr eaLnBrk="1" hangingPunct="1"/>
            <a:r>
              <a:rPr lang="cs-CZ" smtClean="0"/>
              <a:t>Střední – koordinace prvků koncepčního a operativního rázu, musí se orientovat v mezilidských vztazích.</a:t>
            </a:r>
          </a:p>
          <a:p>
            <a:pPr eaLnBrk="1" hangingPunct="1"/>
            <a:r>
              <a:rPr lang="cs-CZ" smtClean="0"/>
              <a:t>Vrcholoví – usměrnění a koordinace hlavních činností s velkou zodpovědností, očekáváme od nich nejvíce manažerského charismatu.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Dobrými manažery nebývají obvykle introverti a neurotici.</a:t>
            </a:r>
          </a:p>
          <a:p>
            <a:r>
              <a:rPr lang="cs-CZ" smtClean="0"/>
              <a:t>Preferované vlastnosti – Svobodník str. 48</a:t>
            </a: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ABB59-E771-4991-9920-6082228A080B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EE1CA-2B29-4DF9-85EF-62A0C84E927B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6BD141-F05C-467C-B993-1B1B3364B78E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8B9385-DC70-4E90-848D-20A97AA10FD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7C112F-9B40-42C4-A03D-CCFD9C53D6A4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E5297-C433-46AF-A613-9F9F9047C6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6BA43093-E65F-4B9F-8431-CB79E0569037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1DE65CFA-E967-4519-BBD2-FBD7E8C59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9CDE37-9FC7-4509-8699-84530E5E59C6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A1FF12-D083-4356-B3A1-55E769267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99BE57-EF45-42BF-9EF0-75D73A7D24D1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195795-7620-472E-8A3F-7298D2929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7150996-9885-43BE-96D1-0D7F74678800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C02EEEB4-7B82-49CC-BAA1-70C4CD234A9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FB6A89CC-A46A-4818-8637-FC196B739042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BB21DE7F-BC1F-47D4-889F-70F019F67B2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69B919-4A48-401A-B1E5-6628394CA66E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88B83B8-B25F-4092-BFCE-D31DF39F3EA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BCED4-E93D-4091-9555-68FF650D1F11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FE4EAF1-4B77-4B08-9784-666B4B946C3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7AE2B-62F6-48A9-B870-2C65B278CF56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8226DC-07B7-4F10-87C6-69FC4EE9D3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6BA64536-9B68-4C8F-9A08-44ED16B627CB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4A324B7-410E-414F-8EF2-EFAAE69EA5C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3D335E-204C-494A-AC97-C708150E23DC}" type="datetime1">
              <a:rPr lang="cs-CZ" smtClean="0"/>
              <a:pPr>
                <a:defRPr/>
              </a:pPr>
              <a:t>17.10.2018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385762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porodní </a:t>
            </a:r>
            <a:r>
              <a:rPr lang="cs-CZ" sz="200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sz="3600" dirty="0" smtClean="0">
                <a:solidFill>
                  <a:schemeClr val="tx1"/>
                </a:solidFill>
              </a:rPr>
              <a:t/>
            </a:r>
            <a:br>
              <a:rPr lang="cs-CZ" sz="36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/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dirty="0"/>
              <a:t>Úvod do managementu, funkce </a:t>
            </a:r>
            <a:r>
              <a:rPr lang="cs-CZ" dirty="0" smtClean="0"/>
              <a:t>řízení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" y="346076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Funkce v MM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268" name="Zástupný symbol pro datum 3"/>
          <p:cNvSpPr>
            <a:spLocks noGrp="1"/>
          </p:cNvSpPr>
          <p:nvPr>
            <p:ph type="dt" sz="half" idx="10"/>
          </p:nvPr>
        </p:nvSpPr>
        <p:spPr>
          <a:xfrm rot="5400000">
            <a:off x="7518082" y="1153289"/>
            <a:ext cx="2011680" cy="384048"/>
          </a:xfrm>
          <a:noFill/>
        </p:spPr>
        <p:txBody>
          <a:bodyPr/>
          <a:lstStyle/>
          <a:p>
            <a:fld id="{CDA60FBD-533D-4994-A03E-5D09BE982602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57578" y="5805488"/>
            <a:ext cx="609600" cy="521208"/>
          </a:xfrm>
          <a:noFill/>
        </p:spPr>
        <p:txBody>
          <a:bodyPr/>
          <a:lstStyle/>
          <a:p>
            <a:fld id="{3F9DA418-7110-4080-A359-2E1F4EADEDDB}" type="slidenum">
              <a:rPr lang="cs-CZ" smtClean="0">
                <a:solidFill>
                  <a:schemeClr val="tx1"/>
                </a:solidFill>
              </a:rPr>
              <a:pPr/>
              <a:t>10</a:t>
            </a:fld>
            <a:endParaRPr lang="cs-CZ" smtClean="0">
              <a:solidFill>
                <a:schemeClr val="tx1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428596" y="1714488"/>
          <a:ext cx="764386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Plánování</a:t>
            </a:r>
          </a:p>
        </p:txBody>
      </p:sp>
      <p:sp>
        <p:nvSpPr>
          <p:cNvPr id="1229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B001EE0-29C0-4FB2-A815-BCF21A0527C0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26EECC63-EBC5-42D7-8FB3-A46C48B43AF8}" type="slidenum">
              <a:rPr lang="cs-CZ" smtClean="0">
                <a:solidFill>
                  <a:schemeClr val="tx1"/>
                </a:solidFill>
              </a:rPr>
              <a:pPr/>
              <a:t>11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Východisko pro všechny funkce</a:t>
            </a:r>
          </a:p>
          <a:p>
            <a:pPr eaLnBrk="1" hangingPunct="1"/>
            <a:r>
              <a:rPr lang="cs-CZ" smtClean="0"/>
              <a:t>Přispívá k dosažení záměrů a cílů</a:t>
            </a:r>
          </a:p>
          <a:p>
            <a:pPr eaLnBrk="1" hangingPunct="1"/>
            <a:r>
              <a:rPr lang="cs-CZ" smtClean="0"/>
              <a:t>Je prioritní mezi manažerskými úlohami.</a:t>
            </a:r>
          </a:p>
          <a:p>
            <a:pPr eaLnBrk="1" hangingPunct="1"/>
            <a:r>
              <a:rPr lang="cs-CZ" smtClean="0"/>
              <a:t>Vztahuje se na veškeré aktivity.</a:t>
            </a:r>
          </a:p>
          <a:p>
            <a:pPr eaLnBrk="1" hangingPunct="1"/>
            <a:r>
              <a:rPr lang="cs-CZ" smtClean="0"/>
              <a:t>Umožňuje efektivní provádění činností.</a:t>
            </a:r>
          </a:p>
          <a:p>
            <a:pPr eaLnBrk="1" hangingPunct="1"/>
            <a:r>
              <a:rPr lang="cs-CZ" smtClean="0"/>
              <a:t>Činnost zaměřená do budoucnosti.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>
                <a:solidFill>
                  <a:schemeClr val="tx1"/>
                </a:solidFill>
              </a:rPr>
              <a:t>Organizování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altLang="cs-CZ" smtClean="0"/>
              <a:t>Identifikace činností.</a:t>
            </a:r>
          </a:p>
          <a:p>
            <a:r>
              <a:rPr lang="cs-CZ" altLang="cs-CZ" smtClean="0"/>
              <a:t>Seskupení činností.</a:t>
            </a:r>
          </a:p>
          <a:p>
            <a:r>
              <a:rPr lang="cs-CZ" altLang="cs-CZ" smtClean="0"/>
              <a:t>Dohled nad činnostmi.</a:t>
            </a:r>
          </a:p>
          <a:p>
            <a:r>
              <a:rPr lang="cs-CZ" altLang="cs-CZ" smtClean="0"/>
              <a:t>Koordinace činností.</a:t>
            </a:r>
          </a:p>
          <a:p>
            <a:r>
              <a:rPr lang="cs-CZ" altLang="cs-CZ" smtClean="0"/>
              <a:t>Uspořádání prvků soustavy tak, aby přispívaly k dosažení vytýčených cílů.</a:t>
            </a:r>
          </a:p>
        </p:txBody>
      </p:sp>
      <p:sp>
        <p:nvSpPr>
          <p:cNvPr id="2458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D984E6-91F3-4856-AD32-A6FB9591B954}" type="datetime1">
              <a:rPr lang="cs-CZ" altLang="cs-CZ"/>
              <a:pPr eaLnBrk="1" hangingPunct="1"/>
              <a:t>17.10.2018</a:t>
            </a:fld>
            <a:endParaRPr lang="cs-CZ" altLang="cs-CZ"/>
          </a:p>
        </p:txBody>
      </p:sp>
      <p:sp>
        <p:nvSpPr>
          <p:cNvPr id="24581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D9CEEA-3E45-4533-9DC3-9B9EEA2E49A9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52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1"/>
                </a:solidFill>
              </a:rPr>
              <a:t>Leadership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smtClean="0"/>
              <a:t>výsledky založeny na koučujícím přístupu lídra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smtClean="0"/>
              <a:t>lídr ovlivňuje pracovní výkon podřízených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smtClean="0"/>
              <a:t>jde příkladem v budování loajality a důvěryhodnosti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smtClean="0"/>
              <a:t>lídr dosahuje výsledků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smtClean="0"/>
              <a:t>partnerství je uplatňováno uvnitř i mimo tým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smtClean="0"/>
              <a:t>lídr ovlivňuje skrz svou osobnost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smtClean="0"/>
              <a:t>umí rozpoznat talent a vychovává své následovníky</a:t>
            </a:r>
          </a:p>
        </p:txBody>
      </p:sp>
      <p:sp>
        <p:nvSpPr>
          <p:cNvPr id="3072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3597E-919A-4222-9FA4-7D0DAE3EB49A}" type="datetime1">
              <a:rPr lang="cs-CZ" altLang="cs-CZ"/>
              <a:pPr eaLnBrk="1" hangingPunct="1"/>
              <a:t>17.10.2018</a:t>
            </a:fld>
            <a:endParaRPr lang="cs-CZ" altLang="cs-CZ"/>
          </a:p>
        </p:txBody>
      </p:sp>
      <p:sp>
        <p:nvSpPr>
          <p:cNvPr id="30725" name="Zástupný symbol pro číslo snímku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8A6246-19CD-49FF-99C3-ED7FFA09864A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0214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Kontrola</a:t>
            </a:r>
          </a:p>
        </p:txBody>
      </p:sp>
      <p:sp>
        <p:nvSpPr>
          <p:cNvPr id="1945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162CCD6-C81B-42CE-9EC2-D2D6FA1068D8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CB6A2080-9E3E-481D-ADD9-F2AFC468A0D0}" type="slidenum">
              <a:rPr lang="cs-CZ" smtClean="0">
                <a:solidFill>
                  <a:schemeClr val="tx1"/>
                </a:solidFill>
              </a:rPr>
              <a:pPr/>
              <a:t>14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Poslední fáze manažerského cyklu.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Aktivity, které pomáhají manažerům zjišťovat, zda dosažené výsledky odpovídají plánům.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b="1" smtClean="0"/>
              <a:t>Účel: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smtClean="0"/>
              <a:t>   </a:t>
            </a:r>
            <a:r>
              <a:rPr lang="cs-CZ" sz="2400" smtClean="0"/>
              <a:t>- zjištění skutečného stavu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    - působení svou přítomností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    - zabránit vzniku nežádoucích situací </a:t>
            </a: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K</a:t>
            </a:r>
            <a:r>
              <a:rPr lang="cs-CZ" dirty="0" err="1" smtClean="0">
                <a:solidFill>
                  <a:schemeClr val="tx1"/>
                </a:solidFill>
              </a:rPr>
              <a:t>ým</a:t>
            </a:r>
            <a:r>
              <a:rPr lang="cs-CZ" dirty="0" smtClean="0">
                <a:solidFill>
                  <a:schemeClr val="tx1"/>
                </a:solidFill>
              </a:rPr>
              <a:t> je prováděna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0629AFE-628A-4C12-B8BE-BC0C0D8BDC34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2048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5DCAC26D-8B02-47D4-A8EE-348ED65DD242}" type="slidenum">
              <a:rPr lang="cs-CZ" smtClean="0">
                <a:solidFill>
                  <a:schemeClr val="tx1"/>
                </a:solidFill>
              </a:rPr>
              <a:pPr/>
              <a:t>15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Vedoucími pracovníky – kdo řídí, také kontroluje</a:t>
            </a:r>
          </a:p>
          <a:p>
            <a:pPr eaLnBrk="1" hangingPunct="1"/>
            <a:r>
              <a:rPr lang="cs-CZ" smtClean="0"/>
              <a:t>Zaměstnanci – potřeba sebekontroly</a:t>
            </a:r>
          </a:p>
          <a:p>
            <a:pPr eaLnBrk="1" hangingPunct="1"/>
            <a:r>
              <a:rPr lang="cs-CZ" smtClean="0"/>
              <a:t>Interními kontrolory– technik BOZP, …</a:t>
            </a:r>
          </a:p>
          <a:p>
            <a:pPr eaLnBrk="1" hangingPunct="1"/>
            <a:r>
              <a:rPr lang="cs-CZ" smtClean="0"/>
              <a:t>Externími kontrolory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Zdroje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2560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639A96A-8F34-4830-AF53-3D5A128B82EA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2560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AF6C9952-19B9-4BFA-9B2A-7D928CC052A7}" type="slidenum">
              <a:rPr lang="cs-CZ" smtClean="0">
                <a:solidFill>
                  <a:schemeClr val="tx1"/>
                </a:solidFill>
              </a:rPr>
              <a:pPr/>
              <a:t>16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Gladkij</a:t>
            </a:r>
            <a:r>
              <a:rPr lang="cs-CZ" dirty="0" smtClean="0"/>
              <a:t> a kol: Management ve zdravotnictví</a:t>
            </a:r>
          </a:p>
          <a:p>
            <a:pPr eaLnBrk="1" hangingPunct="1"/>
            <a:r>
              <a:rPr lang="cs-CZ" dirty="0" smtClean="0"/>
              <a:t>Svobodník, P.: Management pro zdravotníky v </a:t>
            </a:r>
            <a:r>
              <a:rPr lang="cs-CZ" dirty="0" smtClean="0"/>
              <a:t>kostce</a:t>
            </a:r>
          </a:p>
          <a:p>
            <a:pPr eaLnBrk="1" hangingPunct="1"/>
            <a:r>
              <a:rPr lang="cs-CZ" dirty="0" smtClean="0"/>
              <a:t>Zlámal a kol.: Základy managementu pro posluchače zdravotnických oborů</a:t>
            </a:r>
            <a:endParaRPr lang="cs-CZ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Osnova</a:t>
            </a: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CEA2B4C-02E8-48AB-A647-D315EED9B602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A78221C4-DEEB-4D8A-A772-869364A20343}" type="slidenum">
              <a:rPr lang="cs-CZ" smtClean="0">
                <a:solidFill>
                  <a:schemeClr val="tx1"/>
                </a:solidFill>
              </a:rPr>
              <a:pPr/>
              <a:t>2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Co je to moderní management</a:t>
            </a:r>
          </a:p>
          <a:p>
            <a:pPr eaLnBrk="1" hangingPunct="1"/>
            <a:r>
              <a:rPr lang="cs-CZ" sz="2800" dirty="0" smtClean="0"/>
              <a:t>Úrovně managementu</a:t>
            </a:r>
          </a:p>
          <a:p>
            <a:pPr eaLnBrk="1" hangingPunct="1"/>
            <a:r>
              <a:rPr lang="cs-CZ" sz="2800" dirty="0" smtClean="0"/>
              <a:t>Manažerské role</a:t>
            </a:r>
          </a:p>
          <a:p>
            <a:pPr eaLnBrk="1" hangingPunct="1"/>
            <a:r>
              <a:rPr lang="cs-CZ" sz="2800" dirty="0" smtClean="0"/>
              <a:t>Styly řízení</a:t>
            </a:r>
          </a:p>
          <a:p>
            <a:pPr eaLnBrk="1" hangingPunct="1"/>
            <a:r>
              <a:rPr lang="cs-CZ" sz="2800" dirty="0" smtClean="0"/>
              <a:t>Manažerské funkce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Co je to management 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2D362E0-D3D2-4511-80CD-3960209C9CD0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40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5335D383-1889-488C-BEE3-9D7394EF4FB2}" type="slidenum">
              <a:rPr lang="cs-CZ" smtClean="0">
                <a:solidFill>
                  <a:schemeClr val="tx1"/>
                </a:solidFill>
              </a:rPr>
              <a:pPr/>
              <a:t>3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Koontz, Weihrich:</a:t>
            </a:r>
          </a:p>
          <a:p>
            <a:pPr eaLnBrk="1" hangingPunct="1">
              <a:buFontTx/>
              <a:buNone/>
            </a:pPr>
            <a:r>
              <a:rPr lang="cs-CZ" smtClean="0"/>
              <a:t>Proces tvorby a udržování prostředí, ve kterém jednotlivci pracují společně ve skupinách a účinně dosahují vybraných cílů.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>
              <a:buFontTx/>
              <a:buNone/>
            </a:pPr>
            <a:r>
              <a:rPr lang="cs-CZ" b="1" smtClean="0"/>
              <a:t>Dale, Hayes:</a:t>
            </a:r>
          </a:p>
          <a:p>
            <a:pPr eaLnBrk="1" hangingPunct="1">
              <a:buFontTx/>
              <a:buNone/>
            </a:pPr>
            <a:r>
              <a:rPr lang="cs-CZ" smtClean="0"/>
              <a:t>Vykonávání věcí prostřednictvím jiných lidí.</a:t>
            </a:r>
          </a:p>
          <a:p>
            <a:pPr eaLnBrk="1" hangingPunct="1">
              <a:buFontTx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Co to vlastně znamená?</a:t>
            </a: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7D9D143-E921-43E3-8F83-4E1A211CBDA1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D929E32D-34DB-4EAB-AAA8-6EC300B06E80}" type="slidenum">
              <a:rPr lang="cs-CZ" smtClean="0">
                <a:solidFill>
                  <a:schemeClr val="tx1"/>
                </a:solidFill>
              </a:rPr>
              <a:pPr/>
              <a:t>4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Schopnost dosáhnout toho, aby lidé dělali vše, co je zapotřebí.</a:t>
            </a:r>
          </a:p>
          <a:p>
            <a:pPr eaLnBrk="1" hangingPunct="1"/>
            <a:r>
              <a:rPr lang="cs-CZ" sz="2800" smtClean="0"/>
              <a:t>Veškeré činnosti instituce, které je třeba provést, tak aby byla zabezpečena její funkce.</a:t>
            </a:r>
          </a:p>
          <a:p>
            <a:pPr eaLnBrk="1" hangingPunct="1"/>
            <a:r>
              <a:rPr lang="cs-CZ" sz="2800" smtClean="0"/>
              <a:t>Umění rozdělit práci spolupracovníkům.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Poněkud sobecké…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Moderní management (MM)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14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81C5AD1-D9E2-4412-894D-3CF44877DED0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954E5BC9-5A49-4CC2-874E-EFD16F42C42D}" type="slidenum">
              <a:rPr lang="cs-CZ" smtClean="0">
                <a:solidFill>
                  <a:schemeClr val="tx1"/>
                </a:solidFill>
              </a:rPr>
              <a:pPr/>
              <a:t>5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smtClean="0"/>
              <a:t>Posun od modelu „lidských zdrojů“ k modelu „principiálního vedení“.</a:t>
            </a:r>
          </a:p>
          <a:p>
            <a:endParaRPr lang="cs-CZ" sz="2800" smtClean="0"/>
          </a:p>
          <a:p>
            <a:pPr>
              <a:buFontTx/>
              <a:buNone/>
            </a:pPr>
            <a:r>
              <a:rPr lang="cs-CZ" sz="2800" smtClean="0"/>
              <a:t>Principiální vedení – </a:t>
            </a:r>
            <a:r>
              <a:rPr lang="cs-CZ" sz="2400" smtClean="0"/>
              <a:t>správné zacházení s lidmi a jejich správné využití + navíc rozvoj pracovníků se širšími pravomocemi, jejichž rozvoj se opírá o společně sdílený systém hodnot. (principy společnosti, firmy)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tx1"/>
                </a:solidFill>
              </a:rPr>
              <a:t>Vývoj managementu</a:t>
            </a:r>
          </a:p>
        </p:txBody>
      </p:sp>
      <p:sp>
        <p:nvSpPr>
          <p:cNvPr id="717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1C654A5-40E3-471A-A1A2-9951500F9283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CF1FF73B-09EB-44BA-A3FB-DEA3F840AE7D}" type="slidenum">
              <a:rPr lang="cs-CZ" smtClean="0">
                <a:solidFill>
                  <a:schemeClr val="tx1"/>
                </a:solidFill>
              </a:rPr>
              <a:pPr/>
              <a:t>6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dirty="0" smtClean="0"/>
              <a:t>Základy ve starověku: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 smtClean="0"/>
              <a:t>   Egypt, Řím, Čína, Mezopotámie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 smtClean="0"/>
              <a:t>Další vývoj: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 smtClean="0"/>
              <a:t>   - Mechanický přístup (klasický </a:t>
            </a:r>
            <a:r>
              <a:rPr lang="cs-CZ" dirty="0" err="1" smtClean="0"/>
              <a:t>manag</a:t>
            </a:r>
            <a:r>
              <a:rPr lang="cs-CZ" dirty="0" smtClean="0"/>
              <a:t>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 smtClean="0"/>
              <a:t>   - Škola lidských vztahů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 smtClean="0"/>
              <a:t>   - Humanistický přístup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 smtClean="0"/>
              <a:t>   - Moderní názory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 smtClean="0"/>
              <a:t>   - Postmoderní názory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Úrovně managementu</a:t>
            </a:r>
          </a:p>
        </p:txBody>
      </p:sp>
      <p:sp>
        <p:nvSpPr>
          <p:cNvPr id="819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DE61F7D-2EE1-4D8A-8824-0C83A0944F1B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A2369B12-6D76-44B8-838E-AEEDBCA4EFAD}" type="slidenum">
              <a:rPr lang="cs-CZ" smtClean="0">
                <a:solidFill>
                  <a:schemeClr val="tx1"/>
                </a:solidFill>
              </a:rPr>
              <a:pPr/>
              <a:t>7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800" b="1" dirty="0" smtClean="0"/>
              <a:t>Manažeři první linie</a:t>
            </a:r>
          </a:p>
          <a:p>
            <a:pPr eaLnBrk="1" hangingPunct="1">
              <a:buFontTx/>
              <a:buNone/>
            </a:pPr>
            <a:r>
              <a:rPr lang="cs-CZ" sz="2800" b="1" dirty="0" smtClean="0"/>
              <a:t>   </a:t>
            </a:r>
            <a:r>
              <a:rPr lang="cs-CZ" sz="2800" dirty="0" smtClean="0"/>
              <a:t>- vedoucí lékař, vedoucí úseků, staniční sestra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	- činnosti spjaté s každodenními úkoly</a:t>
            </a:r>
          </a:p>
          <a:p>
            <a:pPr eaLnBrk="1" hangingPunct="1"/>
            <a:r>
              <a:rPr lang="cs-CZ" sz="2800" b="1" dirty="0" smtClean="0"/>
              <a:t>Střední manažeři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    - primář, vrchní sestra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	- taktické vedení, střednědobé plánování</a:t>
            </a:r>
          </a:p>
          <a:p>
            <a:pPr eaLnBrk="1" hangingPunct="1"/>
            <a:r>
              <a:rPr lang="cs-CZ" sz="2800" b="1" dirty="0" smtClean="0"/>
              <a:t>Vrcholoví manažeři</a:t>
            </a:r>
          </a:p>
          <a:p>
            <a:pPr eaLnBrk="1" hangingPunct="1">
              <a:buFontTx/>
              <a:buNone/>
            </a:pPr>
            <a:r>
              <a:rPr lang="cs-CZ" sz="2800" b="1" dirty="0" smtClean="0"/>
              <a:t>   </a:t>
            </a:r>
            <a:r>
              <a:rPr lang="cs-CZ" sz="2800" dirty="0" smtClean="0"/>
              <a:t>- ředitel nemocnice, náměstek LPP, ředitelka </a:t>
            </a:r>
            <a:r>
              <a:rPr lang="cs-CZ" sz="2800" dirty="0" err="1" smtClean="0"/>
              <a:t>oš</a:t>
            </a:r>
            <a:r>
              <a:rPr lang="cs-CZ" sz="2800" dirty="0" smtClean="0"/>
              <a:t>. </a:t>
            </a:r>
            <a:r>
              <a:rPr lang="en-GB" sz="2800" dirty="0" smtClean="0"/>
              <a:t>p</a:t>
            </a:r>
            <a:r>
              <a:rPr lang="cs-CZ" sz="2800" dirty="0" err="1" smtClean="0"/>
              <a:t>éče</a:t>
            </a:r>
            <a:endParaRPr lang="cs-CZ" sz="2800" dirty="0" smtClean="0"/>
          </a:p>
          <a:p>
            <a:pPr eaLnBrk="1" hangingPunct="1">
              <a:buFontTx/>
              <a:buNone/>
            </a:pPr>
            <a:r>
              <a:rPr lang="cs-CZ" sz="2800" dirty="0" smtClean="0"/>
              <a:t>	- vize, koncepce, strategické plánování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Vlastnosti manažera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22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FFA53C1-B7E1-41A3-82BA-0EC8CF05893A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9221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CC9AE619-6AA4-4262-AAEA-E6ACF0520E03}" type="slidenum">
              <a:rPr lang="cs-CZ" smtClean="0">
                <a:solidFill>
                  <a:schemeClr val="tx1"/>
                </a:solidFill>
              </a:rPr>
              <a:pPr/>
              <a:t>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sz="2800" smtClean="0"/>
              <a:t>„Lidé se neustále vyvíjejí. Jsou jen dvě možnosti: zda se budou vyvíjet v souladu se svým potenciálem nebo zda se budou vyvíjet chybně.“</a:t>
            </a:r>
          </a:p>
          <a:p>
            <a:pPr>
              <a:buFontTx/>
              <a:buNone/>
            </a:pPr>
            <a:r>
              <a:rPr lang="cs-CZ" sz="2800" smtClean="0"/>
              <a:t>                                  			</a:t>
            </a:r>
            <a:r>
              <a:rPr lang="cs-CZ" sz="2000" smtClean="0"/>
              <a:t>Peter F. Drucker</a:t>
            </a:r>
          </a:p>
          <a:p>
            <a:pPr>
              <a:buFontTx/>
              <a:buNone/>
            </a:pPr>
            <a:endParaRPr lang="cs-CZ" sz="2000" smtClean="0"/>
          </a:p>
          <a:p>
            <a:r>
              <a:rPr lang="cs-CZ" sz="2800" smtClean="0"/>
              <a:t>Vrozené – </a:t>
            </a:r>
            <a:r>
              <a:rPr lang="cs-CZ" sz="2400" smtClean="0"/>
              <a:t>sociální cítění, charisma, potřeba řídit, inteligence, výkonová orientace, extroverze.</a:t>
            </a:r>
          </a:p>
          <a:p>
            <a:r>
              <a:rPr lang="cs-CZ" sz="2800" smtClean="0"/>
              <a:t>Získané – </a:t>
            </a:r>
            <a:r>
              <a:rPr lang="cs-CZ" sz="2400" smtClean="0"/>
              <a:t>odborné znalosti, praktické a technické dovednosti, dobrá duševní a tělesná kondice, sociálně-psychologické znalosti.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Role a funkce v MM</a:t>
            </a: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A73E8B-BCB2-4AD6-9FF2-5FBC7FE9093E}" type="datetime1">
              <a:rPr lang="cs-CZ" smtClean="0">
                <a:solidFill>
                  <a:schemeClr val="tx1"/>
                </a:solidFill>
              </a:rPr>
              <a:pPr/>
              <a:t>17.10.2018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E58A677D-4344-4D0B-99FD-1BA2185D5E3A}" type="slidenum">
              <a:rPr lang="cs-CZ" smtClean="0">
                <a:solidFill>
                  <a:schemeClr val="tx1"/>
                </a:solidFill>
              </a:rPr>
              <a:pPr/>
              <a:t>9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71611"/>
            <a:ext cx="8229600" cy="455455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dirty="0" smtClean="0"/>
              <a:t>Cyklus 5ti funkcí: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dirty="0" smtClean="0"/>
              <a:t>   </a:t>
            </a:r>
            <a:r>
              <a:rPr lang="cs-CZ" sz="2400" dirty="0" smtClean="0"/>
              <a:t>- plánování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- organizace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- řízení (vedení, </a:t>
            </a:r>
            <a:r>
              <a:rPr lang="cs-CZ" sz="2400" dirty="0" err="1" smtClean="0"/>
              <a:t>leadership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- kontrola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- a dosažení výsledku  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 smtClean="0"/>
              <a:t>Požadavky – 4 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- </a:t>
            </a:r>
            <a:r>
              <a:rPr lang="cs-CZ" sz="2400" dirty="0" err="1" smtClean="0"/>
              <a:t>effectiveness</a:t>
            </a:r>
            <a:r>
              <a:rPr lang="cs-CZ" sz="2400" dirty="0" smtClean="0"/>
              <a:t> (účelnost) – dělání správných věcí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- </a:t>
            </a:r>
            <a:r>
              <a:rPr lang="cs-CZ" sz="2400" dirty="0" err="1" smtClean="0"/>
              <a:t>efficiency</a:t>
            </a:r>
            <a:r>
              <a:rPr lang="cs-CZ" sz="2400" dirty="0" smtClean="0"/>
              <a:t> (účinnost) – správným způsobem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- </a:t>
            </a:r>
            <a:r>
              <a:rPr lang="cs-CZ" sz="2400" dirty="0" err="1" smtClean="0"/>
              <a:t>economy</a:t>
            </a:r>
            <a:r>
              <a:rPr lang="cs-CZ" sz="2400" dirty="0" smtClean="0"/>
              <a:t> (hospodárnost) – s minimálními náklady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- </a:t>
            </a:r>
            <a:r>
              <a:rPr lang="cs-CZ" sz="2400" dirty="0" err="1" smtClean="0"/>
              <a:t>equity</a:t>
            </a:r>
            <a:r>
              <a:rPr lang="cs-CZ" sz="2400" dirty="0" smtClean="0"/>
              <a:t> (odpovědnost) – spravedlivě a podle práva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1040</TotalTime>
  <Words>644</Words>
  <Application>Microsoft Office PowerPoint</Application>
  <PresentationFormat>Předvádění na obrazovce (4:3)</PresentationFormat>
  <Paragraphs>151</Paragraphs>
  <Slides>16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Medián</vt:lpstr>
      <vt:lpstr>Lékařská fakulta MU v Brně Katedra porodní asistence a zdravotnických záchranářů    Úvod do managementu, funkce řízení</vt:lpstr>
      <vt:lpstr>Osnova</vt:lpstr>
      <vt:lpstr>Co je to management </vt:lpstr>
      <vt:lpstr>Co to vlastně znamená?</vt:lpstr>
      <vt:lpstr>Moderní management (MM) </vt:lpstr>
      <vt:lpstr>Vývoj managementu</vt:lpstr>
      <vt:lpstr>Úrovně managementu</vt:lpstr>
      <vt:lpstr>Vlastnosti manažera</vt:lpstr>
      <vt:lpstr>Role a funkce v MM</vt:lpstr>
      <vt:lpstr>Funkce v MM</vt:lpstr>
      <vt:lpstr>Plánování</vt:lpstr>
      <vt:lpstr>Organizování</vt:lpstr>
      <vt:lpstr>Leadership</vt:lpstr>
      <vt:lpstr>Kontrola</vt:lpstr>
      <vt:lpstr>Kým je prováděna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43</cp:revision>
  <dcterms:created xsi:type="dcterms:W3CDTF">2008-09-14T17:29:12Z</dcterms:created>
  <dcterms:modified xsi:type="dcterms:W3CDTF">2018-10-17T19:03:47Z</dcterms:modified>
</cp:coreProperties>
</file>