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9" r:id="rId3"/>
    <p:sldId id="290" r:id="rId4"/>
    <p:sldId id="291" r:id="rId5"/>
    <p:sldId id="261" r:id="rId6"/>
    <p:sldId id="292" r:id="rId7"/>
    <p:sldId id="268" r:id="rId8"/>
    <p:sldId id="270" r:id="rId9"/>
    <p:sldId id="293" r:id="rId10"/>
    <p:sldId id="271" r:id="rId11"/>
    <p:sldId id="294" r:id="rId12"/>
    <p:sldId id="295" r:id="rId13"/>
    <p:sldId id="296" r:id="rId14"/>
    <p:sldId id="297" r:id="rId15"/>
    <p:sldId id="298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72" r:id="rId25"/>
    <p:sldId id="273" r:id="rId26"/>
    <p:sldId id="274" r:id="rId27"/>
    <p:sldId id="275" r:id="rId28"/>
    <p:sldId id="278" r:id="rId29"/>
    <p:sldId id="279" r:id="rId3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0A93E025-3D78-4A76-9E59-C2518B7D2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32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2AC1FC22-B117-48EB-A035-56B8EB7ECA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165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DD9AA2-E24A-4254-8383-949D061E4399}" type="slidenum">
              <a:rPr lang="cs-CZ" altLang="cs-CZ" smtClean="0"/>
              <a:pPr eaLnBrk="1" hangingPunct="1"/>
              <a:t>16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16B6B4-9DB9-44FF-A054-A7944A8D14E0}" type="slidenum">
              <a:rPr lang="cs-CZ" altLang="cs-CZ" smtClean="0"/>
              <a:pPr eaLnBrk="1" hangingPunct="1"/>
              <a:t>21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293582-5932-4614-A24A-5D2F8A55EA9D}" type="slidenum">
              <a:rPr lang="cs-CZ" altLang="cs-CZ" smtClean="0"/>
              <a:pPr eaLnBrk="1" hangingPunct="1"/>
              <a:t>22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32C039-0FC7-4A99-ACF8-19BD490A8F96}" type="slidenum">
              <a:rPr lang="cs-CZ" altLang="cs-CZ" smtClean="0"/>
              <a:pPr eaLnBrk="1" hangingPunct="1"/>
              <a:t>23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790823C-B977-43BC-B53C-1F796E457B7F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9AFA902-AFC0-4A71-A018-7CE02DF5EA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8EEC24-29CE-4639-9706-0F66102697FA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82AC25-9C3C-4980-8E28-6EAAE1F0152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93AE7372-978F-4DFD-8DB7-1E721F8CB917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D8C967CC-2F21-42F2-A5C9-BFF31CA370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8EF088-15A1-4C4B-8C85-8C06A9018D1B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C9D760-4706-45D1-B63C-1CD3900CE77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78C72C-5E8E-4291-AD1B-8F79F0610AD8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B00D014-721F-4A35-90C5-3AD0A22283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35D9AF67-9A06-4365-80F4-B68EDA591825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80963FFF-2D4F-4956-A076-FB5267ACFCE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D5BC59B3-1FFF-4155-B685-9B69F5CF8158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1268D9A9-36E6-4108-BD68-C9153AA0B76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B1C2F-3623-4E3A-9A70-5C3277F8BB58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A57ADC8-1534-4D45-9A98-E41961407E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2A048A-C9F1-4229-8934-43F2FE0E3538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D45692A-FB5C-4E36-B163-C5A8547F86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F9D44F-C231-4F26-BA08-D7BC51B3D0AA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7595936-BE17-4E91-85A0-1ACEA228523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1A094D1A-A3CC-46E3-8868-202A8670AAC4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A81E7551-7E68-4502-8B03-B5AFD3F299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8CB952E-FDC3-461A-B549-D99CBE0F9CFF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84A7A94-DC38-420C-B110-4E7701317E3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anagementmania.com/cs/manazerska-mrizk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188640"/>
            <a:ext cx="7772400" cy="3933825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Lékařská fakulta MU v Brně</a:t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Katedra porodní </a:t>
            </a:r>
            <a:r>
              <a:rPr lang="cs-CZ" sz="2000" dirty="0" smtClean="0">
                <a:solidFill>
                  <a:schemeClr val="tx1"/>
                </a:solidFill>
              </a:rPr>
              <a:t>asistence a zdravotnických záchranářů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/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cs-CZ" dirty="0" err="1" smtClean="0">
                <a:solidFill>
                  <a:schemeClr val="tx1"/>
                </a:solidFill>
              </a:rPr>
              <a:t>Leadership</a:t>
            </a:r>
            <a:r>
              <a:rPr lang="cs-CZ" dirty="0" smtClean="0">
                <a:solidFill>
                  <a:schemeClr val="tx1"/>
                </a:solidFill>
              </a:rPr>
              <a:t>, tým, motivace</a:t>
            </a:r>
          </a:p>
        </p:txBody>
      </p:sp>
      <p:sp>
        <p:nvSpPr>
          <p:cNvPr id="205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4E4DDD-439C-4A5A-80C2-E019E565F55B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Delegování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1024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54498C-3905-4FAB-9A66-2E5D438C06B1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Zplnomocňující vedení.</a:t>
            </a:r>
          </a:p>
          <a:p>
            <a:pPr eaLnBrk="1" hangingPunct="1"/>
            <a:r>
              <a:rPr lang="cs-CZ" altLang="cs-CZ" dirty="0" smtClean="0"/>
              <a:t>Převádění </a:t>
            </a:r>
            <a:r>
              <a:rPr lang="cs-CZ" altLang="cs-CZ" dirty="0" smtClean="0"/>
              <a:t>zodpovědnosti za rozhodování a řešení problémů na podřízené.</a:t>
            </a:r>
          </a:p>
          <a:p>
            <a:pPr eaLnBrk="1" hangingPunct="1"/>
            <a:r>
              <a:rPr lang="cs-CZ" altLang="cs-CZ" dirty="0" smtClean="0"/>
              <a:t>Méně dohledu, více pochvaly.</a:t>
            </a:r>
          </a:p>
          <a:p>
            <a:pPr eaLnBrk="1" hangingPunct="1"/>
            <a:r>
              <a:rPr lang="cs-CZ" altLang="cs-CZ" dirty="0" smtClean="0"/>
              <a:t>Vhodný pro kompetentní a zodpovědné, kteří jsou schopni si sami poradit.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Participační vedení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8EF088-15A1-4C4B-8C85-8C06A9018D1B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Trvalá konzultace vedoucího a pracovníků při řešení problémů.</a:t>
            </a:r>
          </a:p>
          <a:p>
            <a:r>
              <a:rPr lang="cs-CZ" dirty="0" smtClean="0"/>
              <a:t>Při rozhodování se počítá s názory pracovníků.</a:t>
            </a:r>
          </a:p>
          <a:p>
            <a:r>
              <a:rPr lang="cs-CZ" dirty="0" smtClean="0"/>
              <a:t>Málo metodické vedení.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5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Manažerská mřížka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8EF088-15A1-4C4B-8C85-8C06A9018D1B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Používá se </a:t>
            </a:r>
            <a:r>
              <a:rPr lang="cs-CZ" dirty="0"/>
              <a:t>na hodnocení stylu řízení/vedení. </a:t>
            </a:r>
            <a:endParaRPr lang="cs-CZ" dirty="0" smtClean="0"/>
          </a:p>
          <a:p>
            <a:r>
              <a:rPr lang="cs-CZ" dirty="0" smtClean="0"/>
              <a:t>Autory </a:t>
            </a:r>
            <a:r>
              <a:rPr lang="cs-CZ" dirty="0"/>
              <a:t>jsou Robert Blake a Jane </a:t>
            </a:r>
            <a:r>
              <a:rPr lang="cs-CZ" dirty="0" err="1"/>
              <a:t>Mouton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Mřížka </a:t>
            </a:r>
            <a:r>
              <a:rPr lang="cs-CZ" dirty="0"/>
              <a:t>se skládá ze dvou dimenzí</a:t>
            </a:r>
            <a:r>
              <a:rPr lang="cs-CZ" dirty="0" smtClean="0"/>
              <a:t>: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</a:t>
            </a:r>
            <a:r>
              <a:rPr lang="cs-CZ" sz="2800" dirty="0"/>
              <a:t>Pozornost zaměřená na výrobu (výsledky)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    Pozornost zaměřená na </a:t>
            </a:r>
            <a:r>
              <a:rPr lang="cs-CZ" sz="2800" dirty="0" smtClean="0"/>
              <a:t>lidi.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76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Manažerská mřížka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>
          <a:xfrm>
            <a:off x="4844900" y="1196752"/>
            <a:ext cx="4299099" cy="5400600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1.1 - „volný průběh“ </a:t>
            </a:r>
            <a:r>
              <a:rPr lang="cs-CZ" dirty="0" smtClean="0"/>
              <a:t>(ochuzené, lhostejné) - </a:t>
            </a:r>
            <a:r>
              <a:rPr lang="cs-CZ" dirty="0"/>
              <a:t>minimální řízení/vedení a minimální požadavky na splnění úkolu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1.9 - „venkovský klub“ </a:t>
            </a:r>
            <a:r>
              <a:rPr lang="cs-CZ" dirty="0" smtClean="0"/>
              <a:t>(charitativní, sociální) - </a:t>
            </a:r>
            <a:r>
              <a:rPr lang="cs-CZ" dirty="0"/>
              <a:t>vysoká orientace na lidi a mezilidské vztahy, minimální orientace na splnění úkolu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5.5 - „kompromisní vedení“ - střední úroveň orientace na vztahy a orientace na uspokojivé splnění úkolu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9.1 - „autoritativní vedení“ </a:t>
            </a:r>
            <a:r>
              <a:rPr lang="cs-CZ" dirty="0" smtClean="0"/>
              <a:t>(technické) - </a:t>
            </a:r>
            <a:r>
              <a:rPr lang="cs-CZ" dirty="0"/>
              <a:t>minimální ohled na lidi, vysoké požadavky na splnění úkolu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9.9 - „týmové vedení“ </a:t>
            </a:r>
            <a:r>
              <a:rPr lang="cs-CZ" dirty="0" smtClean="0"/>
              <a:t>(efektivní) - </a:t>
            </a:r>
            <a:r>
              <a:rPr lang="cs-CZ" dirty="0"/>
              <a:t>nejvyšší orientace na lidi a vztahy i na splnění úkolu.</a:t>
            </a:r>
          </a:p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18EF088-15A1-4C4B-8C85-8C06A9018D1B}" type="datetime1">
              <a:rPr lang="cs-CZ" smtClean="0"/>
              <a:pPr>
                <a:defRPr/>
              </a:pPr>
              <a:t>31.10.2018</a:t>
            </a:fld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6381328"/>
            <a:ext cx="37444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effectLst/>
              </a:rPr>
              <a:t>https://managementmania.com/cs/manazerska-mrizka</a:t>
            </a:r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16349"/>
            <a:ext cx="4824536" cy="4574560"/>
          </a:xfrm>
        </p:spPr>
      </p:pic>
    </p:spTree>
    <p:extLst>
      <p:ext uri="{BB962C8B-B14F-4D97-AF65-F5344CB8AC3E}">
        <p14:creationId xmlns:p14="http://schemas.microsoft.com/office/powerpoint/2010/main" val="200098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Moc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D9AF67-9A06-4365-80F4-B68EDA591825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Obecně – síla vyvolávající respekt, strach a obavy, nutnost podřídit se jí a jejím nositelům.</a:t>
            </a:r>
          </a:p>
          <a:p>
            <a:endParaRPr lang="cs-CZ" dirty="0"/>
          </a:p>
          <a:p>
            <a:r>
              <a:rPr lang="cs-CZ" dirty="0" smtClean="0"/>
              <a:t>Manažersky – schopnost mobilizovat zdroje k vykonání produktivní práce v prostředí, které si nositelé formují.</a:t>
            </a:r>
          </a:p>
          <a:p>
            <a:endParaRPr lang="cs-CZ" dirty="0"/>
          </a:p>
          <a:p>
            <a:r>
              <a:rPr lang="cs-CZ" dirty="0" smtClean="0"/>
              <a:t>Pravomoc – poskytnutí práv a odpovědnosti zaměstnancům na všech úrovních.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14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Dělení moci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8EF088-15A1-4C4B-8C85-8C06A9018D1B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Formální (poziční) – součást pozice manažera v </a:t>
            </a:r>
            <a:r>
              <a:rPr lang="cs-CZ" dirty="0" err="1" smtClean="0"/>
              <a:t>org</a:t>
            </a:r>
            <a:r>
              <a:rPr lang="cs-CZ" dirty="0" smtClean="0"/>
              <a:t>. struktuře. Získání či ztráta je pod kontrolou vyšších úrovních managementu. Vnějším projevem je autorita.</a:t>
            </a:r>
          </a:p>
          <a:p>
            <a:endParaRPr lang="cs-CZ" dirty="0"/>
          </a:p>
          <a:p>
            <a:r>
              <a:rPr lang="cs-CZ" dirty="0" smtClean="0"/>
              <a:t>Neformální – souvisí s osobnostními vlastnostmi, charakterem, vědomostmi, zkušenostmi, …Vnějším projevem je respekt. Nositelem nemusí být manažer.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24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solidFill>
                  <a:schemeClr val="tx1"/>
                </a:solidFill>
              </a:rPr>
              <a:t>Leadership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11266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895927F-5155-4FBB-9E26-1E1297034820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Výsledky založeny na koučujícím a rozvojovém přístupu lídra.</a:t>
            </a:r>
          </a:p>
          <a:p>
            <a:pPr eaLnBrk="1" hangingPunct="1"/>
            <a:r>
              <a:rPr lang="cs-CZ" altLang="cs-CZ" sz="2800" dirty="0" smtClean="0"/>
              <a:t>Lídr ovlivňuje pracovní výkon podřízených.</a:t>
            </a:r>
          </a:p>
          <a:p>
            <a:pPr eaLnBrk="1" hangingPunct="1"/>
            <a:r>
              <a:rPr lang="cs-CZ" altLang="cs-CZ" sz="2800" dirty="0" smtClean="0"/>
              <a:t>Jde příkladem v budování loajality a důvěryhodnosti.</a:t>
            </a:r>
          </a:p>
          <a:p>
            <a:pPr eaLnBrk="1" hangingPunct="1"/>
            <a:r>
              <a:rPr lang="cs-CZ" altLang="cs-CZ" sz="2800" dirty="0" smtClean="0"/>
              <a:t>Lídr dosahuje výsledků.</a:t>
            </a:r>
          </a:p>
          <a:p>
            <a:pPr eaLnBrk="1" hangingPunct="1"/>
            <a:r>
              <a:rPr lang="cs-CZ" altLang="cs-CZ" sz="2800" dirty="0" smtClean="0"/>
              <a:t>Partnerství je uplatňováno uvnitř i mimo tým.</a:t>
            </a:r>
          </a:p>
          <a:p>
            <a:pPr eaLnBrk="1" hangingPunct="1"/>
            <a:r>
              <a:rPr lang="cs-CZ" altLang="cs-CZ" sz="2800" dirty="0" smtClean="0"/>
              <a:t>Lídr ovlivňuje skrze svou osobnost.</a:t>
            </a:r>
          </a:p>
          <a:p>
            <a:pPr eaLnBrk="1" hangingPunct="1"/>
            <a:r>
              <a:rPr lang="cs-CZ" altLang="cs-CZ" sz="2800" dirty="0" smtClean="0"/>
              <a:t>Umí rozpoznat talent a vychovává následovníky.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Lídr</a:t>
            </a:r>
          </a:p>
        </p:txBody>
      </p:sp>
      <p:sp>
        <p:nvSpPr>
          <p:cNvPr id="1229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3A4BDF-EF8C-4E72-8C02-A1BAE0C5008C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28750"/>
            <a:ext cx="8229600" cy="4697413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Zvyšuje sebevědomí a sebedůvěru druhých.</a:t>
            </a:r>
          </a:p>
          <a:p>
            <a:pPr eaLnBrk="1" hangingPunct="1"/>
            <a:r>
              <a:rPr lang="cs-CZ" altLang="cs-CZ" sz="2800" dirty="0" smtClean="0"/>
              <a:t>Naslouchá a reaguje s empatií.</a:t>
            </a:r>
          </a:p>
          <a:p>
            <a:pPr eaLnBrk="1" hangingPunct="1"/>
            <a:r>
              <a:rPr lang="cs-CZ" altLang="cs-CZ" sz="2800" dirty="0" smtClean="0"/>
              <a:t>Ptá se, pomáhá a povzbuzuje v angažovanosti.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Rozdělení lidí v týmu: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16% angažovaní (spolehliví)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69% neangažovaní (podmínečně spolupracující)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15% aktivně neangažovaní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7 návyků vůdčích osobností</a:t>
            </a:r>
          </a:p>
        </p:txBody>
      </p:sp>
      <p:sp>
        <p:nvSpPr>
          <p:cNvPr id="1331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23170A-2E15-45B7-94FB-8E300B0F8042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1484784"/>
            <a:ext cx="8229600" cy="4840288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Návyk č.1 – Buďte proaktivní</a:t>
            </a:r>
          </a:p>
          <a:p>
            <a:pPr lvl="1" eaLnBrk="1" hangingPunct="1">
              <a:buFontTx/>
              <a:buNone/>
            </a:pPr>
            <a:r>
              <a:rPr lang="cs-CZ" altLang="cs-CZ" sz="2000" dirty="0" smtClean="0"/>
              <a:t>Jedinci jsou odpovědní za svá rozhodnutí a mají svobodu volby.</a:t>
            </a:r>
          </a:p>
          <a:p>
            <a:pPr lvl="1" eaLnBrk="1" hangingPunct="1">
              <a:buFontTx/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800" dirty="0" smtClean="0"/>
              <a:t>Návyk č.2 – Začínejte s myšlenkou na konec</a:t>
            </a:r>
          </a:p>
          <a:p>
            <a:pPr lvl="1" eaLnBrk="1" hangingPunct="1">
              <a:buFontTx/>
              <a:buNone/>
            </a:pPr>
            <a:r>
              <a:rPr lang="cs-CZ" altLang="cs-CZ" sz="2000" dirty="0" smtClean="0"/>
              <a:t>Duševní vytváření předchází fyzickému vytváření.</a:t>
            </a:r>
          </a:p>
          <a:p>
            <a:pPr lvl="1" eaLnBrk="1" hangingPunct="1">
              <a:buFontTx/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800" dirty="0" smtClean="0"/>
              <a:t>Návyk č.3 – To nejdůležitější na prvním místě.</a:t>
            </a:r>
          </a:p>
          <a:p>
            <a:pPr lvl="1" eaLnBrk="1" hangingPunct="1">
              <a:buFontTx/>
              <a:buNone/>
            </a:pPr>
            <a:r>
              <a:rPr lang="cs-CZ" altLang="cs-CZ" sz="2000" dirty="0" smtClean="0"/>
              <a:t>Skutečná efektivita vyžaduje rovnováhu mezi důležitými vztahy, rolemi a </a:t>
            </a:r>
            <a:r>
              <a:rPr lang="cs-CZ" altLang="cs-CZ" sz="2000" dirty="0"/>
              <a:t>ú</a:t>
            </a:r>
            <a:r>
              <a:rPr lang="cs-CZ" altLang="cs-CZ" sz="2000" dirty="0" smtClean="0"/>
              <a:t>koly.</a:t>
            </a:r>
          </a:p>
          <a:p>
            <a:pPr lvl="1" eaLnBrk="1" hangingPunct="1">
              <a:buFontTx/>
              <a:buNone/>
            </a:pPr>
            <a:endParaRPr lang="cs-CZ" altLang="cs-CZ" sz="2000" dirty="0" smtClean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cs-CZ" altLang="cs-CZ" sz="2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7 návyků vůdčích osobností</a:t>
            </a:r>
          </a:p>
        </p:txBody>
      </p:sp>
      <p:sp>
        <p:nvSpPr>
          <p:cNvPr id="1433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0355D7-1F16-4E53-962E-690CBF5529F0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1556792"/>
            <a:ext cx="8229600" cy="4840288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Návyk č.4 – Myslete a jednejte způsobem </a:t>
            </a:r>
            <a:br>
              <a:rPr lang="cs-CZ" altLang="cs-CZ" sz="2800" dirty="0" smtClean="0"/>
            </a:br>
            <a:r>
              <a:rPr lang="cs-CZ" altLang="cs-CZ" sz="2800" dirty="0" smtClean="0"/>
              <a:t>Výhra - Výhra</a:t>
            </a:r>
          </a:p>
          <a:p>
            <a:pPr lvl="1" eaLnBrk="1" hangingPunct="1">
              <a:buFontTx/>
              <a:buNone/>
            </a:pPr>
            <a:r>
              <a:rPr lang="cs-CZ" altLang="cs-CZ" sz="2000" dirty="0" smtClean="0"/>
              <a:t>Přínosné dlouhodobé vztahy jsou založeny na principu vzájemného prospěchu a otevřené komunikaci.</a:t>
            </a:r>
          </a:p>
          <a:p>
            <a:pPr lvl="1" eaLnBrk="1" hangingPunct="1">
              <a:buFontTx/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800" dirty="0" smtClean="0"/>
              <a:t>Návyk č.5 – Nejdříve se snažte pochopit, potom být pochopeni</a:t>
            </a:r>
          </a:p>
          <a:p>
            <a:pPr lvl="1" eaLnBrk="1" hangingPunct="1">
              <a:buFontTx/>
              <a:buNone/>
            </a:pPr>
            <a:r>
              <a:rPr lang="cs-CZ" altLang="cs-CZ" sz="2000" dirty="0" smtClean="0"/>
              <a:t>Určete diagnózu dříve, než začnete přepisovat. Pochopení přichází prostřednictvím naslouchání.</a:t>
            </a:r>
          </a:p>
          <a:p>
            <a:pPr lvl="1" eaLnBrk="1" hangingPunct="1">
              <a:buFontTx/>
              <a:buNone/>
            </a:pPr>
            <a:endParaRPr lang="cs-CZ" altLang="cs-CZ" sz="2000" dirty="0" smtClean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cs-CZ" altLang="cs-CZ" sz="2000" dirty="0" smtClean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cs-CZ" altLang="cs-CZ" sz="2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Vedení</a:t>
            </a:r>
          </a:p>
        </p:txBody>
      </p:sp>
      <p:sp>
        <p:nvSpPr>
          <p:cNvPr id="307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033822-0DCB-497A-A3EA-AFBC811EAD20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 smtClean="0"/>
              <a:t>Poslední článek v řetězci manažerských činností.</a:t>
            </a:r>
          </a:p>
          <a:p>
            <a:r>
              <a:rPr lang="cs-CZ" altLang="cs-CZ" dirty="0" smtClean="0"/>
              <a:t>Působení na podřízené s cílem optimálně využít jejich schopnosti v zájmu organizace.</a:t>
            </a:r>
          </a:p>
          <a:p>
            <a:r>
              <a:rPr lang="cs-CZ" altLang="cs-CZ" dirty="0" smtClean="0"/>
              <a:t>Manažer potřebuje znát osobnost pracovníka, rozsah práce a být připraven pro vedení lidí.</a:t>
            </a:r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7 návyků vůdčích osobností</a:t>
            </a:r>
          </a:p>
        </p:txBody>
      </p:sp>
      <p:sp>
        <p:nvSpPr>
          <p:cNvPr id="1536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4ADD52-9729-4469-A631-E13E5D326214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783"/>
            <a:ext cx="8229600" cy="4641379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Návyk č.6 – Vytvářejte synergii</a:t>
            </a:r>
          </a:p>
          <a:p>
            <a:pPr lvl="1" eaLnBrk="1" hangingPunct="1">
              <a:buFontTx/>
              <a:buNone/>
            </a:pPr>
            <a:r>
              <a:rPr lang="cs-CZ" altLang="cs-CZ" sz="2000" dirty="0" smtClean="0"/>
              <a:t>Celek je víc než součet jeho částí.</a:t>
            </a:r>
          </a:p>
          <a:p>
            <a:pPr lvl="1" eaLnBrk="1" hangingPunct="1">
              <a:buFontTx/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800" dirty="0" smtClean="0"/>
              <a:t>Návyk č.7 – Ostřete pilu</a:t>
            </a:r>
          </a:p>
          <a:p>
            <a:pPr lvl="1" eaLnBrk="1" hangingPunct="1">
              <a:buFontTx/>
              <a:buNone/>
            </a:pPr>
            <a:r>
              <a:rPr lang="cs-CZ" altLang="cs-CZ" sz="2000" dirty="0" smtClean="0"/>
              <a:t>Výsledky vyžadují rozvoj a ošetřování zdroje.</a:t>
            </a:r>
          </a:p>
          <a:p>
            <a:pPr lvl="1" eaLnBrk="1" hangingPunct="1">
              <a:buFontTx/>
              <a:buNone/>
            </a:pPr>
            <a:endParaRPr lang="cs-CZ" altLang="cs-CZ" sz="2000" dirty="0" smtClean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cs-CZ" altLang="cs-CZ" sz="2000" dirty="0" smtClean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cs-CZ" altLang="cs-CZ" sz="2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Tým   </a:t>
            </a:r>
            <a:r>
              <a:rPr lang="cs-CZ" sz="3200" dirty="0" smtClean="0">
                <a:solidFill>
                  <a:schemeClr val="tx1"/>
                </a:solidFill>
              </a:rPr>
              <a:t>(</a:t>
            </a:r>
            <a:r>
              <a:rPr lang="cs-CZ" sz="3200" b="1" dirty="0" err="1" smtClean="0">
                <a:solidFill>
                  <a:schemeClr val="tx1"/>
                </a:solidFill>
              </a:rPr>
              <a:t>T</a:t>
            </a:r>
            <a:r>
              <a:rPr lang="cs-CZ" sz="3200" dirty="0" err="1" smtClean="0">
                <a:solidFill>
                  <a:schemeClr val="tx1"/>
                </a:solidFill>
              </a:rPr>
              <a:t>ogether</a:t>
            </a: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200" b="1" dirty="0" err="1" smtClean="0">
                <a:solidFill>
                  <a:schemeClr val="tx1"/>
                </a:solidFill>
              </a:rPr>
              <a:t>E</a:t>
            </a:r>
            <a:r>
              <a:rPr lang="cs-CZ" sz="3200" dirty="0" err="1" smtClean="0">
                <a:solidFill>
                  <a:schemeClr val="tx1"/>
                </a:solidFill>
              </a:rPr>
              <a:t>verybody</a:t>
            </a: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200" b="1" dirty="0" err="1" smtClean="0">
                <a:solidFill>
                  <a:schemeClr val="tx1"/>
                </a:solidFill>
              </a:rPr>
              <a:t>A</a:t>
            </a:r>
            <a:r>
              <a:rPr lang="cs-CZ" sz="3200" dirty="0" err="1" smtClean="0">
                <a:solidFill>
                  <a:schemeClr val="tx1"/>
                </a:solidFill>
              </a:rPr>
              <a:t>chieve</a:t>
            </a: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200" b="1" dirty="0" smtClean="0">
                <a:solidFill>
                  <a:schemeClr val="tx1"/>
                </a:solidFill>
              </a:rPr>
              <a:t>M</a:t>
            </a:r>
            <a:r>
              <a:rPr lang="cs-CZ" sz="3200" dirty="0" smtClean="0">
                <a:solidFill>
                  <a:schemeClr val="tx1"/>
                </a:solidFill>
              </a:rPr>
              <a:t>ore)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16386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5BFFE9-4369-47BA-9725-A8DAE078FC90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Malá pracovní skupina, dvou a více jedinců: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členěna podle funkcí,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má společně stanovené cíle,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má intenzivní vzájemné vztahy,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má výrazný kolektivní duch,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panuje silná soudržnost mezi členy týmu</a:t>
            </a:r>
            <a:r>
              <a:rPr lang="cs-CZ" altLang="cs-CZ" sz="2400" dirty="0" smtClean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Význam týmu</a:t>
            </a:r>
          </a:p>
        </p:txBody>
      </p:sp>
      <p:sp>
        <p:nvSpPr>
          <p:cNvPr id="1741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228231-DFAD-4408-B4B2-E59DA3C1900A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dirty="0" smtClean="0"/>
              <a:t>Pro člena: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obohacuje se o nové znalosti a dovednosti od ostatních,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atmosféra důvěry přispívá k lepším pracovním výkonům,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prostor k tvořivé práci, tím dochází ke zvýšení sebevědomí,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opora ve složitých a kritických situacích.</a:t>
            </a:r>
          </a:p>
          <a:p>
            <a:pPr lvl="1" eaLnBrk="1" hangingPunct="1"/>
            <a:endParaRPr lang="cs-CZ" altLang="cs-CZ" sz="2000" dirty="0" smtClean="0"/>
          </a:p>
          <a:p>
            <a:pPr eaLnBrk="1" hangingPunct="1"/>
            <a:r>
              <a:rPr lang="cs-CZ" altLang="cs-CZ" sz="2800" dirty="0" smtClean="0"/>
              <a:t>Pro vedoucího: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ve fungujícím týmu odpadá řešení osobních sporů mezi jedinci,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umožňuje delegování složitých úkolů,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v týmu opora při zvládání složitých úkolů,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v týmu vzniká více nápadů a možností řešení než při direktivním vedení lidí.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Význam týmu</a:t>
            </a:r>
          </a:p>
        </p:txBody>
      </p:sp>
      <p:sp>
        <p:nvSpPr>
          <p:cNvPr id="1843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1C4E88-8BD8-4242-BA1B-9659AFAE8131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Pro organizaci: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zvyšují výkonnost pracovníků,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firma je lépe připravena na změny – je pružnější,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umožňuje lépe řešit složité situace,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rozvíjí se odpovědnost a zastupitelnost pracovníků.</a:t>
            </a:r>
          </a:p>
          <a:p>
            <a:pPr lvl="1" eaLnBrk="1" hangingPunct="1"/>
            <a:endParaRPr lang="cs-CZ" altLang="cs-CZ" sz="2000" dirty="0" smtClean="0"/>
          </a:p>
          <a:p>
            <a:pPr eaLnBrk="1" hangingPunct="1"/>
            <a:r>
              <a:rPr lang="cs-CZ" altLang="cs-CZ" sz="2800" dirty="0" smtClean="0"/>
              <a:t>Synergický efekt týmu – propojenost.</a:t>
            </a:r>
          </a:p>
          <a:p>
            <a:pPr eaLnBrk="1" hangingPunct="1"/>
            <a:r>
              <a:rPr lang="cs-CZ" altLang="cs-CZ" sz="2800" dirty="0" smtClean="0"/>
              <a:t>Podmínkou efektivní týmové práce je spolupráce členů týmu, důvěra mezi členy týmu a soudržnost.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Motivace</a:t>
            </a:r>
          </a:p>
        </p:txBody>
      </p:sp>
      <p:sp>
        <p:nvSpPr>
          <p:cNvPr id="1945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8F3439-9D61-4D6E-8289-6DE41474A7C2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600200"/>
            <a:ext cx="8507412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dirty="0" smtClean="0"/>
              <a:t>Buďte sami vysoce motivovaní.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dirty="0" smtClean="0"/>
              <a:t>Vybírejte si vysoce motivované lidi.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dirty="0" smtClean="0"/>
              <a:t>Stanovte si reálné cíle.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dirty="0" smtClean="0"/>
              <a:t>Chovejte se ke každému jako k jednotlivci.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dirty="0" smtClean="0"/>
              <a:t>Pokrok motivuje.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dirty="0" smtClean="0"/>
              <a:t>Vytvořte motivující pracovní prostředí.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dirty="0" smtClean="0"/>
              <a:t>Zajistěte spravedlivé odměňování.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dirty="0" smtClean="0"/>
              <a:t>Projevujte uznání.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altLang="cs-CZ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Pravidlo 50:50</a:t>
            </a:r>
          </a:p>
        </p:txBody>
      </p:sp>
      <p:sp>
        <p:nvSpPr>
          <p:cNvPr id="2048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443EE4-5B07-453D-8583-5823DF5D746F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50</a:t>
            </a:r>
            <a:r>
              <a:rPr lang="en-US" altLang="cs-CZ" dirty="0" smtClean="0"/>
              <a:t>% </a:t>
            </a:r>
            <a:r>
              <a:rPr lang="cs-CZ" altLang="cs-CZ" dirty="0" smtClean="0"/>
              <a:t>motivace pochází z našeho nitra</a:t>
            </a:r>
          </a:p>
          <a:p>
            <a:pPr eaLnBrk="1" hangingPunct="1"/>
            <a:r>
              <a:rPr lang="cs-CZ" altLang="cs-CZ" dirty="0" smtClean="0"/>
              <a:t>50</a:t>
            </a:r>
            <a:r>
              <a:rPr lang="en-US" altLang="cs-CZ" dirty="0" smtClean="0"/>
              <a:t>%</a:t>
            </a:r>
            <a:r>
              <a:rPr lang="cs-CZ" altLang="cs-CZ" dirty="0" smtClean="0"/>
              <a:t> z okolí</a:t>
            </a:r>
          </a:p>
          <a:p>
            <a:pPr eaLnBrk="1" hangingPunct="1"/>
            <a:r>
              <a:rPr lang="cs-CZ" altLang="cs-CZ" b="1" dirty="0" smtClean="0"/>
              <a:t>Teorie očekávání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vyvážení vynaložené energie hodnotou očekávaných přínosů</a:t>
            </a:r>
          </a:p>
          <a:p>
            <a:pPr eaLnBrk="1" hangingPunct="1">
              <a:buFontTx/>
              <a:buNone/>
            </a:pPr>
            <a:endParaRPr lang="cs-CZ" altLang="cs-CZ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solidFill>
                  <a:schemeClr val="tx1"/>
                </a:solidFill>
              </a:rPr>
              <a:t>Maslowova</a:t>
            </a:r>
            <a:r>
              <a:rPr lang="cs-CZ" dirty="0" smtClean="0">
                <a:solidFill>
                  <a:schemeClr val="tx1"/>
                </a:solidFill>
              </a:rPr>
              <a:t> teorie</a:t>
            </a:r>
          </a:p>
        </p:txBody>
      </p:sp>
      <p:sp>
        <p:nvSpPr>
          <p:cNvPr id="21506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148216-1562-4E74-ABFA-F31132C10411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Pět motivačních faktorů</a:t>
            </a:r>
          </a:p>
          <a:p>
            <a:pPr eaLnBrk="1" hangingPunct="1"/>
            <a:r>
              <a:rPr lang="cs-CZ" altLang="cs-CZ" dirty="0" smtClean="0"/>
              <a:t>Další potřeba až v okamžiku uspokojení předchozí</a:t>
            </a:r>
          </a:p>
          <a:p>
            <a:pPr eaLnBrk="1" hangingPunct="1"/>
            <a:r>
              <a:rPr lang="cs-CZ" altLang="cs-CZ" dirty="0" smtClean="0"/>
              <a:t>Hierarchie potřeb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Teorie X a Y</a:t>
            </a:r>
          </a:p>
        </p:txBody>
      </p:sp>
      <p:sp>
        <p:nvSpPr>
          <p:cNvPr id="2253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FF96DB-A240-4E36-B422-E1514614AA98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McGregor</a:t>
            </a:r>
            <a:endParaRPr lang="cs-CZ" altLang="cs-CZ" dirty="0" smtClean="0"/>
          </a:p>
          <a:p>
            <a:pPr eaLnBrk="1" hangingPunct="1"/>
            <a:r>
              <a:rPr lang="cs-CZ" altLang="cs-CZ" b="1" dirty="0" smtClean="0"/>
              <a:t>Teorie X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tradiční pohled na řízení a kontrolu</a:t>
            </a:r>
          </a:p>
          <a:p>
            <a:pPr eaLnBrk="1" hangingPunct="1"/>
            <a:r>
              <a:rPr lang="cs-CZ" altLang="cs-CZ" b="1" dirty="0" smtClean="0"/>
              <a:t>Teorie Y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spojení cílů jednotlivce a společnosti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467544" y="1844824"/>
            <a:ext cx="8229600" cy="2951857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Nestačí udělat, co je ve vašich silách.</a:t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Někdy musíme udělat to, co se 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od nás požaduje.</a:t>
            </a:r>
            <a:r>
              <a:rPr lang="cs-CZ" dirty="0" smtClean="0">
                <a:solidFill>
                  <a:srgbClr val="FFFF00"/>
                </a:solidFill>
              </a:rPr>
              <a:t/>
            </a:r>
            <a:br>
              <a:rPr lang="cs-CZ" dirty="0" smtClean="0">
                <a:solidFill>
                  <a:srgbClr val="FFFF00"/>
                </a:solidFill>
              </a:rPr>
            </a:br>
            <a:r>
              <a:rPr lang="cs-CZ" dirty="0" smtClean="0">
                <a:solidFill>
                  <a:srgbClr val="FFFF00"/>
                </a:solidFill>
              </a:rPr>
              <a:t/>
            </a:r>
            <a:br>
              <a:rPr lang="cs-CZ" dirty="0" smtClean="0">
                <a:solidFill>
                  <a:srgbClr val="FFFF00"/>
                </a:solidFill>
              </a:rPr>
            </a:br>
            <a:r>
              <a:rPr lang="cs-CZ" dirty="0" smtClean="0">
                <a:solidFill>
                  <a:srgbClr val="FFFF00"/>
                </a:solidFill>
              </a:rPr>
              <a:t/>
            </a:r>
            <a:br>
              <a:rPr lang="cs-CZ" dirty="0" smtClean="0">
                <a:solidFill>
                  <a:srgbClr val="FFFF00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W. Churchill</a:t>
            </a:r>
          </a:p>
        </p:txBody>
      </p:sp>
      <p:sp>
        <p:nvSpPr>
          <p:cNvPr id="25602" name="Zástupný symbol pro datum 2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E77876-DB54-496E-A90A-68D7186E33AC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26626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5CE28A-CF3B-4292-822A-038FF3F86F47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John </a:t>
            </a:r>
            <a:r>
              <a:rPr lang="cs-CZ" altLang="cs-CZ" sz="2000" dirty="0" err="1" smtClean="0"/>
              <a:t>Adair</a:t>
            </a:r>
            <a:r>
              <a:rPr lang="cs-CZ" altLang="cs-CZ" sz="2000" dirty="0" smtClean="0"/>
              <a:t> – Jak řídit druhé i sám sebe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err="1" smtClean="0"/>
              <a:t>Grohar</a:t>
            </a:r>
            <a:r>
              <a:rPr lang="cs-CZ" altLang="cs-CZ" sz="2000" dirty="0" smtClean="0"/>
              <a:t>-Murray, </a:t>
            </a:r>
            <a:r>
              <a:rPr lang="cs-CZ" altLang="cs-CZ" sz="2000" dirty="0" err="1" smtClean="0"/>
              <a:t>DiCroce</a:t>
            </a:r>
            <a:r>
              <a:rPr lang="cs-CZ" altLang="cs-CZ" sz="2000" dirty="0" smtClean="0"/>
              <a:t> – Zásady vedení a řízení v oblasti ošetřovatelské péče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Michael Armstrong – Řízení lidských zdrojů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MANAŽERSKÉ ROZHODOVÁNÍ, Ing. Jiří Vacek, Ph.D., prezentace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Pavel </a:t>
            </a:r>
            <a:r>
              <a:rPr lang="cs-CZ" altLang="cs-CZ" sz="2000" dirty="0" smtClean="0"/>
              <a:t>Svobodník – Management pro zdravotníky v </a:t>
            </a:r>
            <a:r>
              <a:rPr lang="cs-CZ" altLang="cs-CZ" sz="2000" dirty="0" smtClean="0"/>
              <a:t>kostce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Plevová a kol.: Management v ošetřovatelství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Zlámal a kol.: Základy managementu pro zdravotnické obory</a:t>
            </a:r>
          </a:p>
          <a:p>
            <a:pPr>
              <a:lnSpc>
                <a:spcPct val="90000"/>
              </a:lnSpc>
            </a:pPr>
            <a:r>
              <a:rPr lang="cs-CZ" altLang="cs-CZ" sz="2000" dirty="0">
                <a:hlinkClick r:id="rId2"/>
              </a:rPr>
              <a:t>https://</a:t>
            </a:r>
            <a:r>
              <a:rPr lang="cs-CZ" altLang="cs-CZ" sz="2000" dirty="0" smtClean="0">
                <a:hlinkClick r:id="rId2"/>
              </a:rPr>
              <a:t>managementmania.com/cs/manazerska-mrizka</a:t>
            </a:r>
            <a:endParaRPr lang="cs-CZ" altLang="cs-CZ" sz="2000" dirty="0" smtClean="0"/>
          </a:p>
          <a:p>
            <a:pPr>
              <a:lnSpc>
                <a:spcPct val="90000"/>
              </a:lnSpc>
            </a:pPr>
            <a:endParaRPr lang="cs-CZ" altLang="cs-CZ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Zásady vedení lidí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8EF088-15A1-4C4B-8C85-8C06A9018D1B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Důvěra ve schopnosti pracovníků.</a:t>
            </a:r>
          </a:p>
          <a:p>
            <a:r>
              <a:rPr lang="cs-CZ" dirty="0" smtClean="0"/>
              <a:t>Pochopení k pracovním problémům podřízených.</a:t>
            </a:r>
          </a:p>
          <a:p>
            <a:r>
              <a:rPr lang="cs-CZ" dirty="0" smtClean="0"/>
              <a:t>Vydávat příkazy a rozhodovat stručně a srozumitelně.</a:t>
            </a:r>
          </a:p>
          <a:p>
            <a:r>
              <a:rPr lang="cs-CZ" dirty="0" smtClean="0"/>
              <a:t>Být rozvážný, klidný, nepodléhat emocím a panice.</a:t>
            </a:r>
          </a:p>
          <a:p>
            <a:r>
              <a:rPr lang="cs-CZ" dirty="0" smtClean="0"/>
              <a:t>Působit jako spolupracovník, ale ne důvěrný přítel.</a:t>
            </a:r>
          </a:p>
          <a:p>
            <a:r>
              <a:rPr lang="cs-CZ" dirty="0" smtClean="0"/>
              <a:t>Seznámit s tím, co se od nich očekává a jak budou hodnoceni.</a:t>
            </a:r>
          </a:p>
        </p:txBody>
      </p:sp>
    </p:spTree>
    <p:extLst>
      <p:ext uri="{BB962C8B-B14F-4D97-AF65-F5344CB8AC3E}">
        <p14:creationId xmlns:p14="http://schemas.microsoft.com/office/powerpoint/2010/main" val="64726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Zásady vedení lidí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8EF088-15A1-4C4B-8C85-8C06A9018D1B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Dbát na kariéru podřízených.</a:t>
            </a:r>
          </a:p>
          <a:p>
            <a:r>
              <a:rPr lang="cs-CZ" dirty="0"/>
              <a:t>Vhodná a účelná kontrola, která působí stimulačně.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804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Základní styly vedení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409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C5284B-1D27-48B5-9AA5-05EAF0235B80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Autokratický styl.</a:t>
            </a:r>
          </a:p>
          <a:p>
            <a:pPr eaLnBrk="1" hangingPunct="1"/>
            <a:r>
              <a:rPr lang="cs-CZ" altLang="cs-CZ" dirty="0" smtClean="0"/>
              <a:t>Demokratický styl.</a:t>
            </a:r>
          </a:p>
          <a:p>
            <a:pPr eaLnBrk="1" hangingPunct="1"/>
            <a:r>
              <a:rPr lang="cs-CZ" altLang="cs-CZ" dirty="0" smtClean="0"/>
              <a:t>Liberální styl.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Další </a:t>
            </a:r>
            <a:r>
              <a:rPr lang="cs-CZ" dirty="0">
                <a:solidFill>
                  <a:schemeClr val="tx1"/>
                </a:solidFill>
              </a:rPr>
              <a:t>styly vedení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8EF088-15A1-4C4B-8C85-8C06A9018D1B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Situační styly.</a:t>
            </a:r>
          </a:p>
          <a:p>
            <a:r>
              <a:rPr lang="cs-CZ" dirty="0" smtClean="0"/>
              <a:t>Podmíněné styly.</a:t>
            </a:r>
          </a:p>
          <a:p>
            <a:r>
              <a:rPr lang="cs-CZ" dirty="0" smtClean="0"/>
              <a:t>Situační moderní styly: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direktivní,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koučování,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mentorování,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delegování,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participační vedení.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102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Direktivní styl vedení</a:t>
            </a:r>
          </a:p>
        </p:txBody>
      </p:sp>
      <p:sp>
        <p:nvSpPr>
          <p:cNvPr id="717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4FFB29-16B0-4654-801A-F65CE02A57E0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Přímý, příkazové vedení.</a:t>
            </a:r>
          </a:p>
          <a:p>
            <a:pPr eaLnBrk="1" hangingPunct="1"/>
            <a:r>
              <a:rPr lang="cs-CZ" altLang="cs-CZ" dirty="0" smtClean="0"/>
              <a:t>Autokratický</a:t>
            </a:r>
            <a:r>
              <a:rPr lang="cs-CZ" altLang="cs-CZ" dirty="0" smtClean="0"/>
              <a:t>, má absolutní moc.</a:t>
            </a:r>
          </a:p>
          <a:p>
            <a:pPr eaLnBrk="1" hangingPunct="1"/>
            <a:r>
              <a:rPr lang="cs-CZ" altLang="cs-CZ" dirty="0" smtClean="0"/>
              <a:t>Použitelný </a:t>
            </a:r>
            <a:r>
              <a:rPr lang="cs-CZ" altLang="cs-CZ" dirty="0" smtClean="0"/>
              <a:t>tam, kde je třeba rychle rozhodovat.</a:t>
            </a:r>
          </a:p>
          <a:p>
            <a:pPr eaLnBrk="1" hangingPunct="1"/>
            <a:r>
              <a:rPr lang="cs-CZ" altLang="cs-CZ" dirty="0" smtClean="0"/>
              <a:t>Vysoká míra direktivního usměrňování a malá míra motivace.</a:t>
            </a:r>
          </a:p>
          <a:p>
            <a:pPr eaLnBrk="1" hangingPunct="1"/>
            <a:r>
              <a:rPr lang="cs-CZ" altLang="cs-CZ" dirty="0" smtClean="0"/>
              <a:t>Výsledkem je instrukce a dohled.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Koučování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921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1A6F5F-AEA9-4E60-8B19-3D2AABF6EABA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/>
            <a:r>
              <a:rPr lang="cs-CZ" altLang="cs-CZ" dirty="0" smtClean="0"/>
              <a:t>Prodávající vedení.</a:t>
            </a:r>
          </a:p>
          <a:p>
            <a:pPr marL="609600" indent="-609600" eaLnBrk="1" hangingPunct="1"/>
            <a:r>
              <a:rPr lang="cs-CZ" altLang="cs-CZ" dirty="0" smtClean="0"/>
              <a:t>Vysoce </a:t>
            </a:r>
            <a:r>
              <a:rPr lang="cs-CZ" altLang="cs-CZ" dirty="0" smtClean="0"/>
              <a:t>podpůrné </a:t>
            </a:r>
            <a:r>
              <a:rPr lang="cs-CZ" altLang="cs-CZ" dirty="0" smtClean="0"/>
              <a:t>chování, usměrňované zkušeným kolegou.</a:t>
            </a:r>
          </a:p>
          <a:p>
            <a:pPr marL="609600" indent="-609600" eaLnBrk="1" hangingPunct="1"/>
            <a:r>
              <a:rPr lang="cs-CZ" altLang="cs-CZ" dirty="0" smtClean="0"/>
              <a:t>Podpora a povzbuzení, ale i častá kontrola.</a:t>
            </a:r>
            <a:endParaRPr lang="cs-CZ" altLang="cs-CZ" dirty="0" smtClean="0"/>
          </a:p>
          <a:p>
            <a:pPr marL="609600" indent="-609600" eaLnBrk="1" hangingPunct="1"/>
            <a:r>
              <a:rPr lang="cs-CZ" altLang="cs-CZ" dirty="0" smtClean="0"/>
              <a:t>Kombinace vyšší míry přímého řízení a vysoké míry motivační podpory.</a:t>
            </a:r>
          </a:p>
          <a:p>
            <a:pPr marL="609600" indent="-609600" eaLnBrk="1" hangingPunct="1"/>
            <a:r>
              <a:rPr lang="cs-CZ" altLang="cs-CZ" dirty="0" smtClean="0"/>
              <a:t>Cílem je pomoci lidem uvědomit si, kde je třeba se zlepšit a co je třeba se naučit.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Mentorování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8EF088-15A1-4C4B-8C85-8C06A9018D1B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Podporování.</a:t>
            </a:r>
          </a:p>
          <a:p>
            <a:r>
              <a:rPr lang="cs-CZ" dirty="0" smtClean="0"/>
              <a:t>Na podporu a řízení kariérového růstu talentovaných pracovníků.</a:t>
            </a:r>
          </a:p>
          <a:p>
            <a:r>
              <a:rPr lang="cs-CZ" dirty="0" smtClean="0"/>
              <a:t>Poskytuje motivační podporu a nízkou míru direktivy.</a:t>
            </a:r>
          </a:p>
          <a:p>
            <a:r>
              <a:rPr lang="cs-CZ" dirty="0" smtClean="0"/>
              <a:t>Cílem je získání důvěry pracovníků ve své schopnosti.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71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730</TotalTime>
  <Words>1125</Words>
  <Application>Microsoft Office PowerPoint</Application>
  <PresentationFormat>Předvádění na obrazovce (4:3)</PresentationFormat>
  <Paragraphs>213</Paragraphs>
  <Slides>29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Medián</vt:lpstr>
      <vt:lpstr>Lékařská fakulta MU v Brně Katedra porodní asistence a zdravotnických záchranářů    Leadership, tým, motivace</vt:lpstr>
      <vt:lpstr>Vedení</vt:lpstr>
      <vt:lpstr>Zásady vedení lidí</vt:lpstr>
      <vt:lpstr>Zásady vedení lidí</vt:lpstr>
      <vt:lpstr>Základní styly vedení</vt:lpstr>
      <vt:lpstr>Další styly vedení</vt:lpstr>
      <vt:lpstr>Direktivní styl vedení</vt:lpstr>
      <vt:lpstr>Koučování</vt:lpstr>
      <vt:lpstr>Mentorování</vt:lpstr>
      <vt:lpstr>Delegování</vt:lpstr>
      <vt:lpstr>Participační vedení</vt:lpstr>
      <vt:lpstr>Manažerská mřížka</vt:lpstr>
      <vt:lpstr>Manažerská mřížka</vt:lpstr>
      <vt:lpstr>Moc</vt:lpstr>
      <vt:lpstr>Dělení moci</vt:lpstr>
      <vt:lpstr>Leadership</vt:lpstr>
      <vt:lpstr>Lídr</vt:lpstr>
      <vt:lpstr>7 návyků vůdčích osobností</vt:lpstr>
      <vt:lpstr>7 návyků vůdčích osobností</vt:lpstr>
      <vt:lpstr>7 návyků vůdčích osobností</vt:lpstr>
      <vt:lpstr>Tým   (Together Everybody Achieve More)</vt:lpstr>
      <vt:lpstr>Význam týmu</vt:lpstr>
      <vt:lpstr>Význam týmu</vt:lpstr>
      <vt:lpstr>Motivace</vt:lpstr>
      <vt:lpstr>Pravidlo 50:50</vt:lpstr>
      <vt:lpstr>Maslowova teorie</vt:lpstr>
      <vt:lpstr>Teorie X a Y</vt:lpstr>
      <vt:lpstr>Nestačí udělat, co je ve vašich silách. Někdy musíme udělat to, co se  od nás požaduje.   W. Churchill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Windows User</cp:lastModifiedBy>
  <cp:revision>31</cp:revision>
  <dcterms:created xsi:type="dcterms:W3CDTF">2008-09-14T17:29:12Z</dcterms:created>
  <dcterms:modified xsi:type="dcterms:W3CDTF">2018-10-31T19:07:32Z</dcterms:modified>
</cp:coreProperties>
</file>