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9"/>
  </p:notesMasterIdLst>
  <p:sldIdLst>
    <p:sldId id="256" r:id="rId2"/>
    <p:sldId id="268" r:id="rId3"/>
    <p:sldId id="257" r:id="rId4"/>
    <p:sldId id="258" r:id="rId5"/>
    <p:sldId id="259" r:id="rId6"/>
    <p:sldId id="260" r:id="rId7"/>
    <p:sldId id="269" r:id="rId8"/>
    <p:sldId id="270" r:id="rId9"/>
    <p:sldId id="302" r:id="rId10"/>
    <p:sldId id="261" r:id="rId11"/>
    <p:sldId id="262" r:id="rId12"/>
    <p:sldId id="263" r:id="rId13"/>
    <p:sldId id="271" r:id="rId14"/>
    <p:sldId id="272" r:id="rId15"/>
    <p:sldId id="273" r:id="rId16"/>
    <p:sldId id="274" r:id="rId17"/>
    <p:sldId id="265" r:id="rId18"/>
    <p:sldId id="275" r:id="rId19"/>
    <p:sldId id="276" r:id="rId20"/>
    <p:sldId id="277" r:id="rId21"/>
    <p:sldId id="278" r:id="rId22"/>
    <p:sldId id="283" r:id="rId23"/>
    <p:sldId id="279" r:id="rId24"/>
    <p:sldId id="280" r:id="rId25"/>
    <p:sldId id="281" r:id="rId26"/>
    <p:sldId id="282" r:id="rId27"/>
    <p:sldId id="284" r:id="rId28"/>
    <p:sldId id="285" r:id="rId29"/>
    <p:sldId id="288" r:id="rId30"/>
    <p:sldId id="289" r:id="rId31"/>
    <p:sldId id="290" r:id="rId32"/>
    <p:sldId id="291" r:id="rId33"/>
    <p:sldId id="293" r:id="rId34"/>
    <p:sldId id="294" r:id="rId35"/>
    <p:sldId id="286" r:id="rId36"/>
    <p:sldId id="287" r:id="rId37"/>
    <p:sldId id="303" r:id="rId38"/>
    <p:sldId id="292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7" r:id="rId47"/>
    <p:sldId id="306" r:id="rId4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Střední styl 1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F7AC6D-8FBD-447B-8A2A-45CDFA2F2B44}" type="doc">
      <dgm:prSet loTypeId="urn:microsoft.com/office/officeart/2008/layout/HorizontalMultiLevelHierarchy" loCatId="hierarchy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F32795A9-EEEC-4ECF-AA52-BE07A9A23F41}">
      <dgm:prSet phldrT="[Text]"/>
      <dgm:spPr/>
      <dgm:t>
        <a:bodyPr/>
        <a:lstStyle/>
        <a:p>
          <a:r>
            <a:rPr lang="cs-CZ"/>
            <a:t>Volba nutriční podpory</a:t>
          </a:r>
          <a:endParaRPr lang="cs-CZ" dirty="0"/>
        </a:p>
      </dgm:t>
    </dgm:pt>
    <dgm:pt modelId="{D40A6BB4-6568-478A-BE9B-CB83B50DC55B}" type="parTrans" cxnId="{FAB37C5F-B7A1-4D01-A408-3F1AD6964B20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0F7318A6-D7C5-43D5-81C1-2937573CDB84}" type="sibTrans" cxnId="{FAB37C5F-B7A1-4D01-A408-3F1AD6964B20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76210AA1-7BC3-4FBC-BEF3-1C45594FC395}">
      <dgm:prSet phldrT="[Text]"/>
      <dgm:spPr/>
      <dgm:t>
        <a:bodyPr/>
        <a:lstStyle/>
        <a:p>
          <a:r>
            <a:rPr lang="cs-CZ"/>
            <a:t>netřeba nutriční podpora</a:t>
          </a:r>
          <a:endParaRPr lang="cs-CZ" dirty="0"/>
        </a:p>
      </dgm:t>
    </dgm:pt>
    <dgm:pt modelId="{C34688FD-FCB5-4509-BFE5-C8791CF66B25}" type="parTrans" cxnId="{31CAB787-BC79-41E3-BA17-8AF17D9202A5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6F604478-F64D-4292-8ABD-4D576E372D9F}" type="sibTrans" cxnId="{31CAB787-BC79-41E3-BA17-8AF17D9202A5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B2E050C7-AC9E-4A46-B2FD-A7114EDE02A5}">
      <dgm:prSet phldrT="[Text]"/>
      <dgm:spPr/>
      <dgm:t>
        <a:bodyPr/>
        <a:lstStyle/>
        <a:p>
          <a:r>
            <a:rPr lang="cs-CZ"/>
            <a:t>potřeba nutriční podpory</a:t>
          </a:r>
          <a:endParaRPr lang="cs-CZ" dirty="0"/>
        </a:p>
      </dgm:t>
    </dgm:pt>
    <dgm:pt modelId="{4C02CDE7-6285-469D-B6FE-242473F43226}" type="parTrans" cxnId="{9652322B-93E3-4EC9-9AB4-D1D62550AF77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9C451100-6822-4D46-99FB-CE9ECB57972D}" type="sibTrans" cxnId="{9652322B-93E3-4EC9-9AB4-D1D62550AF77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C57D8A79-B71B-4ACA-9014-400667228182}">
      <dgm:prSet phldrT="[Text]"/>
      <dgm:spPr/>
      <dgm:t>
        <a:bodyPr/>
        <a:lstStyle/>
        <a:p>
          <a:r>
            <a:rPr lang="cs-CZ"/>
            <a:t>může jíst</a:t>
          </a:r>
          <a:endParaRPr lang="cs-CZ" dirty="0"/>
        </a:p>
      </dgm:t>
    </dgm:pt>
    <dgm:pt modelId="{7D2867BB-7EBB-4382-85D6-2F79EB4CA5AC}" type="parTrans" cxnId="{114C17BC-A923-4927-82E5-DD83835ED5C7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CEF631FB-F0C8-403E-867A-3B8E3EE4640A}" type="sibTrans" cxnId="{114C17BC-A923-4927-82E5-DD83835ED5C7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0C788DE5-DBBC-4893-A9B3-6A327B8E1DB4}">
      <dgm:prSet phldrT="[Text]"/>
      <dgm:spPr/>
      <dgm:t>
        <a:bodyPr/>
        <a:lstStyle/>
        <a:p>
          <a:r>
            <a:rPr lang="cs-CZ"/>
            <a:t>běžná dieta</a:t>
          </a:r>
          <a:endParaRPr lang="cs-CZ" dirty="0"/>
        </a:p>
      </dgm:t>
    </dgm:pt>
    <dgm:pt modelId="{339F9987-9C59-4B7D-BD55-8B67E4A10596}" type="parTrans" cxnId="{5E27CF96-558C-43D8-AE61-4D7B4019CD08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F6226C35-B3B9-431B-A5F7-79DFDBFF43AF}" type="sibTrans" cxnId="{5E27CF96-558C-43D8-AE61-4D7B4019CD08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91CE9FC2-3FF1-4182-B084-3643EDC5E08F}">
      <dgm:prSet phldrT="[Text]"/>
      <dgm:spPr/>
      <dgm:t>
        <a:bodyPr/>
        <a:lstStyle/>
        <a:p>
          <a:r>
            <a:rPr lang="cs-CZ"/>
            <a:t>speciální dieta, přípravky</a:t>
          </a:r>
          <a:endParaRPr lang="cs-CZ" dirty="0"/>
        </a:p>
      </dgm:t>
    </dgm:pt>
    <dgm:pt modelId="{DE7E4423-BB24-4342-9B0F-2DA6BDF22690}" type="parTrans" cxnId="{D6E3BB80-9A65-48F5-9E97-78A8E59118BA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A1CCF124-AEE2-43B7-A901-F85B1C799BE9}" type="sibTrans" cxnId="{D6E3BB80-9A65-48F5-9E97-78A8E59118BA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D636A27C-D319-4BCE-BBD1-7AB2A78BE56E}">
      <dgm:prSet phldrT="[Text]"/>
      <dgm:spPr/>
      <dgm:t>
        <a:bodyPr/>
        <a:lstStyle/>
        <a:p>
          <a:r>
            <a:rPr lang="cs-CZ"/>
            <a:t>nemůže jíst</a:t>
          </a:r>
          <a:endParaRPr lang="cs-CZ" dirty="0"/>
        </a:p>
      </dgm:t>
    </dgm:pt>
    <dgm:pt modelId="{06F2DA02-6D17-4BB5-81CB-40C990F056D4}" type="parTrans" cxnId="{6085058E-D13F-4F5D-81BB-37E49D6F670C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65C618A4-0D36-4DD9-B058-8EDE141A0172}" type="sibTrans" cxnId="{6085058E-D13F-4F5D-81BB-37E49D6F670C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BBFFEEAE-0159-4CE5-8E24-03B311AD93DA}">
      <dgm:prSet phldrT="[Text]"/>
      <dgm:spPr/>
      <dgm:t>
        <a:bodyPr/>
        <a:lstStyle/>
        <a:p>
          <a:r>
            <a:rPr lang="cs-CZ"/>
            <a:t>GIT funguje</a:t>
          </a:r>
          <a:endParaRPr lang="cs-CZ" dirty="0"/>
        </a:p>
      </dgm:t>
    </dgm:pt>
    <dgm:pt modelId="{116BC14B-A3B9-4B0D-BCC4-DBFA19FC495F}" type="parTrans" cxnId="{BEB9090B-9ED0-4D2D-BC56-8E65271C3E25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CD366942-D85D-4E76-8DDF-3334480F754E}" type="sibTrans" cxnId="{BEB9090B-9ED0-4D2D-BC56-8E65271C3E25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8D493093-C2FE-4C18-ABF3-A48A43D736D4}">
      <dgm:prSet phldrT="[Text]"/>
      <dgm:spPr/>
      <dgm:t>
        <a:bodyPr/>
        <a:lstStyle/>
        <a:p>
          <a:r>
            <a:rPr lang="cs-CZ"/>
            <a:t>GIT nefunguje</a:t>
          </a:r>
          <a:endParaRPr lang="cs-CZ" dirty="0"/>
        </a:p>
      </dgm:t>
    </dgm:pt>
    <dgm:pt modelId="{6BC3444E-0D7D-4E5B-A5CD-E40DD04169CE}" type="parTrans" cxnId="{893DA80C-ED8A-4077-82B8-B36023F69909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57794344-212C-4F98-BC0F-174C902862F2}" type="sibTrans" cxnId="{893DA80C-ED8A-4077-82B8-B36023F69909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2BBDCF0D-91A5-41F3-9360-2D397812C4FB}">
      <dgm:prSet phldrT="[Text]"/>
      <dgm:spPr/>
      <dgm:t>
        <a:bodyPr/>
        <a:lstStyle/>
        <a:p>
          <a:r>
            <a:rPr lang="cs-CZ" dirty="0"/>
            <a:t>ENTERÁLNÍ výživa</a:t>
          </a:r>
        </a:p>
      </dgm:t>
    </dgm:pt>
    <dgm:pt modelId="{57A9C8B4-D0F3-4E88-8159-84FF63D4F10A}" type="parTrans" cxnId="{D9C98A98-C2A4-4996-9D21-8D0C11F3F964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7DEBAFEE-619C-4A40-ADA4-5D97A7B01BA1}" type="sibTrans" cxnId="{D9C98A98-C2A4-4996-9D21-8D0C11F3F964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814DE984-12D3-45A2-8D82-72ED7198D087}">
      <dgm:prSet phldrT="[Text]"/>
      <dgm:spPr/>
      <dgm:t>
        <a:bodyPr/>
        <a:lstStyle/>
        <a:p>
          <a:r>
            <a:rPr lang="cs-CZ" dirty="0"/>
            <a:t>PARENTERÁLNÍ výživa</a:t>
          </a:r>
        </a:p>
      </dgm:t>
    </dgm:pt>
    <dgm:pt modelId="{97678CFA-4BD6-41AF-B762-4051D90C41C4}" type="parTrans" cxnId="{A7D22D43-6A4D-4E9E-A546-2D61291F5536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E8D41CA9-DAC5-400B-8439-746758A9ED50}" type="sibTrans" cxnId="{A7D22D43-6A4D-4E9E-A546-2D61291F5536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4900EBB0-81F1-400E-9A3D-47B353049AA4}" type="pres">
      <dgm:prSet presAssocID="{F0F7AC6D-8FBD-447B-8A2A-45CDFA2F2B4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7DE1646-76F4-4536-A212-542D7600D3A9}" type="pres">
      <dgm:prSet presAssocID="{F32795A9-EEEC-4ECF-AA52-BE07A9A23F41}" presName="root1" presStyleCnt="0"/>
      <dgm:spPr/>
    </dgm:pt>
    <dgm:pt modelId="{AD95FB8C-7110-4EFA-B79D-B8A7C329275A}" type="pres">
      <dgm:prSet presAssocID="{F32795A9-EEEC-4ECF-AA52-BE07A9A23F41}" presName="LevelOneTextNode" presStyleLbl="node0" presStyleIdx="0" presStyleCnt="1">
        <dgm:presLayoutVars>
          <dgm:chPref val="3"/>
        </dgm:presLayoutVars>
      </dgm:prSet>
      <dgm:spPr/>
    </dgm:pt>
    <dgm:pt modelId="{1F772CDD-31A9-4AFB-A0D3-19E6CFE684CE}" type="pres">
      <dgm:prSet presAssocID="{F32795A9-EEEC-4ECF-AA52-BE07A9A23F41}" presName="level2hierChild" presStyleCnt="0"/>
      <dgm:spPr/>
    </dgm:pt>
    <dgm:pt modelId="{0E261310-927F-4F65-9490-6B04E996AB43}" type="pres">
      <dgm:prSet presAssocID="{C34688FD-FCB5-4509-BFE5-C8791CF66B25}" presName="conn2-1" presStyleLbl="parChTrans1D2" presStyleIdx="0" presStyleCnt="2"/>
      <dgm:spPr/>
    </dgm:pt>
    <dgm:pt modelId="{8BA167A8-FBA8-4C52-884D-2AA41FC64236}" type="pres">
      <dgm:prSet presAssocID="{C34688FD-FCB5-4509-BFE5-C8791CF66B25}" presName="connTx" presStyleLbl="parChTrans1D2" presStyleIdx="0" presStyleCnt="2"/>
      <dgm:spPr/>
    </dgm:pt>
    <dgm:pt modelId="{DD689A84-C8D4-453B-A204-84F1B755E72E}" type="pres">
      <dgm:prSet presAssocID="{76210AA1-7BC3-4FBC-BEF3-1C45594FC395}" presName="root2" presStyleCnt="0"/>
      <dgm:spPr/>
    </dgm:pt>
    <dgm:pt modelId="{9B5D3866-FCA4-441C-AA3E-640D8513A801}" type="pres">
      <dgm:prSet presAssocID="{76210AA1-7BC3-4FBC-BEF3-1C45594FC395}" presName="LevelTwoTextNode" presStyleLbl="node2" presStyleIdx="0" presStyleCnt="2">
        <dgm:presLayoutVars>
          <dgm:chPref val="3"/>
        </dgm:presLayoutVars>
      </dgm:prSet>
      <dgm:spPr/>
    </dgm:pt>
    <dgm:pt modelId="{110A11C5-FF07-4BF8-ACCA-BF0BB086A132}" type="pres">
      <dgm:prSet presAssocID="{76210AA1-7BC3-4FBC-BEF3-1C45594FC395}" presName="level3hierChild" presStyleCnt="0"/>
      <dgm:spPr/>
    </dgm:pt>
    <dgm:pt modelId="{A4DC4DD5-0F9E-45FD-BBB6-6C6EE9432B65}" type="pres">
      <dgm:prSet presAssocID="{339F9987-9C59-4B7D-BD55-8B67E4A10596}" presName="conn2-1" presStyleLbl="parChTrans1D3" presStyleIdx="0" presStyleCnt="3"/>
      <dgm:spPr/>
    </dgm:pt>
    <dgm:pt modelId="{D6C0AA7A-5C39-4F9B-B8FC-77D7CB5630EE}" type="pres">
      <dgm:prSet presAssocID="{339F9987-9C59-4B7D-BD55-8B67E4A10596}" presName="connTx" presStyleLbl="parChTrans1D3" presStyleIdx="0" presStyleCnt="3"/>
      <dgm:spPr/>
    </dgm:pt>
    <dgm:pt modelId="{5C22AAEB-61B8-4632-8861-D41CA3DBEB08}" type="pres">
      <dgm:prSet presAssocID="{0C788DE5-DBBC-4893-A9B3-6A327B8E1DB4}" presName="root2" presStyleCnt="0"/>
      <dgm:spPr/>
    </dgm:pt>
    <dgm:pt modelId="{57322A53-7FDA-46F3-BD6A-0902F8C2EF25}" type="pres">
      <dgm:prSet presAssocID="{0C788DE5-DBBC-4893-A9B3-6A327B8E1DB4}" presName="LevelTwoTextNode" presStyleLbl="node3" presStyleIdx="0" presStyleCnt="3">
        <dgm:presLayoutVars>
          <dgm:chPref val="3"/>
        </dgm:presLayoutVars>
      </dgm:prSet>
      <dgm:spPr/>
    </dgm:pt>
    <dgm:pt modelId="{C156DF1B-145C-41FE-85C0-473F126FA60F}" type="pres">
      <dgm:prSet presAssocID="{0C788DE5-DBBC-4893-A9B3-6A327B8E1DB4}" presName="level3hierChild" presStyleCnt="0"/>
      <dgm:spPr/>
    </dgm:pt>
    <dgm:pt modelId="{35D2EF73-50F4-4EE2-81CE-D8F08852DA74}" type="pres">
      <dgm:prSet presAssocID="{4C02CDE7-6285-469D-B6FE-242473F43226}" presName="conn2-1" presStyleLbl="parChTrans1D2" presStyleIdx="1" presStyleCnt="2"/>
      <dgm:spPr/>
    </dgm:pt>
    <dgm:pt modelId="{9A468038-6584-4A11-956A-B2DAF3091DC5}" type="pres">
      <dgm:prSet presAssocID="{4C02CDE7-6285-469D-B6FE-242473F43226}" presName="connTx" presStyleLbl="parChTrans1D2" presStyleIdx="1" presStyleCnt="2"/>
      <dgm:spPr/>
    </dgm:pt>
    <dgm:pt modelId="{89324782-74A0-4099-9A96-28F2E3A37140}" type="pres">
      <dgm:prSet presAssocID="{B2E050C7-AC9E-4A46-B2FD-A7114EDE02A5}" presName="root2" presStyleCnt="0"/>
      <dgm:spPr/>
    </dgm:pt>
    <dgm:pt modelId="{41E1C5FA-8569-4217-800C-9EC729CBFFAD}" type="pres">
      <dgm:prSet presAssocID="{B2E050C7-AC9E-4A46-B2FD-A7114EDE02A5}" presName="LevelTwoTextNode" presStyleLbl="node2" presStyleIdx="1" presStyleCnt="2">
        <dgm:presLayoutVars>
          <dgm:chPref val="3"/>
        </dgm:presLayoutVars>
      </dgm:prSet>
      <dgm:spPr/>
    </dgm:pt>
    <dgm:pt modelId="{A1B9BD0A-75F4-4374-9837-214EEDD22DBC}" type="pres">
      <dgm:prSet presAssocID="{B2E050C7-AC9E-4A46-B2FD-A7114EDE02A5}" presName="level3hierChild" presStyleCnt="0"/>
      <dgm:spPr/>
    </dgm:pt>
    <dgm:pt modelId="{9AC5FC5B-A2B0-4690-85AE-B7B166FBE61E}" type="pres">
      <dgm:prSet presAssocID="{7D2867BB-7EBB-4382-85D6-2F79EB4CA5AC}" presName="conn2-1" presStyleLbl="parChTrans1D3" presStyleIdx="1" presStyleCnt="3"/>
      <dgm:spPr/>
    </dgm:pt>
    <dgm:pt modelId="{C8DE3337-A967-4A23-AEF1-79DE6B490E75}" type="pres">
      <dgm:prSet presAssocID="{7D2867BB-7EBB-4382-85D6-2F79EB4CA5AC}" presName="connTx" presStyleLbl="parChTrans1D3" presStyleIdx="1" presStyleCnt="3"/>
      <dgm:spPr/>
    </dgm:pt>
    <dgm:pt modelId="{941A06F1-DF07-47CC-842A-EB65D8B374E4}" type="pres">
      <dgm:prSet presAssocID="{C57D8A79-B71B-4ACA-9014-400667228182}" presName="root2" presStyleCnt="0"/>
      <dgm:spPr/>
    </dgm:pt>
    <dgm:pt modelId="{5A0CDD76-716A-4E3F-B226-9332263262AF}" type="pres">
      <dgm:prSet presAssocID="{C57D8A79-B71B-4ACA-9014-400667228182}" presName="LevelTwoTextNode" presStyleLbl="node3" presStyleIdx="1" presStyleCnt="3">
        <dgm:presLayoutVars>
          <dgm:chPref val="3"/>
        </dgm:presLayoutVars>
      </dgm:prSet>
      <dgm:spPr/>
    </dgm:pt>
    <dgm:pt modelId="{2BEFA2B6-2333-49ED-AD8D-75F9063BCA15}" type="pres">
      <dgm:prSet presAssocID="{C57D8A79-B71B-4ACA-9014-400667228182}" presName="level3hierChild" presStyleCnt="0"/>
      <dgm:spPr/>
    </dgm:pt>
    <dgm:pt modelId="{16C14C6E-815D-4FBE-B9EE-BCD2CCA89114}" type="pres">
      <dgm:prSet presAssocID="{DE7E4423-BB24-4342-9B0F-2DA6BDF22690}" presName="conn2-1" presStyleLbl="parChTrans1D4" presStyleIdx="0" presStyleCnt="5"/>
      <dgm:spPr/>
    </dgm:pt>
    <dgm:pt modelId="{A6CEB4FB-438B-41DF-B2A3-192EA0B98B24}" type="pres">
      <dgm:prSet presAssocID="{DE7E4423-BB24-4342-9B0F-2DA6BDF22690}" presName="connTx" presStyleLbl="parChTrans1D4" presStyleIdx="0" presStyleCnt="5"/>
      <dgm:spPr/>
    </dgm:pt>
    <dgm:pt modelId="{D1A7053B-4F19-44C4-BEB0-10FA41A12DCF}" type="pres">
      <dgm:prSet presAssocID="{91CE9FC2-3FF1-4182-B084-3643EDC5E08F}" presName="root2" presStyleCnt="0"/>
      <dgm:spPr/>
    </dgm:pt>
    <dgm:pt modelId="{F27F028D-98A0-484C-B8F2-F0E08FB2C081}" type="pres">
      <dgm:prSet presAssocID="{91CE9FC2-3FF1-4182-B084-3643EDC5E08F}" presName="LevelTwoTextNode" presStyleLbl="node4" presStyleIdx="0" presStyleCnt="5">
        <dgm:presLayoutVars>
          <dgm:chPref val="3"/>
        </dgm:presLayoutVars>
      </dgm:prSet>
      <dgm:spPr/>
    </dgm:pt>
    <dgm:pt modelId="{551D82C4-71CA-4D1E-B809-06A951B37117}" type="pres">
      <dgm:prSet presAssocID="{91CE9FC2-3FF1-4182-B084-3643EDC5E08F}" presName="level3hierChild" presStyleCnt="0"/>
      <dgm:spPr/>
    </dgm:pt>
    <dgm:pt modelId="{8F7EE4C3-C2A2-4FAB-A2EA-F981AA509408}" type="pres">
      <dgm:prSet presAssocID="{06F2DA02-6D17-4BB5-81CB-40C990F056D4}" presName="conn2-1" presStyleLbl="parChTrans1D3" presStyleIdx="2" presStyleCnt="3"/>
      <dgm:spPr/>
    </dgm:pt>
    <dgm:pt modelId="{4D9F9B3B-1105-4CE5-AEA3-5C0679F862B9}" type="pres">
      <dgm:prSet presAssocID="{06F2DA02-6D17-4BB5-81CB-40C990F056D4}" presName="connTx" presStyleLbl="parChTrans1D3" presStyleIdx="2" presStyleCnt="3"/>
      <dgm:spPr/>
    </dgm:pt>
    <dgm:pt modelId="{0DB6E766-FD9D-4CF8-B0F0-F2F3E1DDEDF8}" type="pres">
      <dgm:prSet presAssocID="{D636A27C-D319-4BCE-BBD1-7AB2A78BE56E}" presName="root2" presStyleCnt="0"/>
      <dgm:spPr/>
    </dgm:pt>
    <dgm:pt modelId="{5CD63885-7F7C-4BF6-9947-C5E1C3A1C67E}" type="pres">
      <dgm:prSet presAssocID="{D636A27C-D319-4BCE-BBD1-7AB2A78BE56E}" presName="LevelTwoTextNode" presStyleLbl="node3" presStyleIdx="2" presStyleCnt="3">
        <dgm:presLayoutVars>
          <dgm:chPref val="3"/>
        </dgm:presLayoutVars>
      </dgm:prSet>
      <dgm:spPr/>
    </dgm:pt>
    <dgm:pt modelId="{B3CB5333-0A4B-4232-BADE-37F99D55866D}" type="pres">
      <dgm:prSet presAssocID="{D636A27C-D319-4BCE-BBD1-7AB2A78BE56E}" presName="level3hierChild" presStyleCnt="0"/>
      <dgm:spPr/>
    </dgm:pt>
    <dgm:pt modelId="{A9A0F3D8-62BF-42DF-88A5-615AFC129C67}" type="pres">
      <dgm:prSet presAssocID="{116BC14B-A3B9-4B0D-BCC4-DBFA19FC495F}" presName="conn2-1" presStyleLbl="parChTrans1D4" presStyleIdx="1" presStyleCnt="5"/>
      <dgm:spPr/>
    </dgm:pt>
    <dgm:pt modelId="{A015CB3E-2819-437B-BF35-E322F1E36D80}" type="pres">
      <dgm:prSet presAssocID="{116BC14B-A3B9-4B0D-BCC4-DBFA19FC495F}" presName="connTx" presStyleLbl="parChTrans1D4" presStyleIdx="1" presStyleCnt="5"/>
      <dgm:spPr/>
    </dgm:pt>
    <dgm:pt modelId="{E810B6EF-C522-43FC-98DE-574915494814}" type="pres">
      <dgm:prSet presAssocID="{BBFFEEAE-0159-4CE5-8E24-03B311AD93DA}" presName="root2" presStyleCnt="0"/>
      <dgm:spPr/>
    </dgm:pt>
    <dgm:pt modelId="{88B7F3E9-ED7B-41B5-BDB4-FDD7F7CEE3DB}" type="pres">
      <dgm:prSet presAssocID="{BBFFEEAE-0159-4CE5-8E24-03B311AD93DA}" presName="LevelTwoTextNode" presStyleLbl="node4" presStyleIdx="1" presStyleCnt="5">
        <dgm:presLayoutVars>
          <dgm:chPref val="3"/>
        </dgm:presLayoutVars>
      </dgm:prSet>
      <dgm:spPr/>
    </dgm:pt>
    <dgm:pt modelId="{B71FA46C-E065-46A0-8B85-F18B70AE15EB}" type="pres">
      <dgm:prSet presAssocID="{BBFFEEAE-0159-4CE5-8E24-03B311AD93DA}" presName="level3hierChild" presStyleCnt="0"/>
      <dgm:spPr/>
    </dgm:pt>
    <dgm:pt modelId="{68DC390D-52AE-4FC2-8F96-0C67BC25D578}" type="pres">
      <dgm:prSet presAssocID="{57A9C8B4-D0F3-4E88-8159-84FF63D4F10A}" presName="conn2-1" presStyleLbl="parChTrans1D4" presStyleIdx="2" presStyleCnt="5"/>
      <dgm:spPr/>
    </dgm:pt>
    <dgm:pt modelId="{7A7A39B7-4A2F-477F-AB4C-55506750B108}" type="pres">
      <dgm:prSet presAssocID="{57A9C8B4-D0F3-4E88-8159-84FF63D4F10A}" presName="connTx" presStyleLbl="parChTrans1D4" presStyleIdx="2" presStyleCnt="5"/>
      <dgm:spPr/>
    </dgm:pt>
    <dgm:pt modelId="{7531FF36-1A47-47AD-A1B7-78A6165F98BA}" type="pres">
      <dgm:prSet presAssocID="{2BBDCF0D-91A5-41F3-9360-2D397812C4FB}" presName="root2" presStyleCnt="0"/>
      <dgm:spPr/>
    </dgm:pt>
    <dgm:pt modelId="{950EB4CF-CDB9-40AD-A546-CCB374398E55}" type="pres">
      <dgm:prSet presAssocID="{2BBDCF0D-91A5-41F3-9360-2D397812C4FB}" presName="LevelTwoTextNode" presStyleLbl="node4" presStyleIdx="2" presStyleCnt="5">
        <dgm:presLayoutVars>
          <dgm:chPref val="3"/>
        </dgm:presLayoutVars>
      </dgm:prSet>
      <dgm:spPr/>
    </dgm:pt>
    <dgm:pt modelId="{4FA39BF7-C1B6-4735-8E9C-9F3064A69836}" type="pres">
      <dgm:prSet presAssocID="{2BBDCF0D-91A5-41F3-9360-2D397812C4FB}" presName="level3hierChild" presStyleCnt="0"/>
      <dgm:spPr/>
    </dgm:pt>
    <dgm:pt modelId="{08950FB8-40C2-419B-9051-9A3D5FFB5901}" type="pres">
      <dgm:prSet presAssocID="{6BC3444E-0D7D-4E5B-A5CD-E40DD04169CE}" presName="conn2-1" presStyleLbl="parChTrans1D4" presStyleIdx="3" presStyleCnt="5"/>
      <dgm:spPr/>
    </dgm:pt>
    <dgm:pt modelId="{44FD4748-7CB5-44E7-A5C8-E0287172E362}" type="pres">
      <dgm:prSet presAssocID="{6BC3444E-0D7D-4E5B-A5CD-E40DD04169CE}" presName="connTx" presStyleLbl="parChTrans1D4" presStyleIdx="3" presStyleCnt="5"/>
      <dgm:spPr/>
    </dgm:pt>
    <dgm:pt modelId="{00E704EF-6D7D-40DD-9221-316AB8531427}" type="pres">
      <dgm:prSet presAssocID="{8D493093-C2FE-4C18-ABF3-A48A43D736D4}" presName="root2" presStyleCnt="0"/>
      <dgm:spPr/>
    </dgm:pt>
    <dgm:pt modelId="{51CFBD29-B0F1-42AB-ADF5-B85AF0D485DF}" type="pres">
      <dgm:prSet presAssocID="{8D493093-C2FE-4C18-ABF3-A48A43D736D4}" presName="LevelTwoTextNode" presStyleLbl="node4" presStyleIdx="3" presStyleCnt="5">
        <dgm:presLayoutVars>
          <dgm:chPref val="3"/>
        </dgm:presLayoutVars>
      </dgm:prSet>
      <dgm:spPr/>
    </dgm:pt>
    <dgm:pt modelId="{4F986E48-5BC8-4E02-91EE-58492BECC4A6}" type="pres">
      <dgm:prSet presAssocID="{8D493093-C2FE-4C18-ABF3-A48A43D736D4}" presName="level3hierChild" presStyleCnt="0"/>
      <dgm:spPr/>
    </dgm:pt>
    <dgm:pt modelId="{166031ED-9BE1-412C-A73B-B45B86AFBE1B}" type="pres">
      <dgm:prSet presAssocID="{97678CFA-4BD6-41AF-B762-4051D90C41C4}" presName="conn2-1" presStyleLbl="parChTrans1D4" presStyleIdx="4" presStyleCnt="5"/>
      <dgm:spPr/>
    </dgm:pt>
    <dgm:pt modelId="{3794BC16-766C-4A7D-BD86-E287E5C795A0}" type="pres">
      <dgm:prSet presAssocID="{97678CFA-4BD6-41AF-B762-4051D90C41C4}" presName="connTx" presStyleLbl="parChTrans1D4" presStyleIdx="4" presStyleCnt="5"/>
      <dgm:spPr/>
    </dgm:pt>
    <dgm:pt modelId="{5A02F22D-92C6-47B2-866D-942153933F82}" type="pres">
      <dgm:prSet presAssocID="{814DE984-12D3-45A2-8D82-72ED7198D087}" presName="root2" presStyleCnt="0"/>
      <dgm:spPr/>
    </dgm:pt>
    <dgm:pt modelId="{C91534C3-20DE-4F3C-B4BF-FC989207C49C}" type="pres">
      <dgm:prSet presAssocID="{814DE984-12D3-45A2-8D82-72ED7198D087}" presName="LevelTwoTextNode" presStyleLbl="node4" presStyleIdx="4" presStyleCnt="5">
        <dgm:presLayoutVars>
          <dgm:chPref val="3"/>
        </dgm:presLayoutVars>
      </dgm:prSet>
      <dgm:spPr/>
    </dgm:pt>
    <dgm:pt modelId="{62EAFCA7-C3DA-4D45-9098-CE980CC5E1F5}" type="pres">
      <dgm:prSet presAssocID="{814DE984-12D3-45A2-8D82-72ED7198D087}" presName="level3hierChild" presStyleCnt="0"/>
      <dgm:spPr/>
    </dgm:pt>
  </dgm:ptLst>
  <dgm:cxnLst>
    <dgm:cxn modelId="{62E50709-9C25-45E9-A455-E5EC8D3D1C26}" type="presOf" srcId="{4C02CDE7-6285-469D-B6FE-242473F43226}" destId="{9A468038-6584-4A11-956A-B2DAF3091DC5}" srcOrd="1" destOrd="0" presId="urn:microsoft.com/office/officeart/2008/layout/HorizontalMultiLevelHierarchy"/>
    <dgm:cxn modelId="{BEB9090B-9ED0-4D2D-BC56-8E65271C3E25}" srcId="{D636A27C-D319-4BCE-BBD1-7AB2A78BE56E}" destId="{BBFFEEAE-0159-4CE5-8E24-03B311AD93DA}" srcOrd="0" destOrd="0" parTransId="{116BC14B-A3B9-4B0D-BCC4-DBFA19FC495F}" sibTransId="{CD366942-D85D-4E76-8DDF-3334480F754E}"/>
    <dgm:cxn modelId="{893DA80C-ED8A-4077-82B8-B36023F69909}" srcId="{D636A27C-D319-4BCE-BBD1-7AB2A78BE56E}" destId="{8D493093-C2FE-4C18-ABF3-A48A43D736D4}" srcOrd="1" destOrd="0" parTransId="{6BC3444E-0D7D-4E5B-A5CD-E40DD04169CE}" sibTransId="{57794344-212C-4F98-BC0F-174C902862F2}"/>
    <dgm:cxn modelId="{D7610918-6B3C-4085-A4E5-320BDD85A626}" type="presOf" srcId="{D636A27C-D319-4BCE-BBD1-7AB2A78BE56E}" destId="{5CD63885-7F7C-4BF6-9947-C5E1C3A1C67E}" srcOrd="0" destOrd="0" presId="urn:microsoft.com/office/officeart/2008/layout/HorizontalMultiLevelHierarchy"/>
    <dgm:cxn modelId="{1B8A1E20-44C7-430A-A301-638D65B85475}" type="presOf" srcId="{4C02CDE7-6285-469D-B6FE-242473F43226}" destId="{35D2EF73-50F4-4EE2-81CE-D8F08852DA74}" srcOrd="0" destOrd="0" presId="urn:microsoft.com/office/officeart/2008/layout/HorizontalMultiLevelHierarchy"/>
    <dgm:cxn modelId="{0814D520-8871-4EF1-A78B-BC83DC2A3A6C}" type="presOf" srcId="{8D493093-C2FE-4C18-ABF3-A48A43D736D4}" destId="{51CFBD29-B0F1-42AB-ADF5-B85AF0D485DF}" srcOrd="0" destOrd="0" presId="urn:microsoft.com/office/officeart/2008/layout/HorizontalMultiLevelHierarchy"/>
    <dgm:cxn modelId="{D302DA25-AD47-4A22-9EA9-4EE2EF8B36FC}" type="presOf" srcId="{57A9C8B4-D0F3-4E88-8159-84FF63D4F10A}" destId="{68DC390D-52AE-4FC2-8F96-0C67BC25D578}" srcOrd="0" destOrd="0" presId="urn:microsoft.com/office/officeart/2008/layout/HorizontalMultiLevelHierarchy"/>
    <dgm:cxn modelId="{9652322B-93E3-4EC9-9AB4-D1D62550AF77}" srcId="{F32795A9-EEEC-4ECF-AA52-BE07A9A23F41}" destId="{B2E050C7-AC9E-4A46-B2FD-A7114EDE02A5}" srcOrd="1" destOrd="0" parTransId="{4C02CDE7-6285-469D-B6FE-242473F43226}" sibTransId="{9C451100-6822-4D46-99FB-CE9ECB57972D}"/>
    <dgm:cxn modelId="{7282E339-7ED1-4776-9202-4E07602806B6}" type="presOf" srcId="{76210AA1-7BC3-4FBC-BEF3-1C45594FC395}" destId="{9B5D3866-FCA4-441C-AA3E-640D8513A801}" srcOrd="0" destOrd="0" presId="urn:microsoft.com/office/officeart/2008/layout/HorizontalMultiLevelHierarchy"/>
    <dgm:cxn modelId="{1941EB40-030E-4303-9644-C74C9EBF5F23}" type="presOf" srcId="{BBFFEEAE-0159-4CE5-8E24-03B311AD93DA}" destId="{88B7F3E9-ED7B-41B5-BDB4-FDD7F7CEE3DB}" srcOrd="0" destOrd="0" presId="urn:microsoft.com/office/officeart/2008/layout/HorizontalMultiLevelHierarchy"/>
    <dgm:cxn modelId="{5DDDB05C-7DF8-4432-A5B9-19488913378F}" type="presOf" srcId="{0C788DE5-DBBC-4893-A9B3-6A327B8E1DB4}" destId="{57322A53-7FDA-46F3-BD6A-0902F8C2EF25}" srcOrd="0" destOrd="0" presId="urn:microsoft.com/office/officeart/2008/layout/HorizontalMultiLevelHierarchy"/>
    <dgm:cxn modelId="{FAB37C5F-B7A1-4D01-A408-3F1AD6964B20}" srcId="{F0F7AC6D-8FBD-447B-8A2A-45CDFA2F2B44}" destId="{F32795A9-EEEC-4ECF-AA52-BE07A9A23F41}" srcOrd="0" destOrd="0" parTransId="{D40A6BB4-6568-478A-BE9B-CB83B50DC55B}" sibTransId="{0F7318A6-D7C5-43D5-81C1-2937573CDB84}"/>
    <dgm:cxn modelId="{6D263C41-C2E2-407B-A064-FC70C8133DA6}" type="presOf" srcId="{C34688FD-FCB5-4509-BFE5-C8791CF66B25}" destId="{0E261310-927F-4F65-9490-6B04E996AB43}" srcOrd="0" destOrd="0" presId="urn:microsoft.com/office/officeart/2008/layout/HorizontalMultiLevelHierarchy"/>
    <dgm:cxn modelId="{A7D22D43-6A4D-4E9E-A546-2D61291F5536}" srcId="{8D493093-C2FE-4C18-ABF3-A48A43D736D4}" destId="{814DE984-12D3-45A2-8D82-72ED7198D087}" srcOrd="0" destOrd="0" parTransId="{97678CFA-4BD6-41AF-B762-4051D90C41C4}" sibTransId="{E8D41CA9-DAC5-400B-8439-746758A9ED50}"/>
    <dgm:cxn modelId="{FD10B667-2D84-4602-B317-D330ABC650BF}" type="presOf" srcId="{7D2867BB-7EBB-4382-85D6-2F79EB4CA5AC}" destId="{9AC5FC5B-A2B0-4690-85AE-B7B166FBE61E}" srcOrd="0" destOrd="0" presId="urn:microsoft.com/office/officeart/2008/layout/HorizontalMultiLevelHierarchy"/>
    <dgm:cxn modelId="{A8DE5D6E-0813-44D2-8A65-61FF40CA3B61}" type="presOf" srcId="{B2E050C7-AC9E-4A46-B2FD-A7114EDE02A5}" destId="{41E1C5FA-8569-4217-800C-9EC729CBFFAD}" srcOrd="0" destOrd="0" presId="urn:microsoft.com/office/officeart/2008/layout/HorizontalMultiLevelHierarchy"/>
    <dgm:cxn modelId="{7BDA8C6E-954D-457F-8D2E-F3F87C437CE1}" type="presOf" srcId="{F0F7AC6D-8FBD-447B-8A2A-45CDFA2F2B44}" destId="{4900EBB0-81F1-400E-9A3D-47B353049AA4}" srcOrd="0" destOrd="0" presId="urn:microsoft.com/office/officeart/2008/layout/HorizontalMultiLevelHierarchy"/>
    <dgm:cxn modelId="{01CEF370-D6B3-4F86-A736-039943BB611D}" type="presOf" srcId="{C57D8A79-B71B-4ACA-9014-400667228182}" destId="{5A0CDD76-716A-4E3F-B226-9332263262AF}" srcOrd="0" destOrd="0" presId="urn:microsoft.com/office/officeart/2008/layout/HorizontalMultiLevelHierarchy"/>
    <dgm:cxn modelId="{32EDC353-604C-4DB8-968F-B3E900FEDD01}" type="presOf" srcId="{C34688FD-FCB5-4509-BFE5-C8791CF66B25}" destId="{8BA167A8-FBA8-4C52-884D-2AA41FC64236}" srcOrd="1" destOrd="0" presId="urn:microsoft.com/office/officeart/2008/layout/HorizontalMultiLevelHierarchy"/>
    <dgm:cxn modelId="{20307F75-59D7-446F-BD88-D9DA5736571B}" type="presOf" srcId="{6BC3444E-0D7D-4E5B-A5CD-E40DD04169CE}" destId="{44FD4748-7CB5-44E7-A5C8-E0287172E362}" srcOrd="1" destOrd="0" presId="urn:microsoft.com/office/officeart/2008/layout/HorizontalMultiLevelHierarchy"/>
    <dgm:cxn modelId="{901A1C58-15EC-4C31-BF32-DB34967C4FA1}" type="presOf" srcId="{339F9987-9C59-4B7D-BD55-8B67E4A10596}" destId="{A4DC4DD5-0F9E-45FD-BBB6-6C6EE9432B65}" srcOrd="0" destOrd="0" presId="urn:microsoft.com/office/officeart/2008/layout/HorizontalMultiLevelHierarchy"/>
    <dgm:cxn modelId="{68731679-0476-4C92-BF8B-E56029E1E575}" type="presOf" srcId="{91CE9FC2-3FF1-4182-B084-3643EDC5E08F}" destId="{F27F028D-98A0-484C-B8F2-F0E08FB2C081}" srcOrd="0" destOrd="0" presId="urn:microsoft.com/office/officeart/2008/layout/HorizontalMultiLevelHierarchy"/>
    <dgm:cxn modelId="{D6E3BB80-9A65-48F5-9E97-78A8E59118BA}" srcId="{C57D8A79-B71B-4ACA-9014-400667228182}" destId="{91CE9FC2-3FF1-4182-B084-3643EDC5E08F}" srcOrd="0" destOrd="0" parTransId="{DE7E4423-BB24-4342-9B0F-2DA6BDF22690}" sibTransId="{A1CCF124-AEE2-43B7-A901-F85B1C799BE9}"/>
    <dgm:cxn modelId="{F27C8782-BDA1-49E4-B4E0-4550EA5D4C95}" type="presOf" srcId="{2BBDCF0D-91A5-41F3-9360-2D397812C4FB}" destId="{950EB4CF-CDB9-40AD-A546-CCB374398E55}" srcOrd="0" destOrd="0" presId="urn:microsoft.com/office/officeart/2008/layout/HorizontalMultiLevelHierarchy"/>
    <dgm:cxn modelId="{31CAB787-BC79-41E3-BA17-8AF17D9202A5}" srcId="{F32795A9-EEEC-4ECF-AA52-BE07A9A23F41}" destId="{76210AA1-7BC3-4FBC-BEF3-1C45594FC395}" srcOrd="0" destOrd="0" parTransId="{C34688FD-FCB5-4509-BFE5-C8791CF66B25}" sibTransId="{6F604478-F64D-4292-8ABD-4D576E372D9F}"/>
    <dgm:cxn modelId="{0FDD1C8C-303F-411C-82A1-39E70422952D}" type="presOf" srcId="{06F2DA02-6D17-4BB5-81CB-40C990F056D4}" destId="{4D9F9B3B-1105-4CE5-AEA3-5C0679F862B9}" srcOrd="1" destOrd="0" presId="urn:microsoft.com/office/officeart/2008/layout/HorizontalMultiLevelHierarchy"/>
    <dgm:cxn modelId="{6085058E-D13F-4F5D-81BB-37E49D6F670C}" srcId="{B2E050C7-AC9E-4A46-B2FD-A7114EDE02A5}" destId="{D636A27C-D319-4BCE-BBD1-7AB2A78BE56E}" srcOrd="1" destOrd="0" parTransId="{06F2DA02-6D17-4BB5-81CB-40C990F056D4}" sibTransId="{65C618A4-0D36-4DD9-B058-8EDE141A0172}"/>
    <dgm:cxn modelId="{85EEFC8E-F25D-4E5C-8CA6-E4C44C0EA640}" type="presOf" srcId="{116BC14B-A3B9-4B0D-BCC4-DBFA19FC495F}" destId="{A015CB3E-2819-437B-BF35-E322F1E36D80}" srcOrd="1" destOrd="0" presId="urn:microsoft.com/office/officeart/2008/layout/HorizontalMultiLevelHierarchy"/>
    <dgm:cxn modelId="{5E27CF96-558C-43D8-AE61-4D7B4019CD08}" srcId="{76210AA1-7BC3-4FBC-BEF3-1C45594FC395}" destId="{0C788DE5-DBBC-4893-A9B3-6A327B8E1DB4}" srcOrd="0" destOrd="0" parTransId="{339F9987-9C59-4B7D-BD55-8B67E4A10596}" sibTransId="{F6226C35-B3B9-431B-A5F7-79DFDBFF43AF}"/>
    <dgm:cxn modelId="{ED717697-68D2-41EC-BDAB-DDE5FE646EC2}" type="presOf" srcId="{F32795A9-EEEC-4ECF-AA52-BE07A9A23F41}" destId="{AD95FB8C-7110-4EFA-B79D-B8A7C329275A}" srcOrd="0" destOrd="0" presId="urn:microsoft.com/office/officeart/2008/layout/HorizontalMultiLevelHierarchy"/>
    <dgm:cxn modelId="{D9C98A98-C2A4-4996-9D21-8D0C11F3F964}" srcId="{BBFFEEAE-0159-4CE5-8E24-03B311AD93DA}" destId="{2BBDCF0D-91A5-41F3-9360-2D397812C4FB}" srcOrd="0" destOrd="0" parTransId="{57A9C8B4-D0F3-4E88-8159-84FF63D4F10A}" sibTransId="{7DEBAFEE-619C-4A40-ADA4-5D97A7B01BA1}"/>
    <dgm:cxn modelId="{643D4F9F-688E-45A7-9B7F-06341E305421}" type="presOf" srcId="{7D2867BB-7EBB-4382-85D6-2F79EB4CA5AC}" destId="{C8DE3337-A967-4A23-AEF1-79DE6B490E75}" srcOrd="1" destOrd="0" presId="urn:microsoft.com/office/officeart/2008/layout/HorizontalMultiLevelHierarchy"/>
    <dgm:cxn modelId="{B0451FA2-DAEF-4181-A50D-E25AFF2C906E}" type="presOf" srcId="{DE7E4423-BB24-4342-9B0F-2DA6BDF22690}" destId="{16C14C6E-815D-4FBE-B9EE-BCD2CCA89114}" srcOrd="0" destOrd="0" presId="urn:microsoft.com/office/officeart/2008/layout/HorizontalMultiLevelHierarchy"/>
    <dgm:cxn modelId="{6D4082A3-8220-4D2F-88BE-5B30D9DE06FB}" type="presOf" srcId="{339F9987-9C59-4B7D-BD55-8B67E4A10596}" destId="{D6C0AA7A-5C39-4F9B-B8FC-77D7CB5630EE}" srcOrd="1" destOrd="0" presId="urn:microsoft.com/office/officeart/2008/layout/HorizontalMultiLevelHierarchy"/>
    <dgm:cxn modelId="{2116DBB3-1BA8-433E-B826-8F08B2EBDF1A}" type="presOf" srcId="{57A9C8B4-D0F3-4E88-8159-84FF63D4F10A}" destId="{7A7A39B7-4A2F-477F-AB4C-55506750B108}" srcOrd="1" destOrd="0" presId="urn:microsoft.com/office/officeart/2008/layout/HorizontalMultiLevelHierarchy"/>
    <dgm:cxn modelId="{D69720BA-8AAC-4019-B31D-058814159C2C}" type="presOf" srcId="{97678CFA-4BD6-41AF-B762-4051D90C41C4}" destId="{3794BC16-766C-4A7D-BD86-E287E5C795A0}" srcOrd="1" destOrd="0" presId="urn:microsoft.com/office/officeart/2008/layout/HorizontalMultiLevelHierarchy"/>
    <dgm:cxn modelId="{114C17BC-A923-4927-82E5-DD83835ED5C7}" srcId="{B2E050C7-AC9E-4A46-B2FD-A7114EDE02A5}" destId="{C57D8A79-B71B-4ACA-9014-400667228182}" srcOrd="0" destOrd="0" parTransId="{7D2867BB-7EBB-4382-85D6-2F79EB4CA5AC}" sibTransId="{CEF631FB-F0C8-403E-867A-3B8E3EE4640A}"/>
    <dgm:cxn modelId="{4E3301C1-F0A0-4969-B69C-A24D423CEED4}" type="presOf" srcId="{97678CFA-4BD6-41AF-B762-4051D90C41C4}" destId="{166031ED-9BE1-412C-A73B-B45B86AFBE1B}" srcOrd="0" destOrd="0" presId="urn:microsoft.com/office/officeart/2008/layout/HorizontalMultiLevelHierarchy"/>
    <dgm:cxn modelId="{9BA062D2-C1F7-4E3F-B8D5-8218D8060E6B}" type="presOf" srcId="{116BC14B-A3B9-4B0D-BCC4-DBFA19FC495F}" destId="{A9A0F3D8-62BF-42DF-88A5-615AFC129C67}" srcOrd="0" destOrd="0" presId="urn:microsoft.com/office/officeart/2008/layout/HorizontalMultiLevelHierarchy"/>
    <dgm:cxn modelId="{87E9AFEC-5D9C-4D22-89B1-C389B8E4C985}" type="presOf" srcId="{06F2DA02-6D17-4BB5-81CB-40C990F056D4}" destId="{8F7EE4C3-C2A2-4FAB-A2EA-F981AA509408}" srcOrd="0" destOrd="0" presId="urn:microsoft.com/office/officeart/2008/layout/HorizontalMultiLevelHierarchy"/>
    <dgm:cxn modelId="{5B80D8ED-A819-48BC-9092-F3302A7747C8}" type="presOf" srcId="{6BC3444E-0D7D-4E5B-A5CD-E40DD04169CE}" destId="{08950FB8-40C2-419B-9051-9A3D5FFB5901}" srcOrd="0" destOrd="0" presId="urn:microsoft.com/office/officeart/2008/layout/HorizontalMultiLevelHierarchy"/>
    <dgm:cxn modelId="{4812E0F5-CB97-4996-AA1C-BFAAB5069A5F}" type="presOf" srcId="{DE7E4423-BB24-4342-9B0F-2DA6BDF22690}" destId="{A6CEB4FB-438B-41DF-B2A3-192EA0B98B24}" srcOrd="1" destOrd="0" presId="urn:microsoft.com/office/officeart/2008/layout/HorizontalMultiLevelHierarchy"/>
    <dgm:cxn modelId="{DCA057F7-35D5-45AC-8CA0-4ACE9C17345C}" type="presOf" srcId="{814DE984-12D3-45A2-8D82-72ED7198D087}" destId="{C91534C3-20DE-4F3C-B4BF-FC989207C49C}" srcOrd="0" destOrd="0" presId="urn:microsoft.com/office/officeart/2008/layout/HorizontalMultiLevelHierarchy"/>
    <dgm:cxn modelId="{A9B9440A-2C03-4278-BFB0-436EAEEB25CE}" type="presParOf" srcId="{4900EBB0-81F1-400E-9A3D-47B353049AA4}" destId="{87DE1646-76F4-4536-A212-542D7600D3A9}" srcOrd="0" destOrd="0" presId="urn:microsoft.com/office/officeart/2008/layout/HorizontalMultiLevelHierarchy"/>
    <dgm:cxn modelId="{35541DB9-552C-4AB6-9A49-413A307B248C}" type="presParOf" srcId="{87DE1646-76F4-4536-A212-542D7600D3A9}" destId="{AD95FB8C-7110-4EFA-B79D-B8A7C329275A}" srcOrd="0" destOrd="0" presId="urn:microsoft.com/office/officeart/2008/layout/HorizontalMultiLevelHierarchy"/>
    <dgm:cxn modelId="{292C44BD-4D8E-41A3-8CA0-C57D3591F70C}" type="presParOf" srcId="{87DE1646-76F4-4536-A212-542D7600D3A9}" destId="{1F772CDD-31A9-4AFB-A0D3-19E6CFE684CE}" srcOrd="1" destOrd="0" presId="urn:microsoft.com/office/officeart/2008/layout/HorizontalMultiLevelHierarchy"/>
    <dgm:cxn modelId="{CFEEA45D-5C8D-42E6-9746-1948CB3AA47F}" type="presParOf" srcId="{1F772CDD-31A9-4AFB-A0D3-19E6CFE684CE}" destId="{0E261310-927F-4F65-9490-6B04E996AB43}" srcOrd="0" destOrd="0" presId="urn:microsoft.com/office/officeart/2008/layout/HorizontalMultiLevelHierarchy"/>
    <dgm:cxn modelId="{0D919246-1339-4E5B-81EC-81B17B6EB3BF}" type="presParOf" srcId="{0E261310-927F-4F65-9490-6B04E996AB43}" destId="{8BA167A8-FBA8-4C52-884D-2AA41FC64236}" srcOrd="0" destOrd="0" presId="urn:microsoft.com/office/officeart/2008/layout/HorizontalMultiLevelHierarchy"/>
    <dgm:cxn modelId="{82E6C36D-87C8-417F-AF99-BCBEB03E1FF6}" type="presParOf" srcId="{1F772CDD-31A9-4AFB-A0D3-19E6CFE684CE}" destId="{DD689A84-C8D4-453B-A204-84F1B755E72E}" srcOrd="1" destOrd="0" presId="urn:microsoft.com/office/officeart/2008/layout/HorizontalMultiLevelHierarchy"/>
    <dgm:cxn modelId="{97909FDB-B7CF-4538-BEFD-8208142C9669}" type="presParOf" srcId="{DD689A84-C8D4-453B-A204-84F1B755E72E}" destId="{9B5D3866-FCA4-441C-AA3E-640D8513A801}" srcOrd="0" destOrd="0" presId="urn:microsoft.com/office/officeart/2008/layout/HorizontalMultiLevelHierarchy"/>
    <dgm:cxn modelId="{3F7E5DF9-EDD6-4241-A388-E3808D406B57}" type="presParOf" srcId="{DD689A84-C8D4-453B-A204-84F1B755E72E}" destId="{110A11C5-FF07-4BF8-ACCA-BF0BB086A132}" srcOrd="1" destOrd="0" presId="urn:microsoft.com/office/officeart/2008/layout/HorizontalMultiLevelHierarchy"/>
    <dgm:cxn modelId="{9097F9BC-F796-4EC3-B560-168118452223}" type="presParOf" srcId="{110A11C5-FF07-4BF8-ACCA-BF0BB086A132}" destId="{A4DC4DD5-0F9E-45FD-BBB6-6C6EE9432B65}" srcOrd="0" destOrd="0" presId="urn:microsoft.com/office/officeart/2008/layout/HorizontalMultiLevelHierarchy"/>
    <dgm:cxn modelId="{FC9997C9-60F4-456A-A430-6A73920D4328}" type="presParOf" srcId="{A4DC4DD5-0F9E-45FD-BBB6-6C6EE9432B65}" destId="{D6C0AA7A-5C39-4F9B-B8FC-77D7CB5630EE}" srcOrd="0" destOrd="0" presId="urn:microsoft.com/office/officeart/2008/layout/HorizontalMultiLevelHierarchy"/>
    <dgm:cxn modelId="{5175396B-5221-43B3-90D6-EDA1CBE9F1A6}" type="presParOf" srcId="{110A11C5-FF07-4BF8-ACCA-BF0BB086A132}" destId="{5C22AAEB-61B8-4632-8861-D41CA3DBEB08}" srcOrd="1" destOrd="0" presId="urn:microsoft.com/office/officeart/2008/layout/HorizontalMultiLevelHierarchy"/>
    <dgm:cxn modelId="{E169F2A8-FD6B-417B-8DA2-91A63C1B5E1C}" type="presParOf" srcId="{5C22AAEB-61B8-4632-8861-D41CA3DBEB08}" destId="{57322A53-7FDA-46F3-BD6A-0902F8C2EF25}" srcOrd="0" destOrd="0" presId="urn:microsoft.com/office/officeart/2008/layout/HorizontalMultiLevelHierarchy"/>
    <dgm:cxn modelId="{DC2E0560-8C4D-4E53-9F1B-4B1693356ED7}" type="presParOf" srcId="{5C22AAEB-61B8-4632-8861-D41CA3DBEB08}" destId="{C156DF1B-145C-41FE-85C0-473F126FA60F}" srcOrd="1" destOrd="0" presId="urn:microsoft.com/office/officeart/2008/layout/HorizontalMultiLevelHierarchy"/>
    <dgm:cxn modelId="{7A71C663-EB09-48B9-A3C7-919F05D936F2}" type="presParOf" srcId="{1F772CDD-31A9-4AFB-A0D3-19E6CFE684CE}" destId="{35D2EF73-50F4-4EE2-81CE-D8F08852DA74}" srcOrd="2" destOrd="0" presId="urn:microsoft.com/office/officeart/2008/layout/HorizontalMultiLevelHierarchy"/>
    <dgm:cxn modelId="{B85AE24B-EA29-4E7C-B5CD-6E2CADA6E25F}" type="presParOf" srcId="{35D2EF73-50F4-4EE2-81CE-D8F08852DA74}" destId="{9A468038-6584-4A11-956A-B2DAF3091DC5}" srcOrd="0" destOrd="0" presId="urn:microsoft.com/office/officeart/2008/layout/HorizontalMultiLevelHierarchy"/>
    <dgm:cxn modelId="{23EF88F4-A8F1-40BD-ACD4-788B8477A199}" type="presParOf" srcId="{1F772CDD-31A9-4AFB-A0D3-19E6CFE684CE}" destId="{89324782-74A0-4099-9A96-28F2E3A37140}" srcOrd="3" destOrd="0" presId="urn:microsoft.com/office/officeart/2008/layout/HorizontalMultiLevelHierarchy"/>
    <dgm:cxn modelId="{433561C1-3B26-4C1C-800A-9D255FA9E3D3}" type="presParOf" srcId="{89324782-74A0-4099-9A96-28F2E3A37140}" destId="{41E1C5FA-8569-4217-800C-9EC729CBFFAD}" srcOrd="0" destOrd="0" presId="urn:microsoft.com/office/officeart/2008/layout/HorizontalMultiLevelHierarchy"/>
    <dgm:cxn modelId="{FC94B182-0B90-43FB-B4CA-061D19478776}" type="presParOf" srcId="{89324782-74A0-4099-9A96-28F2E3A37140}" destId="{A1B9BD0A-75F4-4374-9837-214EEDD22DBC}" srcOrd="1" destOrd="0" presId="urn:microsoft.com/office/officeart/2008/layout/HorizontalMultiLevelHierarchy"/>
    <dgm:cxn modelId="{148E7A9D-CA1F-42EE-AF72-5AAD2171975F}" type="presParOf" srcId="{A1B9BD0A-75F4-4374-9837-214EEDD22DBC}" destId="{9AC5FC5B-A2B0-4690-85AE-B7B166FBE61E}" srcOrd="0" destOrd="0" presId="urn:microsoft.com/office/officeart/2008/layout/HorizontalMultiLevelHierarchy"/>
    <dgm:cxn modelId="{9FE840C7-D922-47F0-B9C3-C6242A2EC7FE}" type="presParOf" srcId="{9AC5FC5B-A2B0-4690-85AE-B7B166FBE61E}" destId="{C8DE3337-A967-4A23-AEF1-79DE6B490E75}" srcOrd="0" destOrd="0" presId="urn:microsoft.com/office/officeart/2008/layout/HorizontalMultiLevelHierarchy"/>
    <dgm:cxn modelId="{884FD930-219F-433A-9970-C3C10111B518}" type="presParOf" srcId="{A1B9BD0A-75F4-4374-9837-214EEDD22DBC}" destId="{941A06F1-DF07-47CC-842A-EB65D8B374E4}" srcOrd="1" destOrd="0" presId="urn:microsoft.com/office/officeart/2008/layout/HorizontalMultiLevelHierarchy"/>
    <dgm:cxn modelId="{369EBF5E-6A76-4FDB-9F22-BD6D9B992B67}" type="presParOf" srcId="{941A06F1-DF07-47CC-842A-EB65D8B374E4}" destId="{5A0CDD76-716A-4E3F-B226-9332263262AF}" srcOrd="0" destOrd="0" presId="urn:microsoft.com/office/officeart/2008/layout/HorizontalMultiLevelHierarchy"/>
    <dgm:cxn modelId="{FA712BB6-3907-4C2A-B583-EBE954EB77C2}" type="presParOf" srcId="{941A06F1-DF07-47CC-842A-EB65D8B374E4}" destId="{2BEFA2B6-2333-49ED-AD8D-75F9063BCA15}" srcOrd="1" destOrd="0" presId="urn:microsoft.com/office/officeart/2008/layout/HorizontalMultiLevelHierarchy"/>
    <dgm:cxn modelId="{5D4D27E3-97BA-41EE-9243-D70C7286A030}" type="presParOf" srcId="{2BEFA2B6-2333-49ED-AD8D-75F9063BCA15}" destId="{16C14C6E-815D-4FBE-B9EE-BCD2CCA89114}" srcOrd="0" destOrd="0" presId="urn:microsoft.com/office/officeart/2008/layout/HorizontalMultiLevelHierarchy"/>
    <dgm:cxn modelId="{DADA42A0-BD41-4055-B519-A476CB3ACB32}" type="presParOf" srcId="{16C14C6E-815D-4FBE-B9EE-BCD2CCA89114}" destId="{A6CEB4FB-438B-41DF-B2A3-192EA0B98B24}" srcOrd="0" destOrd="0" presId="urn:microsoft.com/office/officeart/2008/layout/HorizontalMultiLevelHierarchy"/>
    <dgm:cxn modelId="{3BF5CC86-442B-4121-9B5D-7BEEE1461AD5}" type="presParOf" srcId="{2BEFA2B6-2333-49ED-AD8D-75F9063BCA15}" destId="{D1A7053B-4F19-44C4-BEB0-10FA41A12DCF}" srcOrd="1" destOrd="0" presId="urn:microsoft.com/office/officeart/2008/layout/HorizontalMultiLevelHierarchy"/>
    <dgm:cxn modelId="{5E26CA8F-8D55-4DBC-B751-C94523198095}" type="presParOf" srcId="{D1A7053B-4F19-44C4-BEB0-10FA41A12DCF}" destId="{F27F028D-98A0-484C-B8F2-F0E08FB2C081}" srcOrd="0" destOrd="0" presId="urn:microsoft.com/office/officeart/2008/layout/HorizontalMultiLevelHierarchy"/>
    <dgm:cxn modelId="{EC9D1D3D-8D59-4A4C-A60E-69E09A8EFC9F}" type="presParOf" srcId="{D1A7053B-4F19-44C4-BEB0-10FA41A12DCF}" destId="{551D82C4-71CA-4D1E-B809-06A951B37117}" srcOrd="1" destOrd="0" presId="urn:microsoft.com/office/officeart/2008/layout/HorizontalMultiLevelHierarchy"/>
    <dgm:cxn modelId="{585D6474-7726-424E-88CD-EDAAF3C5B34C}" type="presParOf" srcId="{A1B9BD0A-75F4-4374-9837-214EEDD22DBC}" destId="{8F7EE4C3-C2A2-4FAB-A2EA-F981AA509408}" srcOrd="2" destOrd="0" presId="urn:microsoft.com/office/officeart/2008/layout/HorizontalMultiLevelHierarchy"/>
    <dgm:cxn modelId="{1D66E93C-2DD5-4B30-9E28-1DD9698080AA}" type="presParOf" srcId="{8F7EE4C3-C2A2-4FAB-A2EA-F981AA509408}" destId="{4D9F9B3B-1105-4CE5-AEA3-5C0679F862B9}" srcOrd="0" destOrd="0" presId="urn:microsoft.com/office/officeart/2008/layout/HorizontalMultiLevelHierarchy"/>
    <dgm:cxn modelId="{1ABFBFD2-DBCF-418E-B0D1-F0355AD19054}" type="presParOf" srcId="{A1B9BD0A-75F4-4374-9837-214EEDD22DBC}" destId="{0DB6E766-FD9D-4CF8-B0F0-F2F3E1DDEDF8}" srcOrd="3" destOrd="0" presId="urn:microsoft.com/office/officeart/2008/layout/HorizontalMultiLevelHierarchy"/>
    <dgm:cxn modelId="{2346582A-DCB3-46F9-9F03-9B974AE46E8E}" type="presParOf" srcId="{0DB6E766-FD9D-4CF8-B0F0-F2F3E1DDEDF8}" destId="{5CD63885-7F7C-4BF6-9947-C5E1C3A1C67E}" srcOrd="0" destOrd="0" presId="urn:microsoft.com/office/officeart/2008/layout/HorizontalMultiLevelHierarchy"/>
    <dgm:cxn modelId="{BE3283EB-72DA-4B74-8E6B-82F111D0909E}" type="presParOf" srcId="{0DB6E766-FD9D-4CF8-B0F0-F2F3E1DDEDF8}" destId="{B3CB5333-0A4B-4232-BADE-37F99D55866D}" srcOrd="1" destOrd="0" presId="urn:microsoft.com/office/officeart/2008/layout/HorizontalMultiLevelHierarchy"/>
    <dgm:cxn modelId="{19CBE614-429C-4B30-A010-47F7932AC28B}" type="presParOf" srcId="{B3CB5333-0A4B-4232-BADE-37F99D55866D}" destId="{A9A0F3D8-62BF-42DF-88A5-615AFC129C67}" srcOrd="0" destOrd="0" presId="urn:microsoft.com/office/officeart/2008/layout/HorizontalMultiLevelHierarchy"/>
    <dgm:cxn modelId="{C75B91EB-AA80-40CA-9DAB-4E3F55752DC6}" type="presParOf" srcId="{A9A0F3D8-62BF-42DF-88A5-615AFC129C67}" destId="{A015CB3E-2819-437B-BF35-E322F1E36D80}" srcOrd="0" destOrd="0" presId="urn:microsoft.com/office/officeart/2008/layout/HorizontalMultiLevelHierarchy"/>
    <dgm:cxn modelId="{7AF34E44-CA5B-476C-805A-0771F3909E75}" type="presParOf" srcId="{B3CB5333-0A4B-4232-BADE-37F99D55866D}" destId="{E810B6EF-C522-43FC-98DE-574915494814}" srcOrd="1" destOrd="0" presId="urn:microsoft.com/office/officeart/2008/layout/HorizontalMultiLevelHierarchy"/>
    <dgm:cxn modelId="{8FAEA1B1-6AE9-445C-AFDA-AA4B5669DBE6}" type="presParOf" srcId="{E810B6EF-C522-43FC-98DE-574915494814}" destId="{88B7F3E9-ED7B-41B5-BDB4-FDD7F7CEE3DB}" srcOrd="0" destOrd="0" presId="urn:microsoft.com/office/officeart/2008/layout/HorizontalMultiLevelHierarchy"/>
    <dgm:cxn modelId="{14BCF84F-C5BE-4239-A0C9-38B14BD53B22}" type="presParOf" srcId="{E810B6EF-C522-43FC-98DE-574915494814}" destId="{B71FA46C-E065-46A0-8B85-F18B70AE15EB}" srcOrd="1" destOrd="0" presId="urn:microsoft.com/office/officeart/2008/layout/HorizontalMultiLevelHierarchy"/>
    <dgm:cxn modelId="{275B9375-E709-42BE-9D4D-E11B22C97DCB}" type="presParOf" srcId="{B71FA46C-E065-46A0-8B85-F18B70AE15EB}" destId="{68DC390D-52AE-4FC2-8F96-0C67BC25D578}" srcOrd="0" destOrd="0" presId="urn:microsoft.com/office/officeart/2008/layout/HorizontalMultiLevelHierarchy"/>
    <dgm:cxn modelId="{78637B06-7324-4035-A76F-DFD6647C0AA7}" type="presParOf" srcId="{68DC390D-52AE-4FC2-8F96-0C67BC25D578}" destId="{7A7A39B7-4A2F-477F-AB4C-55506750B108}" srcOrd="0" destOrd="0" presId="urn:microsoft.com/office/officeart/2008/layout/HorizontalMultiLevelHierarchy"/>
    <dgm:cxn modelId="{A4CA8098-1F12-4F7C-8481-691A9DAC8059}" type="presParOf" srcId="{B71FA46C-E065-46A0-8B85-F18B70AE15EB}" destId="{7531FF36-1A47-47AD-A1B7-78A6165F98BA}" srcOrd="1" destOrd="0" presId="urn:microsoft.com/office/officeart/2008/layout/HorizontalMultiLevelHierarchy"/>
    <dgm:cxn modelId="{F81179DD-A297-447D-A5F4-03F831FE81C5}" type="presParOf" srcId="{7531FF36-1A47-47AD-A1B7-78A6165F98BA}" destId="{950EB4CF-CDB9-40AD-A546-CCB374398E55}" srcOrd="0" destOrd="0" presId="urn:microsoft.com/office/officeart/2008/layout/HorizontalMultiLevelHierarchy"/>
    <dgm:cxn modelId="{6C130C7B-A421-4A02-A79C-9A0C15BF2139}" type="presParOf" srcId="{7531FF36-1A47-47AD-A1B7-78A6165F98BA}" destId="{4FA39BF7-C1B6-4735-8E9C-9F3064A69836}" srcOrd="1" destOrd="0" presId="urn:microsoft.com/office/officeart/2008/layout/HorizontalMultiLevelHierarchy"/>
    <dgm:cxn modelId="{BCC1EE5D-8573-4EA3-91AE-A85FE99DDF82}" type="presParOf" srcId="{B3CB5333-0A4B-4232-BADE-37F99D55866D}" destId="{08950FB8-40C2-419B-9051-9A3D5FFB5901}" srcOrd="2" destOrd="0" presId="urn:microsoft.com/office/officeart/2008/layout/HorizontalMultiLevelHierarchy"/>
    <dgm:cxn modelId="{CAE5DE78-3D38-494B-993B-EA88C0ACEB42}" type="presParOf" srcId="{08950FB8-40C2-419B-9051-9A3D5FFB5901}" destId="{44FD4748-7CB5-44E7-A5C8-E0287172E362}" srcOrd="0" destOrd="0" presId="urn:microsoft.com/office/officeart/2008/layout/HorizontalMultiLevelHierarchy"/>
    <dgm:cxn modelId="{146E3F1A-1030-48CF-807A-7796275B2FEE}" type="presParOf" srcId="{B3CB5333-0A4B-4232-BADE-37F99D55866D}" destId="{00E704EF-6D7D-40DD-9221-316AB8531427}" srcOrd="3" destOrd="0" presId="urn:microsoft.com/office/officeart/2008/layout/HorizontalMultiLevelHierarchy"/>
    <dgm:cxn modelId="{B93DED8E-1397-4FD9-A47E-5610EB45126B}" type="presParOf" srcId="{00E704EF-6D7D-40DD-9221-316AB8531427}" destId="{51CFBD29-B0F1-42AB-ADF5-B85AF0D485DF}" srcOrd="0" destOrd="0" presId="urn:microsoft.com/office/officeart/2008/layout/HorizontalMultiLevelHierarchy"/>
    <dgm:cxn modelId="{FE7AA1BD-3DEB-4249-BAF7-2DE752BFD638}" type="presParOf" srcId="{00E704EF-6D7D-40DD-9221-316AB8531427}" destId="{4F986E48-5BC8-4E02-91EE-58492BECC4A6}" srcOrd="1" destOrd="0" presId="urn:microsoft.com/office/officeart/2008/layout/HorizontalMultiLevelHierarchy"/>
    <dgm:cxn modelId="{EB07DEA5-571E-41FC-AFFF-52614D2312AD}" type="presParOf" srcId="{4F986E48-5BC8-4E02-91EE-58492BECC4A6}" destId="{166031ED-9BE1-412C-A73B-B45B86AFBE1B}" srcOrd="0" destOrd="0" presId="urn:microsoft.com/office/officeart/2008/layout/HorizontalMultiLevelHierarchy"/>
    <dgm:cxn modelId="{6B5E5951-E718-4011-8B4D-2DB67B2C7A20}" type="presParOf" srcId="{166031ED-9BE1-412C-A73B-B45B86AFBE1B}" destId="{3794BC16-766C-4A7D-BD86-E287E5C795A0}" srcOrd="0" destOrd="0" presId="urn:microsoft.com/office/officeart/2008/layout/HorizontalMultiLevelHierarchy"/>
    <dgm:cxn modelId="{4C2CA3F5-7406-4AEF-8C89-4EA137DBC067}" type="presParOf" srcId="{4F986E48-5BC8-4E02-91EE-58492BECC4A6}" destId="{5A02F22D-92C6-47B2-866D-942153933F82}" srcOrd="1" destOrd="0" presId="urn:microsoft.com/office/officeart/2008/layout/HorizontalMultiLevelHierarchy"/>
    <dgm:cxn modelId="{C2BAFF32-D570-415D-951C-E14E4C319A83}" type="presParOf" srcId="{5A02F22D-92C6-47B2-866D-942153933F82}" destId="{C91534C3-20DE-4F3C-B4BF-FC989207C49C}" srcOrd="0" destOrd="0" presId="urn:microsoft.com/office/officeart/2008/layout/HorizontalMultiLevelHierarchy"/>
    <dgm:cxn modelId="{CA2FFFB7-E20B-49DE-AD3A-E407595E8EE3}" type="presParOf" srcId="{5A02F22D-92C6-47B2-866D-942153933F82}" destId="{62EAFCA7-C3DA-4D45-9098-CE980CC5E1F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6031ED-9BE1-412C-A73B-B45B86AFBE1B}">
      <dsp:nvSpPr>
        <dsp:cNvPr id="0" name=""/>
        <dsp:cNvSpPr/>
      </dsp:nvSpPr>
      <dsp:spPr>
        <a:xfrm>
          <a:off x="8043209" y="3927593"/>
          <a:ext cx="41190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1909" y="457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chemeClr val="tx1"/>
            </a:solidFill>
          </a:endParaRPr>
        </a:p>
      </dsp:txBody>
      <dsp:txXfrm>
        <a:off x="8238866" y="3963015"/>
        <a:ext cx="20595" cy="20595"/>
      </dsp:txXfrm>
    </dsp:sp>
    <dsp:sp modelId="{08950FB8-40C2-419B-9051-9A3D5FFB5901}">
      <dsp:nvSpPr>
        <dsp:cNvPr id="0" name=""/>
        <dsp:cNvSpPr/>
      </dsp:nvSpPr>
      <dsp:spPr>
        <a:xfrm>
          <a:off x="5571755" y="3580869"/>
          <a:ext cx="411909" cy="3924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5954" y="0"/>
              </a:lnTo>
              <a:lnTo>
                <a:pt x="205954" y="392443"/>
              </a:lnTo>
              <a:lnTo>
                <a:pt x="411909" y="39244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chemeClr val="tx1"/>
            </a:solidFill>
          </a:endParaRPr>
        </a:p>
      </dsp:txBody>
      <dsp:txXfrm>
        <a:off x="5763486" y="3762868"/>
        <a:ext cx="28446" cy="28446"/>
      </dsp:txXfrm>
    </dsp:sp>
    <dsp:sp modelId="{68DC390D-52AE-4FC2-8F96-0C67BC25D578}">
      <dsp:nvSpPr>
        <dsp:cNvPr id="0" name=""/>
        <dsp:cNvSpPr/>
      </dsp:nvSpPr>
      <dsp:spPr>
        <a:xfrm>
          <a:off x="8043209" y="3142705"/>
          <a:ext cx="41190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1909" y="457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chemeClr val="tx1"/>
            </a:solidFill>
          </a:endParaRPr>
        </a:p>
      </dsp:txBody>
      <dsp:txXfrm>
        <a:off x="8238866" y="3178127"/>
        <a:ext cx="20595" cy="20595"/>
      </dsp:txXfrm>
    </dsp:sp>
    <dsp:sp modelId="{A9A0F3D8-62BF-42DF-88A5-615AFC129C67}">
      <dsp:nvSpPr>
        <dsp:cNvPr id="0" name=""/>
        <dsp:cNvSpPr/>
      </dsp:nvSpPr>
      <dsp:spPr>
        <a:xfrm>
          <a:off x="5571755" y="3188425"/>
          <a:ext cx="411909" cy="392443"/>
        </a:xfrm>
        <a:custGeom>
          <a:avLst/>
          <a:gdLst/>
          <a:ahLst/>
          <a:cxnLst/>
          <a:rect l="0" t="0" r="0" b="0"/>
          <a:pathLst>
            <a:path>
              <a:moveTo>
                <a:pt x="0" y="392443"/>
              </a:moveTo>
              <a:lnTo>
                <a:pt x="205954" y="392443"/>
              </a:lnTo>
              <a:lnTo>
                <a:pt x="205954" y="0"/>
              </a:lnTo>
              <a:lnTo>
                <a:pt x="411909" y="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chemeClr val="tx1"/>
            </a:solidFill>
          </a:endParaRPr>
        </a:p>
      </dsp:txBody>
      <dsp:txXfrm>
        <a:off x="5763486" y="3370424"/>
        <a:ext cx="28446" cy="28446"/>
      </dsp:txXfrm>
    </dsp:sp>
    <dsp:sp modelId="{8F7EE4C3-C2A2-4FAB-A2EA-F981AA509408}">
      <dsp:nvSpPr>
        <dsp:cNvPr id="0" name=""/>
        <dsp:cNvSpPr/>
      </dsp:nvSpPr>
      <dsp:spPr>
        <a:xfrm>
          <a:off x="3100300" y="2992203"/>
          <a:ext cx="411909" cy="5886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5954" y="0"/>
              </a:lnTo>
              <a:lnTo>
                <a:pt x="205954" y="588665"/>
              </a:lnTo>
              <a:lnTo>
                <a:pt x="411909" y="58866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chemeClr val="tx1"/>
            </a:solidFill>
          </a:endParaRPr>
        </a:p>
      </dsp:txBody>
      <dsp:txXfrm>
        <a:off x="3288293" y="3268574"/>
        <a:ext cx="35923" cy="35923"/>
      </dsp:txXfrm>
    </dsp:sp>
    <dsp:sp modelId="{16C14C6E-815D-4FBE-B9EE-BCD2CCA89114}">
      <dsp:nvSpPr>
        <dsp:cNvPr id="0" name=""/>
        <dsp:cNvSpPr/>
      </dsp:nvSpPr>
      <dsp:spPr>
        <a:xfrm>
          <a:off x="5571755" y="2357817"/>
          <a:ext cx="41190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1909" y="457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chemeClr val="tx1"/>
            </a:solidFill>
          </a:endParaRPr>
        </a:p>
      </dsp:txBody>
      <dsp:txXfrm>
        <a:off x="5767411" y="2393240"/>
        <a:ext cx="20595" cy="20595"/>
      </dsp:txXfrm>
    </dsp:sp>
    <dsp:sp modelId="{9AC5FC5B-A2B0-4690-85AE-B7B166FBE61E}">
      <dsp:nvSpPr>
        <dsp:cNvPr id="0" name=""/>
        <dsp:cNvSpPr/>
      </dsp:nvSpPr>
      <dsp:spPr>
        <a:xfrm>
          <a:off x="3100300" y="2403537"/>
          <a:ext cx="411909" cy="588665"/>
        </a:xfrm>
        <a:custGeom>
          <a:avLst/>
          <a:gdLst/>
          <a:ahLst/>
          <a:cxnLst/>
          <a:rect l="0" t="0" r="0" b="0"/>
          <a:pathLst>
            <a:path>
              <a:moveTo>
                <a:pt x="0" y="588665"/>
              </a:moveTo>
              <a:lnTo>
                <a:pt x="205954" y="588665"/>
              </a:lnTo>
              <a:lnTo>
                <a:pt x="205954" y="0"/>
              </a:lnTo>
              <a:lnTo>
                <a:pt x="411909" y="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chemeClr val="tx1"/>
            </a:solidFill>
          </a:endParaRPr>
        </a:p>
      </dsp:txBody>
      <dsp:txXfrm>
        <a:off x="3288293" y="2679909"/>
        <a:ext cx="35923" cy="35923"/>
      </dsp:txXfrm>
    </dsp:sp>
    <dsp:sp modelId="{35D2EF73-50F4-4EE2-81CE-D8F08852DA74}">
      <dsp:nvSpPr>
        <dsp:cNvPr id="0" name=""/>
        <dsp:cNvSpPr/>
      </dsp:nvSpPr>
      <dsp:spPr>
        <a:xfrm>
          <a:off x="628846" y="2305426"/>
          <a:ext cx="411909" cy="6867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5954" y="0"/>
              </a:lnTo>
              <a:lnTo>
                <a:pt x="205954" y="686776"/>
              </a:lnTo>
              <a:lnTo>
                <a:pt x="411909" y="68677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chemeClr val="tx1"/>
            </a:solidFill>
          </a:endParaRPr>
        </a:p>
      </dsp:txBody>
      <dsp:txXfrm>
        <a:off x="814779" y="2628794"/>
        <a:ext cx="40041" cy="40041"/>
      </dsp:txXfrm>
    </dsp:sp>
    <dsp:sp modelId="{A4DC4DD5-0F9E-45FD-BBB6-6C6EE9432B65}">
      <dsp:nvSpPr>
        <dsp:cNvPr id="0" name=""/>
        <dsp:cNvSpPr/>
      </dsp:nvSpPr>
      <dsp:spPr>
        <a:xfrm>
          <a:off x="3100300" y="1572930"/>
          <a:ext cx="41190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1909" y="457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chemeClr val="tx1"/>
            </a:solidFill>
          </a:endParaRPr>
        </a:p>
      </dsp:txBody>
      <dsp:txXfrm>
        <a:off x="3295957" y="1608352"/>
        <a:ext cx="20595" cy="20595"/>
      </dsp:txXfrm>
    </dsp:sp>
    <dsp:sp modelId="{0E261310-927F-4F65-9490-6B04E996AB43}">
      <dsp:nvSpPr>
        <dsp:cNvPr id="0" name=""/>
        <dsp:cNvSpPr/>
      </dsp:nvSpPr>
      <dsp:spPr>
        <a:xfrm>
          <a:off x="628846" y="1618650"/>
          <a:ext cx="411909" cy="686776"/>
        </a:xfrm>
        <a:custGeom>
          <a:avLst/>
          <a:gdLst/>
          <a:ahLst/>
          <a:cxnLst/>
          <a:rect l="0" t="0" r="0" b="0"/>
          <a:pathLst>
            <a:path>
              <a:moveTo>
                <a:pt x="0" y="686776"/>
              </a:moveTo>
              <a:lnTo>
                <a:pt x="205954" y="686776"/>
              </a:lnTo>
              <a:lnTo>
                <a:pt x="205954" y="0"/>
              </a:lnTo>
              <a:lnTo>
                <a:pt x="411909" y="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chemeClr val="tx1"/>
            </a:solidFill>
          </a:endParaRPr>
        </a:p>
      </dsp:txBody>
      <dsp:txXfrm>
        <a:off x="814779" y="1942017"/>
        <a:ext cx="40041" cy="40041"/>
      </dsp:txXfrm>
    </dsp:sp>
    <dsp:sp modelId="{AD95FB8C-7110-4EFA-B79D-B8A7C329275A}">
      <dsp:nvSpPr>
        <dsp:cNvPr id="0" name=""/>
        <dsp:cNvSpPr/>
      </dsp:nvSpPr>
      <dsp:spPr>
        <a:xfrm rot="16200000">
          <a:off x="-1337504" y="1991471"/>
          <a:ext cx="3304790" cy="62791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Volba nutriční podpory</a:t>
          </a:r>
          <a:endParaRPr lang="cs-CZ" sz="2600" kern="1200" dirty="0"/>
        </a:p>
      </dsp:txBody>
      <dsp:txXfrm>
        <a:off x="-1337504" y="1991471"/>
        <a:ext cx="3304790" cy="627910"/>
      </dsp:txXfrm>
    </dsp:sp>
    <dsp:sp modelId="{9B5D3866-FCA4-441C-AA3E-640D8513A801}">
      <dsp:nvSpPr>
        <dsp:cNvPr id="0" name=""/>
        <dsp:cNvSpPr/>
      </dsp:nvSpPr>
      <dsp:spPr>
        <a:xfrm>
          <a:off x="1040755" y="1304694"/>
          <a:ext cx="2059545" cy="62791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netřeba nutriční podpora</a:t>
          </a:r>
          <a:endParaRPr lang="cs-CZ" sz="2300" kern="1200" dirty="0"/>
        </a:p>
      </dsp:txBody>
      <dsp:txXfrm>
        <a:off x="1040755" y="1304694"/>
        <a:ext cx="2059545" cy="627910"/>
      </dsp:txXfrm>
    </dsp:sp>
    <dsp:sp modelId="{57322A53-7FDA-46F3-BD6A-0902F8C2EF25}">
      <dsp:nvSpPr>
        <dsp:cNvPr id="0" name=""/>
        <dsp:cNvSpPr/>
      </dsp:nvSpPr>
      <dsp:spPr>
        <a:xfrm>
          <a:off x="3512209" y="1304694"/>
          <a:ext cx="2059545" cy="62791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běžná dieta</a:t>
          </a:r>
          <a:endParaRPr lang="cs-CZ" sz="2300" kern="1200" dirty="0"/>
        </a:p>
      </dsp:txBody>
      <dsp:txXfrm>
        <a:off x="3512209" y="1304694"/>
        <a:ext cx="2059545" cy="627910"/>
      </dsp:txXfrm>
    </dsp:sp>
    <dsp:sp modelId="{41E1C5FA-8569-4217-800C-9EC729CBFFAD}">
      <dsp:nvSpPr>
        <dsp:cNvPr id="0" name=""/>
        <dsp:cNvSpPr/>
      </dsp:nvSpPr>
      <dsp:spPr>
        <a:xfrm>
          <a:off x="1040755" y="2678248"/>
          <a:ext cx="2059545" cy="62791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potřeba nutriční podpory</a:t>
          </a:r>
          <a:endParaRPr lang="cs-CZ" sz="2300" kern="1200" dirty="0"/>
        </a:p>
      </dsp:txBody>
      <dsp:txXfrm>
        <a:off x="1040755" y="2678248"/>
        <a:ext cx="2059545" cy="627910"/>
      </dsp:txXfrm>
    </dsp:sp>
    <dsp:sp modelId="{5A0CDD76-716A-4E3F-B226-9332263262AF}">
      <dsp:nvSpPr>
        <dsp:cNvPr id="0" name=""/>
        <dsp:cNvSpPr/>
      </dsp:nvSpPr>
      <dsp:spPr>
        <a:xfrm>
          <a:off x="3512209" y="2089582"/>
          <a:ext cx="2059545" cy="62791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může jíst</a:t>
          </a:r>
          <a:endParaRPr lang="cs-CZ" sz="2300" kern="1200" dirty="0"/>
        </a:p>
      </dsp:txBody>
      <dsp:txXfrm>
        <a:off x="3512209" y="2089582"/>
        <a:ext cx="2059545" cy="627910"/>
      </dsp:txXfrm>
    </dsp:sp>
    <dsp:sp modelId="{F27F028D-98A0-484C-B8F2-F0E08FB2C081}">
      <dsp:nvSpPr>
        <dsp:cNvPr id="0" name=""/>
        <dsp:cNvSpPr/>
      </dsp:nvSpPr>
      <dsp:spPr>
        <a:xfrm>
          <a:off x="5983664" y="2089582"/>
          <a:ext cx="2059545" cy="62791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speciální dieta, přípravky</a:t>
          </a:r>
          <a:endParaRPr lang="cs-CZ" sz="2300" kern="1200" dirty="0"/>
        </a:p>
      </dsp:txBody>
      <dsp:txXfrm>
        <a:off x="5983664" y="2089582"/>
        <a:ext cx="2059545" cy="627910"/>
      </dsp:txXfrm>
    </dsp:sp>
    <dsp:sp modelId="{5CD63885-7F7C-4BF6-9947-C5E1C3A1C67E}">
      <dsp:nvSpPr>
        <dsp:cNvPr id="0" name=""/>
        <dsp:cNvSpPr/>
      </dsp:nvSpPr>
      <dsp:spPr>
        <a:xfrm>
          <a:off x="3512209" y="3266914"/>
          <a:ext cx="2059545" cy="62791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nemůže jíst</a:t>
          </a:r>
          <a:endParaRPr lang="cs-CZ" sz="2300" kern="1200" dirty="0"/>
        </a:p>
      </dsp:txBody>
      <dsp:txXfrm>
        <a:off x="3512209" y="3266914"/>
        <a:ext cx="2059545" cy="627910"/>
      </dsp:txXfrm>
    </dsp:sp>
    <dsp:sp modelId="{88B7F3E9-ED7B-41B5-BDB4-FDD7F7CEE3DB}">
      <dsp:nvSpPr>
        <dsp:cNvPr id="0" name=""/>
        <dsp:cNvSpPr/>
      </dsp:nvSpPr>
      <dsp:spPr>
        <a:xfrm>
          <a:off x="5983664" y="2874470"/>
          <a:ext cx="2059545" cy="62791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GIT funguje</a:t>
          </a:r>
          <a:endParaRPr lang="cs-CZ" sz="2300" kern="1200" dirty="0"/>
        </a:p>
      </dsp:txBody>
      <dsp:txXfrm>
        <a:off x="5983664" y="2874470"/>
        <a:ext cx="2059545" cy="627910"/>
      </dsp:txXfrm>
    </dsp:sp>
    <dsp:sp modelId="{950EB4CF-CDB9-40AD-A546-CCB374398E55}">
      <dsp:nvSpPr>
        <dsp:cNvPr id="0" name=""/>
        <dsp:cNvSpPr/>
      </dsp:nvSpPr>
      <dsp:spPr>
        <a:xfrm>
          <a:off x="8455118" y="2874470"/>
          <a:ext cx="2059545" cy="62791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ENTERÁLNÍ výživa</a:t>
          </a:r>
        </a:p>
      </dsp:txBody>
      <dsp:txXfrm>
        <a:off x="8455118" y="2874470"/>
        <a:ext cx="2059545" cy="627910"/>
      </dsp:txXfrm>
    </dsp:sp>
    <dsp:sp modelId="{51CFBD29-B0F1-42AB-ADF5-B85AF0D485DF}">
      <dsp:nvSpPr>
        <dsp:cNvPr id="0" name=""/>
        <dsp:cNvSpPr/>
      </dsp:nvSpPr>
      <dsp:spPr>
        <a:xfrm>
          <a:off x="5983664" y="3659358"/>
          <a:ext cx="2059545" cy="62791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GIT nefunguje</a:t>
          </a:r>
          <a:endParaRPr lang="cs-CZ" sz="2300" kern="1200" dirty="0"/>
        </a:p>
      </dsp:txBody>
      <dsp:txXfrm>
        <a:off x="5983664" y="3659358"/>
        <a:ext cx="2059545" cy="627910"/>
      </dsp:txXfrm>
    </dsp:sp>
    <dsp:sp modelId="{C91534C3-20DE-4F3C-B4BF-FC989207C49C}">
      <dsp:nvSpPr>
        <dsp:cNvPr id="0" name=""/>
        <dsp:cNvSpPr/>
      </dsp:nvSpPr>
      <dsp:spPr>
        <a:xfrm>
          <a:off x="8455118" y="3659358"/>
          <a:ext cx="2059545" cy="62791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PARENTERÁLNÍ výživa</a:t>
          </a:r>
        </a:p>
      </dsp:txBody>
      <dsp:txXfrm>
        <a:off x="8455118" y="3659358"/>
        <a:ext cx="2059545" cy="6279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1CA13-CAA2-42FB-A50D-970297264659}" type="datetimeFigureOut">
              <a:rPr lang="cs-CZ" smtClean="0"/>
              <a:t>07.11.2018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84C8E-A3AF-461B-80F8-35C9BAE85A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3669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Vyhláška č.</a:t>
            </a:r>
            <a:r>
              <a:rPr lang="cs-CZ" baseline="0" dirty="0"/>
              <a:t> 54/2004 Sb.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B239C-0750-4472-9A7F-14394736E26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009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4229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6590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9138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6124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40935"/>
          </a:xfrm>
        </p:spPr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1652000" y="6318000"/>
            <a:ext cx="540000" cy="540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/>
          <a:lstStyle>
            <a:lvl1pPr algn="ctr">
              <a:defRPr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lvl1pPr>
          </a:lstStyle>
          <a:p>
            <a:fld id="{C803EF2D-3D64-43DC-AD25-C3FBAD3E21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: se zakulacenými rohy 7">
            <a:extLst>
              <a:ext uri="{FF2B5EF4-FFF2-40B4-BE49-F238E27FC236}">
                <a16:creationId xmlns:a16="http://schemas.microsoft.com/office/drawing/2014/main" id="{D5180216-864E-4866-9C1D-84BECC589E7C}"/>
              </a:ext>
            </a:extLst>
          </p:cNvPr>
          <p:cNvSpPr/>
          <p:nvPr userDrawn="1"/>
        </p:nvSpPr>
        <p:spPr>
          <a:xfrm>
            <a:off x="419100" y="365888"/>
            <a:ext cx="383458" cy="1324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9802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40935"/>
          </a:xfrm>
        </p:spPr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1652000" y="6318000"/>
            <a:ext cx="540000" cy="5400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/>
          <a:lstStyle>
            <a:lvl1pPr algn="ctr">
              <a:defRPr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lvl1pPr>
          </a:lstStyle>
          <a:p>
            <a:fld id="{C803EF2D-3D64-43DC-AD25-C3FBAD3E21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: se zakulacenými rohy 7">
            <a:extLst>
              <a:ext uri="{FF2B5EF4-FFF2-40B4-BE49-F238E27FC236}">
                <a16:creationId xmlns:a16="http://schemas.microsoft.com/office/drawing/2014/main" id="{D5180216-864E-4866-9C1D-84BECC589E7C}"/>
              </a:ext>
            </a:extLst>
          </p:cNvPr>
          <p:cNvSpPr/>
          <p:nvPr userDrawn="1"/>
        </p:nvSpPr>
        <p:spPr>
          <a:xfrm>
            <a:off x="419100" y="365888"/>
            <a:ext cx="383458" cy="13248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5262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0157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5930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5794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6613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48652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2164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3EF2D-3D64-43DC-AD25-C3FBAD3E21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1556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groups/876889302520101/?fref=mentions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4754880"/>
            <a:ext cx="12192000" cy="21031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22972" y="5421806"/>
            <a:ext cx="6618973" cy="838952"/>
          </a:xfrm>
        </p:spPr>
        <p:txBody>
          <a:bodyPr>
            <a:normAutofit fontScale="90000"/>
          </a:bodyPr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Léčebná výživa II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347284" y="5561397"/>
            <a:ext cx="4721634" cy="490086"/>
          </a:xfrm>
        </p:spPr>
        <p:txBody>
          <a:bodyPr/>
          <a:lstStyle/>
          <a:p>
            <a:r>
              <a:rPr lang="cs-CZ" dirty="0"/>
              <a:t>Mgr. Filip Martiník</a:t>
            </a:r>
          </a:p>
        </p:txBody>
      </p:sp>
      <p:pic>
        <p:nvPicPr>
          <p:cNvPr id="1028" name="Picture 4" descr="VÃ½sledek obrÃ¡zku pro fresub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182880"/>
            <a:ext cx="1087481" cy="2601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ouvisejÃ­cÃ­ obrÃ¡zek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09" r="26175"/>
          <a:stretch/>
        </p:blipFill>
        <p:spPr bwMode="auto">
          <a:xfrm>
            <a:off x="320192" y="577516"/>
            <a:ext cx="1203808" cy="2555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VÃ½sledek obrÃ¡zku pro nutricomp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20" r="25254"/>
          <a:stretch/>
        </p:blipFill>
        <p:spPr bwMode="auto">
          <a:xfrm>
            <a:off x="2646947" y="1445806"/>
            <a:ext cx="1352794" cy="2677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VÃ½sledek obrÃ¡zku pro supportan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45" r="28083"/>
          <a:stretch/>
        </p:blipFill>
        <p:spPr bwMode="auto">
          <a:xfrm>
            <a:off x="4562112" y="261898"/>
            <a:ext cx="1121151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VÃ½sledek obrÃ¡zku pro nutridrin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634" y="2033714"/>
            <a:ext cx="1204320" cy="2089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VÃ½sledek obrÃ¡zku pro resource protei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059" y="391972"/>
            <a:ext cx="2476500" cy="2714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Přímá spojnice 4"/>
          <p:cNvCxnSpPr/>
          <p:nvPr/>
        </p:nvCxnSpPr>
        <p:spPr>
          <a:xfrm>
            <a:off x="7347284" y="5338035"/>
            <a:ext cx="0" cy="93680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02354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Složení EV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Polymerní enterální výživy</a:t>
            </a:r>
          </a:p>
          <a:p>
            <a:pPr lvl="1"/>
            <a:r>
              <a:rPr lang="cs-CZ" dirty="0"/>
              <a:t>zdrojem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dusíku</a:t>
            </a:r>
            <a:r>
              <a:rPr lang="cs-CZ" dirty="0"/>
              <a:t> je čištěná definovaná bílkovina (vaječný albumin, mléčný albumin, </a:t>
            </a:r>
            <a:r>
              <a:rPr lang="cs-CZ" dirty="0" err="1"/>
              <a:t>kaseinát</a:t>
            </a:r>
            <a:r>
              <a:rPr lang="cs-CZ" dirty="0"/>
              <a:t> apod.)</a:t>
            </a:r>
          </a:p>
          <a:p>
            <a:pPr lvl="1"/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sacharidy</a:t>
            </a:r>
            <a:r>
              <a:rPr lang="cs-CZ" dirty="0"/>
              <a:t> – směsi dextrinů, disacharidů a monosacharidů</a:t>
            </a:r>
          </a:p>
          <a:p>
            <a:pPr lvl="1"/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tuk</a:t>
            </a:r>
            <a:r>
              <a:rPr lang="cs-CZ" dirty="0"/>
              <a:t> – z </a:t>
            </a:r>
            <a:r>
              <a:rPr lang="cs-CZ" dirty="0" err="1"/>
              <a:t>devoskovaných</a:t>
            </a:r>
            <a:r>
              <a:rPr lang="cs-CZ" dirty="0"/>
              <a:t> (zušlechtěných) rostlinných olejů </a:t>
            </a:r>
          </a:p>
          <a:p>
            <a:pPr lvl="1"/>
            <a:r>
              <a:rPr lang="cs-CZ" dirty="0" err="1"/>
              <a:t>bezlaktózové</a:t>
            </a:r>
            <a:r>
              <a:rPr lang="cs-CZ" dirty="0"/>
              <a:t>, </a:t>
            </a:r>
            <a:r>
              <a:rPr lang="cs-CZ" dirty="0" err="1"/>
              <a:t>bezcholesterolové</a:t>
            </a:r>
            <a:r>
              <a:rPr lang="cs-CZ" dirty="0"/>
              <a:t>, neobsahují gluten a neobsahují nevstřebatelné zbytky</a:t>
            </a:r>
          </a:p>
          <a:p>
            <a:pPr lvl="1"/>
            <a:r>
              <a:rPr lang="cs-CZ" dirty="0"/>
              <a:t>musí mít více než 60 cm jejuna</a:t>
            </a:r>
          </a:p>
          <a:p>
            <a:pPr lvl="1"/>
            <a:r>
              <a:rPr lang="cs-CZ" dirty="0" err="1"/>
              <a:t>Nutrison</a:t>
            </a:r>
            <a:r>
              <a:rPr lang="cs-CZ" dirty="0"/>
              <a:t> standard, </a:t>
            </a:r>
            <a:r>
              <a:rPr lang="cs-CZ" dirty="0" err="1"/>
              <a:t>Nutridrink</a:t>
            </a:r>
            <a:r>
              <a:rPr lang="cs-CZ" dirty="0"/>
              <a:t>, </a:t>
            </a:r>
            <a:r>
              <a:rPr lang="cs-CZ" dirty="0" err="1"/>
              <a:t>Fresubin</a:t>
            </a:r>
            <a:r>
              <a:rPr lang="cs-CZ" dirty="0"/>
              <a:t> oříškový, čokoládový, </a:t>
            </a:r>
            <a:r>
              <a:rPr lang="cs-CZ" dirty="0" err="1"/>
              <a:t>Isosource</a:t>
            </a:r>
            <a:r>
              <a:rPr lang="cs-CZ" dirty="0"/>
              <a:t> – 1 ml = 1 kcal </a:t>
            </a:r>
          </a:p>
          <a:p>
            <a:pPr lvl="1"/>
            <a:r>
              <a:rPr lang="cs-CZ" dirty="0" err="1"/>
              <a:t>Nutrison</a:t>
            </a:r>
            <a:r>
              <a:rPr lang="cs-CZ" dirty="0"/>
              <a:t> </a:t>
            </a:r>
            <a:r>
              <a:rPr lang="cs-CZ" dirty="0" err="1"/>
              <a:t>energy</a:t>
            </a:r>
            <a:r>
              <a:rPr lang="cs-CZ" dirty="0"/>
              <a:t> plus – 1 ml = 1,5 kcal</a:t>
            </a:r>
          </a:p>
          <a:p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Oligomerní výživa</a:t>
            </a:r>
          </a:p>
          <a:p>
            <a:pPr lvl="1"/>
            <a:r>
              <a:rPr lang="cs-CZ" dirty="0"/>
              <a:t>zdroj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dusíku</a:t>
            </a:r>
            <a:r>
              <a:rPr lang="cs-CZ" dirty="0"/>
              <a:t> – bílkovinné hydrolyzáty, které obsahují nízkomolekulární peptidy</a:t>
            </a:r>
          </a:p>
          <a:p>
            <a:pPr lvl="1"/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sacharidy</a:t>
            </a:r>
            <a:r>
              <a:rPr lang="cs-CZ" dirty="0"/>
              <a:t> – nízkomolekulární dextriny kolem 30 </a:t>
            </a:r>
            <a:r>
              <a:rPr lang="cs-CZ" dirty="0" err="1"/>
              <a:t>glukozóvých</a:t>
            </a:r>
            <a:r>
              <a:rPr lang="cs-CZ" dirty="0"/>
              <a:t> jednotek</a:t>
            </a:r>
          </a:p>
          <a:p>
            <a:pPr lvl="1"/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lipidy</a:t>
            </a:r>
            <a:r>
              <a:rPr lang="cs-CZ" dirty="0"/>
              <a:t> – oleji ze světlice barvířské</a:t>
            </a:r>
          </a:p>
          <a:p>
            <a:pPr lvl="1"/>
            <a:r>
              <a:rPr lang="cs-CZ" dirty="0" err="1"/>
              <a:t>Peptisorb</a:t>
            </a:r>
            <a:r>
              <a:rPr lang="cs-CZ" dirty="0"/>
              <a:t>, </a:t>
            </a:r>
            <a:r>
              <a:rPr lang="cs-CZ" dirty="0" err="1"/>
              <a:t>Peptison</a:t>
            </a:r>
            <a:r>
              <a:rPr lang="cs-CZ" dirty="0"/>
              <a:t>, </a:t>
            </a:r>
            <a:r>
              <a:rPr lang="cs-CZ" dirty="0" err="1"/>
              <a:t>Pepti</a:t>
            </a:r>
            <a:r>
              <a:rPr lang="cs-CZ" dirty="0"/>
              <a:t> 2000 variant, </a:t>
            </a:r>
            <a:r>
              <a:rPr lang="cs-CZ" dirty="0" err="1"/>
              <a:t>Survimed</a:t>
            </a:r>
            <a:r>
              <a:rPr lang="cs-CZ" dirty="0"/>
              <a:t> OPD…1 ml = 1 kcal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93E94-6ED7-41C6-AF4B-493EF1BF7342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15900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7B531F-4F1C-40B4-9AEB-A09F67DCC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Složení EV III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5099436-38B4-488C-A014-2BA8432F9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Elementární výživa</a:t>
            </a:r>
          </a:p>
          <a:p>
            <a:pPr lvl="1"/>
            <a:r>
              <a:rPr lang="cs-CZ" dirty="0"/>
              <a:t>zdroj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dusíku</a:t>
            </a:r>
            <a:r>
              <a:rPr lang="cs-CZ" dirty="0"/>
              <a:t> jsou čisté krystalické aminokyseliny</a:t>
            </a:r>
          </a:p>
          <a:p>
            <a:pPr lvl="1"/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nebílkovinná</a:t>
            </a:r>
            <a:r>
              <a:rPr lang="cs-CZ" dirty="0"/>
              <a:t> energie – monosacharidy a disacharidy</a:t>
            </a:r>
          </a:p>
          <a:p>
            <a:pPr lvl="1"/>
            <a:r>
              <a:rPr lang="cs-CZ" dirty="0"/>
              <a:t>zdroj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tuku</a:t>
            </a:r>
            <a:r>
              <a:rPr lang="cs-CZ" dirty="0"/>
              <a:t> (1–30 %) – MCT olej získaný frakční destilací kokosového oleje nebo olej ze světlice barvířské</a:t>
            </a:r>
            <a:endParaRPr lang="cs-CZ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D2D2CA-E8B4-4931-ABA6-2824E2E9A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93E94-6ED7-41C6-AF4B-493EF1BF7342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2589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podávání </a:t>
            </a:r>
            <a:r>
              <a:rPr lang="cs-CZ" dirty="0" err="1"/>
              <a:t>sondové</a:t>
            </a:r>
            <a:r>
              <a:rPr lang="cs-CZ" dirty="0"/>
              <a:t> EV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Sipping</a:t>
            </a:r>
            <a:r>
              <a:rPr lang="cs-CZ" dirty="0"/>
              <a:t>, NGS, NJS, </a:t>
            </a:r>
            <a:r>
              <a:rPr lang="cs-CZ" dirty="0" err="1"/>
              <a:t>biluminální</a:t>
            </a:r>
            <a:r>
              <a:rPr lang="cs-CZ" dirty="0"/>
              <a:t> sonda, PEG, (</a:t>
            </a:r>
            <a:r>
              <a:rPr lang="cs-CZ" dirty="0" err="1"/>
              <a:t>push</a:t>
            </a:r>
            <a:r>
              <a:rPr lang="cs-CZ" dirty="0"/>
              <a:t>, </a:t>
            </a:r>
            <a:r>
              <a:rPr lang="cs-CZ" dirty="0" err="1"/>
              <a:t>pull</a:t>
            </a:r>
            <a:r>
              <a:rPr lang="cs-CZ" dirty="0"/>
              <a:t>), chirurgická gastrostomie či </a:t>
            </a:r>
            <a:r>
              <a:rPr lang="cs-CZ" dirty="0" err="1"/>
              <a:t>jejunostomie</a:t>
            </a:r>
            <a:endParaRPr lang="cs-CZ" dirty="0"/>
          </a:p>
          <a:p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Technika podávání</a:t>
            </a:r>
          </a:p>
          <a:p>
            <a:pPr lvl="1"/>
            <a:r>
              <a:rPr lang="cs-CZ" dirty="0"/>
              <a:t>gravitační set</a:t>
            </a:r>
          </a:p>
          <a:p>
            <a:pPr lvl="1"/>
            <a:r>
              <a:rPr lang="cs-CZ" dirty="0"/>
              <a:t>enterální pumpa</a:t>
            </a:r>
          </a:p>
          <a:p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Režim podávání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cs-CZ" b="1" dirty="0"/>
              <a:t>kontinuální režim</a:t>
            </a:r>
            <a:r>
              <a:rPr lang="cs-CZ" dirty="0"/>
              <a:t> (rychlost v ml/hod.)</a:t>
            </a:r>
          </a:p>
          <a:p>
            <a:pPr lvl="2"/>
            <a:r>
              <a:rPr lang="cs-CZ" dirty="0"/>
              <a:t>zpočátku obvykle bez noční pauzy</a:t>
            </a:r>
          </a:p>
          <a:p>
            <a:pPr lvl="2"/>
            <a:r>
              <a:rPr lang="cs-CZ" dirty="0"/>
              <a:t>při vyšší rychlosti může být noční pauza</a:t>
            </a:r>
          </a:p>
          <a:p>
            <a:pPr lvl="1"/>
            <a:r>
              <a:rPr lang="cs-CZ" b="1" dirty="0" err="1"/>
              <a:t>intermittentní</a:t>
            </a:r>
            <a:r>
              <a:rPr lang="cs-CZ" b="1" dirty="0"/>
              <a:t> režim</a:t>
            </a:r>
            <a:endParaRPr lang="cs-CZ" dirty="0"/>
          </a:p>
          <a:p>
            <a:pPr lvl="2"/>
            <a:r>
              <a:rPr lang="cs-CZ" dirty="0"/>
              <a:t>např. 3× denně 500 ml (500 ml kape 3–4 hodiny)</a:t>
            </a:r>
          </a:p>
          <a:p>
            <a:pPr lvl="1"/>
            <a:r>
              <a:rPr lang="cs-CZ" b="1" dirty="0"/>
              <a:t>bolusový režim</a:t>
            </a:r>
            <a:endParaRPr lang="cs-CZ" dirty="0"/>
          </a:p>
          <a:p>
            <a:pPr lvl="2"/>
            <a:r>
              <a:rPr lang="cs-CZ" dirty="0"/>
              <a:t>jeden bolus 150–500 ml</a:t>
            </a:r>
          </a:p>
          <a:p>
            <a:pPr lvl="2"/>
            <a:r>
              <a:rPr lang="cs-CZ" dirty="0"/>
              <a:t>určit počet bolusů za den</a:t>
            </a:r>
          </a:p>
          <a:p>
            <a:pPr lvl="2"/>
            <a:r>
              <a:rPr lang="cs-CZ" dirty="0"/>
              <a:t>nevyjadřovat způsobem „každé 2 hodiny“</a:t>
            </a:r>
          </a:p>
          <a:p>
            <a:endParaRPr lang="cs-CZ" dirty="0"/>
          </a:p>
          <a:p>
            <a:pPr marL="0" indent="0">
              <a:buNone/>
            </a:pPr>
            <a:endParaRPr lang="cs-CZ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93E94-6ED7-41C6-AF4B-493EF1BF7342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6825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Kontinuální podávání EV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Obvyklý způsob zahájení EV v nemocnici</a:t>
            </a:r>
          </a:p>
          <a:p>
            <a:pPr lvl="1"/>
            <a:r>
              <a:rPr lang="cs-CZ" sz="1800" dirty="0"/>
              <a:t>úvodní rychlost nízká </a:t>
            </a:r>
            <a:r>
              <a:rPr lang="cs-CZ" sz="1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20–30 ml/hod</a:t>
            </a:r>
          </a:p>
          <a:p>
            <a:pPr lvl="1"/>
            <a:r>
              <a:rPr lang="cs-CZ" sz="1800" dirty="0"/>
              <a:t>nižší rychlost při pochybnostech o toleranci</a:t>
            </a:r>
          </a:p>
          <a:p>
            <a:r>
              <a:rPr lang="cs-CZ" sz="2000" dirty="0"/>
              <a:t>Zvyšovat o </a:t>
            </a:r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10–20 ml/hod </a:t>
            </a:r>
            <a:r>
              <a:rPr lang="cs-CZ" sz="2000" dirty="0"/>
              <a:t>každých 12 hod</a:t>
            </a:r>
          </a:p>
          <a:p>
            <a:r>
              <a:rPr lang="cs-CZ" sz="2000" dirty="0"/>
              <a:t>Cílová kontinuální rychlost podle </a:t>
            </a:r>
          </a:p>
          <a:p>
            <a:pPr lvl="1"/>
            <a:r>
              <a:rPr lang="cs-CZ" sz="1800" dirty="0"/>
              <a:t>dávky energie, která má být podána za 24 hod </a:t>
            </a:r>
          </a:p>
          <a:p>
            <a:pPr lvl="1"/>
            <a:r>
              <a:rPr lang="cs-CZ" sz="1800" dirty="0"/>
              <a:t>závisí na typu přípravku (1 kcal/ml nebo 1,5 kcal/ml)</a:t>
            </a:r>
          </a:p>
          <a:p>
            <a:pPr lvl="1"/>
            <a:r>
              <a:rPr lang="cs-CZ" sz="1800" dirty="0"/>
              <a:t>např. 2 000 kcal/d, standardní přípravek 1 kcal/ml, cílová kontinuální rychlost by byla 80 ml/hod</a:t>
            </a:r>
          </a:p>
          <a:p>
            <a:r>
              <a:rPr lang="cs-CZ" sz="2000" dirty="0"/>
              <a:t>Další zvýšení rychlosti umožňuje vytvářet pauzy k pohybu a cvičení</a:t>
            </a:r>
          </a:p>
          <a:p>
            <a:pPr lvl="1"/>
            <a:r>
              <a:rPr lang="cs-CZ" sz="1800" dirty="0"/>
              <a:t>např. má-li být podáno 2 000 kcal/den v podobě standardního přípravku 1 kcal/ml, může být rychlost 100 ml/hod × 20 hod (4 hod pauza)</a:t>
            </a:r>
          </a:p>
          <a:p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Příklady vyjádření doporučené dávky</a:t>
            </a:r>
          </a:p>
          <a:p>
            <a:pPr lvl="1"/>
            <a:r>
              <a:rPr lang="cs-CZ" sz="1800" dirty="0"/>
              <a:t>denně </a:t>
            </a:r>
            <a:r>
              <a:rPr lang="cs-CZ" sz="1800" dirty="0" err="1"/>
              <a:t>Nutrison</a:t>
            </a:r>
            <a:r>
              <a:rPr lang="cs-CZ" sz="1800" dirty="0"/>
              <a:t> 2 000 ml rychlostí 120 ml/hod po dobu 16 hod (každý litr za 8 hod)</a:t>
            </a:r>
          </a:p>
          <a:p>
            <a:pPr lvl="1"/>
            <a:r>
              <a:rPr lang="cs-CZ" sz="1800" dirty="0" err="1"/>
              <a:t>Nutrison</a:t>
            </a:r>
            <a:r>
              <a:rPr lang="cs-CZ" sz="1800" dirty="0"/>
              <a:t> </a:t>
            </a:r>
            <a:r>
              <a:rPr lang="cs-CZ" sz="1800" dirty="0" err="1"/>
              <a:t>Energy</a:t>
            </a:r>
            <a:r>
              <a:rPr lang="cs-CZ" sz="1800" dirty="0"/>
              <a:t> (1,5 kcal/ml) 1 300 ml rychlostí 100 ml/hod, po dobu 13 hod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55473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Kontinuální podávání EV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Noční pauza při kontinuální EV sondou pomocí enterální pumpy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cs-CZ" dirty="0"/>
              <a:t>v nemocnici je při vyšší rychlosti EV obvyklé zařadit noční pauzu</a:t>
            </a:r>
          </a:p>
          <a:p>
            <a:pPr lvl="2"/>
            <a:r>
              <a:rPr lang="cs-CZ" dirty="0"/>
              <a:t>při pauze 24–06 hod EV kape 18 hod denně</a:t>
            </a:r>
          </a:p>
          <a:p>
            <a:pPr lvl="2"/>
            <a:r>
              <a:rPr lang="cs-CZ" dirty="0"/>
              <a:t>při pauze 22–06 hod kapsle 16 hod denně</a:t>
            </a:r>
          </a:p>
          <a:p>
            <a:pPr lvl="2"/>
            <a:r>
              <a:rPr lang="cs-CZ" dirty="0"/>
              <a:t>měla by však být další pauza ke cvičení ve dne</a:t>
            </a:r>
          </a:p>
          <a:p>
            <a:pPr lvl="1"/>
            <a:r>
              <a:rPr lang="cs-CZ" dirty="0"/>
              <a:t>doma naopak nemocní preferují EV přes noc, s možností aktivity přes den</a:t>
            </a:r>
          </a:p>
          <a:p>
            <a:pPr lvl="2"/>
            <a:r>
              <a:rPr lang="cs-CZ" dirty="0"/>
              <a:t>např. 1 000 ml EV vykape přes noc za 10 hod, dalších 1 000 ml pak ve dne, zbytek je pauza</a:t>
            </a:r>
          </a:p>
          <a:p>
            <a:pPr lvl="0"/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Maximální rychlost EV pumpou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cs-CZ" dirty="0"/>
              <a:t>záleží na koncentraci přípravku</a:t>
            </a:r>
          </a:p>
          <a:p>
            <a:pPr lvl="1"/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Standardní přípravky </a:t>
            </a:r>
            <a:r>
              <a:rPr lang="cs-CZ" dirty="0"/>
              <a:t>			150 ml/hod</a:t>
            </a:r>
          </a:p>
          <a:p>
            <a:pPr lvl="2"/>
            <a:r>
              <a:rPr lang="cs-CZ" dirty="0"/>
              <a:t>1 kcal/ml, 1 000 ml kape 6,5 hod</a:t>
            </a:r>
          </a:p>
          <a:p>
            <a:pPr lvl="1"/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Koncentrované přípravky </a:t>
            </a:r>
            <a:r>
              <a:rPr lang="cs-CZ" dirty="0"/>
              <a:t>		100 ml/hod</a:t>
            </a:r>
          </a:p>
          <a:p>
            <a:pPr lvl="2"/>
            <a:r>
              <a:rPr lang="cs-CZ" dirty="0"/>
              <a:t>1,5 kcal/ml, 1 000 ml kape 10 hod</a:t>
            </a:r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3549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Intermitentní podávání EV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Možnost gravitační infúze „samospádem“.</a:t>
            </a:r>
          </a:p>
          <a:p>
            <a:pPr lvl="0"/>
            <a:r>
              <a:rPr lang="cs-CZ" dirty="0"/>
              <a:t>Výživa kape i rychleji, než 150 ml/hod., ale jen krátkou dobu</a:t>
            </a:r>
          </a:p>
          <a:p>
            <a:pPr lvl="1"/>
            <a:r>
              <a:rPr lang="cs-CZ" dirty="0"/>
              <a:t>např. 500 ml i koncentrovaného přípravku po dobu 3 hod., 2–3× denně</a:t>
            </a:r>
          </a:p>
          <a:p>
            <a:pPr lvl="1"/>
            <a:r>
              <a:rPr lang="cs-CZ" dirty="0"/>
              <a:t>jen pokud je tyto rychlost tolerována</a:t>
            </a:r>
          </a:p>
          <a:p>
            <a:pPr lvl="0"/>
            <a:r>
              <a:rPr lang="cs-CZ" dirty="0"/>
              <a:t>Pacient při výživě sedí, nebo v polosedě.</a:t>
            </a:r>
          </a:p>
          <a:p>
            <a:pPr lvl="0"/>
            <a:r>
              <a:rPr lang="cs-CZ" dirty="0"/>
              <a:t>Nutno kontrolovat, zda se kapání nezastavilo, vyšší riziko ucpání sondy.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63272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Bolusové podávání EV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Jednotlivý bolus/dávka: 150–500 ml</a:t>
            </a:r>
          </a:p>
          <a:p>
            <a:pPr lvl="0"/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Malé bolusy kolem 150 ml 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cs-CZ" dirty="0"/>
              <a:t>na začátku podávání</a:t>
            </a:r>
          </a:p>
          <a:p>
            <a:pPr lvl="1"/>
            <a:r>
              <a:rPr lang="cs-CZ" dirty="0"/>
              <a:t>u pacientů s intolerancí (nauzea, návrat výživy, plnost žaludku)</a:t>
            </a:r>
          </a:p>
          <a:p>
            <a:pPr lvl="1"/>
            <a:r>
              <a:rPr lang="cs-CZ" dirty="0"/>
              <a:t>starší pacient, nižší hmotnost, menší výška</a:t>
            </a:r>
          </a:p>
          <a:p>
            <a:pPr lvl="1"/>
            <a:r>
              <a:rPr lang="cs-CZ" dirty="0"/>
              <a:t>těžká malnutrice</a:t>
            </a:r>
          </a:p>
          <a:p>
            <a:pPr lvl="0"/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Velké bolusy 400–500 ml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cs-CZ" dirty="0"/>
              <a:t>adaptovaný pacient s dobrou tolerancí výživy</a:t>
            </a:r>
          </a:p>
          <a:p>
            <a:pPr lvl="1"/>
            <a:r>
              <a:rPr lang="cs-CZ" dirty="0"/>
              <a:t>aktivní pacient preferující menší počet dávek</a:t>
            </a:r>
          </a:p>
          <a:p>
            <a:pPr lvl="0"/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Aplikace injekční stříkačkou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cs-CZ" dirty="0"/>
              <a:t>injekční stříkačka 60 ml, 100 ml, 150 ml (určit počet stříkaček na 1 dávku)</a:t>
            </a:r>
          </a:p>
          <a:p>
            <a:pPr lvl="1"/>
            <a:r>
              <a:rPr lang="cs-CZ" dirty="0"/>
              <a:t>stříkačka je spotřební materiál, vydrží max. 3–4 dny, nikdy ne déle než týden (udržovat v čistotě!)</a:t>
            </a:r>
          </a:p>
          <a:p>
            <a:pPr lvl="2"/>
            <a:r>
              <a:rPr lang="cs-CZ" dirty="0"/>
              <a:t>po každém bolusu proplach vlažnou vodou</a:t>
            </a:r>
          </a:p>
          <a:p>
            <a:pPr lvl="2"/>
            <a:r>
              <a:rPr lang="cs-CZ" dirty="0"/>
              <a:t>1× denně protažení horkou vodou 80 °C, 2 min</a:t>
            </a:r>
          </a:p>
          <a:p>
            <a:r>
              <a:rPr lang="cs-CZ" dirty="0"/>
              <a:t>Nemocní si stříkačky kupují nejsou hrazeny pojišťovnou.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5047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Komplikace EV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cs-CZ" sz="2000" dirty="0"/>
              <a:t>Komplikace dané špatným zavedením a dlouhodobým uložením sond.</a:t>
            </a:r>
          </a:p>
          <a:p>
            <a:pPr lvl="0"/>
            <a:r>
              <a:rPr lang="cs-CZ" sz="2000" dirty="0"/>
              <a:t>Ucpání sondy dietou (poškození nebo ucpání sondy u 3–4 % nemocných – nutnost pravidelně proplachovat sondu).</a:t>
            </a:r>
          </a:p>
          <a:p>
            <a:pPr lvl="0"/>
            <a:r>
              <a:rPr lang="cs-CZ" sz="2000" dirty="0"/>
              <a:t>Aspirace do bronchů – aspirační pneumonie.</a:t>
            </a:r>
          </a:p>
          <a:p>
            <a:pPr lvl="0"/>
            <a:r>
              <a:rPr lang="cs-CZ" sz="2000" dirty="0"/>
              <a:t>Léze sliznice nosu, faryngu, ezofagu a otitida.</a:t>
            </a:r>
          </a:p>
          <a:p>
            <a:pPr lvl="0"/>
            <a:r>
              <a:rPr lang="cs-CZ" sz="2000" dirty="0"/>
              <a:t>Gastrická nebo enterální sonda ucpe – vyjmout nebo vyměnit za novou.</a:t>
            </a:r>
          </a:p>
          <a:p>
            <a:pPr lvl="0"/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Refluxní ezofagitida</a:t>
            </a:r>
            <a:r>
              <a:rPr lang="cs-CZ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000" dirty="0"/>
              <a:t>– u nemocných léčených sedativy a relaxačními prostředky</a:t>
            </a:r>
          </a:p>
          <a:p>
            <a:pPr lvl="1"/>
            <a:r>
              <a:rPr lang="cs-CZ" sz="1800" dirty="0"/>
              <a:t>vhodné zvýšit horní část lůžka asi o 20–30°, což by mělo refluxu zabránit</a:t>
            </a:r>
          </a:p>
          <a:p>
            <a:pPr lvl="1"/>
            <a:r>
              <a:rPr lang="cs-CZ" sz="1800" dirty="0"/>
              <a:t>k refluxu může ovšem dojít i u sond umístěných v duodenu nebo jejunu</a:t>
            </a:r>
          </a:p>
          <a:p>
            <a:pPr lvl="0"/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GIT komplikace</a:t>
            </a:r>
            <a:endParaRPr lang="cs-CZ" sz="2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cs-CZ" sz="1800" dirty="0"/>
              <a:t>pocit plnosti</a:t>
            </a:r>
          </a:p>
          <a:p>
            <a:pPr lvl="1"/>
            <a:r>
              <a:rPr lang="cs-CZ" sz="1800" dirty="0"/>
              <a:t>zvracení – aspirace</a:t>
            </a:r>
          </a:p>
          <a:p>
            <a:pPr lvl="1"/>
            <a:r>
              <a:rPr lang="cs-CZ" sz="1800" dirty="0"/>
              <a:t>průjmy, křeče v břiše, ileus (jen u jejunální sondy)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93E94-6ED7-41C6-AF4B-493EF1BF7342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1876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Metabolické komplikace EV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dirty="0"/>
              <a:t>Hyperglykémie a </a:t>
            </a:r>
            <a:r>
              <a:rPr lang="cs-CZ" dirty="0" err="1"/>
              <a:t>glykosúrie</a:t>
            </a:r>
            <a:endParaRPr lang="cs-CZ" dirty="0"/>
          </a:p>
          <a:p>
            <a:pPr lvl="0"/>
            <a:r>
              <a:rPr lang="cs-CZ" dirty="0" err="1"/>
              <a:t>Hyperosmolární</a:t>
            </a:r>
            <a:r>
              <a:rPr lang="cs-CZ" dirty="0"/>
              <a:t> </a:t>
            </a:r>
            <a:r>
              <a:rPr lang="cs-CZ" dirty="0" err="1"/>
              <a:t>neketotické</a:t>
            </a:r>
            <a:r>
              <a:rPr lang="cs-CZ" dirty="0"/>
              <a:t> kóma</a:t>
            </a:r>
          </a:p>
          <a:p>
            <a:pPr lvl="0"/>
            <a:r>
              <a:rPr lang="cs-CZ" dirty="0"/>
              <a:t>Dehydratace, </a:t>
            </a:r>
            <a:r>
              <a:rPr lang="cs-CZ" dirty="0" err="1"/>
              <a:t>hypernatrémie</a:t>
            </a:r>
            <a:r>
              <a:rPr lang="cs-CZ" dirty="0"/>
              <a:t>, </a:t>
            </a:r>
            <a:r>
              <a:rPr lang="cs-CZ" dirty="0" err="1"/>
              <a:t>hyperkalcémie</a:t>
            </a:r>
            <a:endParaRPr lang="cs-CZ" dirty="0"/>
          </a:p>
          <a:p>
            <a:pPr lvl="0"/>
            <a:r>
              <a:rPr lang="cs-CZ" dirty="0"/>
              <a:t>Edémy a srdeční selhání</a:t>
            </a:r>
          </a:p>
          <a:p>
            <a:pPr lvl="0"/>
            <a:r>
              <a:rPr lang="cs-CZ" dirty="0"/>
              <a:t>Přívod </a:t>
            </a:r>
            <a:r>
              <a:rPr lang="cs-CZ" dirty="0" err="1"/>
              <a:t>hyperosmolárních</a:t>
            </a:r>
            <a:r>
              <a:rPr lang="cs-CZ" dirty="0"/>
              <a:t> výživných směsí – osmotický průjem, a tedy je zvýšené ztrátě vody</a:t>
            </a:r>
          </a:p>
          <a:p>
            <a:pPr lvl="0"/>
            <a:r>
              <a:rPr lang="cs-CZ" dirty="0"/>
              <a:t>Pokud nejsou zvýšené ztráty tekutin v důsledku průjmu nebo z jiných příčin (např. horečka, pocení) hrazeny </a:t>
            </a:r>
            <a:r>
              <a:rPr lang="cs-CZ" dirty="0">
                <a:sym typeface="Wingdings 3" panose="05040102010807070707" pitchFamily="18" charset="2"/>
              </a:rPr>
              <a:t></a:t>
            </a:r>
            <a:r>
              <a:rPr lang="cs-CZ" dirty="0"/>
              <a:t>  dehydratace </a:t>
            </a:r>
            <a:r>
              <a:rPr lang="cs-CZ" dirty="0">
                <a:sym typeface="Wingdings 3" panose="05040102010807070707" pitchFamily="18" charset="2"/>
              </a:rPr>
              <a:t></a:t>
            </a:r>
            <a:r>
              <a:rPr lang="cs-CZ" dirty="0"/>
              <a:t> </a:t>
            </a:r>
            <a:r>
              <a:rPr lang="cs-CZ" dirty="0" err="1"/>
              <a:t>hypernatrémií</a:t>
            </a:r>
            <a:r>
              <a:rPr lang="cs-CZ" dirty="0"/>
              <a:t> – vzestup hladiny kreatininu a močoviny</a:t>
            </a:r>
          </a:p>
          <a:p>
            <a:pPr lvl="0"/>
            <a:r>
              <a:rPr lang="cs-CZ" dirty="0"/>
              <a:t>Tzv. tube </a:t>
            </a:r>
            <a:r>
              <a:rPr lang="cs-CZ" dirty="0" err="1"/>
              <a:t>feeding</a:t>
            </a:r>
            <a:r>
              <a:rPr lang="cs-CZ" dirty="0"/>
              <a:t> syndrom (syndrom výživy sondou, syndrom enterální výživy) </a:t>
            </a:r>
            <a:r>
              <a:rPr lang="cs-CZ" dirty="0">
                <a:sym typeface="Wingdings 3" panose="05040102010807070707" pitchFamily="18" charset="2"/>
              </a:rPr>
              <a:t></a:t>
            </a:r>
            <a:r>
              <a:rPr lang="cs-CZ" dirty="0"/>
              <a:t> </a:t>
            </a:r>
            <a:r>
              <a:rPr lang="cs-CZ" dirty="0" err="1"/>
              <a:t>prerenální</a:t>
            </a:r>
            <a:r>
              <a:rPr lang="cs-CZ" dirty="0"/>
              <a:t> insuficienci funkcí ledvin a k poruchám vědomí.</a:t>
            </a:r>
          </a:p>
          <a:p>
            <a:pPr lvl="0"/>
            <a:r>
              <a:rPr lang="cs-CZ" dirty="0"/>
              <a:t>Nutno pečovat o dostatečný přívod tekutin, nejméně 1 ml/1 kcal a nepřekračovat dávku bílkovin nad 1,5 g/kg ideální hmotnosti</a:t>
            </a:r>
          </a:p>
          <a:p>
            <a:pPr lvl="0"/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Realimentační syndrom</a:t>
            </a:r>
            <a:r>
              <a:rPr lang="cs-CZ" dirty="0"/>
              <a:t> (</a:t>
            </a:r>
            <a:r>
              <a:rPr lang="cs-CZ" dirty="0" err="1"/>
              <a:t>refeeding</a:t>
            </a:r>
            <a:r>
              <a:rPr lang="cs-CZ" dirty="0"/>
              <a:t> syndrom) – u malnutričních nemocných v dlouhodobém katabolickém stavu</a:t>
            </a:r>
          </a:p>
          <a:p>
            <a:pPr lvl="0"/>
            <a:r>
              <a:rPr lang="cs-CZ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Hypermetabolickým</a:t>
            </a:r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stav</a:t>
            </a:r>
            <a:r>
              <a:rPr lang="cs-CZ" dirty="0"/>
              <a:t> – zvyšuje minutový srdeční objem, zvyšují se nároky na respirační a gastrointestinální systém</a:t>
            </a:r>
          </a:p>
          <a:p>
            <a:pPr lvl="0"/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Laboratorně</a:t>
            </a:r>
            <a:r>
              <a:rPr lang="cs-CZ" dirty="0"/>
              <a:t> – </a:t>
            </a:r>
            <a:r>
              <a:rPr lang="cs-CZ" dirty="0" err="1"/>
              <a:t>hypofosforemií</a:t>
            </a:r>
            <a:r>
              <a:rPr lang="cs-CZ" dirty="0"/>
              <a:t>, </a:t>
            </a:r>
            <a:r>
              <a:rPr lang="cs-CZ" dirty="0" err="1"/>
              <a:t>hypomagnezemií</a:t>
            </a:r>
            <a:r>
              <a:rPr lang="cs-CZ" dirty="0"/>
              <a:t>, </a:t>
            </a:r>
            <a:r>
              <a:rPr lang="cs-CZ" dirty="0" err="1"/>
              <a:t>hypokalémií</a:t>
            </a:r>
            <a:r>
              <a:rPr lang="cs-CZ" dirty="0"/>
              <a:t> a deficitem </a:t>
            </a:r>
            <a:r>
              <a:rPr lang="cs-CZ" dirty="0" err="1"/>
              <a:t>mikronutrientů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20450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Perorální nutriční suplementy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Obsahují tekutou enterální výživu s obsahem kompletní formule k popíjení.</a:t>
            </a:r>
          </a:p>
          <a:p>
            <a:r>
              <a:rPr lang="cs-CZ" dirty="0"/>
              <a:t>Dnes na trhu také krémové verze (příjem lžičkou).</a:t>
            </a:r>
          </a:p>
          <a:p>
            <a:r>
              <a:rPr lang="cs-CZ" dirty="0"/>
              <a:t>Patří sem i modulová nekompletní výživa s obsahem jednotlivých </a:t>
            </a:r>
            <a:r>
              <a:rPr lang="cs-CZ" dirty="0" err="1"/>
              <a:t>makronutrientů</a:t>
            </a:r>
            <a:endParaRPr lang="cs-CZ" dirty="0"/>
          </a:p>
          <a:p>
            <a:pPr lvl="1"/>
            <a:r>
              <a:rPr lang="cs-CZ" dirty="0"/>
              <a:t>instantní bílkovina, samotný tuk, maltodextrin</a:t>
            </a:r>
          </a:p>
          <a:p>
            <a:pPr lvl="0"/>
            <a:r>
              <a:rPr lang="cs-CZ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Sipping</a:t>
            </a:r>
            <a:r>
              <a:rPr lang="cs-CZ" b="1" dirty="0"/>
              <a:t> </a:t>
            </a:r>
            <a:r>
              <a:rPr lang="cs-CZ" dirty="0"/>
              <a:t>= srkání, popíjení po částech</a:t>
            </a:r>
          </a:p>
          <a:p>
            <a:pPr lvl="0"/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Suplementy </a:t>
            </a:r>
            <a:r>
              <a:rPr lang="cs-CZ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mikronutrientů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cs-CZ" dirty="0"/>
              <a:t>vitamíny, multivitaminy, stopové prvky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5824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Rozhodovací strom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1700474"/>
              </p:ext>
            </p:extLst>
          </p:nvPr>
        </p:nvGraphicFramePr>
        <p:xfrm>
          <a:off x="838200" y="1690688"/>
          <a:ext cx="10515600" cy="4940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2039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Perorální nutriční suplementy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Dostupnost ONS</a:t>
            </a:r>
          </a:p>
          <a:p>
            <a:pPr lvl="1"/>
            <a:r>
              <a:rPr lang="cs-CZ" sz="1900" dirty="0"/>
              <a:t>prodej pouze </a:t>
            </a:r>
            <a:r>
              <a:rPr lang="cs-CZ" sz="1900" b="1" dirty="0">
                <a:solidFill>
                  <a:schemeClr val="accent2">
                    <a:lumMod val="75000"/>
                  </a:schemeClr>
                </a:solidFill>
              </a:rPr>
              <a:t>v lékárnách</a:t>
            </a:r>
          </a:p>
          <a:p>
            <a:pPr lvl="2"/>
            <a:r>
              <a:rPr lang="cs-CZ" sz="1700" dirty="0"/>
              <a:t>za plnou cenu bez receptu lékaře</a:t>
            </a:r>
          </a:p>
          <a:p>
            <a:pPr lvl="2"/>
            <a:r>
              <a:rPr lang="cs-CZ" sz="1700" dirty="0"/>
              <a:t>nebo částečná úhrada ZP na recept</a:t>
            </a:r>
          </a:p>
          <a:p>
            <a:pPr lvl="1"/>
            <a:r>
              <a:rPr lang="cs-CZ" sz="1900" b="1" dirty="0">
                <a:solidFill>
                  <a:schemeClr val="accent2">
                    <a:lumMod val="75000"/>
                  </a:schemeClr>
                </a:solidFill>
              </a:rPr>
              <a:t>v nemocnicích </a:t>
            </a:r>
            <a:r>
              <a:rPr lang="cs-CZ" sz="1900" dirty="0"/>
              <a:t>již celkem běžné</a:t>
            </a:r>
          </a:p>
          <a:p>
            <a:pPr lvl="2"/>
            <a:r>
              <a:rPr lang="cs-CZ" sz="1700" dirty="0"/>
              <a:t>výživa je součástí léčby</a:t>
            </a:r>
          </a:p>
          <a:p>
            <a:pPr lvl="2"/>
            <a:r>
              <a:rPr lang="cs-CZ" sz="1700" dirty="0"/>
              <a:t>přesto příbuzní pacientům do nemocnice nosí</a:t>
            </a:r>
          </a:p>
          <a:p>
            <a:pPr lvl="1"/>
            <a:r>
              <a:rPr lang="cs-CZ" sz="1900" dirty="0"/>
              <a:t>běžné i </a:t>
            </a:r>
            <a:r>
              <a:rPr lang="cs-CZ" sz="1900" b="1" dirty="0">
                <a:solidFill>
                  <a:schemeClr val="accent2">
                    <a:lumMod val="75000"/>
                  </a:schemeClr>
                </a:solidFill>
              </a:rPr>
              <a:t>v zařízeních sociální péče</a:t>
            </a:r>
          </a:p>
          <a:p>
            <a:pPr lvl="2"/>
            <a:r>
              <a:rPr lang="cs-CZ" sz="1700" dirty="0"/>
              <a:t>lze pořídit z ušetřených nákladů na stravu, pokud klient málo jí</a:t>
            </a:r>
          </a:p>
          <a:p>
            <a:pPr lvl="1"/>
            <a:r>
              <a:rPr lang="cs-CZ" sz="1900" dirty="0"/>
              <a:t>lze podávat i preventivně v domácí péči</a:t>
            </a:r>
            <a:endParaRPr lang="cs-CZ" sz="19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sz="2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Předpis ONS na recept</a:t>
            </a:r>
          </a:p>
          <a:p>
            <a:pPr lvl="1"/>
            <a:r>
              <a:rPr lang="cs-CZ" sz="1900" dirty="0"/>
              <a:t>pouze lékař s funkční licencí F016 nebo specialista s atestací z KVIMP</a:t>
            </a:r>
          </a:p>
          <a:p>
            <a:pPr lvl="1"/>
            <a:r>
              <a:rPr lang="cs-CZ" sz="1900" b="1" dirty="0">
                <a:solidFill>
                  <a:schemeClr val="accent2">
                    <a:lumMod val="75000"/>
                  </a:schemeClr>
                </a:solidFill>
              </a:rPr>
              <a:t>základní úhrada zdravotní pojišťovnou</a:t>
            </a:r>
            <a:r>
              <a:rPr lang="cs-CZ" sz="1900" dirty="0"/>
              <a:t> (</a:t>
            </a:r>
            <a:r>
              <a:rPr lang="cs-CZ" sz="1700" dirty="0"/>
              <a:t>jde-li o doplněk stravy)</a:t>
            </a:r>
          </a:p>
          <a:p>
            <a:pPr lvl="1"/>
            <a:r>
              <a:rPr lang="cs-CZ" sz="1900" b="1" dirty="0">
                <a:solidFill>
                  <a:schemeClr val="accent2">
                    <a:lumMod val="75000"/>
                  </a:schemeClr>
                </a:solidFill>
              </a:rPr>
              <a:t>zvýšená úhrada ZP </a:t>
            </a:r>
            <a:r>
              <a:rPr lang="cs-CZ" sz="1900" dirty="0"/>
              <a:t>(</a:t>
            </a:r>
            <a:r>
              <a:rPr lang="cs-CZ" sz="1700" dirty="0"/>
              <a:t>pokud je umělá enterální výživa základem výživy a strava tvoří jen malou část)</a:t>
            </a:r>
          </a:p>
          <a:p>
            <a:pPr lvl="1"/>
            <a:r>
              <a:rPr lang="cs-CZ" sz="1900" dirty="0"/>
              <a:t>může napsat onkolog na dobu 1 měsíce max. 600 kcal/den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7621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Kategorie ONS 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Standardní</a:t>
            </a:r>
            <a:r>
              <a:rPr lang="cs-CZ" sz="2000" dirty="0"/>
              <a:t> – 1,5 kcal/ml (dříve 1 kcal/ml)</a:t>
            </a:r>
          </a:p>
          <a:p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Vysokoenergetické</a:t>
            </a:r>
            <a:r>
              <a:rPr lang="cs-CZ" sz="2000" dirty="0"/>
              <a:t> – 2 kcal/ml</a:t>
            </a:r>
          </a:p>
          <a:p>
            <a:pPr lvl="1"/>
            <a:r>
              <a:rPr lang="cs-CZ" sz="1800" dirty="0"/>
              <a:t>označení </a:t>
            </a:r>
            <a:r>
              <a:rPr lang="cs-CZ" sz="1800" b="1" dirty="0"/>
              <a:t>2 kcal</a:t>
            </a:r>
          </a:p>
          <a:p>
            <a:r>
              <a:rPr lang="cs-CZ" sz="20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Vysokoproteinové</a:t>
            </a:r>
            <a:r>
              <a:rPr lang="cs-CZ" sz="2000" dirty="0"/>
              <a:t> – 20 g bílkovin na lahvičku</a:t>
            </a:r>
          </a:p>
          <a:p>
            <a:pPr lvl="1"/>
            <a:r>
              <a:rPr lang="cs-CZ" sz="1800" dirty="0"/>
              <a:t>označení </a:t>
            </a:r>
            <a:r>
              <a:rPr lang="cs-CZ" sz="1800" b="1" dirty="0"/>
              <a:t>Protein</a:t>
            </a:r>
          </a:p>
          <a:p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Koncentrované</a:t>
            </a:r>
            <a:r>
              <a:rPr lang="cs-CZ" sz="2000" dirty="0"/>
              <a:t> – více než 2 kcal/ml (objem 125 ml)</a:t>
            </a:r>
          </a:p>
          <a:p>
            <a:pPr lvl="1"/>
            <a:r>
              <a:rPr lang="cs-CZ" sz="1800" dirty="0"/>
              <a:t>označení </a:t>
            </a:r>
            <a:r>
              <a:rPr lang="cs-CZ" sz="1800" b="1" dirty="0" err="1"/>
              <a:t>Compact</a:t>
            </a:r>
            <a:endParaRPr lang="cs-CZ" sz="1800" b="1" dirty="0"/>
          </a:p>
          <a:p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Přípravky s vlákninou</a:t>
            </a:r>
          </a:p>
          <a:p>
            <a:pPr lvl="1"/>
            <a:r>
              <a:rPr lang="cs-CZ" sz="1800" dirty="0"/>
              <a:t>označení </a:t>
            </a:r>
            <a:r>
              <a:rPr lang="cs-CZ" sz="1800" b="1" dirty="0" err="1"/>
              <a:t>Fibre</a:t>
            </a:r>
            <a:r>
              <a:rPr lang="cs-CZ" sz="1800" b="1" dirty="0"/>
              <a:t>, MF</a:t>
            </a:r>
          </a:p>
          <a:p>
            <a:r>
              <a:rPr lang="cs-CZ" sz="20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Džusová</a:t>
            </a:r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varianta </a:t>
            </a:r>
            <a:r>
              <a:rPr lang="cs-CZ" sz="2000" b="1" dirty="0"/>
              <a:t>–</a:t>
            </a:r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000" dirty="0"/>
              <a:t>bez tuku a málo bílkovin (8 g/balení)</a:t>
            </a:r>
          </a:p>
          <a:p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Krémové</a:t>
            </a:r>
            <a:r>
              <a:rPr lang="cs-CZ" sz="2000" dirty="0"/>
              <a:t> – 1,6–2 kcal/g (obvykle 125 g)</a:t>
            </a:r>
          </a:p>
          <a:p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Modulové</a:t>
            </a:r>
            <a:r>
              <a:rPr lang="cs-CZ" sz="2000" dirty="0"/>
              <a:t> – samostatný protein, maltodextrin, tuk</a:t>
            </a:r>
          </a:p>
          <a:p>
            <a:r>
              <a:rPr lang="cs-CZ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Instantní zahušťovadla </a:t>
            </a:r>
            <a:r>
              <a:rPr lang="cs-CZ" sz="2000" dirty="0"/>
              <a:t>– modifikovaný škrob, usnadňují polykání</a:t>
            </a:r>
          </a:p>
        </p:txBody>
      </p:sp>
    </p:spTree>
    <p:extLst>
      <p:ext uri="{BB962C8B-B14F-4D97-AF65-F5344CB8AC3E}">
        <p14:creationId xmlns:p14="http://schemas.microsoft.com/office/powerpoint/2010/main" val="867992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Kategorie ONS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Dle typu onemocnění</a:t>
            </a:r>
          </a:p>
          <a:p>
            <a:pPr lvl="1"/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diabetické</a:t>
            </a:r>
            <a:r>
              <a:rPr lang="cs-CZ" dirty="0"/>
              <a:t> – nižší glykemický index</a:t>
            </a:r>
          </a:p>
          <a:p>
            <a:pPr lvl="2"/>
            <a:r>
              <a:rPr lang="cs-CZ" dirty="0"/>
              <a:t>Pro špatně kompenzované diabetiky</a:t>
            </a:r>
          </a:p>
          <a:p>
            <a:pPr lvl="1"/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renální</a:t>
            </a:r>
            <a:r>
              <a:rPr lang="cs-CZ" dirty="0"/>
              <a:t> – omezení bílkovin, více energie, omezení K a P</a:t>
            </a:r>
          </a:p>
          <a:p>
            <a:pPr lvl="1"/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jaterní</a:t>
            </a:r>
            <a:r>
              <a:rPr lang="cs-CZ" dirty="0"/>
              <a:t> – větvené AMK</a:t>
            </a:r>
          </a:p>
          <a:p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Speciální ONS</a:t>
            </a:r>
          </a:p>
          <a:p>
            <a:pPr lvl="1"/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imunomodulační</a:t>
            </a:r>
            <a:r>
              <a:rPr lang="cs-CZ" dirty="0"/>
              <a:t> – podpora imunity (</a:t>
            </a:r>
            <a:r>
              <a:rPr lang="el-GR" dirty="0"/>
              <a:t>ω</a:t>
            </a:r>
            <a:r>
              <a:rPr lang="cs-CZ" dirty="0"/>
              <a:t>-3 MK)</a:t>
            </a:r>
          </a:p>
          <a:p>
            <a:pPr lvl="1"/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k podpoře hojení </a:t>
            </a:r>
            <a:r>
              <a:rPr lang="cs-CZ" dirty="0"/>
              <a:t>– vitamin A, C, E, </a:t>
            </a:r>
            <a:r>
              <a:rPr lang="cs-CZ" dirty="0" err="1"/>
              <a:t>Zn</a:t>
            </a:r>
            <a:r>
              <a:rPr lang="cs-CZ" dirty="0"/>
              <a:t> a Se</a:t>
            </a:r>
          </a:p>
          <a:p>
            <a:pPr lvl="1"/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k podpoře svalů </a:t>
            </a:r>
            <a:r>
              <a:rPr lang="cs-CZ" dirty="0"/>
              <a:t>– obsahuje HMB, více vitaminu D</a:t>
            </a:r>
          </a:p>
          <a:p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Pediatrické ONS </a:t>
            </a:r>
            <a:r>
              <a:rPr lang="cs-CZ" dirty="0"/>
              <a:t>– dle věku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8652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Modulární dietetika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Instantní protein</a:t>
            </a:r>
            <a:endParaRPr lang="cs-CZ" sz="3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cs-CZ" b="1" dirty="0" err="1">
                <a:solidFill>
                  <a:schemeClr val="accent2">
                    <a:lumMod val="75000"/>
                  </a:schemeClr>
                </a:solidFill>
              </a:rPr>
              <a:t>Protifar</a:t>
            </a:r>
            <a:r>
              <a:rPr lang="cs-CZ" b="1" dirty="0"/>
              <a:t> plechovka 225 g</a:t>
            </a:r>
            <a:endParaRPr lang="cs-CZ" dirty="0"/>
          </a:p>
          <a:p>
            <a:pPr lvl="2"/>
            <a:r>
              <a:rPr lang="cs-CZ" dirty="0"/>
              <a:t>95 % mléčná bílkovina, bez příchuti</a:t>
            </a:r>
          </a:p>
          <a:p>
            <a:pPr lvl="2"/>
            <a:r>
              <a:rPr lang="cs-CZ" dirty="0"/>
              <a:t>přidávat do nápojů a potravin</a:t>
            </a:r>
          </a:p>
          <a:p>
            <a:pPr lvl="2"/>
            <a:r>
              <a:rPr lang="cs-CZ" dirty="0"/>
              <a:t>odměrka 2,5 g = 2,2 g mléčné bílkoviny </a:t>
            </a:r>
          </a:p>
          <a:p>
            <a:pPr lvl="2"/>
            <a:r>
              <a:rPr lang="cs-CZ" dirty="0"/>
              <a:t>denní dávka 3 × 3 odměrky = 20 g bílkovin</a:t>
            </a:r>
          </a:p>
          <a:p>
            <a:pPr lvl="1"/>
            <a:r>
              <a:rPr lang="cs-CZ" b="1" dirty="0" err="1">
                <a:solidFill>
                  <a:schemeClr val="accent2">
                    <a:lumMod val="75000"/>
                  </a:schemeClr>
                </a:solidFill>
              </a:rPr>
              <a:t>Fresubin</a:t>
            </a:r>
            <a:r>
              <a:rPr lang="cs-CZ" b="1" dirty="0"/>
              <a:t>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Protein</a:t>
            </a:r>
            <a:r>
              <a:rPr lang="cs-CZ" b="1" dirty="0"/>
              <a:t> </a:t>
            </a:r>
            <a:r>
              <a:rPr lang="cs-CZ" b="1" dirty="0" err="1">
                <a:solidFill>
                  <a:schemeClr val="accent2">
                    <a:lumMod val="75000"/>
                  </a:schemeClr>
                </a:solidFill>
              </a:rPr>
              <a:t>Powder</a:t>
            </a:r>
            <a:r>
              <a:rPr lang="cs-CZ" b="1" dirty="0"/>
              <a:t> 300 g</a:t>
            </a:r>
            <a:endParaRPr lang="cs-CZ" dirty="0"/>
          </a:p>
          <a:p>
            <a:pPr lvl="2"/>
            <a:r>
              <a:rPr lang="cs-CZ" dirty="0"/>
              <a:t>bílkovina ze syrovátky, odměrka 5 g</a:t>
            </a:r>
          </a:p>
          <a:p>
            <a:pPr lvl="2"/>
            <a:r>
              <a:rPr lang="cs-CZ" dirty="0"/>
              <a:t>denní dávka 3 × 2 odměrky = 30 g bílkovin</a:t>
            </a:r>
          </a:p>
          <a:p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Samostatný sacharid, samostatný tuk</a:t>
            </a:r>
          </a:p>
          <a:p>
            <a:pPr lvl="1"/>
            <a:r>
              <a:rPr lang="cs-CZ" b="1" dirty="0" err="1">
                <a:solidFill>
                  <a:schemeClr val="accent2">
                    <a:lumMod val="75000"/>
                  </a:schemeClr>
                </a:solidFill>
              </a:rPr>
              <a:t>Fantomalt</a:t>
            </a:r>
            <a:r>
              <a:rPr lang="cs-CZ" b="1" dirty="0"/>
              <a:t> prášek plechovka 400 g</a:t>
            </a:r>
            <a:endParaRPr lang="cs-CZ" dirty="0"/>
          </a:p>
          <a:p>
            <a:pPr lvl="2"/>
            <a:r>
              <a:rPr lang="cs-CZ" dirty="0"/>
              <a:t>maltodextrin, enzymaticky rozštěpený kukuřičný škrob </a:t>
            </a:r>
          </a:p>
          <a:p>
            <a:pPr lvl="2"/>
            <a:r>
              <a:rPr lang="cs-CZ" dirty="0" err="1"/>
              <a:t>oligoacharid</a:t>
            </a:r>
            <a:r>
              <a:rPr lang="cs-CZ" dirty="0"/>
              <a:t>  se 3–17 molekulami glukózy</a:t>
            </a:r>
          </a:p>
          <a:p>
            <a:pPr lvl="2"/>
            <a:r>
              <a:rPr lang="cs-CZ" dirty="0"/>
              <a:t>neutrální chuť, odměrka 5 g</a:t>
            </a:r>
          </a:p>
          <a:p>
            <a:pPr lvl="1"/>
            <a:r>
              <a:rPr lang="cs-CZ" b="1" dirty="0" err="1">
                <a:solidFill>
                  <a:schemeClr val="accent2">
                    <a:lumMod val="75000"/>
                  </a:schemeClr>
                </a:solidFill>
              </a:rPr>
              <a:t>Calogen</a:t>
            </a:r>
            <a:r>
              <a:rPr lang="cs-CZ" b="1" dirty="0"/>
              <a:t> 200 ml</a:t>
            </a:r>
            <a:endParaRPr lang="cs-CZ" dirty="0"/>
          </a:p>
          <a:p>
            <a:pPr lvl="2"/>
            <a:r>
              <a:rPr lang="cs-CZ" dirty="0"/>
              <a:t>tuková emulze triglyceridů s dlouhým řetězcem, LCT, 60 % MUFA</a:t>
            </a:r>
          </a:p>
          <a:p>
            <a:pPr lvl="2"/>
            <a:r>
              <a:rPr lang="cs-CZ" dirty="0"/>
              <a:t>energetická </a:t>
            </a:r>
            <a:r>
              <a:rPr lang="cs-CZ" dirty="0" err="1"/>
              <a:t>denzita</a:t>
            </a:r>
            <a:r>
              <a:rPr lang="cs-CZ" dirty="0"/>
              <a:t> 4,5 kcal/ml</a:t>
            </a:r>
          </a:p>
          <a:p>
            <a:pPr lvl="2"/>
            <a:r>
              <a:rPr lang="cs-CZ" dirty="0"/>
              <a:t>obvyklá dávka 3 × 30 ml/den = 400 kcal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3595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Kategorie přípravků pro </a:t>
            </a:r>
            <a:r>
              <a:rPr lang="cs-CZ" dirty="0" err="1"/>
              <a:t>sondovou</a:t>
            </a:r>
            <a:r>
              <a:rPr lang="cs-CZ" dirty="0"/>
              <a:t> EV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/>
              <a:t>Standardní</a:t>
            </a:r>
            <a:r>
              <a:rPr lang="cs-CZ" dirty="0"/>
              <a:t>						1 kcal/ml</a:t>
            </a:r>
          </a:p>
          <a:p>
            <a:pPr lvl="0"/>
            <a:r>
              <a:rPr lang="cs-CZ" b="1" dirty="0"/>
              <a:t>S vlákninou</a:t>
            </a:r>
            <a:r>
              <a:rPr lang="cs-CZ" dirty="0"/>
              <a:t>		</a:t>
            </a:r>
            <a:r>
              <a:rPr lang="cs-CZ" i="1" dirty="0" err="1"/>
              <a:t>Fibre</a:t>
            </a:r>
            <a:r>
              <a:rPr lang="cs-CZ" dirty="0"/>
              <a:t>, </a:t>
            </a:r>
            <a:r>
              <a:rPr lang="cs-CZ" i="1" dirty="0" err="1"/>
              <a:t>Multifibre</a:t>
            </a:r>
            <a:endParaRPr lang="cs-CZ" dirty="0"/>
          </a:p>
          <a:p>
            <a:pPr lvl="0"/>
            <a:r>
              <a:rPr lang="cs-CZ" b="1" dirty="0"/>
              <a:t>Vysokoenergetické</a:t>
            </a:r>
            <a:r>
              <a:rPr lang="cs-CZ" dirty="0"/>
              <a:t>	</a:t>
            </a:r>
            <a:r>
              <a:rPr lang="cs-CZ" i="1" dirty="0" err="1"/>
              <a:t>Energy</a:t>
            </a:r>
            <a:r>
              <a:rPr lang="cs-CZ" dirty="0"/>
              <a:t>			1,5 kcal/ml </a:t>
            </a:r>
          </a:p>
          <a:p>
            <a:pPr lvl="0"/>
            <a:r>
              <a:rPr lang="cs-CZ" b="1" dirty="0" err="1"/>
              <a:t>Vysokoproteinové</a:t>
            </a:r>
            <a:r>
              <a:rPr lang="cs-CZ" dirty="0"/>
              <a:t>	</a:t>
            </a:r>
            <a:r>
              <a:rPr lang="cs-CZ" i="1" dirty="0"/>
              <a:t>HP</a:t>
            </a:r>
            <a:r>
              <a:rPr lang="cs-CZ" dirty="0"/>
              <a:t>				&gt; 35 g/500ml</a:t>
            </a:r>
          </a:p>
          <a:p>
            <a:pPr lvl="0"/>
            <a:r>
              <a:rPr lang="cs-CZ" b="1" dirty="0"/>
              <a:t>Diabetické</a:t>
            </a:r>
            <a:r>
              <a:rPr lang="cs-CZ" dirty="0"/>
              <a:t>		</a:t>
            </a:r>
            <a:r>
              <a:rPr lang="cs-CZ" i="1" dirty="0" err="1"/>
              <a:t>Diabet</a:t>
            </a:r>
            <a:endParaRPr lang="cs-CZ" dirty="0"/>
          </a:p>
          <a:p>
            <a:pPr lvl="0"/>
            <a:r>
              <a:rPr lang="cs-CZ" b="1" dirty="0" err="1"/>
              <a:t>Imunomodulační</a:t>
            </a:r>
            <a:r>
              <a:rPr lang="cs-CZ" dirty="0"/>
              <a:t>	</a:t>
            </a:r>
            <a:r>
              <a:rPr lang="cs-CZ" i="1" dirty="0"/>
              <a:t>ω-3 PUFA</a:t>
            </a:r>
            <a:endParaRPr lang="cs-CZ" dirty="0"/>
          </a:p>
          <a:p>
            <a:pPr lvl="0"/>
            <a:r>
              <a:rPr lang="cs-CZ" b="1" dirty="0"/>
              <a:t>Oligomerní</a:t>
            </a:r>
            <a:r>
              <a:rPr lang="cs-CZ" dirty="0"/>
              <a:t>		</a:t>
            </a:r>
            <a:r>
              <a:rPr lang="cs-CZ" i="1" dirty="0" err="1"/>
              <a:t>Pepti</a:t>
            </a:r>
            <a:r>
              <a:rPr lang="cs-CZ" i="1" dirty="0"/>
              <a:t>… </a:t>
            </a:r>
            <a:r>
              <a:rPr lang="cs-CZ" i="1" dirty="0" err="1"/>
              <a:t>Pepta</a:t>
            </a:r>
            <a:r>
              <a:rPr lang="cs-CZ" i="1" dirty="0"/>
              <a:t>…</a:t>
            </a:r>
            <a:endParaRPr lang="cs-CZ" dirty="0"/>
          </a:p>
          <a:p>
            <a:pPr lvl="0"/>
            <a:r>
              <a:rPr lang="cs-CZ" b="1" dirty="0"/>
              <a:t>Renální</a:t>
            </a:r>
            <a:r>
              <a:rPr lang="cs-CZ" dirty="0"/>
              <a:t>			</a:t>
            </a:r>
            <a:r>
              <a:rPr lang="cs-CZ" i="1" dirty="0" err="1"/>
              <a:t>Renal</a:t>
            </a:r>
            <a:endParaRPr lang="cs-CZ" dirty="0"/>
          </a:p>
          <a:p>
            <a:pPr lvl="0"/>
            <a:r>
              <a:rPr lang="cs-CZ" b="1" dirty="0"/>
              <a:t>Jaterní</a:t>
            </a:r>
            <a:r>
              <a:rPr lang="cs-CZ" dirty="0"/>
              <a:t>			</a:t>
            </a:r>
            <a:r>
              <a:rPr lang="cs-CZ" i="1" dirty="0" err="1"/>
              <a:t>Hepa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0559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Přípravky </a:t>
            </a:r>
            <a:r>
              <a:rPr lang="cs-CZ" dirty="0" err="1"/>
              <a:t>sondové</a:t>
            </a:r>
            <a:r>
              <a:rPr lang="cs-CZ" dirty="0"/>
              <a:t> výživy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Nutricia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cs-CZ" dirty="0" err="1"/>
              <a:t>Nutrison</a:t>
            </a:r>
            <a:r>
              <a:rPr lang="cs-CZ" dirty="0"/>
              <a:t>, </a:t>
            </a:r>
            <a:r>
              <a:rPr lang="cs-CZ" dirty="0" err="1"/>
              <a:t>Diason</a:t>
            </a:r>
            <a:r>
              <a:rPr lang="cs-CZ" dirty="0"/>
              <a:t>, </a:t>
            </a:r>
            <a:r>
              <a:rPr lang="cs-CZ" dirty="0" err="1"/>
              <a:t>Cubison</a:t>
            </a:r>
            <a:endParaRPr lang="cs-CZ" dirty="0"/>
          </a:p>
          <a:p>
            <a:pPr lvl="0"/>
            <a:r>
              <a:rPr lang="cs-CZ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Fresenius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cs-CZ" dirty="0" err="1"/>
              <a:t>Fresubin</a:t>
            </a:r>
            <a:r>
              <a:rPr lang="cs-CZ" dirty="0"/>
              <a:t>, </a:t>
            </a:r>
            <a:r>
              <a:rPr lang="cs-CZ" dirty="0" err="1"/>
              <a:t>Diben</a:t>
            </a:r>
            <a:r>
              <a:rPr lang="cs-CZ" dirty="0"/>
              <a:t>, </a:t>
            </a:r>
            <a:r>
              <a:rPr lang="cs-CZ" dirty="0" err="1"/>
              <a:t>Intestamin</a:t>
            </a:r>
            <a:r>
              <a:rPr lang="cs-CZ" dirty="0"/>
              <a:t>, </a:t>
            </a:r>
            <a:r>
              <a:rPr lang="cs-CZ" dirty="0" err="1"/>
              <a:t>Supportan</a:t>
            </a:r>
            <a:r>
              <a:rPr lang="cs-CZ" dirty="0"/>
              <a:t>, </a:t>
            </a:r>
            <a:r>
              <a:rPr lang="cs-CZ" dirty="0" err="1"/>
              <a:t>Reconvan</a:t>
            </a:r>
            <a:endParaRPr lang="cs-CZ" dirty="0"/>
          </a:p>
          <a:p>
            <a:pPr lvl="0"/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Nestlé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cs-CZ" dirty="0" err="1"/>
              <a:t>Isosource</a:t>
            </a:r>
            <a:r>
              <a:rPr lang="cs-CZ" dirty="0"/>
              <a:t>, </a:t>
            </a:r>
            <a:r>
              <a:rPr lang="cs-CZ" dirty="0" err="1"/>
              <a:t>Novasource</a:t>
            </a:r>
            <a:endParaRPr lang="cs-CZ" dirty="0"/>
          </a:p>
          <a:p>
            <a:pPr lvl="0"/>
            <a:r>
              <a:rPr lang="cs-CZ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Abbott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cs-CZ" dirty="0" err="1"/>
              <a:t>Osmolite</a:t>
            </a:r>
            <a:r>
              <a:rPr lang="cs-CZ" dirty="0"/>
              <a:t>, </a:t>
            </a:r>
            <a:r>
              <a:rPr lang="cs-CZ" dirty="0" err="1"/>
              <a:t>Jevity</a:t>
            </a:r>
            <a:r>
              <a:rPr lang="cs-CZ" dirty="0"/>
              <a:t>, </a:t>
            </a:r>
            <a:r>
              <a:rPr lang="cs-CZ" dirty="0" err="1"/>
              <a:t>Glucerna</a:t>
            </a:r>
            <a:r>
              <a:rPr lang="cs-CZ" dirty="0"/>
              <a:t>, </a:t>
            </a:r>
            <a:r>
              <a:rPr lang="cs-CZ" dirty="0" err="1"/>
              <a:t>Nepro</a:t>
            </a:r>
            <a:r>
              <a:rPr lang="cs-CZ" dirty="0"/>
              <a:t>, </a:t>
            </a:r>
            <a:r>
              <a:rPr lang="cs-CZ" dirty="0" err="1"/>
              <a:t>Impact</a:t>
            </a:r>
            <a:r>
              <a:rPr lang="cs-CZ" dirty="0"/>
              <a:t>, </a:t>
            </a:r>
            <a:r>
              <a:rPr lang="cs-CZ" dirty="0" err="1"/>
              <a:t>Prosure</a:t>
            </a:r>
            <a:endParaRPr lang="cs-CZ" dirty="0"/>
          </a:p>
          <a:p>
            <a:pPr lvl="0"/>
            <a:r>
              <a:rPr lang="cs-CZ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B.Braun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cs-CZ" dirty="0" err="1"/>
              <a:t>Nutricomp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813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Parenterální výživa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Do kombinace vhodná alespoň malá dávka EV, pokud lze pokud nelze použít </a:t>
            </a:r>
            <a:r>
              <a:rPr lang="cs-CZ" dirty="0" err="1"/>
              <a:t>p.o</a:t>
            </a:r>
            <a:r>
              <a:rPr lang="cs-CZ" dirty="0"/>
              <a:t>. příjem nebo výživu enterální</a:t>
            </a:r>
          </a:p>
          <a:p>
            <a:pPr lvl="0"/>
            <a:r>
              <a:rPr lang="cs-CZ" dirty="0"/>
              <a:t>Parenterální výživu lze využít jako doplněk enterální výživy, kterou nejsme schopni pokrýt energetické nároky organismu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99740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Indikace PV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Nefunkční zažívací trakt je indikací k podávání plné parenterální výživy</a:t>
            </a:r>
          </a:p>
          <a:p>
            <a:pPr lvl="0"/>
            <a:r>
              <a:rPr lang="cs-CZ" dirty="0"/>
              <a:t>Pokud nelze použít </a:t>
            </a:r>
            <a:r>
              <a:rPr lang="cs-CZ" dirty="0" err="1"/>
              <a:t>p.o</a:t>
            </a:r>
            <a:r>
              <a:rPr lang="cs-CZ" dirty="0"/>
              <a:t>. příjem nebo výživu enterální</a:t>
            </a:r>
          </a:p>
          <a:p>
            <a:pPr lvl="0"/>
            <a:r>
              <a:rPr lang="cs-CZ" dirty="0"/>
              <a:t>Neprůchodnost GIT (stenózy, ileus…)</a:t>
            </a:r>
          </a:p>
          <a:p>
            <a:pPr lvl="0"/>
            <a:r>
              <a:rPr lang="cs-CZ" dirty="0" err="1"/>
              <a:t>Enterokutánní</a:t>
            </a:r>
            <a:r>
              <a:rPr lang="cs-CZ" dirty="0"/>
              <a:t> píštěle</a:t>
            </a:r>
          </a:p>
          <a:p>
            <a:pPr lvl="0"/>
            <a:r>
              <a:rPr lang="cs-CZ" dirty="0"/>
              <a:t>Operace na GIT</a:t>
            </a:r>
          </a:p>
          <a:p>
            <a:pPr lvl="0"/>
            <a:r>
              <a:rPr lang="cs-CZ" dirty="0"/>
              <a:t>Jaterní selhání, mentální anorexie, </a:t>
            </a:r>
            <a:r>
              <a:rPr lang="cs-CZ" dirty="0" err="1"/>
              <a:t>polytraumata</a:t>
            </a:r>
            <a:r>
              <a:rPr lang="cs-CZ" dirty="0"/>
              <a:t>, pankreatitida…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481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Kontraindikace PV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Možnost podání stravy per os v dostatečném množství stran energie a zastoupení jednotlivých živin</a:t>
            </a:r>
          </a:p>
          <a:p>
            <a:pPr lvl="0"/>
            <a:r>
              <a:rPr lang="cs-CZ" dirty="0"/>
              <a:t>Funkční GIT</a:t>
            </a:r>
          </a:p>
          <a:p>
            <a:pPr lvl="0"/>
            <a:r>
              <a:rPr lang="cs-CZ" dirty="0" err="1"/>
              <a:t>Katetrová</a:t>
            </a:r>
            <a:r>
              <a:rPr lang="cs-CZ" dirty="0"/>
              <a:t> sepse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2430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podávání PV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Preformované vaky</a:t>
            </a:r>
            <a:endParaRPr lang="cs-CZ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cs-CZ" dirty="0"/>
              <a:t>farmaceutickými firmami připravené vaky s pevně stanovenými</a:t>
            </a:r>
          </a:p>
          <a:p>
            <a:pPr lvl="2"/>
            <a:r>
              <a:rPr lang="cs-CZ" dirty="0"/>
              <a:t>obsahem jednotlivých živin, vitaminů, stopových prvků</a:t>
            </a:r>
          </a:p>
          <a:p>
            <a:pPr lvl="2"/>
            <a:r>
              <a:rPr lang="cs-CZ" dirty="0"/>
              <a:t>celkovým objemem</a:t>
            </a:r>
          </a:p>
          <a:p>
            <a:pPr lvl="2"/>
            <a:r>
              <a:rPr lang="cs-CZ" dirty="0"/>
              <a:t>osmolalitou (většinou více než 1 200 </a:t>
            </a:r>
            <a:r>
              <a:rPr lang="cs-CZ" dirty="0" err="1"/>
              <a:t>mosmol</a:t>
            </a:r>
            <a:r>
              <a:rPr lang="cs-CZ" dirty="0"/>
              <a:t>/l)</a:t>
            </a:r>
          </a:p>
          <a:p>
            <a:pPr lvl="1"/>
            <a:r>
              <a:rPr lang="cs-CZ" dirty="0"/>
              <a:t>vícekomorové vaky </a:t>
            </a:r>
          </a:p>
          <a:p>
            <a:pPr lvl="2"/>
            <a:r>
              <a:rPr lang="cs-CZ" dirty="0"/>
              <a:t>2-komorové (AMK + glukóza)</a:t>
            </a:r>
          </a:p>
          <a:p>
            <a:pPr lvl="2"/>
            <a:r>
              <a:rPr lang="cs-CZ" dirty="0"/>
              <a:t>3-komorové (AMK + glukóza + tuková emulze)</a:t>
            </a:r>
          </a:p>
          <a:p>
            <a:pPr lvl="1"/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výhody preformovaných vaků</a:t>
            </a:r>
          </a:p>
          <a:p>
            <a:pPr lvl="2"/>
            <a:r>
              <a:rPr lang="cs-CZ" dirty="0"/>
              <a:t>stabilita a dlouhodobá skladovatelnost (1–2 roky, při pokojové teplotě)</a:t>
            </a:r>
          </a:p>
          <a:p>
            <a:pPr lvl="2"/>
            <a:r>
              <a:rPr lang="cs-CZ" dirty="0"/>
              <a:t>může kapat 48 h </a:t>
            </a:r>
          </a:p>
          <a:p>
            <a:pPr lvl="2"/>
            <a:r>
              <a:rPr lang="cs-CZ" dirty="0"/>
              <a:t>malá technická náročnost použití</a:t>
            </a:r>
          </a:p>
          <a:p>
            <a:pPr lvl="2"/>
            <a:r>
              <a:rPr lang="cs-CZ" dirty="0"/>
              <a:t>existují i v periferní podobě (byť některé vyžadují naředění)</a:t>
            </a:r>
          </a:p>
          <a:p>
            <a:pPr lvl="1"/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nevýhody</a:t>
            </a:r>
          </a:p>
          <a:p>
            <a:pPr lvl="2"/>
            <a:r>
              <a:rPr lang="cs-CZ" dirty="0"/>
              <a:t>nemožnost úpravy vzhledem k individuálním potřebám nemocných (nevadí první a poslední dny PV)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012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Enterální výživa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výživa zahrnující všechny formy nutriční podpory „potravinami pro zvláštní lékařské účely“.</a:t>
            </a:r>
          </a:p>
          <a:p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Historie</a:t>
            </a:r>
          </a:p>
          <a:p>
            <a:pPr lvl="1"/>
            <a:r>
              <a:rPr lang="cs-CZ" dirty="0"/>
              <a:t>Starověký Egypt – podání směsi rektálně (používáno ještě v 19. století)</a:t>
            </a:r>
          </a:p>
          <a:p>
            <a:pPr lvl="1"/>
            <a:r>
              <a:rPr lang="cs-CZ" dirty="0"/>
              <a:t>16. století – „enterální“ výživa trubicemi do horního GIT</a:t>
            </a:r>
          </a:p>
          <a:p>
            <a:pPr lvl="1"/>
            <a:r>
              <a:rPr lang="cs-CZ" dirty="0"/>
              <a:t>1918 – první operační </a:t>
            </a:r>
            <a:r>
              <a:rPr lang="cs-CZ" dirty="0" err="1"/>
              <a:t>gastrojejunostomie</a:t>
            </a:r>
            <a:endParaRPr lang="cs-CZ" dirty="0"/>
          </a:p>
          <a:p>
            <a:pPr lvl="1"/>
            <a:r>
              <a:rPr lang="cs-CZ" dirty="0"/>
              <a:t>50. léta 20. století – používání sond a </a:t>
            </a:r>
            <a:r>
              <a:rPr lang="cs-CZ" dirty="0" err="1"/>
              <a:t>jejunostomií</a:t>
            </a:r>
            <a:endParaRPr lang="cs-CZ" dirty="0"/>
          </a:p>
          <a:p>
            <a:pPr lvl="1"/>
            <a:r>
              <a:rPr lang="cs-CZ" dirty="0"/>
              <a:t>1979 – první zavedený PEG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4609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podávání PV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All</a:t>
            </a:r>
            <a:r>
              <a:rPr lang="cs-CZ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-in-</a:t>
            </a:r>
            <a:r>
              <a:rPr lang="cs-CZ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one</a:t>
            </a:r>
            <a:r>
              <a:rPr lang="cs-CZ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vaky </a:t>
            </a:r>
            <a:endParaRPr lang="cs-CZ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cs-CZ" dirty="0"/>
              <a:t>vaky zhotovené lékárenským způsobem dle požadavků lékaře</a:t>
            </a:r>
          </a:p>
          <a:p>
            <a:pPr lvl="1"/>
            <a:r>
              <a:rPr lang="cs-CZ" dirty="0"/>
              <a:t>AMK + glukóza + tuková emulze</a:t>
            </a:r>
          </a:p>
          <a:p>
            <a:pPr lvl="1"/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výhody</a:t>
            </a:r>
          </a:p>
          <a:p>
            <a:pPr lvl="2"/>
            <a:r>
              <a:rPr lang="cs-CZ" dirty="0"/>
              <a:t>individuální složení vzhledem k potřebám konkrétního pacienta (živiny, ionty, objem)</a:t>
            </a:r>
          </a:p>
          <a:p>
            <a:pPr lvl="3"/>
            <a:r>
              <a:rPr lang="cs-CZ" dirty="0"/>
              <a:t>může být vysoký obsah AMK a méně energie</a:t>
            </a:r>
          </a:p>
          <a:p>
            <a:pPr lvl="3"/>
            <a:r>
              <a:rPr lang="cs-CZ" dirty="0"/>
              <a:t>speciální AMK: renální, </a:t>
            </a:r>
            <a:r>
              <a:rPr lang="cs-CZ" dirty="0" err="1"/>
              <a:t>hepatální</a:t>
            </a:r>
            <a:endParaRPr lang="cs-CZ" dirty="0"/>
          </a:p>
          <a:p>
            <a:pPr lvl="3"/>
            <a:r>
              <a:rPr lang="cs-CZ" dirty="0"/>
              <a:t>nižší obsah glukózy a více tuku při DM</a:t>
            </a:r>
          </a:p>
          <a:p>
            <a:pPr lvl="3"/>
            <a:r>
              <a:rPr lang="cs-CZ" dirty="0"/>
              <a:t>koncentrovaná PV v malém objemu (1 200 ml)</a:t>
            </a:r>
          </a:p>
          <a:p>
            <a:pPr lvl="3"/>
            <a:r>
              <a:rPr lang="cs-CZ" dirty="0"/>
              <a:t>vaky bez kalia, ale s ostatními elektrolyty</a:t>
            </a:r>
          </a:p>
          <a:p>
            <a:pPr lvl="2"/>
            <a:r>
              <a:rPr lang="cs-CZ" dirty="0"/>
              <a:t>snadná manipulace</a:t>
            </a:r>
          </a:p>
          <a:p>
            <a:pPr lvl="2"/>
            <a:r>
              <a:rPr lang="cs-CZ" dirty="0"/>
              <a:t>lékař se více zamyslí na d složením PV</a:t>
            </a:r>
          </a:p>
          <a:p>
            <a:pPr lvl="1"/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nevýhody</a:t>
            </a:r>
          </a:p>
          <a:p>
            <a:pPr lvl="2"/>
            <a:r>
              <a:rPr lang="cs-CZ" dirty="0"/>
              <a:t>krátká trvanlivost (max. 7 dní v chladu, 24 hodin při pokojové teplotě)</a:t>
            </a:r>
          </a:p>
          <a:p>
            <a:pPr lvl="2"/>
            <a:r>
              <a:rPr lang="cs-CZ" dirty="0"/>
              <a:t>pracnější nutnost individuálního předpisu</a:t>
            </a:r>
          </a:p>
          <a:p>
            <a:pPr lvl="2"/>
            <a:r>
              <a:rPr lang="cs-CZ" dirty="0"/>
              <a:t>namíchání několika vaků dopředu nemusí vyhovovat změnám stavu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1605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Periferní PV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Výživa podávaná do periferních žil, obvykle na HKK (</a:t>
            </a:r>
            <a:r>
              <a:rPr lang="cs-CZ" i="1" dirty="0"/>
              <a:t>v. </a:t>
            </a:r>
            <a:r>
              <a:rPr lang="cs-CZ" i="1" dirty="0" err="1"/>
              <a:t>cephalica</a:t>
            </a:r>
            <a:r>
              <a:rPr lang="cs-CZ" dirty="0"/>
              <a:t>, </a:t>
            </a:r>
            <a:r>
              <a:rPr lang="cs-CZ" i="1" dirty="0"/>
              <a:t>v. </a:t>
            </a:r>
            <a:r>
              <a:rPr lang="cs-CZ" i="1" dirty="0" err="1"/>
              <a:t>basilica</a:t>
            </a:r>
            <a:r>
              <a:rPr lang="cs-CZ" dirty="0"/>
              <a:t>), </a:t>
            </a:r>
            <a:r>
              <a:rPr lang="cs-CZ" i="1" dirty="0"/>
              <a:t>v. </a:t>
            </a:r>
            <a:r>
              <a:rPr lang="cs-CZ" i="1" dirty="0" err="1"/>
              <a:t>jugularis</a:t>
            </a:r>
            <a:r>
              <a:rPr lang="cs-CZ" i="1" dirty="0"/>
              <a:t> </a:t>
            </a:r>
            <a:r>
              <a:rPr lang="cs-CZ" i="1" dirty="0" err="1"/>
              <a:t>externa</a:t>
            </a:r>
            <a:endParaRPr lang="cs-CZ" i="1" dirty="0"/>
          </a:p>
          <a:p>
            <a:pPr lvl="0"/>
            <a:r>
              <a:rPr lang="cs-CZ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Indikace</a:t>
            </a:r>
            <a:endParaRPr lang="cs-CZ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cs-CZ" dirty="0"/>
              <a:t>nemožnost či kontraindikace zavedení CVK</a:t>
            </a:r>
          </a:p>
          <a:p>
            <a:pPr lvl="1"/>
            <a:r>
              <a:rPr lang="cs-CZ" dirty="0" err="1"/>
              <a:t>katetrová</a:t>
            </a:r>
            <a:r>
              <a:rPr lang="cs-CZ" dirty="0"/>
              <a:t> sepse</a:t>
            </a:r>
          </a:p>
          <a:p>
            <a:pPr lvl="0"/>
            <a:r>
              <a:rPr lang="cs-CZ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Podmínky pro periferní PV</a:t>
            </a:r>
            <a:endParaRPr lang="cs-CZ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cs-CZ" dirty="0"/>
              <a:t>přechodná doba – riziko </a:t>
            </a:r>
            <a:r>
              <a:rPr lang="cs-CZ" dirty="0" err="1"/>
              <a:t>kanylace</a:t>
            </a:r>
            <a:r>
              <a:rPr lang="cs-CZ" dirty="0"/>
              <a:t> centrální žíly je větší než přínos pro výživu</a:t>
            </a:r>
          </a:p>
          <a:p>
            <a:pPr lvl="1"/>
            <a:r>
              <a:rPr lang="cs-CZ" dirty="0"/>
              <a:t>přístupný periferní systém</a:t>
            </a:r>
          </a:p>
          <a:p>
            <a:pPr lvl="1"/>
            <a:r>
              <a:rPr lang="cs-CZ" dirty="0"/>
              <a:t>osmolalita roztoků do </a:t>
            </a:r>
            <a:r>
              <a:rPr lang="cs-CZ" b="1" dirty="0">
                <a:solidFill>
                  <a:srgbClr val="FF0000"/>
                </a:solidFill>
              </a:rPr>
              <a:t>1 200 </a:t>
            </a:r>
            <a:r>
              <a:rPr lang="cs-CZ" b="1" dirty="0" err="1">
                <a:solidFill>
                  <a:srgbClr val="FF0000"/>
                </a:solidFill>
              </a:rPr>
              <a:t>mosmol</a:t>
            </a:r>
            <a:r>
              <a:rPr lang="cs-CZ" b="1" dirty="0">
                <a:solidFill>
                  <a:srgbClr val="FF0000"/>
                </a:solidFill>
              </a:rPr>
              <a:t>/l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– problematická tvorba úplné periferní PV</a:t>
            </a:r>
          </a:p>
          <a:p>
            <a:pPr lvl="0"/>
            <a:r>
              <a:rPr lang="cs-CZ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Výhody</a:t>
            </a:r>
            <a:r>
              <a:rPr lang="cs-CZ" b="1" dirty="0"/>
              <a:t> </a:t>
            </a:r>
            <a:endParaRPr lang="cs-CZ" dirty="0"/>
          </a:p>
          <a:p>
            <a:pPr lvl="1"/>
            <a:r>
              <a:rPr lang="cs-CZ" dirty="0"/>
              <a:t>snadné rozpoznání komplikací v místě kanyly</a:t>
            </a:r>
          </a:p>
          <a:p>
            <a:pPr lvl="1"/>
            <a:r>
              <a:rPr lang="cs-CZ" dirty="0"/>
              <a:t>„snadný“ přístup do žilního systému</a:t>
            </a:r>
          </a:p>
          <a:p>
            <a:pPr lvl="1"/>
            <a:r>
              <a:rPr lang="cs-CZ" dirty="0"/>
              <a:t>menší riziko komplikací spojené s </a:t>
            </a:r>
            <a:r>
              <a:rPr lang="cs-CZ" dirty="0" err="1"/>
              <a:t>kanylací</a:t>
            </a:r>
            <a:r>
              <a:rPr lang="cs-CZ" dirty="0"/>
              <a:t> CVK a jeho udržováním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7006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Centrální PV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Výživa podávaná do centrální žíly</a:t>
            </a:r>
            <a:endParaRPr lang="cs-CZ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cs-CZ" dirty="0"/>
              <a:t>do dočasné CVK: v</a:t>
            </a:r>
            <a:r>
              <a:rPr lang="cs-CZ" i="1" dirty="0"/>
              <a:t>. </a:t>
            </a:r>
            <a:r>
              <a:rPr lang="cs-CZ" i="1" dirty="0" err="1"/>
              <a:t>jugularis</a:t>
            </a:r>
            <a:r>
              <a:rPr lang="cs-CZ" i="1" dirty="0"/>
              <a:t> </a:t>
            </a:r>
            <a:r>
              <a:rPr lang="cs-CZ" i="1" dirty="0" err="1"/>
              <a:t>int</a:t>
            </a:r>
            <a:r>
              <a:rPr lang="cs-CZ" i="1" dirty="0"/>
              <a:t>.</a:t>
            </a:r>
            <a:r>
              <a:rPr lang="cs-CZ" dirty="0"/>
              <a:t>, </a:t>
            </a:r>
            <a:r>
              <a:rPr lang="cs-CZ" i="1" dirty="0"/>
              <a:t>v. </a:t>
            </a:r>
            <a:r>
              <a:rPr lang="cs-CZ" i="1" dirty="0" err="1"/>
              <a:t>subclavia</a:t>
            </a:r>
            <a:r>
              <a:rPr lang="cs-CZ" dirty="0"/>
              <a:t>, </a:t>
            </a:r>
            <a:r>
              <a:rPr lang="cs-CZ" i="1" dirty="0"/>
              <a:t>v. anonyma</a:t>
            </a:r>
            <a:r>
              <a:rPr lang="cs-CZ" dirty="0"/>
              <a:t>, </a:t>
            </a:r>
            <a:r>
              <a:rPr lang="cs-CZ" i="1" dirty="0"/>
              <a:t>v. </a:t>
            </a:r>
            <a:r>
              <a:rPr lang="cs-CZ" i="1" dirty="0" err="1"/>
              <a:t>femoralis</a:t>
            </a:r>
            <a:endParaRPr lang="cs-CZ" i="1" dirty="0"/>
          </a:p>
          <a:p>
            <a:pPr lvl="1"/>
            <a:r>
              <a:rPr lang="cs-CZ" dirty="0"/>
              <a:t>cestou trvalého přístupu (porty, katetry </a:t>
            </a:r>
            <a:r>
              <a:rPr lang="cs-CZ" dirty="0" err="1"/>
              <a:t>Broviakovy</a:t>
            </a:r>
            <a:r>
              <a:rPr lang="cs-CZ" dirty="0"/>
              <a:t>, </a:t>
            </a:r>
            <a:r>
              <a:rPr lang="cs-CZ" dirty="0" err="1"/>
              <a:t>Hickmannovy</a:t>
            </a:r>
            <a:r>
              <a:rPr lang="cs-CZ" dirty="0"/>
              <a:t>, …)</a:t>
            </a:r>
          </a:p>
          <a:p>
            <a:pPr lvl="0"/>
            <a:r>
              <a:rPr lang="cs-CZ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Indikace</a:t>
            </a:r>
            <a:endParaRPr lang="cs-CZ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cs-CZ" dirty="0"/>
              <a:t>dlouhodobá PV (tedy déle než cca 7 dní)</a:t>
            </a:r>
          </a:p>
          <a:p>
            <a:pPr lvl="0"/>
            <a:r>
              <a:rPr lang="cs-CZ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Podmínky pro PV cestou CVK</a:t>
            </a:r>
            <a:endParaRPr lang="cs-CZ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cs-CZ" dirty="0"/>
              <a:t>lze provést </a:t>
            </a:r>
            <a:r>
              <a:rPr lang="cs-CZ" dirty="0" err="1"/>
              <a:t>kanylaci</a:t>
            </a:r>
            <a:r>
              <a:rPr lang="cs-CZ" dirty="0"/>
              <a:t> CVK</a:t>
            </a:r>
          </a:p>
          <a:p>
            <a:pPr lvl="1"/>
            <a:r>
              <a:rPr lang="cs-CZ" dirty="0"/>
              <a:t>složení výživy může být jakékoliv, nejsme omezeni osmolalitou jako v případě periferní PV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18756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6444FA-5512-4023-8699-C926EA5DE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Glukóza v PV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349D68-3D84-4B12-907D-8831E6308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U kriticky nemocných</a:t>
            </a:r>
            <a:endParaRPr lang="cs-CZ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cs-CZ" dirty="0"/>
              <a:t>glukóza není ve výživě esenciální, protože existuje glukoneogeneze</a:t>
            </a:r>
          </a:p>
          <a:p>
            <a:pPr lvl="1"/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výživa bez sacharidů by však vyžadovala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  <a:p>
            <a:pPr lvl="2"/>
            <a:r>
              <a:rPr lang="cs-CZ" dirty="0"/>
              <a:t>vysoký příjem bílkovin (150 g/den)</a:t>
            </a:r>
          </a:p>
          <a:p>
            <a:pPr lvl="2"/>
            <a:r>
              <a:rPr lang="cs-CZ" dirty="0"/>
              <a:t>maximální glukoneogenezi</a:t>
            </a:r>
          </a:p>
          <a:p>
            <a:pPr lvl="2"/>
            <a:r>
              <a:rPr lang="cs-CZ" dirty="0"/>
              <a:t>adaptaci metabolismu</a:t>
            </a:r>
          </a:p>
          <a:p>
            <a:pPr lvl="2"/>
            <a:r>
              <a:rPr lang="cs-CZ" dirty="0"/>
              <a:t>úplná oxidace tuků také vyžaduje exogenní přívod sacharidů cca 50 g/den</a:t>
            </a:r>
          </a:p>
          <a:p>
            <a:pPr lvl="1"/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oxidace glukózy u kriticky nemocných v akutním stavu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  <a:p>
            <a:pPr lvl="2"/>
            <a:r>
              <a:rPr lang="cs-CZ" dirty="0"/>
              <a:t>přibližně 2 mg/kg/min při rovnoměrné infúzi do žíly v průběhu celého dne</a:t>
            </a:r>
          </a:p>
          <a:p>
            <a:pPr lvl="2"/>
            <a:r>
              <a:rPr lang="cs-CZ" dirty="0"/>
              <a:t>nemocný 70 kg = 200 g glukózy/den</a:t>
            </a:r>
          </a:p>
          <a:p>
            <a:pPr lvl="2"/>
            <a:r>
              <a:rPr lang="cs-CZ" dirty="0"/>
              <a:t>při rychlejším přívodu hrozí nevýhodná přeměna glukózy na tuk, steatóza jater, nárůst </a:t>
            </a:r>
            <a:r>
              <a:rPr lang="cs-CZ" dirty="0" err="1"/>
              <a:t>inzulinorezistence</a:t>
            </a:r>
            <a:r>
              <a:rPr lang="cs-CZ" dirty="0"/>
              <a:t>, hyperglykémie</a:t>
            </a:r>
          </a:p>
          <a:p>
            <a:pPr lvl="1"/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maximální přívod</a:t>
            </a:r>
            <a:r>
              <a:rPr lang="cs-CZ" dirty="0"/>
              <a:t> 2,8 mg/kg/min</a:t>
            </a:r>
          </a:p>
          <a:p>
            <a:pPr lvl="2"/>
            <a:r>
              <a:rPr lang="cs-CZ" dirty="0"/>
              <a:t>což odpovídá 4 g/kg/den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DE7067-8929-4001-9CA1-172ACFE7B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6836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30263B-C2D0-4D06-BBE6-6AB48D21F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Hyperglykémie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9F8B00-1591-49F2-83CA-40F0523F8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Glukóza může být předávkována</a:t>
            </a:r>
          </a:p>
          <a:p>
            <a:r>
              <a:rPr lang="cs-CZ" dirty="0"/>
              <a:t>Zhoršení oxidačního stresu</a:t>
            </a:r>
          </a:p>
          <a:p>
            <a:r>
              <a:rPr lang="cs-CZ" dirty="0"/>
              <a:t>Poškození molekul bílkovin (</a:t>
            </a:r>
            <a:r>
              <a:rPr lang="cs-CZ" dirty="0" err="1"/>
              <a:t>glykosylace</a:t>
            </a:r>
            <a:r>
              <a:rPr lang="cs-CZ" dirty="0"/>
              <a:t>)</a:t>
            </a:r>
          </a:p>
          <a:p>
            <a:r>
              <a:rPr lang="cs-CZ" dirty="0"/>
              <a:t>Porucha funkce imunitních buněk v krvi jako při DM se zvýšením rizika infekcí</a:t>
            </a:r>
          </a:p>
          <a:p>
            <a:r>
              <a:rPr lang="cs-CZ" dirty="0" err="1"/>
              <a:t>Hyperinzulinémie</a:t>
            </a:r>
            <a:r>
              <a:rPr lang="cs-CZ" dirty="0"/>
              <a:t> – retence tekutin</a:t>
            </a:r>
          </a:p>
          <a:p>
            <a:r>
              <a:rPr lang="cs-CZ" dirty="0"/>
              <a:t>Přeměna na tuk – ukládání tuku v játrech a svalech – snížení citlivosti na inzulin</a:t>
            </a:r>
          </a:p>
          <a:p>
            <a:r>
              <a:rPr lang="cs-CZ" dirty="0" err="1"/>
              <a:t>Hyperosmolarita</a:t>
            </a:r>
            <a:endParaRPr lang="cs-CZ" dirty="0"/>
          </a:p>
          <a:p>
            <a:r>
              <a:rPr lang="cs-CZ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Glykémie při podávání PV</a:t>
            </a:r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/>
              <a:t>– v průběhu infúze parenterální výživy</a:t>
            </a:r>
          </a:p>
          <a:p>
            <a:pPr lvl="1"/>
            <a:r>
              <a:rPr lang="cs-CZ" dirty="0"/>
              <a:t>glykémie při PV je průměrně o 4 </a:t>
            </a:r>
            <a:r>
              <a:rPr lang="cs-CZ" dirty="0" err="1"/>
              <a:t>mmol</a:t>
            </a:r>
            <a:r>
              <a:rPr lang="cs-CZ" dirty="0"/>
              <a:t>/l vyšší než při EV!</a:t>
            </a:r>
          </a:p>
          <a:p>
            <a:pPr lvl="1"/>
            <a:r>
              <a:rPr lang="cs-CZ" dirty="0"/>
              <a:t>5–8 </a:t>
            </a:r>
            <a:r>
              <a:rPr lang="cs-CZ" dirty="0" err="1"/>
              <a:t>mmol</a:t>
            </a:r>
            <a:r>
              <a:rPr lang="cs-CZ" dirty="0"/>
              <a:t>/l	optimální</a:t>
            </a:r>
          </a:p>
          <a:p>
            <a:pPr lvl="1"/>
            <a:r>
              <a:rPr lang="cs-CZ" dirty="0"/>
              <a:t>do 10 </a:t>
            </a:r>
            <a:r>
              <a:rPr lang="cs-CZ" dirty="0" err="1"/>
              <a:t>mmol</a:t>
            </a:r>
            <a:r>
              <a:rPr lang="cs-CZ" dirty="0"/>
              <a:t>/l	lze tolerovat</a:t>
            </a:r>
          </a:p>
          <a:p>
            <a:pPr lvl="1"/>
            <a:r>
              <a:rPr lang="cs-CZ" dirty="0"/>
              <a:t>nad 10 </a:t>
            </a:r>
            <a:r>
              <a:rPr lang="cs-CZ" dirty="0" err="1"/>
              <a:t>mmol</a:t>
            </a:r>
            <a:r>
              <a:rPr lang="cs-CZ" dirty="0"/>
              <a:t>/l	riziko komplikací</a:t>
            </a:r>
          </a:p>
          <a:p>
            <a:pPr lvl="1"/>
            <a:r>
              <a:rPr lang="cs-CZ" dirty="0"/>
              <a:t>nad 15 </a:t>
            </a:r>
            <a:r>
              <a:rPr lang="cs-CZ" dirty="0" err="1"/>
              <a:t>mmol</a:t>
            </a:r>
            <a:r>
              <a:rPr lang="cs-CZ" dirty="0"/>
              <a:t>/l	zastavit veškerý přívod glukózy i PV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FFB5254-C64C-479A-9A8C-F81111774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7190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Aminokyseliny v PV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Maximální rychlost podání</a:t>
            </a:r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/>
              <a:t>0,1 g AMK/kg/h</a:t>
            </a:r>
          </a:p>
          <a:p>
            <a:r>
              <a:rPr lang="cs-CZ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Potřeba</a:t>
            </a:r>
          </a:p>
          <a:p>
            <a:pPr lvl="1"/>
            <a:r>
              <a:rPr lang="cs-CZ" dirty="0"/>
              <a:t>stabilizovaný stav: 0,8–1 g/kg</a:t>
            </a:r>
          </a:p>
          <a:p>
            <a:pPr lvl="1"/>
            <a:r>
              <a:rPr lang="cs-CZ" dirty="0"/>
              <a:t>akutní stav: 1–1,5 g/kg</a:t>
            </a:r>
          </a:p>
          <a:p>
            <a:pPr lvl="1"/>
            <a:r>
              <a:rPr lang="cs-CZ" dirty="0"/>
              <a:t>těžký katabolizmus: 1,5–2 g/kg</a:t>
            </a:r>
          </a:p>
          <a:p>
            <a:pPr lvl="0"/>
            <a:r>
              <a:rPr lang="cs-CZ" dirty="0"/>
              <a:t>V současné době nabývá na významu aminokyselina </a:t>
            </a:r>
            <a:r>
              <a:rPr lang="cs-CZ" dirty="0" err="1"/>
              <a:t>glutamin</a:t>
            </a:r>
            <a:r>
              <a:rPr lang="cs-CZ" dirty="0"/>
              <a:t>, a to zvláště u kriticky nemocných pacientů, kteří jsou ve výrazném katabolismu</a:t>
            </a:r>
          </a:p>
          <a:p>
            <a:pPr lvl="1"/>
            <a:r>
              <a:rPr lang="cs-CZ" dirty="0"/>
              <a:t>vzhledem k jeho nestabilitě jej však běžné aminokyselinové roztoky neobsahují a je součástí speciálních </a:t>
            </a:r>
            <a:r>
              <a:rPr lang="cs-CZ" dirty="0" err="1"/>
              <a:t>aminoroztoků</a:t>
            </a:r>
            <a:r>
              <a:rPr lang="cs-CZ" dirty="0"/>
              <a:t> v </a:t>
            </a:r>
            <a:r>
              <a:rPr lang="cs-CZ" dirty="0" err="1"/>
              <a:t>dipeptidu</a:t>
            </a:r>
            <a:r>
              <a:rPr lang="cs-CZ" dirty="0"/>
              <a:t> s alaninem</a:t>
            </a:r>
          </a:p>
          <a:p>
            <a:pPr lvl="1"/>
            <a:r>
              <a:rPr lang="cs-CZ" dirty="0"/>
              <a:t>u kritických stavů slouží jako velmi cenný zdroj dusíku pro proteosyntézu</a:t>
            </a:r>
          </a:p>
          <a:p>
            <a:pPr lvl="1"/>
            <a:r>
              <a:rPr lang="cs-CZ" dirty="0"/>
              <a:t>velkou úlohu má v reparačních pochodech rychle </a:t>
            </a:r>
            <a:r>
              <a:rPr lang="cs-CZ" dirty="0" err="1"/>
              <a:t>proliferujících</a:t>
            </a:r>
            <a:r>
              <a:rPr lang="cs-CZ" dirty="0"/>
              <a:t> tkání (např. k udržení střevní bariéry)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63004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Tuky v PV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Max. utilizační rychlost 1,2–1,7 mg/kg/min</a:t>
            </a:r>
          </a:p>
          <a:p>
            <a:r>
              <a:rPr lang="cs-CZ" dirty="0"/>
              <a:t>Množství max. 2 g/kg/den (obvykle 0,5–1,5 g/kg/den)</a:t>
            </a:r>
          </a:p>
          <a:p>
            <a:r>
              <a:rPr lang="cs-CZ" dirty="0"/>
              <a:t>V parenterální výživě se tuky podávají formou tukových emulzí</a:t>
            </a:r>
          </a:p>
          <a:p>
            <a:r>
              <a:rPr lang="cs-CZ" dirty="0"/>
              <a:t>Jsou distribuovány ve formě 10 či 20% roztoků</a:t>
            </a:r>
          </a:p>
          <a:p>
            <a:r>
              <a:rPr lang="cs-CZ" dirty="0"/>
              <a:t>Jsou </a:t>
            </a:r>
            <a:r>
              <a:rPr lang="cs-CZ" dirty="0" err="1"/>
              <a:t>izoosmolarní</a:t>
            </a:r>
            <a:r>
              <a:rPr lang="cs-CZ" dirty="0"/>
              <a:t> a je možno je tedy podávat do periferní žíly</a:t>
            </a:r>
          </a:p>
          <a:p>
            <a:r>
              <a:rPr lang="cs-CZ" dirty="0"/>
              <a:t>Částice v emulzích jsou podobné chylomikronům</a:t>
            </a:r>
          </a:p>
          <a:p>
            <a:pPr lvl="0"/>
            <a:r>
              <a:rPr lang="cs-CZ" dirty="0"/>
              <a:t>Jsou v parenterální výživě zásadním zdrojem energie, pro nízkou osmolalitu lipidových emulzí mají velký význam v periferní parenterální výživě</a:t>
            </a:r>
          </a:p>
          <a:p>
            <a:pPr lvl="0"/>
            <a:r>
              <a:rPr lang="cs-CZ" dirty="0"/>
              <a:t>Výhodou tuků je jejich vysoký energetický obsah (9 kcal/g)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5531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B1BF62-C666-420B-BE69-F9DA05DBF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Tuky v PV 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B463E8-03C7-4E83-96A1-900AF1C05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Tuky jsou především důležitý zdroj energie ve stresové situaci, kdy organismus trpí glukózovou intolerancí a inzulínovou rezistencí a mastné kyseliny ještě zůstávají dostupným zdrojem energie v době, kdy již glukóza jako energetický zdroj selhává</a:t>
            </a:r>
          </a:p>
          <a:p>
            <a:pPr lvl="0"/>
            <a:r>
              <a:rPr lang="cs-CZ" dirty="0"/>
              <a:t>Další charakteristikou tukové emulze je poměr triglyceridů obsahujících mastné kyseliny se středním (MCT) a dlouhým řetězcem (LCT)</a:t>
            </a:r>
          </a:p>
          <a:p>
            <a:pPr lvl="1"/>
            <a:r>
              <a:rPr lang="cs-CZ" dirty="0"/>
              <a:t>MCT jsou ve srovnání s LCT uvolňovány rychleji do krevního oběhu a díky rychlé oxidaci jsou zdrojem energie pro organismus zvláště za situací, kdy je oxidace LCT omezena</a:t>
            </a:r>
          </a:p>
          <a:p>
            <a:pPr lvl="1"/>
            <a:r>
              <a:rPr lang="cs-CZ" dirty="0"/>
              <a:t>v současné době jsou na trhu k dispozici tukové emulze obsahující všechny výše uvedené mastné kyseliny v ideálním poměru (např. SMOF lipid)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D81F5D1-0B25-4147-8184-6CB9C7189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6047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Vitaminy a stopové prvky v PV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Ionty dle potřeby (Na, K, P, Ca, Mg) – odpady do moči</a:t>
            </a:r>
          </a:p>
          <a:p>
            <a:pPr lvl="0"/>
            <a:r>
              <a:rPr lang="cs-CZ" dirty="0"/>
              <a:t>Stopové prvky + vitaminy</a:t>
            </a:r>
          </a:p>
          <a:p>
            <a:pPr lvl="0"/>
            <a:r>
              <a:rPr lang="cs-CZ" dirty="0"/>
              <a:t>Žádný vak s PV neobsahuje vitamíny ani stopové prvky (v potřebném množství)</a:t>
            </a:r>
          </a:p>
          <a:p>
            <a:pPr lvl="0"/>
            <a:r>
              <a:rPr lang="cs-CZ"/>
              <a:t>Vitaminy </a:t>
            </a:r>
            <a:r>
              <a:rPr lang="cs-CZ" dirty="0"/>
              <a:t>a stopové prvky se přidávají do vaku až těsně před aplikací, nebo se podávají   samostatně v </a:t>
            </a:r>
            <a:r>
              <a:rPr lang="cs-CZ"/>
              <a:t>oddělené infúzi!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0085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F3BCE2-7100-474D-B769-64B92FF75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Komplikace PV 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6666885-2947-4D95-842B-BF27AD670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Mechanické komplikace</a:t>
            </a:r>
            <a:endParaRPr lang="cs-CZ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cs-CZ" dirty="0"/>
              <a:t>při zavedení katetru</a:t>
            </a:r>
          </a:p>
          <a:p>
            <a:pPr lvl="2"/>
            <a:r>
              <a:rPr lang="cs-CZ" dirty="0"/>
              <a:t>krvácení, špatná poloha, </a:t>
            </a:r>
            <a:r>
              <a:rPr lang="cs-CZ" dirty="0" err="1"/>
              <a:t>pneumothorax</a:t>
            </a:r>
            <a:endParaRPr lang="cs-CZ" dirty="0"/>
          </a:p>
          <a:p>
            <a:pPr lvl="2"/>
            <a:r>
              <a:rPr lang="cs-CZ" dirty="0"/>
              <a:t>vzduchová embolie</a:t>
            </a:r>
            <a:r>
              <a:rPr lang="cs-CZ" i="1" dirty="0"/>
              <a:t>, </a:t>
            </a:r>
            <a:r>
              <a:rPr lang="cs-CZ" dirty="0"/>
              <a:t>poranění </a:t>
            </a:r>
            <a:r>
              <a:rPr lang="cs-CZ" i="1" dirty="0"/>
              <a:t>d. </a:t>
            </a:r>
            <a:r>
              <a:rPr lang="cs-CZ" i="1" dirty="0" err="1"/>
              <a:t>thoracicus</a:t>
            </a:r>
            <a:r>
              <a:rPr lang="cs-CZ" dirty="0"/>
              <a:t>, embolizace kusem katetru</a:t>
            </a:r>
          </a:p>
          <a:p>
            <a:pPr lvl="1"/>
            <a:r>
              <a:rPr lang="cs-CZ" dirty="0"/>
              <a:t>při udržování katetru</a:t>
            </a:r>
          </a:p>
          <a:p>
            <a:pPr lvl="2"/>
            <a:r>
              <a:rPr lang="cs-CZ" dirty="0"/>
              <a:t>neprůchodnost (trombóza, zalomení)</a:t>
            </a:r>
          </a:p>
          <a:p>
            <a:r>
              <a:rPr lang="cs-CZ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Infekční komplikace</a:t>
            </a:r>
            <a:endParaRPr lang="cs-CZ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cs-CZ" dirty="0"/>
              <a:t>přímé, spojené se samotným katetrem</a:t>
            </a:r>
          </a:p>
          <a:p>
            <a:pPr lvl="2"/>
            <a:r>
              <a:rPr lang="cs-CZ" dirty="0" err="1"/>
              <a:t>katetrová</a:t>
            </a:r>
            <a:r>
              <a:rPr lang="cs-CZ" dirty="0"/>
              <a:t> sepse (příznaky, vznik po napojení infuze)</a:t>
            </a:r>
          </a:p>
          <a:p>
            <a:pPr lvl="1"/>
            <a:r>
              <a:rPr lang="cs-CZ" dirty="0"/>
              <a:t>nepřímé (např. porucha střevní bariéry)</a:t>
            </a:r>
          </a:p>
          <a:p>
            <a:pPr lvl="2"/>
            <a:r>
              <a:rPr lang="cs-CZ" dirty="0" err="1"/>
              <a:t>dysmikrobie</a:t>
            </a:r>
            <a:r>
              <a:rPr lang="cs-CZ" dirty="0"/>
              <a:t>, porucha střevní bariéry v důsledku vyřazení enterálního příjmu</a:t>
            </a:r>
          </a:p>
          <a:p>
            <a:pPr lvl="1"/>
            <a:r>
              <a:rPr lang="cs-CZ" dirty="0"/>
              <a:t>metabolické komplikace (včetně poruch vodní a iontové rovnováhy)</a:t>
            </a:r>
          </a:p>
          <a:p>
            <a:pPr lvl="2"/>
            <a:r>
              <a:rPr lang="cs-CZ" dirty="0" err="1"/>
              <a:t>overfeeding</a:t>
            </a:r>
            <a:r>
              <a:rPr lang="cs-CZ" dirty="0"/>
              <a:t> syndrom</a:t>
            </a:r>
          </a:p>
          <a:p>
            <a:pPr lvl="3"/>
            <a:r>
              <a:rPr lang="cs-CZ" dirty="0"/>
              <a:t>přetížení substráty (absolutní, relativní)</a:t>
            </a:r>
          </a:p>
          <a:p>
            <a:pPr lvl="3"/>
            <a:r>
              <a:rPr lang="cs-CZ" dirty="0" err="1"/>
              <a:t>hyperkapnie</a:t>
            </a:r>
            <a:r>
              <a:rPr lang="cs-CZ" dirty="0"/>
              <a:t>, steatóza jater, hyperglykemie, elektrolytové abnormity, fagocytóza</a:t>
            </a:r>
          </a:p>
          <a:p>
            <a:pPr lvl="3"/>
            <a:r>
              <a:rPr lang="cs-CZ" dirty="0"/>
              <a:t>nejde jen o množství, ale i rychlost přívodu</a:t>
            </a:r>
          </a:p>
          <a:p>
            <a:pPr lvl="2"/>
            <a:r>
              <a:rPr lang="cs-CZ" dirty="0" err="1"/>
              <a:t>dysbalance</a:t>
            </a:r>
            <a:r>
              <a:rPr lang="cs-CZ" dirty="0"/>
              <a:t> aminokyselin, poruchy lipidového metabolismu, karenční stavy</a:t>
            </a:r>
          </a:p>
          <a:p>
            <a:pPr lvl="2"/>
            <a:r>
              <a:rPr lang="cs-CZ" dirty="0" err="1"/>
              <a:t>hepatopatie</a:t>
            </a:r>
            <a:r>
              <a:rPr lang="cs-CZ" dirty="0"/>
              <a:t>, </a:t>
            </a:r>
            <a:r>
              <a:rPr lang="cs-CZ" dirty="0" err="1"/>
              <a:t>akalkulozní</a:t>
            </a:r>
            <a:r>
              <a:rPr lang="cs-CZ" dirty="0"/>
              <a:t> cholecystitida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2DC237F-1E5E-47D7-9063-0640E553F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3022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Enterální výživa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aplikována do gastrointestinálního traktu a zahrnuje</a:t>
            </a:r>
          </a:p>
          <a:p>
            <a:pPr lvl="1"/>
            <a:r>
              <a:rPr lang="cs-CZ" dirty="0"/>
              <a:t>perorální nutriční doplňky (PND), </a:t>
            </a:r>
            <a:r>
              <a:rPr lang="cs-CZ" dirty="0" err="1"/>
              <a:t>sondovou</a:t>
            </a:r>
            <a:r>
              <a:rPr lang="cs-CZ" dirty="0"/>
              <a:t> výživu podávanou jak gastrickou, tak enterální sondou a výživu přiváděnou perkutánním katétrem do žaludku či střeva</a:t>
            </a:r>
          </a:p>
          <a:p>
            <a:r>
              <a:rPr lang="cs-CZ" dirty="0"/>
              <a:t>Přirozený způsob výživy.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93E94-6ED7-41C6-AF4B-493EF1BF7342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47222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231E1C-D3C7-40C0-8047-1ABE72FA2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Komplikace PV 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285007-77AA-4895-8D27-85D47A6B3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Metabolické komplikace</a:t>
            </a:r>
          </a:p>
          <a:p>
            <a:pPr lvl="1"/>
            <a:r>
              <a:rPr lang="cs-CZ" dirty="0"/>
              <a:t>přetížení nutričními substráty („</a:t>
            </a:r>
            <a:r>
              <a:rPr lang="cs-CZ" dirty="0" err="1"/>
              <a:t>overfeeding</a:t>
            </a:r>
            <a:r>
              <a:rPr lang="cs-CZ" dirty="0"/>
              <a:t> syndrom“) – obvykle při více než 35 kcal/kg/den</a:t>
            </a:r>
          </a:p>
          <a:p>
            <a:pPr lvl="1"/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přetížení glukózou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  <a:p>
            <a:pPr lvl="2"/>
            <a:r>
              <a:rPr lang="cs-CZ" b="1" dirty="0"/>
              <a:t>absolutní</a:t>
            </a:r>
            <a:r>
              <a:rPr lang="cs-CZ" dirty="0"/>
              <a:t> (&gt; 5mg/kg/min)</a:t>
            </a:r>
          </a:p>
          <a:p>
            <a:pPr lvl="2"/>
            <a:r>
              <a:rPr lang="cs-CZ" dirty="0"/>
              <a:t>při glukozové intoleranci – stimulace uvolnění katecholaminů, </a:t>
            </a:r>
            <a:r>
              <a:rPr lang="cs-CZ" dirty="0">
                <a:sym typeface="Wingdings 3" panose="05040102010807070707" pitchFamily="18" charset="2"/>
              </a:rPr>
              <a:t></a:t>
            </a:r>
            <a:r>
              <a:rPr lang="cs-CZ" dirty="0"/>
              <a:t> </a:t>
            </a:r>
            <a:r>
              <a:rPr lang="cs-CZ" dirty="0" err="1"/>
              <a:t>inzulinemie</a:t>
            </a:r>
            <a:r>
              <a:rPr lang="cs-CZ" dirty="0"/>
              <a:t> </a:t>
            </a:r>
            <a:r>
              <a:rPr lang="cs-CZ" dirty="0">
                <a:sym typeface="Wingdings 3" panose="05040102010807070707" pitchFamily="18" charset="2"/>
              </a:rPr>
              <a:t></a:t>
            </a:r>
            <a:r>
              <a:rPr lang="cs-CZ" dirty="0"/>
              <a:t> útlum lipolýzy a oxidace MK, stimulace </a:t>
            </a:r>
            <a:r>
              <a:rPr lang="cs-CZ" dirty="0" err="1"/>
              <a:t>lipogeneze</a:t>
            </a:r>
            <a:r>
              <a:rPr lang="cs-CZ" dirty="0"/>
              <a:t> TG </a:t>
            </a:r>
            <a:r>
              <a:rPr lang="cs-CZ" dirty="0">
                <a:sym typeface="Wingdings 3" panose="05040102010807070707" pitchFamily="18" charset="2"/>
              </a:rPr>
              <a:t></a:t>
            </a:r>
            <a:r>
              <a:rPr lang="cs-CZ" dirty="0"/>
              <a:t> steatóza jater a kosterního svalstva, </a:t>
            </a:r>
            <a:r>
              <a:rPr lang="cs-CZ" dirty="0" err="1"/>
              <a:t>insulinoresistence</a:t>
            </a:r>
            <a:r>
              <a:rPr lang="cs-CZ" dirty="0"/>
              <a:t>, zhoršení jaterní proteosyntézy, porucha funkce granulocytů a fagocytózy se snížením resistence proti infekci; osmotická </a:t>
            </a:r>
            <a:r>
              <a:rPr lang="cs-CZ" dirty="0" err="1"/>
              <a:t>diuresa</a:t>
            </a:r>
            <a:r>
              <a:rPr lang="cs-CZ" dirty="0"/>
              <a:t>, zvýšení produkce CO</a:t>
            </a:r>
            <a:r>
              <a:rPr lang="cs-CZ" baseline="-25000" dirty="0"/>
              <a:t>2</a:t>
            </a:r>
            <a:endParaRPr lang="cs-CZ" dirty="0"/>
          </a:p>
          <a:p>
            <a:pPr lvl="2"/>
            <a:r>
              <a:rPr lang="cs-CZ" b="1" dirty="0"/>
              <a:t>hypoglykemie</a:t>
            </a:r>
            <a:r>
              <a:rPr lang="cs-CZ" dirty="0"/>
              <a:t> (při náhlém přerušení infuzí glukózy)</a:t>
            </a:r>
          </a:p>
          <a:p>
            <a:pPr lvl="1"/>
            <a:r>
              <a:rPr lang="cs-CZ" b="1" dirty="0" err="1">
                <a:solidFill>
                  <a:schemeClr val="accent5">
                    <a:lumMod val="75000"/>
                  </a:schemeClr>
                </a:solidFill>
              </a:rPr>
              <a:t>dysbalance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 a chybění některých AK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  <a:p>
            <a:pPr lvl="2"/>
            <a:r>
              <a:rPr lang="cs-CZ" b="1" dirty="0"/>
              <a:t>nadměrný přívod AK</a:t>
            </a:r>
            <a:r>
              <a:rPr lang="cs-CZ" dirty="0"/>
              <a:t> (&gt;2 g/kg/den) – zhoršení jaterní (nedostatečná tvorba urey) a renální (nedostatečné vylučování urey) insuficience</a:t>
            </a:r>
          </a:p>
          <a:p>
            <a:pPr lvl="2"/>
            <a:r>
              <a:rPr lang="cs-CZ" dirty="0"/>
              <a:t>chybění některých AK ve starších roztocích je v nových typech eliminováno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64F8EC7-8A96-47C4-BAE6-56D549280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2201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2B24B8-F73D-4A8E-B712-21243C03B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Komplikace PV III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56AA96-9533-4CAA-ACB1-2CFF486CA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Metabolické komplikace</a:t>
            </a:r>
          </a:p>
          <a:p>
            <a:pPr lvl="1"/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poruchy metabolismu lipidů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  <a:p>
            <a:pPr lvl="2"/>
            <a:r>
              <a:rPr lang="cs-CZ" dirty="0"/>
              <a:t>deficit esenciálních MK (zvl. v katabolických stavech) </a:t>
            </a:r>
            <a:r>
              <a:rPr lang="cs-CZ" dirty="0">
                <a:sym typeface="Wingdings 3" panose="05040102010807070707" pitchFamily="18" charset="2"/>
              </a:rPr>
              <a:t></a:t>
            </a:r>
            <a:r>
              <a:rPr lang="cs-CZ" dirty="0"/>
              <a:t> denní přívod 10–15 g PUFA</a:t>
            </a:r>
          </a:p>
          <a:p>
            <a:pPr lvl="2"/>
            <a:r>
              <a:rPr lang="cs-CZ" dirty="0"/>
              <a:t>deficit cholesterolu a jeho prekursorů (v kritických stavech) </a:t>
            </a:r>
            <a:r>
              <a:rPr lang="cs-CZ" dirty="0">
                <a:sym typeface="Wingdings 3" panose="05040102010807070707" pitchFamily="18" charset="2"/>
              </a:rPr>
              <a:t></a:t>
            </a:r>
            <a:r>
              <a:rPr lang="cs-CZ" dirty="0"/>
              <a:t> zvýšený vliv </a:t>
            </a:r>
            <a:r>
              <a:rPr lang="cs-CZ" dirty="0" err="1"/>
              <a:t>fytosterolů</a:t>
            </a:r>
            <a:endParaRPr lang="cs-CZ" dirty="0"/>
          </a:p>
          <a:p>
            <a:pPr lvl="2"/>
            <a:r>
              <a:rPr lang="cs-CZ" dirty="0" err="1"/>
              <a:t>fytosteroly</a:t>
            </a:r>
            <a:r>
              <a:rPr lang="cs-CZ" dirty="0"/>
              <a:t> (z rostlinných olejů v tukových emulzích) </a:t>
            </a:r>
            <a:r>
              <a:rPr lang="cs-CZ" dirty="0">
                <a:sym typeface="Wingdings 3" panose="05040102010807070707" pitchFamily="18" charset="2"/>
              </a:rPr>
              <a:t></a:t>
            </a:r>
            <a:r>
              <a:rPr lang="cs-CZ" dirty="0"/>
              <a:t> vznik žlučových kyselin (odlišných od žlučových kyselin z živočišných sterolů) </a:t>
            </a:r>
            <a:r>
              <a:rPr lang="cs-CZ" dirty="0">
                <a:sym typeface="Wingdings 3" panose="05040102010807070707" pitchFamily="18" charset="2"/>
              </a:rPr>
              <a:t></a:t>
            </a:r>
            <a:r>
              <a:rPr lang="cs-CZ" dirty="0"/>
              <a:t> menší </a:t>
            </a:r>
            <a:r>
              <a:rPr lang="cs-CZ" dirty="0" err="1"/>
              <a:t>solubilita</a:t>
            </a:r>
            <a:r>
              <a:rPr lang="cs-CZ" dirty="0"/>
              <a:t> a </a:t>
            </a:r>
            <a:r>
              <a:rPr lang="cs-CZ" dirty="0" err="1"/>
              <a:t>detergentím</a:t>
            </a:r>
            <a:r>
              <a:rPr lang="cs-CZ" dirty="0"/>
              <a:t> efekt </a:t>
            </a:r>
            <a:r>
              <a:rPr lang="cs-CZ" dirty="0">
                <a:sym typeface="Wingdings 3" panose="05040102010807070707" pitchFamily="18" charset="2"/>
              </a:rPr>
              <a:t></a:t>
            </a:r>
            <a:r>
              <a:rPr lang="cs-CZ" dirty="0"/>
              <a:t> vznik nerozpustných složek žluči</a:t>
            </a:r>
          </a:p>
          <a:p>
            <a:pPr lvl="2"/>
            <a:r>
              <a:rPr lang="cs-CZ" b="1" dirty="0"/>
              <a:t>přetížení tuky</a:t>
            </a:r>
            <a:r>
              <a:rPr lang="cs-CZ" dirty="0"/>
              <a:t> (&gt;2 g/kg/den) </a:t>
            </a:r>
            <a:r>
              <a:rPr lang="cs-CZ" dirty="0">
                <a:sym typeface="Wingdings 3" panose="05040102010807070707" pitchFamily="18" charset="2"/>
              </a:rPr>
              <a:t></a:t>
            </a:r>
            <a:r>
              <a:rPr lang="cs-CZ" dirty="0"/>
              <a:t> ikterus; poruchy </a:t>
            </a:r>
            <a:r>
              <a:rPr lang="cs-CZ" dirty="0" err="1"/>
              <a:t>fluidokoagulační</a:t>
            </a:r>
            <a:r>
              <a:rPr lang="cs-CZ" dirty="0"/>
              <a:t> rovnováhy; poruchy funkce RES; zimnice a třesavky; </a:t>
            </a:r>
            <a:r>
              <a:rPr lang="cs-CZ" dirty="0" err="1"/>
              <a:t>hypertriacylglyceridemie</a:t>
            </a:r>
            <a:r>
              <a:rPr lang="cs-CZ" dirty="0"/>
              <a:t>, steatóza jaterní, cholestáza, steatóza jaterní</a:t>
            </a:r>
          </a:p>
          <a:p>
            <a:pPr lvl="2"/>
            <a:r>
              <a:rPr lang="cs-CZ" b="1" dirty="0"/>
              <a:t>přetížení MCT</a:t>
            </a:r>
            <a:r>
              <a:rPr lang="cs-CZ" dirty="0"/>
              <a:t> </a:t>
            </a:r>
            <a:r>
              <a:rPr lang="cs-CZ" dirty="0">
                <a:sym typeface="Wingdings 3" panose="05040102010807070707" pitchFamily="18" charset="2"/>
              </a:rPr>
              <a:t></a:t>
            </a:r>
            <a:r>
              <a:rPr lang="cs-CZ" dirty="0"/>
              <a:t> organismus je nedovede deponovat do tukových tkání </a:t>
            </a:r>
            <a:r>
              <a:rPr lang="cs-CZ" dirty="0">
                <a:sym typeface="Wingdings 3" panose="05040102010807070707" pitchFamily="18" charset="2"/>
              </a:rPr>
              <a:t></a:t>
            </a:r>
            <a:r>
              <a:rPr lang="cs-CZ" dirty="0"/>
              <a:t> termický efekt, </a:t>
            </a:r>
            <a:r>
              <a:rPr lang="cs-CZ" dirty="0" err="1"/>
              <a:t>hypermetabolisumus</a:t>
            </a:r>
            <a:r>
              <a:rPr lang="cs-CZ" dirty="0"/>
              <a:t>, </a:t>
            </a:r>
            <a:r>
              <a:rPr lang="cs-CZ" dirty="0" err="1"/>
              <a:t>ketogeneze</a:t>
            </a:r>
            <a:r>
              <a:rPr lang="cs-CZ" dirty="0"/>
              <a:t>, poruchy membránových funkcí, případně k poškození CNS</a:t>
            </a:r>
          </a:p>
          <a:p>
            <a:pPr lvl="1"/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karenční stavy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  <a:p>
            <a:pPr lvl="2"/>
            <a:r>
              <a:rPr lang="cs-CZ" dirty="0"/>
              <a:t>některých AK (zvl. málo stabilních – </a:t>
            </a:r>
            <a:r>
              <a:rPr lang="cs-CZ" dirty="0" err="1"/>
              <a:t>glutamin</a:t>
            </a:r>
            <a:r>
              <a:rPr lang="cs-CZ" dirty="0"/>
              <a:t>, taurin, cystein)</a:t>
            </a:r>
          </a:p>
          <a:p>
            <a:pPr lvl="2"/>
            <a:r>
              <a:rPr lang="cs-CZ" dirty="0"/>
              <a:t>stopových prvků (nedostatečný obsah zinku z některých standardních roztocích)</a:t>
            </a:r>
          </a:p>
          <a:p>
            <a:pPr lvl="2"/>
            <a:r>
              <a:rPr lang="cs-CZ" dirty="0"/>
              <a:t>vitamínů (vyšší potřeba u kriticky nemocného oproti RDA ve standardních roztocích) – hlavně B</a:t>
            </a:r>
            <a:r>
              <a:rPr lang="cs-CZ" baseline="-25000" dirty="0"/>
              <a:t>1</a:t>
            </a:r>
            <a:r>
              <a:rPr lang="cs-CZ" dirty="0"/>
              <a:t>, B</a:t>
            </a:r>
            <a:r>
              <a:rPr lang="cs-CZ" baseline="-25000" dirty="0"/>
              <a:t>2</a:t>
            </a:r>
            <a:r>
              <a:rPr lang="cs-CZ" dirty="0"/>
              <a:t> a C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F0ED735-0CDC-416C-AB9C-87270C5CD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5906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564B38-4159-448A-85F0-D930E8C98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Refeeding</a:t>
            </a:r>
            <a:r>
              <a:rPr lang="cs-CZ" dirty="0"/>
              <a:t> syndrom 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501E8C-21BD-4BF7-9FE5-B46EDEAC0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Komplexní narušení metabolických procesů u jedinců, kterým je po těžkém hladovění v dobré víře podáno velké množství potravin, což může paradoxně vést k vážnému poškození zdraví a ohrožení daného jedince na životě</a:t>
            </a:r>
          </a:p>
          <a:p>
            <a:pPr lvl="0"/>
            <a:r>
              <a:rPr lang="cs-CZ" dirty="0"/>
              <a:t>Je označení souboru metabolických abnormalit vznikajících jako důsledek obnovení příjmu potravy, zejména při podání většího množství glukózy u podvyživených nebo hladovějících pacientů</a:t>
            </a:r>
          </a:p>
          <a:p>
            <a:pPr lvl="0"/>
            <a:r>
              <a:rPr lang="cs-CZ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Příznaky</a:t>
            </a:r>
          </a:p>
          <a:p>
            <a:pPr lvl="1"/>
            <a:r>
              <a:rPr lang="cs-CZ" dirty="0"/>
              <a:t>změny psychického stavu (až delirantní stavy)</a:t>
            </a:r>
          </a:p>
          <a:p>
            <a:pPr lvl="1"/>
            <a:r>
              <a:rPr lang="cs-CZ" dirty="0"/>
              <a:t>parestézie a svalová paralýza</a:t>
            </a:r>
          </a:p>
          <a:p>
            <a:pPr lvl="1"/>
            <a:r>
              <a:rPr lang="cs-CZ" dirty="0"/>
              <a:t>retence tekutin</a:t>
            </a:r>
          </a:p>
          <a:p>
            <a:pPr lvl="1"/>
            <a:r>
              <a:rPr lang="cs-CZ" dirty="0"/>
              <a:t>maligní arytmie</a:t>
            </a:r>
          </a:p>
          <a:p>
            <a:pPr lvl="1"/>
            <a:r>
              <a:rPr lang="cs-CZ" dirty="0"/>
              <a:t>kardiorespirační insuficience až srdeční selhání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F309A05-923A-45DF-BF79-EDCA25CFE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95378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2CD841-9071-4E97-9B36-7C9EC22D0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Refeeding</a:t>
            </a:r>
            <a:r>
              <a:rPr lang="cs-CZ" dirty="0"/>
              <a:t> syndrom 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3092AE-4DE6-42F2-B3A7-48BBF5421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Projevy</a:t>
            </a:r>
          </a:p>
          <a:p>
            <a:pPr lvl="1"/>
            <a:r>
              <a:rPr lang="cs-CZ" dirty="0"/>
              <a:t>prudký pokles sérové hladiny fosfátů, magnézia a kalia, i přes to, že plazmatická hladina iontů před realimentací je blízká normě či zcela normální</a:t>
            </a:r>
          </a:p>
          <a:p>
            <a:pPr lvl="1"/>
            <a:r>
              <a:rPr lang="cs-CZ" dirty="0"/>
              <a:t>snížené hodnoty by bylo možné nalézt intracelulárně</a:t>
            </a:r>
          </a:p>
          <a:p>
            <a:pPr lvl="1"/>
            <a:r>
              <a:rPr lang="cs-CZ" dirty="0"/>
              <a:t>mezi další projevy patří retence vody a sodíku</a:t>
            </a:r>
          </a:p>
          <a:p>
            <a:r>
              <a:rPr lang="cs-CZ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Důsledky</a:t>
            </a:r>
            <a:endParaRPr lang="cs-CZ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nedostatek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fosforu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  <a:p>
            <a:pPr lvl="2"/>
            <a:r>
              <a:rPr lang="cs-CZ" dirty="0"/>
              <a:t>podání cukrů v potravě způsobí uvolnění inzulinu a její vstup do buněk, kde je za přítomnosti fosforu upravována do formy využitelné v energetickém metabolizmu buňky </a:t>
            </a:r>
            <a:r>
              <a:rPr lang="cs-CZ" dirty="0">
                <a:sym typeface="Wingdings 3" panose="05040102010807070707" pitchFamily="18" charset="2"/>
              </a:rPr>
              <a:t></a:t>
            </a:r>
            <a:r>
              <a:rPr lang="cs-CZ" dirty="0"/>
              <a:t> to vede ke spotřebovávání fosforu, kterého podvyživený jedinec nemá nazbyt</a:t>
            </a:r>
          </a:p>
          <a:p>
            <a:pPr lvl="2"/>
            <a:r>
              <a:rPr lang="cs-CZ" dirty="0"/>
              <a:t>příliš rychlý pokles hladiny fosforu v krvi může vést až k poruchám rytmu, svalovým křečím a někdy i k selhání kardiovaskulárního aparátu</a:t>
            </a:r>
          </a:p>
          <a:p>
            <a:pPr lvl="2"/>
            <a:r>
              <a:rPr lang="cs-CZ" dirty="0"/>
              <a:t>těžký nedostatek fosforu v krvi může destabilizovat červené krvinky a vyvolat jejich rozpad</a:t>
            </a:r>
          </a:p>
          <a:p>
            <a:pPr lvl="1"/>
            <a:r>
              <a:rPr lang="cs-CZ" b="1" dirty="0" err="1">
                <a:solidFill>
                  <a:schemeClr val="accent5">
                    <a:lumMod val="75000"/>
                  </a:schemeClr>
                </a:solidFill>
              </a:rPr>
              <a:t>hypokalémie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  <a:p>
            <a:pPr lvl="2"/>
            <a:r>
              <a:rPr lang="cs-CZ" dirty="0"/>
              <a:t>podvyživený jedinec celkově trpí nedostatkem draslíku, jeho správná hladina v krvi je tak důležitá, že se poměrně dlouho udržuje stabilní </a:t>
            </a:r>
            <a:r>
              <a:rPr lang="cs-CZ" dirty="0">
                <a:sym typeface="Wingdings 3" panose="05040102010807070707" pitchFamily="18" charset="2"/>
              </a:rPr>
              <a:t></a:t>
            </a:r>
            <a:r>
              <a:rPr lang="cs-CZ" dirty="0"/>
              <a:t> draslík se do krve přesouvá z buněčných zásob</a:t>
            </a:r>
          </a:p>
          <a:p>
            <a:pPr lvl="2"/>
            <a:r>
              <a:rPr lang="cs-CZ" dirty="0"/>
              <a:t>při nastartování buněčného metabolizmu po přísunu potravy se draslík přesune zpět do buněk a to pak vede k </a:t>
            </a:r>
            <a:r>
              <a:rPr lang="cs-CZ" dirty="0" err="1"/>
              <a:t>hypokalémii</a:t>
            </a:r>
            <a:endParaRPr lang="cs-CZ" dirty="0"/>
          </a:p>
          <a:p>
            <a:pPr lvl="2"/>
            <a:r>
              <a:rPr lang="cs-CZ" dirty="0"/>
              <a:t>jejím nejdramatičtějším důsledkem jsou opět poruchy srdečního rytmu s rizikem srdeční zástavy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A2591D9-E312-4883-B9BB-7B8C9F06B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9613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F328B7-7DDE-4204-96E3-19DA472FC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Refeeding</a:t>
            </a:r>
            <a:r>
              <a:rPr lang="cs-CZ" dirty="0"/>
              <a:t> syndrom III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FBCD65-3E0C-49B2-993F-5CB67CC41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nedostatek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hořčíku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  <a:p>
            <a:pPr lvl="2"/>
            <a:r>
              <a:rPr lang="cs-CZ" dirty="0"/>
              <a:t>hořčík se podílí na metabolizmu živin a nečekaný přísun potravy může jeho koncentraci v krvi prudce snížit</a:t>
            </a:r>
          </a:p>
          <a:p>
            <a:pPr lvl="2"/>
            <a:r>
              <a:rPr lang="cs-CZ" dirty="0"/>
              <a:t>důsledkem mohou být křečové stavy a velmi nebezpečné poruchy srdečního rytmu</a:t>
            </a:r>
            <a:endParaRPr lang="cs-CZ" b="1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nedostatek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vitaminů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  <a:p>
            <a:pPr lvl="2"/>
            <a:r>
              <a:rPr lang="cs-CZ" dirty="0"/>
              <a:t>u příliš rychlé realimentace může být spotřebován zejména vitamin B</a:t>
            </a:r>
            <a:r>
              <a:rPr lang="cs-CZ" baseline="-25000" dirty="0"/>
              <a:t>1</a:t>
            </a:r>
            <a:r>
              <a:rPr lang="cs-CZ" dirty="0"/>
              <a:t> (</a:t>
            </a:r>
            <a:r>
              <a:rPr lang="cs-CZ" dirty="0" err="1"/>
              <a:t>thiamin</a:t>
            </a:r>
            <a:r>
              <a:rPr lang="cs-CZ" dirty="0"/>
              <a:t>) a jeho nedostatek (v tomto případě velmi náhlý) vyvolává řadu chorobných příznaků (např. Korsakovův syndrom u alkoholiků nebo nemoc beri-beri)</a:t>
            </a:r>
          </a:p>
          <a:p>
            <a:pPr lvl="1"/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rozvrat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vodního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hospodářství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  <a:p>
            <a:pPr lvl="2"/>
            <a:r>
              <a:rPr lang="cs-CZ" dirty="0"/>
              <a:t>zvýšené uvolňování inzulinu vede v ledvinách ke zpětnému vstřebávání sodíku a vody, což pak spolu s nedostatkem bílkovin způsobuje </a:t>
            </a:r>
            <a:r>
              <a:rPr lang="cs-CZ" dirty="0" err="1"/>
              <a:t>převodnění</a:t>
            </a:r>
            <a:r>
              <a:rPr lang="cs-CZ" dirty="0"/>
              <a:t> a únik tekutiny z krevních cév do tkání</a:t>
            </a:r>
          </a:p>
          <a:p>
            <a:pPr lvl="2"/>
            <a:r>
              <a:rPr lang="cs-CZ" dirty="0"/>
              <a:t>stav může vyústit do srdečního selhání, kdy pumpa není schopna zvládnout nadbytek tekutiny v těle</a:t>
            </a:r>
          </a:p>
          <a:p>
            <a:pPr lvl="1"/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rozvrat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metabolizmu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glukózy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  <a:p>
            <a:pPr lvl="2"/>
            <a:r>
              <a:rPr lang="cs-CZ" dirty="0"/>
              <a:t>s příliš velkým přísunem cukrů si organizmus nemusí i přes zvýšenou tvorbu inzulinu poradit a následně dojde k hyperglykémii – tj. zvýšení koncentrace glukózy v krvi (tj. stav podobný neléčené DM2T) </a:t>
            </a:r>
            <a:r>
              <a:rPr lang="cs-CZ" dirty="0">
                <a:sym typeface="Wingdings 3" panose="05040102010807070707" pitchFamily="18" charset="2"/>
              </a:rPr>
              <a:t></a:t>
            </a:r>
            <a:r>
              <a:rPr lang="cs-CZ" dirty="0"/>
              <a:t> to pak může vyvolat poruchy vědomí i smrt</a:t>
            </a:r>
          </a:p>
          <a:p>
            <a:pPr lvl="2"/>
            <a:r>
              <a:rPr lang="cs-CZ" dirty="0"/>
              <a:t>podaná glukóza může být setrvačností abnormálního metabolizmu u podvyživeného přeměňována na tuky a ty způsobí ztučnění jater se zvýšením jaterních testů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BDE45A8-0E92-49F7-836C-85539E19F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4122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25E6D4-94FA-4C0D-BD33-EC16C1481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Refeeding</a:t>
            </a:r>
            <a:r>
              <a:rPr lang="cs-CZ" dirty="0"/>
              <a:t> syndrom IV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13CA849-1857-4801-9CC7-2EA69E5C4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Prevence a léčba</a:t>
            </a:r>
            <a:endParaRPr lang="cs-CZ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cs-CZ" dirty="0"/>
              <a:t>u těžce podvyživených nemocných je vhodné zajistit přísun potravin na specializovaném pracovišti, ideálně na metabolické jednotce</a:t>
            </a:r>
          </a:p>
          <a:p>
            <a:pPr lvl="1"/>
            <a:r>
              <a:rPr lang="cs-CZ" dirty="0"/>
              <a:t>živiny je nutné podávat opatrně a preferovat podávání potravy klasicky ústy, abychom stimulovali sliznici trávicího traktu, kromě toho je takto těžší pacienta „předávkovat potravou“ než u podávání živin nitrožilně</a:t>
            </a:r>
          </a:p>
          <a:p>
            <a:pPr lvl="1"/>
            <a:r>
              <a:rPr lang="cs-CZ" dirty="0"/>
              <a:t>spolu s živinami je nutné podávat fosfor, draslík, hořčík a vitaminy B za pravidelné monitorace minerálů v krvi, monitoraci ledvinných parametrů, jaterních testů a změn váhy nemocného</a:t>
            </a:r>
          </a:p>
          <a:p>
            <a:pPr lvl="1"/>
            <a:r>
              <a:rPr lang="cs-CZ" dirty="0"/>
              <a:t>příliš rychlý přísun vody by mohl vést k </a:t>
            </a:r>
            <a:r>
              <a:rPr lang="cs-CZ" dirty="0" err="1"/>
              <a:t>převodnění</a:t>
            </a:r>
            <a:r>
              <a:rPr lang="cs-CZ" dirty="0"/>
              <a:t> organizmu a příliš rychlý přísun cukrů vyvolává hyperglykémii musíme být proto opatrní i v těchto ohledech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1E652EB-AD20-47EC-80BC-9AA6522A0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9964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A9818B-3CBC-476C-BE29-89F7324F6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6EAD041-3779-47E4-A9D9-D2EB193AC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46</a:t>
            </a:fld>
            <a:endParaRPr lang="cs-CZ"/>
          </a:p>
        </p:txBody>
      </p:sp>
      <p:pic>
        <p:nvPicPr>
          <p:cNvPr id="1026" name="Picture 2" descr="Na obrÃ¡zku mÅ¯Å¾e bÃ½t: 2 lidÃ©, smÄjÃ­cÃ­ se lidÃ©">
            <a:extLst>
              <a:ext uri="{FF2B5EF4-FFF2-40B4-BE49-F238E27FC236}">
                <a16:creationId xmlns:a16="http://schemas.microsoft.com/office/drawing/2014/main" id="{E9844F67-426C-40AB-8CA8-DC6416810EB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773" y="1610536"/>
            <a:ext cx="9164116" cy="5155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2CA82524-1009-4D5E-9D74-3629D3D137F2}"/>
              </a:ext>
            </a:extLst>
          </p:cNvPr>
          <p:cNvSpPr/>
          <p:nvPr/>
        </p:nvSpPr>
        <p:spPr>
          <a:xfrm>
            <a:off x="4041559" y="1027906"/>
            <a:ext cx="73122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365899"/>
                </a:solidFill>
                <a:latin typeface="Helvetica" panose="020B0604020202020204" pitchFamily="34" charset="0"/>
                <a:hlinkClick r:id="rId3"/>
              </a:rPr>
              <a:t>https://www.facebook.com/groups/876889302520101/?fref=mentions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58900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1ABC1F-32FB-4217-AE2E-A6F7CD393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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1AB02E3-89F8-4600-980F-64E813A35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1994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Indikace EV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Pokud nelze použít </a:t>
            </a:r>
            <a:r>
              <a:rPr lang="cs-CZ" dirty="0" err="1"/>
              <a:t>p.o</a:t>
            </a:r>
            <a:r>
              <a:rPr lang="cs-CZ" dirty="0"/>
              <a:t>. příjem</a:t>
            </a:r>
          </a:p>
          <a:p>
            <a:r>
              <a:rPr lang="cs-CZ" dirty="0"/>
              <a:t>Fungující GIT, ale není schopen jíst z jiné příčiny</a:t>
            </a:r>
          </a:p>
          <a:p>
            <a:r>
              <a:rPr lang="cs-CZ" dirty="0"/>
              <a:t>Podávat tekuté EV do GIT, kde již je schopen živin využít a absorbovat</a:t>
            </a:r>
          </a:p>
          <a:p>
            <a:r>
              <a:rPr lang="cs-CZ" dirty="0"/>
              <a:t>Poruchy polykání </a:t>
            </a:r>
          </a:p>
          <a:p>
            <a:r>
              <a:rPr lang="cs-CZ" dirty="0"/>
              <a:t>Bezvědomí </a:t>
            </a:r>
          </a:p>
          <a:p>
            <a:r>
              <a:rPr lang="cs-CZ" dirty="0"/>
              <a:t>Nádorová onemocnění jícnu </a:t>
            </a:r>
          </a:p>
          <a:p>
            <a:r>
              <a:rPr lang="cs-CZ" dirty="0"/>
              <a:t>Vrozené vývojové vady jícnu </a:t>
            </a:r>
          </a:p>
          <a:p>
            <a:r>
              <a:rPr lang="cs-CZ" dirty="0"/>
              <a:t>Operace na GIT</a:t>
            </a:r>
          </a:p>
          <a:p>
            <a:r>
              <a:rPr lang="cs-CZ" dirty="0"/>
              <a:t>Mentální anorexie </a:t>
            </a:r>
          </a:p>
          <a:p>
            <a:r>
              <a:rPr lang="cs-CZ" dirty="0"/>
              <a:t>CMP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93E94-6ED7-41C6-AF4B-493EF1BF7342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83982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Kontraindikace EV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40935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Silné zvracení</a:t>
            </a:r>
          </a:p>
          <a:p>
            <a:r>
              <a:rPr lang="cs-CZ" dirty="0"/>
              <a:t>Krvácení do gastrointestinálního traktu</a:t>
            </a:r>
          </a:p>
          <a:p>
            <a:r>
              <a:rPr lang="cs-CZ" dirty="0"/>
              <a:t>Těžká forma intestinální </a:t>
            </a:r>
            <a:r>
              <a:rPr lang="cs-CZ" dirty="0" err="1"/>
              <a:t>pseudoobstrukce</a:t>
            </a:r>
            <a:endParaRPr lang="cs-CZ" dirty="0"/>
          </a:p>
          <a:p>
            <a:r>
              <a:rPr lang="cs-CZ" dirty="0"/>
              <a:t>Ileus</a:t>
            </a:r>
          </a:p>
          <a:p>
            <a:r>
              <a:rPr lang="cs-CZ" dirty="0"/>
              <a:t>Náhle příhody břišní</a:t>
            </a:r>
          </a:p>
          <a:p>
            <a:r>
              <a:rPr lang="cs-CZ" dirty="0"/>
              <a:t>Atonie žaludku a střev</a:t>
            </a:r>
          </a:p>
          <a:p>
            <a:r>
              <a:rPr lang="cs-CZ" dirty="0"/>
              <a:t>Tetanus </a:t>
            </a:r>
          </a:p>
          <a:p>
            <a:r>
              <a:rPr lang="cs-CZ" dirty="0"/>
              <a:t>Akutní pankreatitida (pokud se nám nepodaří sondu zavést za </a:t>
            </a:r>
            <a:r>
              <a:rPr lang="cs-CZ" dirty="0" err="1"/>
              <a:t>Treitzovou</a:t>
            </a:r>
            <a:r>
              <a:rPr lang="cs-CZ" dirty="0"/>
              <a:t> řasu) </a:t>
            </a:r>
          </a:p>
          <a:p>
            <a:r>
              <a:rPr lang="cs-CZ" dirty="0"/>
              <a:t>Jaterní kóma</a:t>
            </a:r>
          </a:p>
          <a:p>
            <a:r>
              <a:rPr lang="cs-CZ" dirty="0" err="1"/>
              <a:t>Megacolon</a:t>
            </a:r>
            <a:r>
              <a:rPr lang="cs-CZ" dirty="0"/>
              <a:t> </a:t>
            </a:r>
            <a:r>
              <a:rPr lang="cs-CZ" dirty="0" err="1"/>
              <a:t>toxicum</a:t>
            </a:r>
            <a:endParaRPr lang="cs-CZ" dirty="0"/>
          </a:p>
          <a:p>
            <a:r>
              <a:rPr lang="cs-CZ" dirty="0" err="1"/>
              <a:t>Tracheoesophageální</a:t>
            </a:r>
            <a:r>
              <a:rPr lang="cs-CZ" dirty="0"/>
              <a:t>  píštěl a těžké slizniční léze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93E94-6ED7-41C6-AF4B-493EF1BF7342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8244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Kontraindikace EV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Absolutní KI</a:t>
            </a:r>
          </a:p>
          <a:p>
            <a:pPr lvl="1"/>
            <a:r>
              <a:rPr lang="cs-CZ" dirty="0"/>
              <a:t>náhlá příhoda břišní</a:t>
            </a:r>
          </a:p>
          <a:p>
            <a:pPr lvl="1"/>
            <a:r>
              <a:rPr lang="cs-CZ" dirty="0"/>
              <a:t>akutní krvácení do GIT</a:t>
            </a:r>
          </a:p>
          <a:p>
            <a:pPr lvl="1"/>
            <a:r>
              <a:rPr lang="cs-CZ" dirty="0"/>
              <a:t>mechanický ileus</a:t>
            </a:r>
          </a:p>
          <a:p>
            <a:pPr lvl="1"/>
            <a:r>
              <a:rPr lang="cs-CZ" dirty="0"/>
              <a:t>šokový stav</a:t>
            </a:r>
          </a:p>
          <a:p>
            <a:pPr lvl="1"/>
            <a:r>
              <a:rPr lang="cs-CZ" dirty="0"/>
              <a:t>těžká hypoxie a acidóza</a:t>
            </a:r>
          </a:p>
          <a:p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Relativní KI</a:t>
            </a:r>
          </a:p>
          <a:p>
            <a:pPr lvl="1"/>
            <a:r>
              <a:rPr lang="cs-CZ" dirty="0"/>
              <a:t>akutní pankreatitida – sonda za </a:t>
            </a:r>
            <a:r>
              <a:rPr lang="cs-CZ" dirty="0" err="1"/>
              <a:t>Treitzovu</a:t>
            </a:r>
            <a:r>
              <a:rPr lang="cs-CZ" dirty="0"/>
              <a:t> řasu</a:t>
            </a:r>
          </a:p>
          <a:p>
            <a:pPr lvl="1"/>
            <a:r>
              <a:rPr lang="cs-CZ" dirty="0"/>
              <a:t>průjem silný</a:t>
            </a:r>
          </a:p>
          <a:p>
            <a:pPr lvl="1"/>
            <a:r>
              <a:rPr lang="cs-CZ" dirty="0"/>
              <a:t>vysoko umístěná </a:t>
            </a:r>
            <a:r>
              <a:rPr lang="cs-CZ" dirty="0" err="1"/>
              <a:t>enterokutánní</a:t>
            </a:r>
            <a:r>
              <a:rPr lang="cs-CZ" dirty="0"/>
              <a:t> píštěl</a:t>
            </a:r>
          </a:p>
          <a:p>
            <a:pPr lvl="1"/>
            <a:r>
              <a:rPr lang="cs-CZ" dirty="0"/>
              <a:t>zvýšené riziko oportunních infekcí, zvláště po </a:t>
            </a:r>
            <a:r>
              <a:rPr lang="cs-CZ" dirty="0" err="1"/>
              <a:t>maxilofaciálních</a:t>
            </a:r>
            <a:r>
              <a:rPr lang="cs-CZ" dirty="0"/>
              <a:t>  operacích či chemoterapii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146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Složení EV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Mezi EV </a:t>
            </a:r>
            <a:r>
              <a:rPr lang="cs-CZ" b="1" u="sng" dirty="0">
                <a:solidFill>
                  <a:srgbClr val="FF0000"/>
                </a:solidFill>
              </a:rPr>
              <a:t>nepatří</a:t>
            </a:r>
            <a:r>
              <a:rPr lang="cs-CZ" dirty="0"/>
              <a:t> kuchyňsky připravená strava aplikovaná do sondy!</a:t>
            </a:r>
          </a:p>
          <a:p>
            <a:r>
              <a:rPr lang="cs-CZ" dirty="0"/>
              <a:t> EV je vyráběna tak, aby pokryla denní nutriční potřebu, a to i dlouhodobě.</a:t>
            </a:r>
          </a:p>
          <a:p>
            <a:r>
              <a:rPr lang="cs-CZ" dirty="0"/>
              <a:t>EV jsou </a:t>
            </a:r>
            <a:r>
              <a:rPr lang="cs-CZ" dirty="0" err="1"/>
              <a:t>bezlaktózové</a:t>
            </a:r>
            <a:r>
              <a:rPr lang="cs-CZ" dirty="0"/>
              <a:t>, neobsahují cholesterol, a obvykle i bezlepkové.</a:t>
            </a:r>
          </a:p>
          <a:p>
            <a:r>
              <a:rPr lang="cs-CZ" dirty="0"/>
              <a:t>Nejčastěji jsou </a:t>
            </a:r>
            <a:r>
              <a:rPr lang="cs-CZ" dirty="0" err="1"/>
              <a:t>isokalorické</a:t>
            </a:r>
            <a:r>
              <a:rPr lang="cs-CZ" dirty="0"/>
              <a:t> (1 ml = 1 kcal), ale existují i </a:t>
            </a:r>
            <a:r>
              <a:rPr lang="cs-CZ" dirty="0" err="1"/>
              <a:t>hypo</a:t>
            </a:r>
            <a:r>
              <a:rPr lang="cs-CZ" dirty="0"/>
              <a:t>- či </a:t>
            </a:r>
            <a:r>
              <a:rPr lang="cs-CZ" dirty="0" err="1"/>
              <a:t>hyperkalorické</a:t>
            </a:r>
            <a:r>
              <a:rPr lang="cs-CZ" dirty="0"/>
              <a:t>.</a:t>
            </a:r>
          </a:p>
          <a:p>
            <a:r>
              <a:rPr lang="cs-CZ" dirty="0"/>
              <a:t>40–60 % energetické potřeby je kryto </a:t>
            </a:r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sacharidy</a:t>
            </a:r>
            <a:r>
              <a:rPr lang="cs-CZ" dirty="0"/>
              <a:t>, většinou v podobě polysacharidů, kvůli lepší rozpustnosti jsou ve formě maltodextrinů (než škrobů).</a:t>
            </a:r>
          </a:p>
          <a:p>
            <a:r>
              <a:rPr lang="cs-CZ" dirty="0"/>
              <a:t>Řada přípravků obsahuje vlákninu (prevence zácpy).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79245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558368-53DD-4E39-BC7F-811B113EB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Složení EV 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208A4E-D866-4B83-8974-637B1F29B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Proteiny a aminokyseliny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/>
              <a:t>pokrývají 15–25 % energie</a:t>
            </a:r>
          </a:p>
          <a:p>
            <a:pPr lvl="1"/>
            <a:r>
              <a:rPr lang="cs-CZ" dirty="0"/>
              <a:t>vyrábějí se z kravského mléka, případně ze sójové bílkoviny</a:t>
            </a:r>
          </a:p>
          <a:p>
            <a:pPr lvl="1"/>
            <a:r>
              <a:rPr lang="cs-CZ" dirty="0"/>
              <a:t>poměr dusíku a nebílkovinné energie je 75–200 : 1 kcal/g N</a:t>
            </a:r>
          </a:p>
          <a:p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Tuky</a:t>
            </a:r>
            <a:r>
              <a:rPr lang="cs-CZ" dirty="0"/>
              <a:t> tvoří 20–40 % energie</a:t>
            </a:r>
          </a:p>
          <a:p>
            <a:pPr lvl="1"/>
            <a:r>
              <a:rPr lang="cs-CZ" dirty="0"/>
              <a:t>zdrojem jsou rostlinné oleje bez obsahu cholesterolu a sníženým obsahem </a:t>
            </a:r>
            <a:r>
              <a:rPr lang="cs-CZ" dirty="0" err="1"/>
              <a:t>fytosterolů</a:t>
            </a:r>
            <a:endParaRPr lang="cs-CZ" dirty="0"/>
          </a:p>
          <a:p>
            <a:pPr lvl="1"/>
            <a:r>
              <a:rPr lang="cs-CZ" dirty="0"/>
              <a:t>zdrojem může být i rybí olej</a:t>
            </a:r>
          </a:p>
          <a:p>
            <a:pPr lvl="1"/>
            <a:r>
              <a:rPr lang="cs-CZ" dirty="0"/>
              <a:t>poměr 3/n6 mastných kyselin je 1: 2,5-4</a:t>
            </a:r>
          </a:p>
          <a:p>
            <a:r>
              <a:rPr lang="cs-CZ" dirty="0"/>
              <a:t>Obsah </a:t>
            </a:r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vody</a:t>
            </a:r>
            <a:r>
              <a:rPr lang="cs-CZ" dirty="0"/>
              <a:t> nepokrývá denní potřebu a je tedy nutná další hydratace.</a:t>
            </a:r>
          </a:p>
          <a:p>
            <a:pPr lvl="1"/>
            <a:r>
              <a:rPr lang="cs-CZ" dirty="0"/>
              <a:t>pokud pacient není schopen přijímat tekutiny per os, je nejlepší hydratovat stejnou cestou, jako EV</a:t>
            </a:r>
          </a:p>
          <a:p>
            <a:r>
              <a:rPr lang="cs-CZ" dirty="0"/>
              <a:t>EV obsahuje denní doporučená množství </a:t>
            </a:r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vitamínů</a:t>
            </a:r>
            <a:r>
              <a:rPr lang="cs-CZ" dirty="0"/>
              <a:t> a </a:t>
            </a:r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stopových prvků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A095B8C-94DA-475F-A3A4-F11B42FF0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3EF2D-3D64-43DC-AD25-C3FBAD3E211A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55419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Modrá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Pro Fílovy prezentace">
      <a:majorFont>
        <a:latin typeface="Palatino Linotype"/>
        <a:ea typeface=""/>
        <a:cs typeface=""/>
      </a:majorFont>
      <a:minorFont>
        <a:latin typeface="Franklin Gothic Medium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3672</Words>
  <Application>Microsoft Office PowerPoint</Application>
  <PresentationFormat>Širokoúhlá obrazovka</PresentationFormat>
  <Paragraphs>538</Paragraphs>
  <Slides>47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5" baseType="lpstr">
      <vt:lpstr>Arial</vt:lpstr>
      <vt:lpstr>Calibri</vt:lpstr>
      <vt:lpstr>Franklin Gothic Medium</vt:lpstr>
      <vt:lpstr>Helvetica</vt:lpstr>
      <vt:lpstr>Palatino Linotype</vt:lpstr>
      <vt:lpstr>Wingdings</vt:lpstr>
      <vt:lpstr>Wingdings 3</vt:lpstr>
      <vt:lpstr>Motiv Office</vt:lpstr>
      <vt:lpstr>Léčebná výživa II</vt:lpstr>
      <vt:lpstr>Rozhodovací strom</vt:lpstr>
      <vt:lpstr>Enterální výživa</vt:lpstr>
      <vt:lpstr>Enterální výživa</vt:lpstr>
      <vt:lpstr>Indikace EV</vt:lpstr>
      <vt:lpstr>Kontraindikace EV I</vt:lpstr>
      <vt:lpstr>Kontraindikace EV II</vt:lpstr>
      <vt:lpstr>Složení EV I</vt:lpstr>
      <vt:lpstr>Složení EV II</vt:lpstr>
      <vt:lpstr>Složení EV III</vt:lpstr>
      <vt:lpstr>Složení EV III</vt:lpstr>
      <vt:lpstr>Způsoby podávání sondové EV</vt:lpstr>
      <vt:lpstr>Kontinuální podávání EV I</vt:lpstr>
      <vt:lpstr>Kontinuální podávání EV II</vt:lpstr>
      <vt:lpstr>Intermitentní podávání EV</vt:lpstr>
      <vt:lpstr>Bolusové podávání EV</vt:lpstr>
      <vt:lpstr>Komplikace EV</vt:lpstr>
      <vt:lpstr>Metabolické komplikace EV</vt:lpstr>
      <vt:lpstr>Perorální nutriční suplementy I</vt:lpstr>
      <vt:lpstr>Perorální nutriční suplementy II</vt:lpstr>
      <vt:lpstr>Kategorie ONS I</vt:lpstr>
      <vt:lpstr>Kategorie ONS II</vt:lpstr>
      <vt:lpstr>Modulární dietetika</vt:lpstr>
      <vt:lpstr>Kategorie přípravků pro sondovou EV</vt:lpstr>
      <vt:lpstr>Přípravky sondové výživy</vt:lpstr>
      <vt:lpstr>Parenterální výživa</vt:lpstr>
      <vt:lpstr>Indikace PV</vt:lpstr>
      <vt:lpstr>Kontraindikace PV</vt:lpstr>
      <vt:lpstr>Způsob podávání PV</vt:lpstr>
      <vt:lpstr>Způsob podávání PV II</vt:lpstr>
      <vt:lpstr>Periferní PV</vt:lpstr>
      <vt:lpstr>Centrální PV</vt:lpstr>
      <vt:lpstr>Glukóza v PV</vt:lpstr>
      <vt:lpstr>Hyperglykémie</vt:lpstr>
      <vt:lpstr>Aminokyseliny v PV</vt:lpstr>
      <vt:lpstr>Tuky v PV I</vt:lpstr>
      <vt:lpstr>Tuky v PV II</vt:lpstr>
      <vt:lpstr>Vitaminy a stopové prvky v PV</vt:lpstr>
      <vt:lpstr>Komplikace PV I</vt:lpstr>
      <vt:lpstr>Komplikace PV II</vt:lpstr>
      <vt:lpstr>Komplikace PV III</vt:lpstr>
      <vt:lpstr>Refeeding syndrom I</vt:lpstr>
      <vt:lpstr>Refeeding syndrom II</vt:lpstr>
      <vt:lpstr>Refeeding syndrom III</vt:lpstr>
      <vt:lpstr>Refeeding syndrom IV</vt:lpstr>
      <vt:lpstr>Výzkum</vt:lpstr>
      <vt:lpstr>Děkuji za pozornost 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Filip Martiník</dc:creator>
  <cp:lastModifiedBy>Filip Martiník</cp:lastModifiedBy>
  <cp:revision>27</cp:revision>
  <dcterms:created xsi:type="dcterms:W3CDTF">2018-11-05T08:08:03Z</dcterms:created>
  <dcterms:modified xsi:type="dcterms:W3CDTF">2018-11-07T13:58:07Z</dcterms:modified>
</cp:coreProperties>
</file>