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76" r:id="rId2"/>
    <p:sldId id="308" r:id="rId3"/>
    <p:sldId id="317" r:id="rId4"/>
    <p:sldId id="318" r:id="rId5"/>
    <p:sldId id="319" r:id="rId6"/>
    <p:sldId id="320" r:id="rId7"/>
    <p:sldId id="321" r:id="rId8"/>
    <p:sldId id="309" r:id="rId9"/>
    <p:sldId id="322" r:id="rId10"/>
    <p:sldId id="323" r:id="rId11"/>
    <p:sldId id="327" r:id="rId12"/>
    <p:sldId id="328" r:id="rId13"/>
    <p:sldId id="326" r:id="rId14"/>
    <p:sldId id="334" r:id="rId15"/>
    <p:sldId id="330" r:id="rId16"/>
    <p:sldId id="331" r:id="rId17"/>
    <p:sldId id="332" r:id="rId18"/>
    <p:sldId id="335" r:id="rId19"/>
    <p:sldId id="325" r:id="rId20"/>
    <p:sldId id="353" r:id="rId21"/>
    <p:sldId id="339" r:id="rId22"/>
    <p:sldId id="356" r:id="rId23"/>
    <p:sldId id="354" r:id="rId24"/>
    <p:sldId id="355" r:id="rId25"/>
    <p:sldId id="336" r:id="rId26"/>
    <p:sldId id="352" r:id="rId27"/>
    <p:sldId id="340" r:id="rId28"/>
    <p:sldId id="341" r:id="rId29"/>
    <p:sldId id="338" r:id="rId30"/>
    <p:sldId id="342" r:id="rId31"/>
    <p:sldId id="351" r:id="rId32"/>
    <p:sldId id="343" r:id="rId33"/>
    <p:sldId id="344" r:id="rId34"/>
    <p:sldId id="337" r:id="rId35"/>
    <p:sldId id="345" r:id="rId36"/>
    <p:sldId id="346" r:id="rId37"/>
    <p:sldId id="347" r:id="rId38"/>
    <p:sldId id="348" r:id="rId39"/>
    <p:sldId id="349" r:id="rId40"/>
    <p:sldId id="350" r:id="rId41"/>
    <p:sldId id="292" r:id="rId4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286664E-2041-4590-89B1-FF6933D0A0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F0A9CBD-3CDE-4660-9832-71FE2D498EDF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9720C-BA2E-4C59-B308-DEF50710F2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854AA-7CD1-4EE5-86AB-38A2BF9721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1F881-0AA9-4FEC-A888-9F8E4ADD825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2DDFD-FAD3-4868-A91D-0D0E31A03B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B7278-93A3-4020-BCDD-B7D256590E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8D8FB-CD7D-4D69-9C05-62A7ADB54E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D11DC-F18B-4A34-B754-AAC57E8EAB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76380-624B-409A-B27D-13366D46AF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23AED-FEA9-4FBB-9CE6-DF65CCF694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7F023-ED88-425D-B899-9A5DEEBCD3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B6056-ACF8-4A51-B5E3-E5FBEA4E1BC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E01BD31-3810-4E20-8A46-494856DB852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546100" indent="-5461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1123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41922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8272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235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92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149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606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064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00837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cs-CZ">
                <a:solidFill>
                  <a:schemeClr val="bg1"/>
                </a:solidFill>
                <a:latin typeface="Verdana" pitchFamily="34" charset="0"/>
              </a:rPr>
              <a:t>www.fss.muni.cz   </a:t>
            </a:r>
          </a:p>
        </p:txBody>
      </p:sp>
      <p:pic>
        <p:nvPicPr>
          <p:cNvPr id="2051" name="Obrázek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0"/>
            <a:ext cx="28797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ovéPole 1"/>
          <p:cNvSpPr txBox="1">
            <a:spLocks noChangeArrowheads="1"/>
          </p:cNvSpPr>
          <p:nvPr/>
        </p:nvSpPr>
        <p:spPr bwMode="auto">
          <a:xfrm>
            <a:off x="539750" y="2852738"/>
            <a:ext cx="8135938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b="1" dirty="0">
                <a:latin typeface="Segoe UI Semibold" pitchFamily="34" charset="0"/>
              </a:rPr>
              <a:t>Sociologie byrokracie, autorita</a:t>
            </a:r>
          </a:p>
          <a:p>
            <a:endParaRPr lang="cs-CZ" sz="2800" b="1" dirty="0">
              <a:latin typeface="Segoe UI Semibold" pitchFamily="34" charset="0"/>
            </a:endParaRPr>
          </a:p>
          <a:p>
            <a:endParaRPr lang="cs-CZ" sz="2800" dirty="0">
              <a:latin typeface="Segoe UI Semibold" pitchFamily="34" charset="0"/>
            </a:endParaRPr>
          </a:p>
          <a:p>
            <a:endParaRPr lang="cs-CZ" sz="2800" dirty="0">
              <a:latin typeface="Segoe UI Semibold" pitchFamily="34" charset="0"/>
            </a:endParaRPr>
          </a:p>
          <a:p>
            <a:endParaRPr lang="cs-CZ" sz="2800" dirty="0">
              <a:latin typeface="Segoe UI Semibold" pitchFamily="34" charset="0"/>
            </a:endParaRPr>
          </a:p>
          <a:p>
            <a:pPr algn="r"/>
            <a:r>
              <a:rPr lang="cs-CZ" sz="2200" dirty="0">
                <a:latin typeface="Segoe UI" pitchFamily="34" charset="0"/>
                <a:cs typeface="Segoe UI" pitchFamily="34" charset="0"/>
              </a:rPr>
              <a:t>Tomáš Doseděl</a:t>
            </a:r>
          </a:p>
          <a:p>
            <a:pPr algn="r"/>
            <a:r>
              <a:rPr lang="cs-CZ" sz="2200" dirty="0" err="1">
                <a:latin typeface="Segoe UI" pitchFamily="34" charset="0"/>
                <a:cs typeface="Segoe UI" pitchFamily="34" charset="0"/>
              </a:rPr>
              <a:t>dotomas</a:t>
            </a:r>
            <a:r>
              <a:rPr lang="cs-CZ" sz="2200" dirty="0">
                <a:latin typeface="Segoe UI" pitchFamily="34" charset="0"/>
                <a:cs typeface="Segoe UI" pitchFamily="34" charset="0"/>
              </a:rPr>
              <a:t>@mail.</a:t>
            </a:r>
            <a:r>
              <a:rPr lang="cs-CZ" sz="2200" dirty="0" err="1">
                <a:latin typeface="Segoe UI" pitchFamily="34" charset="0"/>
                <a:cs typeface="Segoe UI" pitchFamily="34" charset="0"/>
              </a:rPr>
              <a:t>muni.cz</a:t>
            </a:r>
            <a:endParaRPr lang="cs-CZ" sz="2200" dirty="0">
              <a:latin typeface="Segoe UI" pitchFamily="34" charset="0"/>
              <a:cs typeface="Segoe UI" pitchFamily="34" charset="0"/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0" y="1341438"/>
            <a:ext cx="91805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7797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Panství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Tradiční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autoritu má ten, kdo ji zdědil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Charismatické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autoritu má ten, kdo je „typ vůdce“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Legální / byrokratické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autoritu má ten, komu ji dají pravidla</a:t>
            </a:r>
          </a:p>
          <a:p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					Max Weber</a:t>
            </a:r>
          </a:p>
        </p:txBody>
      </p:sp>
    </p:spTree>
    <p:extLst>
      <p:ext uri="{BB962C8B-B14F-4D97-AF65-F5344CB8AC3E}">
        <p14:creationId xmlns:p14="http://schemas.microsoft.com/office/powerpoint/2010/main" val="1624047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A0B37501-30EF-48A6-9AA6-B1858B27F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46" y="419819"/>
            <a:ext cx="8820150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172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A0B37501-30EF-48A6-9AA6-B1858B27F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46" y="419819"/>
            <a:ext cx="8820150" cy="6105525"/>
          </a:xfrm>
          <a:prstGeom prst="rect">
            <a:avLst/>
          </a:prstGeom>
        </p:spPr>
      </p:pic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704FEA39-D270-4726-B5B8-1313004EE93E}"/>
              </a:ext>
            </a:extLst>
          </p:cNvPr>
          <p:cNvCxnSpPr/>
          <p:nvPr/>
        </p:nvCxnSpPr>
        <p:spPr>
          <a:xfrm flipV="1">
            <a:off x="216346" y="188640"/>
            <a:ext cx="8748142" cy="662473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5957584E-7EFA-41D6-9A0C-68B5552A5D0A}"/>
              </a:ext>
            </a:extLst>
          </p:cNvPr>
          <p:cNvCxnSpPr/>
          <p:nvPr/>
        </p:nvCxnSpPr>
        <p:spPr>
          <a:xfrm>
            <a:off x="179512" y="188640"/>
            <a:ext cx="8856984" cy="6624736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246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Byrokratická organizace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Zaměstnanci</a:t>
            </a:r>
          </a:p>
          <a:p>
            <a:pPr marL="514350" indent="-514350">
              <a:buAutoNum type="arabicPeriod"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Jsou specialisté na svou práci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Kryštof Harant z Polžic a Bezdružic byl český spisovatel, šlechtic, válečník, cestovatel, hudebník a diplomat ve službách Rudolfa II</a:t>
            </a: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592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Byrokratická organizace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Zaměstnanci</a:t>
            </a:r>
          </a:p>
          <a:p>
            <a:pPr marL="514350" indent="-514350">
              <a:buAutoNum type="arabicPeriod"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Jsou specialisté na svou práci</a:t>
            </a:r>
          </a:p>
          <a:p>
            <a:pPr marL="0" indent="0">
              <a:buNone/>
            </a:pPr>
            <a:r>
              <a:rPr lang="en-US" i="1" dirty="0"/>
              <a:t>Christopher the Bastard from </a:t>
            </a:r>
            <a:r>
              <a:rPr lang="en-US" i="1" dirty="0" err="1"/>
              <a:t>Afterspoons</a:t>
            </a:r>
            <a:r>
              <a:rPr lang="en-US" i="1" dirty="0"/>
              <a:t> and Without Satellites</a:t>
            </a:r>
            <a:endParaRPr lang="cs-CZ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214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Byrokratická organizace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Zaměstnanci</a:t>
            </a:r>
          </a:p>
          <a:p>
            <a:pPr marL="514350" indent="-514350">
              <a:buAutoNum type="arabicPeriod"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Jsou specialisté na svou práci</a:t>
            </a:r>
          </a:p>
          <a:p>
            <a:pPr marL="514350" indent="-514350">
              <a:buAutoNum type="arabicPeriod"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Mají jasně stanovenou hierarchii</a:t>
            </a: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613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Byrokratická organizace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Zaměstnanci</a:t>
            </a:r>
          </a:p>
          <a:p>
            <a:pPr marL="514350" indent="-514350">
              <a:buAutoNum type="arabicPeriod"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Jsou specialisté na svou práci</a:t>
            </a:r>
          </a:p>
          <a:p>
            <a:pPr marL="514350" indent="-514350">
              <a:buAutoNum type="arabicPeriod"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Mají jasně stanovenou hierarchii</a:t>
            </a:r>
          </a:p>
          <a:p>
            <a:pPr marL="514350" indent="-514350">
              <a:buAutoNum type="arabicPeriod"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Řídí se výhradně psanými pravidly</a:t>
            </a:r>
          </a:p>
          <a:p>
            <a:pPr marL="514350" indent="-514350">
              <a:buAutoNum type="arabicPeriod"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A proto jednají neosobně</a:t>
            </a:r>
          </a:p>
          <a:p>
            <a:pPr marL="514350" indent="-514350">
              <a:buAutoNum type="arabicPeriod"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Franz Kafka: Proces, Zámek…</a:t>
            </a: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B2401B2-638C-4028-8A82-177845238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-243408"/>
            <a:ext cx="2699792" cy="359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440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Byrokratická organizace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Zaměstnanci</a:t>
            </a:r>
          </a:p>
          <a:p>
            <a:pPr marL="514350" indent="-514350">
              <a:buAutoNum type="arabicPeriod"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Jsou specialisté na svou práci</a:t>
            </a:r>
          </a:p>
          <a:p>
            <a:pPr marL="514350" indent="-514350">
              <a:buAutoNum type="arabicPeriod"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Mají jasně stanovenou hierarchii</a:t>
            </a:r>
          </a:p>
          <a:p>
            <a:pPr marL="514350" indent="-514350">
              <a:buAutoNum type="arabicPeriod"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Řídí se výhradně psanými pravidly</a:t>
            </a:r>
          </a:p>
          <a:p>
            <a:pPr marL="514350" indent="-514350">
              <a:buAutoNum type="arabicPeriod"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A proto jednají neosobně</a:t>
            </a:r>
          </a:p>
          <a:p>
            <a:pPr marL="514350" indent="-514350">
              <a:buAutoNum type="arabicPeriod"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Nevlastní spravovaný majetek, dostávají plat</a:t>
            </a:r>
          </a:p>
          <a:p>
            <a:pPr marL="514350" indent="-514350">
              <a:buAutoNum type="arabicPeriod"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548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Byrokratická organizace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Existuje jen v ideálním světě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Reálné organizace splňují charakteristiky Weberovy byrokracie jen částečně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Dochází k „dysfunkcím byrokracie“</a:t>
            </a:r>
          </a:p>
          <a:p>
            <a:pPr marL="514350" indent="-514350">
              <a:buAutoNum type="arabicPeriod"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112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Dysfunkce byrokracie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Přílišný důraz na pravidla a jejich dodržování, původní cíl se vytrácí (R. K. 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Merton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Trénovaná neschopnost, přílišné spoléhání na pravidla (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Thorstein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Veblen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Bludný kruh byrokracie – rozhodnutí dělají lidé, kteří jsou příliš vzdálení od skutečných problémů, ale dopadají na ty, kterých se ty </a:t>
            </a:r>
            <a:r>
              <a:rPr lang="cs-CZ">
                <a:latin typeface="Segoe UI" pitchFamily="34" charset="0"/>
                <a:ea typeface="Segoe UI" pitchFamily="34" charset="0"/>
                <a:cs typeface="Segoe UI" pitchFamily="34" charset="0"/>
              </a:rPr>
              <a:t>problémy týkají</a:t>
            </a: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100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Jak vzniká autorita?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Příliš mnoho dohledu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A9E1E47-9C93-480F-9DFA-8E5AC2EAF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1411"/>
            <a:ext cx="9144000" cy="479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17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Panoptikon</a:t>
            </a:r>
            <a:endParaRPr lang="cs-CZ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Model vězení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Kruhový půdorys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Uprostřed temná věž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Po okraji cely se dvěma okny</a:t>
            </a:r>
          </a:p>
        </p:txBody>
      </p:sp>
    </p:spTree>
    <p:extLst>
      <p:ext uri="{BB962C8B-B14F-4D97-AF65-F5344CB8AC3E}">
        <p14:creationId xmlns:p14="http://schemas.microsoft.com/office/powerpoint/2010/main" val="980877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Panoptikon</a:t>
            </a:r>
            <a:endParaRPr lang="cs-CZ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706A9A5-7F23-4AD2-A638-E089BF4A5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8415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866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Panoptikon</a:t>
            </a:r>
            <a:endParaRPr lang="cs-CZ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C2FE276-E8A4-4BF0-961F-E1E5C7FEE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84273"/>
            <a:ext cx="8229600" cy="548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89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Panoptikon</a:t>
            </a:r>
            <a:endParaRPr lang="cs-CZ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66424B8-7561-4335-9E8B-21980C29F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60" y="1805940"/>
            <a:ext cx="9144000" cy="505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515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Příliš mnoho autority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290F613C-E8F2-4F90-B985-7708C64B31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5" y="1600200"/>
            <a:ext cx="9051919" cy="5257800"/>
          </a:xfrm>
        </p:spPr>
      </p:pic>
    </p:spTree>
    <p:extLst>
      <p:ext uri="{BB962C8B-B14F-4D97-AF65-F5344CB8AC3E}">
        <p14:creationId xmlns:p14="http://schemas.microsoft.com/office/powerpoint/2010/main" val="30004053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Stanfordský experiment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Phillip 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Zimbardo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 (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Zimbardův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 experiment)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12 vězňů + 12 dozorců z řad studentů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Pravidla chování vězňů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Dozorci mají za úkol ovládnout vězně, zjednat si autoritu bez použití násilí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Všichni vědí, že se jedná o hru</a:t>
            </a: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6618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Stanfordský experiment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Po šesti dnech experiment předčasně zastaven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Vzpoura vězňů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Kruté tresty dozorců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Pět vězňů předčasně odešlo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Jeden vězeň se psychicky zhroutil</a:t>
            </a: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8263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Stanfordský experiment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Závěr: 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I obyčejný psychicky zdravý člověk bez násilných sklonů může pod tlakem okolností jednat nestandardně</a:t>
            </a: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9446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Příliš mnoho autority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C5F6233-1B7B-40F9-B8E9-8A90B76A0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" y="1402084"/>
            <a:ext cx="9399943" cy="54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063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Jak vzniká autorita?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E0D4DD0-3EE9-4CDD-9344-0DDE222E3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38322"/>
            <a:ext cx="9146887" cy="514706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Milgramův</a:t>
            </a:r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experiment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93E7F72A-D571-4905-8B53-777E3553D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00200"/>
            <a:ext cx="6836495" cy="5357192"/>
          </a:xfrm>
        </p:spPr>
      </p:pic>
    </p:spTree>
    <p:extLst>
      <p:ext uri="{BB962C8B-B14F-4D97-AF65-F5344CB8AC3E}">
        <p14:creationId xmlns:p14="http://schemas.microsoft.com/office/powerpoint/2010/main" val="28838662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Milgramův</a:t>
            </a:r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experiment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Respondent má za úkol trestat (neexistujícího) žáka elektrickým šokem za špatné odpovědi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Maximální hodnota 435 V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Od 75 V „žák“ naříká, od 120 V křičí bolestí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Pokud respondent váhá, vedoucí experimentu ho povzbuzuje</a:t>
            </a: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5456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Milgramův</a:t>
            </a:r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experiment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63 % respondentů došlo až k nejvyšším hodnotám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Pokud žák nevydával žádný zvuk, došlo k nejvyšším hodnotám 100 % respondentů 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Pokud byl respondent a žák v jedné místnosti, došlo k nejvyšším hodnotám 40 % respondentů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Pokud se experimentu účastnily jen ženy, došlo k maximům 65 %</a:t>
            </a: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9490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Milgramův</a:t>
            </a:r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experiment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Závěr: 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i obyčejný psychicky zdravý člověk je schopen působit bolest, pokud k tomu dostane pokyn (striktní příkaz není potřeba)</a:t>
            </a:r>
            <a:endParaRPr lang="cs-CZ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4586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Vysoce funkční byrokracie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06F4497C-BD7D-4154-838B-256C664B2C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42" y="1406290"/>
            <a:ext cx="7305458" cy="5479094"/>
          </a:xfrm>
        </p:spPr>
      </p:pic>
    </p:spTree>
    <p:extLst>
      <p:ext uri="{BB962C8B-B14F-4D97-AF65-F5344CB8AC3E}">
        <p14:creationId xmlns:p14="http://schemas.microsoft.com/office/powerpoint/2010/main" val="16453839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Modernita a holocaust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Zygmunt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Bauman</a:t>
            </a: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Holocaust jako příklad dokonalé byrokratické organizace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Bez moderní průmyslové společnosti a dokonalého byrokratického systému by nebyl možný</a:t>
            </a: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4798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Modernita a holocaust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Byrokratická definice</a:t>
            </a:r>
          </a:p>
          <a:p>
            <a:pPr marL="514350" indent="-514350">
              <a:buAutoNum type="arabicPeriod"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Splňuje určité charakteristiky: židovský původ ve třech předchozích generacích</a:t>
            </a:r>
          </a:p>
          <a:p>
            <a:pPr marL="514350" indent="-514350">
              <a:buAutoNum type="arabicPeriod"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Je uveden v odděleném registru obyvatel</a:t>
            </a:r>
          </a:p>
          <a:p>
            <a:pPr marL="514350" indent="-514350">
              <a:buAutoNum type="arabicPeriod"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Je označen: 	písmeno J v cestovním pasu, hvězda na oblečení</a:t>
            </a: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8581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Modernita a holocaust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Byrokratická definice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Dehumanizace</a:t>
            </a:r>
          </a:p>
          <a:p>
            <a:pPr marL="514350" indent="-514350">
              <a:buAutoNum type="arabicPeriod"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Propaganda o šíření nemocí</a:t>
            </a:r>
          </a:p>
          <a:p>
            <a:pPr marL="514350" indent="-514350">
              <a:buAutoNum type="arabicPeriod"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Propaganda o čisté rase</a:t>
            </a:r>
          </a:p>
          <a:p>
            <a:pPr marL="514350" indent="-514350">
              <a:buAutoNum type="arabicPeriod"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Propaganda o vraždách dětí</a:t>
            </a: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5722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Modernita a holocaust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Byrokratická definice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Dehumanizace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Rozkaz autority</a:t>
            </a:r>
          </a:p>
          <a:p>
            <a:pPr marL="514350" indent="-514350">
              <a:buAutoNum type="arabicPeriod"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Rozhodnutí o konečném řešení židovské otázky</a:t>
            </a:r>
          </a:p>
          <a:p>
            <a:pPr marL="514350" indent="-514350">
              <a:buAutoNum type="arabicPeriod"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Nacističtí zločinci se odvolávali na to, že „jen plnili rozkazy“</a:t>
            </a: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3190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Modernita a holocaust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Byrokratická definice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Dehumanizace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Rozkaz autority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Roztříštěná zodpovědnost</a:t>
            </a:r>
          </a:p>
          <a:p>
            <a:pPr marL="514350" indent="-514350">
              <a:buAutoNum type="arabicPeriod"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Kdo dá razítko do pasu, není vrah</a:t>
            </a:r>
          </a:p>
          <a:p>
            <a:pPr marL="514350" indent="-514350">
              <a:buAutoNum type="arabicPeriod"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Kdo napíše jméno do seznamu, není vrah</a:t>
            </a:r>
          </a:p>
          <a:p>
            <a:pPr marL="514350" indent="-514350">
              <a:buAutoNum type="arabicPeriod"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Kdo vyvěsí seznam na nádraží, není vrah</a:t>
            </a:r>
          </a:p>
          <a:p>
            <a:pPr marL="514350" indent="-514350">
              <a:buAutoNum type="arabicPeriod"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Kdo řídí vlak, není vrah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0224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Jak vzniká autorita?</a:t>
            </a:r>
          </a:p>
        </p:txBody>
      </p:sp>
      <p:pic>
        <p:nvPicPr>
          <p:cNvPr id="1026" name="Picture 2" descr="http://images6.fanpop.com/image/photos/39800000/Anastasia-Steele-fifty-shades-of-twilight-E2-9D-A4-39866660-414-428.jpg">
            <a:extLst>
              <a:ext uri="{FF2B5EF4-FFF2-40B4-BE49-F238E27FC236}">
                <a16:creationId xmlns:a16="http://schemas.microsoft.com/office/drawing/2014/main" id="{488E8E25-D098-49AA-A631-31BC0D676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056784" cy="729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6652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Modernita a holocaust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Byrokratická definice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Dehumanizace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Rozkaz autority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Roztříštěná zodpovědnost</a:t>
            </a: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Kategoriální vražda (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Bauman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) 6 milionů Židů, celkem 11-17 milionů lidí</a:t>
            </a:r>
          </a:p>
        </p:txBody>
      </p:sp>
    </p:spTree>
    <p:extLst>
      <p:ext uri="{BB962C8B-B14F-4D97-AF65-F5344CB8AC3E}">
        <p14:creationId xmlns:p14="http://schemas.microsoft.com/office/powerpoint/2010/main" val="18346675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Dotazy a připomínky?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pPr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				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dotomas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@mail.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muni.cz</a:t>
            </a: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Jak vzniká autorita?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46B0B22-7772-4367-B52D-A28FAECC25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628774"/>
            <a:ext cx="9180512" cy="516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50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Jak vzniká autorita?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762EFDE-F5A7-4D93-A16D-CAB0829F2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5" y="1381124"/>
            <a:ext cx="9168737" cy="492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712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Jak vzniká autorita?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FD7D44A-7AB7-44D3-B1D0-042710C8A2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234378"/>
            <a:ext cx="8748464" cy="562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91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Jak vzniká autorita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Gender (pohlaví)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Věk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Bohatství (oblečení)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Fyzické vlastnosti</a:t>
            </a:r>
          </a:p>
          <a:p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Více vlastností (starší bohatá žena): 					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intersekcionalita</a:t>
            </a: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Panství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Tradiční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Charismatické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Legální</a:t>
            </a:r>
          </a:p>
        </p:txBody>
      </p:sp>
    </p:spTree>
    <p:extLst>
      <p:ext uri="{BB962C8B-B14F-4D97-AF65-F5344CB8AC3E}">
        <p14:creationId xmlns:p14="http://schemas.microsoft.com/office/powerpoint/2010/main" val="821741979"/>
      </p:ext>
    </p:extLst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2666</TotalTime>
  <Words>640</Words>
  <Application>Microsoft Office PowerPoint</Application>
  <PresentationFormat>Předvádění na obrazovce (4:3)</PresentationFormat>
  <Paragraphs>156</Paragraphs>
  <Slides>41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6" baseType="lpstr">
      <vt:lpstr>Arial</vt:lpstr>
      <vt:lpstr>Segoe UI</vt:lpstr>
      <vt:lpstr>Segoe UI Semibold</vt:lpstr>
      <vt:lpstr>Verdana</vt:lpstr>
      <vt:lpstr>Výchozí návrh</vt:lpstr>
      <vt:lpstr>Prezentace aplikace PowerPoint</vt:lpstr>
      <vt:lpstr>Jak vzniká autorita?</vt:lpstr>
      <vt:lpstr>Jak vzniká autorita?</vt:lpstr>
      <vt:lpstr>Jak vzniká autorita?</vt:lpstr>
      <vt:lpstr>Jak vzniká autorita?</vt:lpstr>
      <vt:lpstr>Jak vzniká autorita?</vt:lpstr>
      <vt:lpstr>Jak vzniká autorita?</vt:lpstr>
      <vt:lpstr>Jak vzniká autorita</vt:lpstr>
      <vt:lpstr>Panství</vt:lpstr>
      <vt:lpstr>Panství</vt:lpstr>
      <vt:lpstr>Prezentace aplikace PowerPoint</vt:lpstr>
      <vt:lpstr>Prezentace aplikace PowerPoint</vt:lpstr>
      <vt:lpstr>Byrokratická organizace</vt:lpstr>
      <vt:lpstr>Byrokratická organizace</vt:lpstr>
      <vt:lpstr>Byrokratická organizace</vt:lpstr>
      <vt:lpstr>Byrokratická organizace</vt:lpstr>
      <vt:lpstr>Byrokratická organizace</vt:lpstr>
      <vt:lpstr>Byrokratická organizace</vt:lpstr>
      <vt:lpstr>Dysfunkce byrokracie</vt:lpstr>
      <vt:lpstr>Příliš mnoho dohledu</vt:lpstr>
      <vt:lpstr>Panoptikon</vt:lpstr>
      <vt:lpstr>Panoptikon</vt:lpstr>
      <vt:lpstr>Panoptikon</vt:lpstr>
      <vt:lpstr>Panoptikon</vt:lpstr>
      <vt:lpstr>Příliš mnoho autority</vt:lpstr>
      <vt:lpstr>Stanfordský experiment</vt:lpstr>
      <vt:lpstr>Stanfordský experiment</vt:lpstr>
      <vt:lpstr>Stanfordský experiment</vt:lpstr>
      <vt:lpstr>Příliš mnoho autority</vt:lpstr>
      <vt:lpstr>Milgramův experiment</vt:lpstr>
      <vt:lpstr>Milgramův experiment</vt:lpstr>
      <vt:lpstr>Milgramův experiment</vt:lpstr>
      <vt:lpstr>Milgramův experiment</vt:lpstr>
      <vt:lpstr>Vysoce funkční byrokracie</vt:lpstr>
      <vt:lpstr>Modernita a holocaust</vt:lpstr>
      <vt:lpstr>Modernita a holocaust</vt:lpstr>
      <vt:lpstr>Modernita a holocaust</vt:lpstr>
      <vt:lpstr>Modernita a holocaust</vt:lpstr>
      <vt:lpstr>Modernita a holocaust</vt:lpstr>
      <vt:lpstr>Modernita a holocaust</vt:lpstr>
      <vt:lpstr>Dotazy a připomínky?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pazourkova</dc:creator>
  <cp:lastModifiedBy>ucitel</cp:lastModifiedBy>
  <cp:revision>276</cp:revision>
  <dcterms:created xsi:type="dcterms:W3CDTF">2006-09-04T06:54:07Z</dcterms:created>
  <dcterms:modified xsi:type="dcterms:W3CDTF">2018-11-21T08:47:49Z</dcterms:modified>
</cp:coreProperties>
</file>