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6" r:id="rId2"/>
    <p:sldId id="308" r:id="rId3"/>
    <p:sldId id="31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8" r:id="rId13"/>
    <p:sldId id="330" r:id="rId14"/>
    <p:sldId id="332" r:id="rId15"/>
    <p:sldId id="333" r:id="rId16"/>
    <p:sldId id="331" r:id="rId17"/>
    <p:sldId id="334" r:id="rId18"/>
    <p:sldId id="319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20" r:id="rId29"/>
    <p:sldId id="335" r:id="rId30"/>
    <p:sldId id="336" r:id="rId31"/>
    <p:sldId id="338" r:id="rId32"/>
    <p:sldId id="339" r:id="rId33"/>
    <p:sldId id="340" r:id="rId34"/>
    <p:sldId id="341" r:id="rId35"/>
    <p:sldId id="342" r:id="rId36"/>
    <p:sldId id="343" r:id="rId37"/>
    <p:sldId id="292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ievalists.net/2015/04/16/the-men-behind-the-metal/medieval-blacksmith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heoldmotor.com/wp-content/uploads/2016/02/1932-Ford-Chasiss-Assembly-Lin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x05Bks2Q3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837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pic>
        <p:nvPicPr>
          <p:cNvPr id="2051" name="Obráze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2879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Sociologický pohled na trh práce</a:t>
            </a:r>
          </a:p>
          <a:p>
            <a:endParaRPr lang="cs-CZ" sz="2800" b="1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 err="1">
                <a:latin typeface="Segoe UI" pitchFamily="34" charset="0"/>
                <a:cs typeface="Segoe UI" pitchFamily="34" charset="0"/>
              </a:rPr>
              <a:t>dotomas</a:t>
            </a:r>
            <a:r>
              <a:rPr lang="cs-CZ" sz="2200" dirty="0">
                <a:latin typeface="Segoe UI" pitchFamily="34" charset="0"/>
                <a:cs typeface="Segoe UI" pitchFamily="34" charset="0"/>
              </a:rPr>
              <a:t>@mail.</a:t>
            </a:r>
            <a:r>
              <a:rPr lang="cs-CZ" sz="2200" dirty="0" err="1">
                <a:latin typeface="Segoe UI" pitchFamily="34" charset="0"/>
                <a:cs typeface="Segoe UI" pitchFamily="34" charset="0"/>
              </a:rPr>
              <a:t>muni.cz</a:t>
            </a:r>
            <a:endParaRPr lang="cs-CZ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Zavádění strojů od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~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1850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4 fáze: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Stroje (tkalcovský)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Pára (lokomotiva, továrny)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Elektřina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Roboti, umělá inteligence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technologické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Tlak na vyšší kvalifikaci pracovní síly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„počítač nemůže obsluhovat dělník s obecnou školou“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Vytlačování nejméně kvalifikovaných, jejichž práce je nahraditelná stroji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Proces je (většinou) pomalý, lidé se stačí (většinou) přizpůsobovat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bere nejvíc a proč?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7A3203-AAE5-4DFF-B68A-2D3B46C1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366061"/>
            <a:ext cx="7668344" cy="51090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vs. Proletariát (Karl Marx)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výrobních prostředků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pracovní síly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Vykořisťování, nadhodnota, fetišizace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Zboží má jen hodnotu práce (hodina jako hodina), zbytek mu přisuzujeme společensky</a:t>
            </a:r>
          </a:p>
        </p:txBody>
      </p:sp>
    </p:spTree>
    <p:extLst>
      <p:ext uri="{BB962C8B-B14F-4D97-AF65-F5344CB8AC3E}">
        <p14:creationId xmlns:p14="http://schemas.microsoft.com/office/powerpoint/2010/main" val="218025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</p:txBody>
      </p:sp>
    </p:spTree>
    <p:extLst>
      <p:ext uri="{BB962C8B-B14F-4D97-AF65-F5344CB8AC3E}">
        <p14:creationId xmlns:p14="http://schemas.microsoft.com/office/powerpoint/2010/main" val="44343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Velcí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Malí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Samostatně výdělečně činní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lvl="2"/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Salariát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(placeni za výkon funkce)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(placeni za výkon práce)</a:t>
            </a:r>
          </a:p>
        </p:txBody>
      </p:sp>
    </p:spTree>
    <p:extLst>
      <p:ext uri="{BB962C8B-B14F-4D97-AF65-F5344CB8AC3E}">
        <p14:creationId xmlns:p14="http://schemas.microsoft.com/office/powerpoint/2010/main" val="107500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Veřejná vs. soukromá sféra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Muži vs. ženy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Mladí vs. staří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Vyučení vs. maturanti vs. vysokoškoláci</a:t>
            </a:r>
          </a:p>
        </p:txBody>
      </p:sp>
    </p:spTree>
    <p:extLst>
      <p:ext uri="{BB962C8B-B14F-4D97-AF65-F5344CB8AC3E}">
        <p14:creationId xmlns:p14="http://schemas.microsoft.com/office/powerpoint/2010/main" val="198635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Vyučený zámečník v nejlepších letech v soukromé sféře 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vs.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Zdravotní sestra s maturitou ve veřejné sféře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„Všechno působí současně“ -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intersekcionalita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Prekarizace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práce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F7A4E2-1D3A-4A8B-BDB1-56A89BC9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326074"/>
            <a:ext cx="7596336" cy="52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a jak pracuje?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</p:txBody>
      </p:sp>
    </p:spTree>
    <p:extLst>
      <p:ext uri="{BB962C8B-B14F-4D97-AF65-F5344CB8AC3E}">
        <p14:creationId xmlns:p14="http://schemas.microsoft.com/office/powerpoint/2010/main" val="403919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234397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Taková práce se označuje jako prekérní /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prekarizovaná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. Lidé, kteří ji vykonávají, tvoří třídu zvanou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Guy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Standing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405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</p:spTree>
    <p:extLst>
      <p:ext uri="{BB962C8B-B14F-4D97-AF65-F5344CB8AC3E}">
        <p14:creationId xmlns:p14="http://schemas.microsoft.com/office/powerpoint/2010/main" val="160448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</p:txBody>
      </p:sp>
    </p:spTree>
    <p:extLst>
      <p:ext uri="{BB962C8B-B14F-4D97-AF65-F5344CB8AC3E}">
        <p14:creationId xmlns:p14="http://schemas.microsoft.com/office/powerpoint/2010/main" val="280305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</a:t>
            </a:r>
          </a:p>
        </p:txBody>
      </p:sp>
    </p:spTree>
    <p:extLst>
      <p:ext uri="{BB962C8B-B14F-4D97-AF65-F5344CB8AC3E}">
        <p14:creationId xmlns:p14="http://schemas.microsoft.com/office/powerpoint/2010/main" val="120341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</p:txBody>
      </p:sp>
    </p:spTree>
    <p:extLst>
      <p:ext uri="{BB962C8B-B14F-4D97-AF65-F5344CB8AC3E}">
        <p14:creationId xmlns:p14="http://schemas.microsoft.com/office/powerpoint/2010/main" val="29011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Lidé s nízkým vzděláním</a:t>
            </a:r>
          </a:p>
        </p:txBody>
      </p:sp>
    </p:spTree>
    <p:extLst>
      <p:ext uri="{BB962C8B-B14F-4D97-AF65-F5344CB8AC3E}">
        <p14:creationId xmlns:p14="http://schemas.microsoft.com/office/powerpoint/2010/main" val="3308290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2BDFC2D-C653-4417-AD81-5C9BAC87E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2" y="1570683"/>
            <a:ext cx="7049756" cy="528731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33E3D8-E7E3-4B00-A783-A7FD66B2E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" y="1596008"/>
            <a:ext cx="9078220" cy="5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pic>
        <p:nvPicPr>
          <p:cNvPr id="44034" name="Picture 2" descr="medieval blacksmith - photo by Hans Splinter / Flick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48" y="1417638"/>
            <a:ext cx="8180908" cy="543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92E97A-34EA-49DA-B1C5-FC7FA17F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7638"/>
            <a:ext cx="5802560" cy="54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1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Kultura uvnitř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Upravuje chování členů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Formuluje vnímání a rozpoznávání významů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„Dává věcem význam“</a:t>
            </a:r>
          </a:p>
        </p:txBody>
      </p:sp>
    </p:spTree>
    <p:extLst>
      <p:ext uri="{BB962C8B-B14F-4D97-AF65-F5344CB8AC3E}">
        <p14:creationId xmlns:p14="http://schemas.microsoft.com/office/powerpoint/2010/main" val="95846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2001319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Všechno, co je vidět napovrch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Uniformy, způsob chování, uspořádání kanceláří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778091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Ideály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firemní filozofie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etické normy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1883369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Společenské normy, výchova, nedotknutelnost majetku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osobní práva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rovnost mezi muži a ženami…</a:t>
            </a:r>
          </a:p>
        </p:txBody>
      </p:sp>
    </p:spTree>
    <p:extLst>
      <p:ext uri="{BB962C8B-B14F-4D97-AF65-F5344CB8AC3E}">
        <p14:creationId xmlns:p14="http://schemas.microsoft.com/office/powerpoint/2010/main" val="3540301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</a:t>
            </a:r>
          </a:p>
        </p:txBody>
      </p:sp>
    </p:spTree>
    <p:extLst>
      <p:ext uri="{BB962C8B-B14F-4D97-AF65-F5344CB8AC3E}">
        <p14:creationId xmlns:p14="http://schemas.microsoft.com/office/powerpoint/2010/main" val="1675957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Dotazy a připomínky?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dotomas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@mail.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muni.cz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Dokáže udělat celý výrobek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Pracuje doma, prodává doma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volný a pracovní čas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domácí a pracovní peníze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pic>
        <p:nvPicPr>
          <p:cNvPr id="60418" name="Picture 2" descr="1932 Ford Chasiss Assembly 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06977"/>
            <a:ext cx="6950968" cy="545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Deskilizace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dělníků: umí jen jeden krok</a:t>
            </a:r>
          </a:p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Fordizace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výroby: výrobní linka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se přesouvá mimo domov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Rozpad tradičních vazeb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Vykořeněné masy dělníků ve městech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Růst sociálních nerovností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zmena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442" name="Picture 2" descr="http://shhome.wpengine.com/wp-content/uploads/2012/05/Optimized-abb-great-wall-mo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988840"/>
            <a:ext cx="7538183" cy="352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43608" y="1556792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https://youtu.be/Ox05Bks2Q3s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pic>
        <p:nvPicPr>
          <p:cNvPr id="63490" name="Picture 2" descr="https://willowhousechronicles.files.wordpress.com/2010/05/fielddutchandnate1.jpg?w=500&amp;h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62121"/>
            <a:ext cx="7992888" cy="532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575</Words>
  <Application>Microsoft Office PowerPoint</Application>
  <PresentationFormat>Předvádění na obrazovce (4:3)</PresentationFormat>
  <Paragraphs>156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Kdo a jak pracuje?</vt:lpstr>
      <vt:lpstr>Krok 1: řemeslník - umělec</vt:lpstr>
      <vt:lpstr>Krok 1: řemeslník - umělec</vt:lpstr>
      <vt:lpstr>Krok 2: průmyslová výroba</vt:lpstr>
      <vt:lpstr>Krok 2: průmyslová výroba</vt:lpstr>
      <vt:lpstr>Krok 3: technologická zmena</vt:lpstr>
      <vt:lpstr>Krok 3: technologická změna</vt:lpstr>
      <vt:lpstr>Krok 3: technologická změna</vt:lpstr>
      <vt:lpstr>Krok 3: technologická změna</vt:lpstr>
      <vt:lpstr>Důsledky technologické změny</vt:lpstr>
      <vt:lpstr>Kdo bere nejvíc a proč?</vt:lpstr>
      <vt:lpstr>Rozdílnost platů</vt:lpstr>
      <vt:lpstr>Rozdílnost platů</vt:lpstr>
      <vt:lpstr>Rozdílnost platů</vt:lpstr>
      <vt:lpstr>Rozdílnost platů</vt:lpstr>
      <vt:lpstr>Rozdílnost platů</vt:lpstr>
      <vt:lpstr>Prekarizace práce</vt:lpstr>
      <vt:lpstr>Která práce je špatná?</vt:lpstr>
      <vt:lpstr>Která práce je špatná?</vt:lpstr>
      <vt:lpstr>Která práce je špatná?</vt:lpstr>
      <vt:lpstr>Která práce je špatná?</vt:lpstr>
      <vt:lpstr>Prekariát – rizikové skupiny</vt:lpstr>
      <vt:lpstr>Prekariát – rizikové skupiny</vt:lpstr>
      <vt:lpstr>Prekariát – rizikové skupiny</vt:lpstr>
      <vt:lpstr>Prekariát – rizikové skupiny</vt:lpstr>
      <vt:lpstr>Prekariát – rizikové skupiny</vt:lpstr>
      <vt:lpstr>Organizační kultura</vt:lpstr>
      <vt:lpstr>Organizační kultura</vt:lpstr>
      <vt:lpstr>Organizační kultura</vt:lpstr>
      <vt:lpstr>Organizační kultura</vt:lpstr>
      <vt:lpstr>Scheinův model</vt:lpstr>
      <vt:lpstr>Scheinův model</vt:lpstr>
      <vt:lpstr>Scheinův model</vt:lpstr>
      <vt:lpstr>Scheinův model</vt:lpstr>
      <vt:lpstr>Scheinův model</vt:lpstr>
      <vt:lpstr>Dotazy a připomínky?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260</cp:revision>
  <dcterms:created xsi:type="dcterms:W3CDTF">2006-09-04T06:54:07Z</dcterms:created>
  <dcterms:modified xsi:type="dcterms:W3CDTF">2018-08-22T21:33:58Z</dcterms:modified>
</cp:coreProperties>
</file>