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76" r:id="rId2"/>
    <p:sldId id="344" r:id="rId3"/>
    <p:sldId id="345" r:id="rId4"/>
    <p:sldId id="347" r:id="rId5"/>
    <p:sldId id="348" r:id="rId6"/>
    <p:sldId id="349" r:id="rId7"/>
    <p:sldId id="374" r:id="rId8"/>
    <p:sldId id="351" r:id="rId9"/>
    <p:sldId id="352" r:id="rId10"/>
    <p:sldId id="353" r:id="rId11"/>
    <p:sldId id="354" r:id="rId12"/>
    <p:sldId id="355" r:id="rId13"/>
    <p:sldId id="356" r:id="rId14"/>
    <p:sldId id="357" r:id="rId15"/>
    <p:sldId id="358" r:id="rId16"/>
    <p:sldId id="359" r:id="rId17"/>
    <p:sldId id="361" r:id="rId18"/>
    <p:sldId id="360" r:id="rId19"/>
    <p:sldId id="346" r:id="rId20"/>
    <p:sldId id="362" r:id="rId21"/>
    <p:sldId id="363" r:id="rId22"/>
    <p:sldId id="364" r:id="rId23"/>
    <p:sldId id="365" r:id="rId24"/>
    <p:sldId id="366" r:id="rId25"/>
    <p:sldId id="367" r:id="rId26"/>
    <p:sldId id="368" r:id="rId27"/>
    <p:sldId id="369" r:id="rId28"/>
    <p:sldId id="370" r:id="rId29"/>
    <p:sldId id="372" r:id="rId30"/>
    <p:sldId id="371" r:id="rId31"/>
    <p:sldId id="373" r:id="rId32"/>
    <p:sldId id="292" r:id="rId3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64" d="100"/>
          <a:sy n="64" d="100"/>
        </p:scale>
        <p:origin x="134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86664E-2041-4590-89B1-FF6933D0A0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0A9CBD-3CDE-4660-9832-71FE2D498ED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9720C-BA2E-4C59-B308-DEF50710F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854AA-7CD1-4EE5-86AB-38A2BF9721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1F881-0AA9-4FEC-A888-9F8E4ADD8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2DDFD-FAD3-4868-A91D-0D0E31A03B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B7278-93A3-4020-BCDD-B7D256590E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8D8FB-CD7D-4D69-9C05-62A7ADB54E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D11DC-F18B-4A34-B754-AAC57E8EAB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76380-624B-409A-B27D-13366D46AF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23AED-FEA9-4FBB-9CE6-DF65CCF694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7F023-ED88-425D-B899-9A5DEEBCD3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B6056-ACF8-4A51-B5E3-E5FBEA4E1B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E01BD31-3810-4E20-8A46-494856DB85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546100" indent="-5461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1123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41922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82721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35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692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49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06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64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jcgraOQovG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837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cs-CZ">
                <a:solidFill>
                  <a:schemeClr val="bg1"/>
                </a:solidFill>
                <a:latin typeface="Verdana" pitchFamily="34" charset="0"/>
              </a:rPr>
              <a:t>www.fss.muni.cz   </a:t>
            </a:r>
          </a:p>
        </p:txBody>
      </p:sp>
      <p:pic>
        <p:nvPicPr>
          <p:cNvPr id="2051" name="Obrázek 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0"/>
            <a:ext cx="28797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ovéPole 1"/>
          <p:cNvSpPr txBox="1">
            <a:spLocks noChangeArrowheads="1"/>
          </p:cNvSpPr>
          <p:nvPr/>
        </p:nvSpPr>
        <p:spPr bwMode="auto">
          <a:xfrm>
            <a:off x="539750" y="2852738"/>
            <a:ext cx="8135938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latin typeface="Segoe UI Semibold" pitchFamily="34" charset="0"/>
              </a:rPr>
              <a:t>Sociologie genderu</a:t>
            </a:r>
          </a:p>
          <a:p>
            <a:endParaRPr lang="cs-CZ" sz="2800" b="1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Tomáš Doseděl</a:t>
            </a:r>
          </a:p>
          <a:p>
            <a:pPr algn="r"/>
            <a:r>
              <a:rPr lang="cs-CZ" sz="2200" dirty="0" err="1">
                <a:latin typeface="Segoe UI" pitchFamily="34" charset="0"/>
                <a:cs typeface="Segoe UI" pitchFamily="34" charset="0"/>
              </a:rPr>
              <a:t>dotomas</a:t>
            </a:r>
            <a:r>
              <a:rPr lang="cs-CZ" sz="2200" dirty="0">
                <a:latin typeface="Segoe UI" pitchFamily="34" charset="0"/>
                <a:cs typeface="Segoe UI" pitchFamily="34" charset="0"/>
              </a:rPr>
              <a:t>@mail.</a:t>
            </a:r>
            <a:r>
              <a:rPr lang="cs-CZ" sz="2200" dirty="0" err="1">
                <a:latin typeface="Segoe UI" pitchFamily="34" charset="0"/>
                <a:cs typeface="Segoe UI" pitchFamily="34" charset="0"/>
              </a:rPr>
              <a:t>muni.cz</a:t>
            </a:r>
            <a:endParaRPr lang="cs-CZ" sz="2200" dirty="0"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5" name="Přímá spojnice 4"/>
          <p:cNvCxnSpPr/>
          <p:nvPr/>
        </p:nvCxnSpPr>
        <p:spPr>
          <a:xfrm>
            <a:off x="0" y="1341438"/>
            <a:ext cx="9180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7797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Socializace do genderu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 klucích a holkách hovoříme odlišně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Dáváme jim jiné hračky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Učíme je jinému chování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kluci se neperou • holky nebrečí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holky hrají fotbal • kluci jezdí s 		kočárkem</a:t>
            </a:r>
          </a:p>
        </p:txBody>
      </p:sp>
    </p:spTree>
    <p:extLst>
      <p:ext uri="{BB962C8B-B14F-4D97-AF65-F5344CB8AC3E}">
        <p14:creationId xmlns:p14="http://schemas.microsoft.com/office/powerpoint/2010/main" val="3334270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Socializace do genderu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 klucích a holkách hovoříme odlišně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Dáváme jim jiné hračky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Učíme je jinému chování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Pohádky a učebnice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princ a princezna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máma mele maso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k čemu jsou holky na světě</a:t>
            </a:r>
          </a:p>
        </p:txBody>
      </p:sp>
    </p:spTree>
    <p:extLst>
      <p:ext uri="{BB962C8B-B14F-4D97-AF65-F5344CB8AC3E}">
        <p14:creationId xmlns:p14="http://schemas.microsoft.com/office/powerpoint/2010/main" val="3975450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 čemu jsou holky na světě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Aby z nich byly maminky,</a:t>
            </a:r>
            <a:br>
              <a:rPr lang="cs-CZ" i="1" dirty="0"/>
            </a:br>
            <a:r>
              <a:rPr lang="cs-CZ" i="1" dirty="0"/>
              <a:t>aby se pěkně usmály</a:t>
            </a:r>
            <a:br>
              <a:rPr lang="cs-CZ" i="1" dirty="0"/>
            </a:br>
            <a:r>
              <a:rPr lang="cs-CZ" i="1" dirty="0"/>
              <a:t>na toho, kdo je malinký.</a:t>
            </a:r>
            <a:endParaRPr lang="cs-CZ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/>
              <a:t>Aby nás měl kdo pohladit</a:t>
            </a:r>
            <a:br>
              <a:rPr lang="cs-CZ" i="1" dirty="0"/>
            </a:br>
            <a:r>
              <a:rPr lang="cs-CZ" i="1" dirty="0"/>
              <a:t>a povědět nám pohádku.</a:t>
            </a:r>
            <a:br>
              <a:rPr lang="cs-CZ" i="1" dirty="0"/>
            </a:br>
            <a:r>
              <a:rPr lang="cs-CZ" i="1" dirty="0"/>
              <a:t>Proto jsou tady maminky,</a:t>
            </a:r>
            <a:br>
              <a:rPr lang="cs-CZ" i="1" dirty="0"/>
            </a:br>
            <a:r>
              <a:rPr lang="cs-CZ" i="1" dirty="0"/>
              <a:t>aby náš svět byl v pořádku.</a:t>
            </a:r>
            <a:endParaRPr lang="cs-CZ" dirty="0"/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4009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 čemu jsou kluci na světě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/>
              <a:t>Páni kluci jsou tu k tomu, aby svět byl veselý. Vystartují ráno z domu, jako když je vystřelí. </a:t>
            </a:r>
            <a:br>
              <a:rPr lang="cs-CZ" sz="2800" dirty="0"/>
            </a:br>
            <a:r>
              <a:rPr lang="cs-CZ" sz="2800" dirty="0"/>
              <a:t>Nevydrží chvíli v klidu, píšou na zeď, kdo co je, prozkoumají Antarktidu, promění se v kovboje. </a:t>
            </a:r>
            <a:br>
              <a:rPr lang="cs-CZ" sz="2800" dirty="0"/>
            </a:br>
            <a:r>
              <a:rPr lang="cs-CZ" sz="2800" dirty="0"/>
              <a:t>Na potoce staví jezy, loví lvy a vorvaně, vymýšlejí vynálezy, chytí hvězdu do dlaně. </a:t>
            </a:r>
            <a:br>
              <a:rPr lang="cs-CZ" dirty="0"/>
            </a:br>
            <a:r>
              <a:rPr lang="cs-CZ" sz="2800" dirty="0"/>
              <a:t>Neleknou se blesku, hromu, nevadí jim mráz a led. Páni kluci jsou tu k tomu, aby se svět točil vpřed. 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2177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Genderová dělba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Tradičně: 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pečující o domácnost (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kuche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, 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kirche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, 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kindern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muži lovící potravu (chlebodárce)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4504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Genderová dělba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Moderně: 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Roste podíl žen, které vstupují na trh práce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Roste průměrné vzdělání žen (aktuálně více SŠ i VŠ vzdělaných žen než mužů)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Dvoukariérová domácnost</a:t>
            </a: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A co na to muži?</a:t>
            </a:r>
          </a:p>
        </p:txBody>
      </p:sp>
    </p:spTree>
    <p:extLst>
      <p:ext uri="{BB962C8B-B14F-4D97-AF65-F5344CB8AC3E}">
        <p14:creationId xmlns:p14="http://schemas.microsoft.com/office/powerpoint/2010/main" val="42740900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Genderová dělba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A co na to muži?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Přebírají část péče o děti a domácnost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Je to dost? Je to dost rychle?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Mizí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Roste podíl svobodných matek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539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Genderová dělba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Mizí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Jiří Čunek: Pokud se žena špatně rozhodla, s kým mít dítě, musí nést následky 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Ministerstvo kultury: „Dnes je Velký pátek. Připomínáme si ukřižování Krista a také bolest Marie, která nesla následky problematického rozhodnutí, s kým mít dítě.“ 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0195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Dvojí metr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Muž pečující o dítě – hrdina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Žena odcházející do práce – kariéristka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Biologická nezpůsobilost mužů starat se o dítě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Biologická nezpůsobilost žen vykonávat určitá povolání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Genderová struktura se mění jen pomalu</a:t>
            </a:r>
          </a:p>
        </p:txBody>
      </p:sp>
    </p:spTree>
    <p:extLst>
      <p:ext uri="{BB962C8B-B14F-4D97-AF65-F5344CB8AC3E}">
        <p14:creationId xmlns:p14="http://schemas.microsoft.com/office/powerpoint/2010/main" val="8259856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Tonda má ženskou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  <a:hlinkClick r:id="rId2"/>
              </a:rPr>
              <a:t>https://youtu.be/jcgraOQovGc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293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Gender nebo pohlaví?</a:t>
            </a:r>
          </a:p>
        </p:txBody>
      </p:sp>
    </p:spTree>
    <p:extLst>
      <p:ext uri="{BB962C8B-B14F-4D97-AF65-F5344CB8AC3E}">
        <p14:creationId xmlns:p14="http://schemas.microsoft.com/office/powerpoint/2010/main" val="27754586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Důsledky na trhu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Gender 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Pay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 Gap: rozdíl mezi platy mužů a žen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ČR: 22 %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Přední místo v EU spolu se Slovenskem, ale také Německem a Rakouskem</a:t>
            </a:r>
          </a:p>
        </p:txBody>
      </p:sp>
    </p:spTree>
    <p:extLst>
      <p:ext uri="{BB962C8B-B14F-4D97-AF65-F5344CB8AC3E}">
        <p14:creationId xmlns:p14="http://schemas.microsoft.com/office/powerpoint/2010/main" val="40482918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Důsledky na trhu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Vysvětlení: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méně pracují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hůře pracují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pracují kratší dobu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toho méně umí</a:t>
            </a:r>
          </a:p>
        </p:txBody>
      </p:sp>
    </p:spTree>
    <p:extLst>
      <p:ext uri="{BB962C8B-B14F-4D97-AF65-F5344CB8AC3E}">
        <p14:creationId xmlns:p14="http://schemas.microsoft.com/office/powerpoint/2010/main" val="39348805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Důsledky na trhu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Vysvětlení: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méně pracují</a:t>
            </a:r>
          </a:p>
          <a:p>
            <a:pPr marL="0" indent="0">
              <a:buNone/>
            </a:pPr>
            <a:r>
              <a:rPr lang="cs-CZ" i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podíl pracujících žen i počet odpracovaných hodin je nižší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hůře pracují</a:t>
            </a:r>
          </a:p>
          <a:p>
            <a:pPr marL="0" indent="0">
              <a:buNone/>
            </a:pPr>
            <a:r>
              <a:rPr lang="cs-CZ" i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odlišná povolání s méně kompetitivním prostředím</a:t>
            </a:r>
          </a:p>
        </p:txBody>
      </p:sp>
    </p:spTree>
    <p:extLst>
      <p:ext uri="{BB962C8B-B14F-4D97-AF65-F5344CB8AC3E}">
        <p14:creationId xmlns:p14="http://schemas.microsoft.com/office/powerpoint/2010/main" val="1889468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Důsledky na trhu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Vysvětlení: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pracují kratší dobu</a:t>
            </a:r>
          </a:p>
          <a:p>
            <a:pPr marL="0" indent="0">
              <a:buNone/>
            </a:pPr>
            <a:r>
              <a:rPr lang="cs-CZ" i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Kariérní přestávky způsobené péčí o děti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toho méně umí</a:t>
            </a:r>
          </a:p>
          <a:p>
            <a:pPr marL="0" indent="0">
              <a:buNone/>
            </a:pPr>
            <a:r>
              <a:rPr lang="cs-CZ" i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Nižší vzdělání žen</a:t>
            </a:r>
          </a:p>
        </p:txBody>
      </p:sp>
    </p:spTree>
    <p:extLst>
      <p:ext uri="{BB962C8B-B14F-4D97-AF65-F5344CB8AC3E}">
        <p14:creationId xmlns:p14="http://schemas.microsoft.com/office/powerpoint/2010/main" val="18642292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Důsledky na trhu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Vysvětlení: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méně pracují			OK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hůře pracují			OK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pracují kratší dobu		oslabuje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toho méně umí		zmizelo</a:t>
            </a:r>
          </a:p>
        </p:txBody>
      </p:sp>
    </p:spTree>
    <p:extLst>
      <p:ext uri="{BB962C8B-B14F-4D97-AF65-F5344CB8AC3E}">
        <p14:creationId xmlns:p14="http://schemas.microsoft.com/office/powerpoint/2010/main" val="3739006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Důsledky na trhu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jsou dnes vzdělané stejně nebo více než muži a jejich karierní přestávky jsou vzhledem k malému počtu dětí spíše zanedbatelné.</a:t>
            </a: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Proč tedy pořád berou méně?</a:t>
            </a:r>
          </a:p>
        </p:txBody>
      </p:sp>
    </p:spTree>
    <p:extLst>
      <p:ext uri="{BB962C8B-B14F-4D97-AF65-F5344CB8AC3E}">
        <p14:creationId xmlns:p14="http://schemas.microsoft.com/office/powerpoint/2010/main" val="9689846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Sklo, lepidlo, výtah a královna</a:t>
            </a:r>
          </a:p>
        </p:txBody>
      </p:sp>
    </p:spTree>
    <p:extLst>
      <p:ext uri="{BB962C8B-B14F-4D97-AF65-F5344CB8AC3E}">
        <p14:creationId xmlns:p14="http://schemas.microsoft.com/office/powerpoint/2010/main" val="40136095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Sklo, lepidlo, výtah a královna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Roura (</a:t>
            </a:r>
            <a:r>
              <a:rPr lang="cs-CZ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pipeline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s vyšším vzděláním jsou mladé a bude trvat, než proniknou na vyšší místa, aby získaly vyšší plat</a:t>
            </a:r>
          </a:p>
        </p:txBody>
      </p:sp>
    </p:spTree>
    <p:extLst>
      <p:ext uri="{BB962C8B-B14F-4D97-AF65-F5344CB8AC3E}">
        <p14:creationId xmlns:p14="http://schemas.microsoft.com/office/powerpoint/2010/main" val="35879075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Sklo, lepidlo, výtah a královna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Skleněný strop (</a:t>
            </a:r>
            <a:r>
              <a:rPr lang="cs-CZ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glass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ceiling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I když mají ženy dostatečnou kvalifikaci a praxi, stále existuje na určitém místě karierní hierarchie skleněný strop, přes který nemohou proniknout</a:t>
            </a:r>
          </a:p>
        </p:txBody>
      </p:sp>
    </p:spTree>
    <p:extLst>
      <p:ext uri="{BB962C8B-B14F-4D97-AF65-F5344CB8AC3E}">
        <p14:creationId xmlns:p14="http://schemas.microsoft.com/office/powerpoint/2010/main" val="2685877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Sklo, lepidlo, výtah a královna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Skleněný strop (</a:t>
            </a:r>
            <a:r>
              <a:rPr lang="cs-CZ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glass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ceiling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I když mají ženy dostatečnou kvalifikaci a praxi, stále existuje na určitém místě karierní hierarchie skleněný strop, přes který nemohou proniknout</a:t>
            </a:r>
          </a:p>
          <a:p>
            <a:pPr marL="0" indent="0"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Lepkavá podlaha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… nebo se nemohou odlepit z nejnižších nekvalifikovaných pozic</a:t>
            </a:r>
          </a:p>
        </p:txBody>
      </p:sp>
    </p:spTree>
    <p:extLst>
      <p:ext uri="{BB962C8B-B14F-4D97-AF65-F5344CB8AC3E}">
        <p14:creationId xmlns:p14="http://schemas.microsoft.com/office/powerpoint/2010/main" val="36815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Gender nebo pohlaví?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Pohlaví: 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biologický pojem, přítomnost primárních/sekundárních pohlavních znaků</a:t>
            </a:r>
          </a:p>
        </p:txBody>
      </p:sp>
    </p:spTree>
    <p:extLst>
      <p:ext uri="{BB962C8B-B14F-4D97-AF65-F5344CB8AC3E}">
        <p14:creationId xmlns:p14="http://schemas.microsoft.com/office/powerpoint/2010/main" val="4858925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Sklo, lepidlo, výtah a královna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Skleněný výtah (</a:t>
            </a:r>
            <a:r>
              <a:rPr lang="cs-CZ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glass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elevator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Naopak muži jsou často vyneseni na vyšší karierní pozice, aniž by o ně stáli, zejména v hodně feminizovaných kolektivech (školství)</a:t>
            </a:r>
          </a:p>
        </p:txBody>
      </p:sp>
    </p:spTree>
    <p:extLst>
      <p:ext uri="{BB962C8B-B14F-4D97-AF65-F5344CB8AC3E}">
        <p14:creationId xmlns:p14="http://schemas.microsoft.com/office/powerpoint/2010/main" val="30098758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Sklo, lepidlo, výtah a královna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Včelí královna (</a:t>
            </a:r>
            <a:r>
              <a:rPr lang="cs-CZ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Queen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Bee)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Když už žena pronikne na vyšší pozice, neslouží jako podpora pro další ženy, ale naopak všechny podřízené ženy brzdí v další kariéře</a:t>
            </a:r>
          </a:p>
        </p:txBody>
      </p:sp>
    </p:spTree>
    <p:extLst>
      <p:ext uri="{BB962C8B-B14F-4D97-AF65-F5344CB8AC3E}">
        <p14:creationId xmlns:p14="http://schemas.microsoft.com/office/powerpoint/2010/main" val="15476242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Dotazy a připomínky?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67333"/>
            <a:ext cx="8229600" cy="4525963"/>
          </a:xfrm>
        </p:spPr>
        <p:txBody>
          <a:bodyPr/>
          <a:lstStyle/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				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dotomas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@mail.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muni.cz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Gender nebo pohlaví?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Pohlaví: 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biologický pojem, přítomnost primárních/sekundárních pohlavních znaků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Gender: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 společenská role příslušníků jednotlivých pohlaví</a:t>
            </a: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804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Socializace do genderu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„Člověk se ženou nerodí, ale stává“ (Simone de 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Beauvoir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Od malička se učíme mužskou a ženskou roli od ostatních (primární a sekundární socializace)</a:t>
            </a: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745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Socializace do genderu</a:t>
            </a:r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77F556FC-BE73-413F-91CE-50A243D760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5" y="1346500"/>
            <a:ext cx="6914783" cy="5034827"/>
          </a:xfrm>
        </p:spPr>
      </p:pic>
    </p:spTree>
    <p:extLst>
      <p:ext uri="{BB962C8B-B14F-4D97-AF65-F5344CB8AC3E}">
        <p14:creationId xmlns:p14="http://schemas.microsoft.com/office/powerpoint/2010/main" val="1469582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Socializace do genderu</a:t>
            </a: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9D6741CF-D879-481C-9AD2-637622D7C3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207872"/>
            <a:ext cx="5364313" cy="6181568"/>
          </a:xfrm>
        </p:spPr>
      </p:pic>
    </p:spTree>
    <p:extLst>
      <p:ext uri="{BB962C8B-B14F-4D97-AF65-F5344CB8AC3E}">
        <p14:creationId xmlns:p14="http://schemas.microsoft.com/office/powerpoint/2010/main" val="894145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Socializace do genderu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 klucích a holkách hovoříme odlišně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krásná • malá • něžná • roztomilá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kluk jak buk • silák</a:t>
            </a: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731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Socializace do genderu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 klucích a holkách hovoříme odlišně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Dáváme jim jiné hračky</a:t>
            </a:r>
          </a:p>
        </p:txBody>
      </p:sp>
    </p:spTree>
    <p:extLst>
      <p:ext uri="{BB962C8B-B14F-4D97-AF65-F5344CB8AC3E}">
        <p14:creationId xmlns:p14="http://schemas.microsoft.com/office/powerpoint/2010/main" val="3533235592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2723</TotalTime>
  <Words>703</Words>
  <Application>Microsoft Office PowerPoint</Application>
  <PresentationFormat>Předvádění na obrazovce (4:3)</PresentationFormat>
  <Paragraphs>136</Paragraphs>
  <Slides>32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Arial</vt:lpstr>
      <vt:lpstr>Segoe UI</vt:lpstr>
      <vt:lpstr>Segoe UI Semibold</vt:lpstr>
      <vt:lpstr>Verdana</vt:lpstr>
      <vt:lpstr>Výchozí návrh</vt:lpstr>
      <vt:lpstr>Prezentace aplikace PowerPoint</vt:lpstr>
      <vt:lpstr>Gender nebo pohlaví?</vt:lpstr>
      <vt:lpstr>Gender nebo pohlaví?</vt:lpstr>
      <vt:lpstr>Gender nebo pohlaví?</vt:lpstr>
      <vt:lpstr>Socializace do genderu</vt:lpstr>
      <vt:lpstr>Socializace do genderu</vt:lpstr>
      <vt:lpstr>Socializace do genderu</vt:lpstr>
      <vt:lpstr>Socializace do genderu</vt:lpstr>
      <vt:lpstr>Socializace do genderu</vt:lpstr>
      <vt:lpstr>Socializace do genderu</vt:lpstr>
      <vt:lpstr>Socializace do genderu</vt:lpstr>
      <vt:lpstr>K čemu jsou holky na světě</vt:lpstr>
      <vt:lpstr>K čemu jsou kluci na světě</vt:lpstr>
      <vt:lpstr>Genderová dělba práce</vt:lpstr>
      <vt:lpstr>Genderová dělba práce</vt:lpstr>
      <vt:lpstr>Genderová dělba práce</vt:lpstr>
      <vt:lpstr>Genderová dělba práce</vt:lpstr>
      <vt:lpstr>Dvojí metr</vt:lpstr>
      <vt:lpstr>Tonda má ženskou</vt:lpstr>
      <vt:lpstr>Důsledky na trhu práce</vt:lpstr>
      <vt:lpstr>Důsledky na trhu práce</vt:lpstr>
      <vt:lpstr>Důsledky na trhu práce</vt:lpstr>
      <vt:lpstr>Důsledky na trhu práce</vt:lpstr>
      <vt:lpstr>Důsledky na trhu práce</vt:lpstr>
      <vt:lpstr>Důsledky na trhu práce</vt:lpstr>
      <vt:lpstr>Sklo, lepidlo, výtah a královna</vt:lpstr>
      <vt:lpstr>Sklo, lepidlo, výtah a královna</vt:lpstr>
      <vt:lpstr>Sklo, lepidlo, výtah a královna</vt:lpstr>
      <vt:lpstr>Sklo, lepidlo, výtah a královna</vt:lpstr>
      <vt:lpstr>Sklo, lepidlo, výtah a královna</vt:lpstr>
      <vt:lpstr>Sklo, lepidlo, výtah a královna</vt:lpstr>
      <vt:lpstr>Dotazy a připomínky?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Tomáš Tomáš</cp:lastModifiedBy>
  <cp:revision>279</cp:revision>
  <dcterms:created xsi:type="dcterms:W3CDTF">2006-09-04T06:54:07Z</dcterms:created>
  <dcterms:modified xsi:type="dcterms:W3CDTF">2018-11-27T22:08:21Z</dcterms:modified>
</cp:coreProperties>
</file>