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76" r:id="rId2"/>
    <p:sldId id="293" r:id="rId3"/>
    <p:sldId id="308" r:id="rId4"/>
    <p:sldId id="307" r:id="rId5"/>
    <p:sldId id="309" r:id="rId6"/>
    <p:sldId id="310" r:id="rId7"/>
    <p:sldId id="311" r:id="rId8"/>
    <p:sldId id="312" r:id="rId9"/>
    <p:sldId id="313" r:id="rId10"/>
    <p:sldId id="317" r:id="rId11"/>
    <p:sldId id="318" r:id="rId12"/>
    <p:sldId id="319" r:id="rId13"/>
    <p:sldId id="320" r:id="rId14"/>
    <p:sldId id="323" r:id="rId15"/>
    <p:sldId id="321" r:id="rId16"/>
    <p:sldId id="322" r:id="rId17"/>
    <p:sldId id="314" r:id="rId18"/>
    <p:sldId id="326" r:id="rId19"/>
    <p:sldId id="324" r:id="rId20"/>
    <p:sldId id="325" r:id="rId21"/>
    <p:sldId id="327" r:id="rId22"/>
    <p:sldId id="328" r:id="rId23"/>
    <p:sldId id="329" r:id="rId24"/>
    <p:sldId id="330" r:id="rId25"/>
    <p:sldId id="341" r:id="rId26"/>
    <p:sldId id="333" r:id="rId27"/>
    <p:sldId id="337" r:id="rId28"/>
    <p:sldId id="334" r:id="rId29"/>
    <p:sldId id="338" r:id="rId30"/>
    <p:sldId id="339" r:id="rId31"/>
    <p:sldId id="340" r:id="rId32"/>
    <p:sldId id="335" r:id="rId33"/>
    <p:sldId id="315" r:id="rId34"/>
    <p:sldId id="331" r:id="rId35"/>
    <p:sldId id="332" r:id="rId36"/>
    <p:sldId id="292" r:id="rId3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Styl Světlá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63" d="100"/>
          <a:sy n="63" d="100"/>
        </p:scale>
        <p:origin x="138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74755"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F286664E-2041-4590-89B1-FF6933D0A0C6}"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miter lim="800000"/>
            <a:headEnd/>
            <a:tailEnd/>
          </a:ln>
        </p:spPr>
        <p:txBody>
          <a:bodyPr/>
          <a:lstStyle/>
          <a:p>
            <a:fld id="{3F0A9CBD-3CDE-4660-9832-71FE2D498EDF}" type="slidenum">
              <a:rPr lang="cs-CZ" smtClean="0"/>
              <a:pPr/>
              <a:t>1</a:t>
            </a:fld>
            <a:endParaRPr lang="cs-CZ"/>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CD9720C-BA2E-4C59-B308-DEF50710F2B7}"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BDD854AA-7CD1-4EE5-86AB-38A2BF9721A9}"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121F881-0AA9-4FEC-A888-9F8E4ADD8252}"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5122DDFD-FAD3-4868-A91D-0D0E31A03B1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C4B7278-93A3-4020-BCDD-B7D256590E2B}"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6AD8D8FB-CD7D-4D69-9C05-62A7ADB54EBA}"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A0ED11DC-F18B-4A34-B754-AAC57E8EABFD}"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8A576380-624B-409A-B27D-13366D46AF31}"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19923AED-FEA9-4FBB-9CE6-DF65CCF694B9}"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9797F023-ED88-425D-B899-9A5DEEBCD393}"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55DB6056-ACF8-4A51-B5E3-E5FBEA4E1BC5}"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1E01BD31-3810-4E20-8A46-494856DB8522}"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546100" indent="-546100" algn="l" rtl="0" eaLnBrk="0" fontAlgn="base" hangingPunct="0">
        <a:spcBef>
          <a:spcPct val="20000"/>
        </a:spcBef>
        <a:spcAft>
          <a:spcPct val="0"/>
        </a:spcAft>
        <a:buChar char="•"/>
        <a:defRPr sz="3200">
          <a:solidFill>
            <a:schemeClr val="tx1"/>
          </a:solidFill>
          <a:latin typeface="+mn-lt"/>
          <a:ea typeface="+mn-ea"/>
          <a:cs typeface="+mn-cs"/>
        </a:defRPr>
      </a:lvl1pPr>
      <a:lvl2pPr marL="1011238" indent="-285750" algn="l" rtl="0" eaLnBrk="0" fontAlgn="base" hangingPunct="0">
        <a:spcBef>
          <a:spcPct val="20000"/>
        </a:spcBef>
        <a:spcAft>
          <a:spcPct val="0"/>
        </a:spcAft>
        <a:buChar char="–"/>
        <a:defRPr sz="2800">
          <a:solidFill>
            <a:schemeClr val="tx1"/>
          </a:solidFill>
          <a:latin typeface="+mn-lt"/>
        </a:defRPr>
      </a:lvl2pPr>
      <a:lvl3pPr marL="1419225" indent="-228600" algn="l" rtl="0" eaLnBrk="0" fontAlgn="base" hangingPunct="0">
        <a:spcBef>
          <a:spcPct val="20000"/>
        </a:spcBef>
        <a:spcAft>
          <a:spcPct val="0"/>
        </a:spcAft>
        <a:buChar char="•"/>
        <a:defRPr sz="2400">
          <a:solidFill>
            <a:schemeClr val="tx1"/>
          </a:solidFill>
          <a:latin typeface="+mn-lt"/>
        </a:defRPr>
      </a:lvl3pPr>
      <a:lvl4pPr marL="1827213" indent="-228600" algn="l" rtl="0" eaLnBrk="0" fontAlgn="base" hangingPunct="0">
        <a:spcBef>
          <a:spcPct val="20000"/>
        </a:spcBef>
        <a:spcAft>
          <a:spcPct val="0"/>
        </a:spcAft>
        <a:buChar char="–"/>
        <a:defRPr sz="2000">
          <a:solidFill>
            <a:schemeClr val="tx1"/>
          </a:solidFill>
          <a:latin typeface="+mn-lt"/>
        </a:defRPr>
      </a:lvl4pPr>
      <a:lvl5pPr marL="2235200" indent="-228600" algn="l" rtl="0" eaLnBrk="0" fontAlgn="base" hangingPunct="0">
        <a:spcBef>
          <a:spcPct val="20000"/>
        </a:spcBef>
        <a:spcAft>
          <a:spcPct val="0"/>
        </a:spcAft>
        <a:buChar char="»"/>
        <a:defRPr sz="2000">
          <a:solidFill>
            <a:schemeClr val="tx1"/>
          </a:solidFill>
          <a:latin typeface="+mn-lt"/>
        </a:defRPr>
      </a:lvl5pPr>
      <a:lvl6pPr marL="2692400" indent="-228600" algn="l" rtl="0" fontAlgn="base">
        <a:spcBef>
          <a:spcPct val="20000"/>
        </a:spcBef>
        <a:spcAft>
          <a:spcPct val="0"/>
        </a:spcAft>
        <a:buChar char="»"/>
        <a:defRPr sz="2000">
          <a:solidFill>
            <a:schemeClr val="tx1"/>
          </a:solidFill>
          <a:latin typeface="+mn-lt"/>
        </a:defRPr>
      </a:lvl6pPr>
      <a:lvl7pPr marL="3149600" indent="-228600" algn="l" rtl="0" fontAlgn="base">
        <a:spcBef>
          <a:spcPct val="20000"/>
        </a:spcBef>
        <a:spcAft>
          <a:spcPct val="0"/>
        </a:spcAft>
        <a:buChar char="»"/>
        <a:defRPr sz="2000">
          <a:solidFill>
            <a:schemeClr val="tx1"/>
          </a:solidFill>
          <a:latin typeface="+mn-lt"/>
        </a:defRPr>
      </a:lvl7pPr>
      <a:lvl8pPr marL="3606800" indent="-228600" algn="l" rtl="0" fontAlgn="base">
        <a:spcBef>
          <a:spcPct val="20000"/>
        </a:spcBef>
        <a:spcAft>
          <a:spcPct val="0"/>
        </a:spcAft>
        <a:buChar char="»"/>
        <a:defRPr sz="2000">
          <a:solidFill>
            <a:schemeClr val="tx1"/>
          </a:solidFill>
          <a:latin typeface="+mn-lt"/>
        </a:defRPr>
      </a:lvl8pPr>
      <a:lvl9pPr marL="40640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hSQB_cL1Fu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597650"/>
            <a:ext cx="9144000" cy="260350"/>
          </a:xfrm>
          <a:prstGeom prst="rect">
            <a:avLst/>
          </a:prstGeom>
          <a:solidFill>
            <a:srgbClr val="008373"/>
          </a:solidFill>
          <a:ln w="9525">
            <a:noFill/>
            <a:miter lim="800000"/>
            <a:headEnd/>
            <a:tailEnd/>
          </a:ln>
        </p:spPr>
        <p:txBody>
          <a:bodyPr wrap="none" anchor="ctr"/>
          <a:lstStyle/>
          <a:p>
            <a:pPr algn="r"/>
            <a:r>
              <a:rPr lang="cs-CZ">
                <a:solidFill>
                  <a:schemeClr val="bg1"/>
                </a:solidFill>
                <a:latin typeface="Verdana" pitchFamily="34" charset="0"/>
              </a:rPr>
              <a:t>www.fss.muni.cz   </a:t>
            </a:r>
          </a:p>
        </p:txBody>
      </p:sp>
      <p:pic>
        <p:nvPicPr>
          <p:cNvPr id="2051" name="Obrázek 8"/>
          <p:cNvPicPr>
            <a:picLocks noChangeAspect="1"/>
          </p:cNvPicPr>
          <p:nvPr/>
        </p:nvPicPr>
        <p:blipFill>
          <a:blip r:embed="rId3" cstate="print"/>
          <a:srcRect/>
          <a:stretch>
            <a:fillRect/>
          </a:stretch>
        </p:blipFill>
        <p:spPr bwMode="auto">
          <a:xfrm>
            <a:off x="539750" y="0"/>
            <a:ext cx="2879725" cy="1152525"/>
          </a:xfrm>
          <a:prstGeom prst="rect">
            <a:avLst/>
          </a:prstGeom>
          <a:noFill/>
          <a:ln w="9525">
            <a:noFill/>
            <a:miter lim="800000"/>
            <a:headEnd/>
            <a:tailEnd/>
          </a:ln>
        </p:spPr>
      </p:pic>
      <p:sp>
        <p:nvSpPr>
          <p:cNvPr id="2052" name="TextovéPole 1"/>
          <p:cNvSpPr txBox="1">
            <a:spLocks noChangeArrowheads="1"/>
          </p:cNvSpPr>
          <p:nvPr/>
        </p:nvSpPr>
        <p:spPr bwMode="auto">
          <a:xfrm>
            <a:off x="539750" y="2852738"/>
            <a:ext cx="8135938" cy="2923877"/>
          </a:xfrm>
          <a:prstGeom prst="rect">
            <a:avLst/>
          </a:prstGeom>
          <a:noFill/>
          <a:ln w="9525">
            <a:noFill/>
            <a:miter lim="800000"/>
            <a:headEnd/>
            <a:tailEnd/>
          </a:ln>
        </p:spPr>
        <p:txBody>
          <a:bodyPr>
            <a:spAutoFit/>
          </a:bodyPr>
          <a:lstStyle/>
          <a:p>
            <a:r>
              <a:rPr lang="cs-CZ" sz="2800" b="1" dirty="0">
                <a:latin typeface="Segoe UI Semibold" pitchFamily="34" charset="0"/>
              </a:rPr>
              <a:t>Sociologie rodiny</a:t>
            </a:r>
          </a:p>
          <a:p>
            <a:endParaRPr lang="cs-CZ" sz="2800" b="1" dirty="0">
              <a:latin typeface="Segoe UI Semibold" pitchFamily="34" charset="0"/>
            </a:endParaRPr>
          </a:p>
          <a:p>
            <a:endParaRPr lang="cs-CZ" sz="2800" dirty="0">
              <a:latin typeface="Segoe UI Semibold" pitchFamily="34" charset="0"/>
            </a:endParaRPr>
          </a:p>
          <a:p>
            <a:endParaRPr lang="cs-CZ" sz="2800" dirty="0">
              <a:latin typeface="Segoe UI Semibold" pitchFamily="34" charset="0"/>
            </a:endParaRPr>
          </a:p>
          <a:p>
            <a:endParaRPr lang="cs-CZ" sz="2800" dirty="0">
              <a:latin typeface="Segoe UI Semibold" pitchFamily="34" charset="0"/>
            </a:endParaRPr>
          </a:p>
          <a:p>
            <a:pPr algn="r"/>
            <a:r>
              <a:rPr lang="cs-CZ" sz="2200" dirty="0">
                <a:latin typeface="Segoe UI" pitchFamily="34" charset="0"/>
                <a:cs typeface="Segoe UI" pitchFamily="34" charset="0"/>
              </a:rPr>
              <a:t>Tomáš Doseděl</a:t>
            </a:r>
          </a:p>
          <a:p>
            <a:pPr algn="r"/>
            <a:r>
              <a:rPr lang="cs-CZ" sz="2200" dirty="0" err="1">
                <a:latin typeface="Segoe UI" pitchFamily="34" charset="0"/>
                <a:cs typeface="Segoe UI" pitchFamily="34" charset="0"/>
              </a:rPr>
              <a:t>dotomas</a:t>
            </a:r>
            <a:r>
              <a:rPr lang="cs-CZ" sz="2200" dirty="0">
                <a:latin typeface="Segoe UI" pitchFamily="34" charset="0"/>
                <a:cs typeface="Segoe UI" pitchFamily="34" charset="0"/>
              </a:rPr>
              <a:t>@mail.</a:t>
            </a:r>
            <a:r>
              <a:rPr lang="cs-CZ" sz="2200" dirty="0" err="1">
                <a:latin typeface="Segoe UI" pitchFamily="34" charset="0"/>
                <a:cs typeface="Segoe UI" pitchFamily="34" charset="0"/>
              </a:rPr>
              <a:t>muni.cz</a:t>
            </a:r>
            <a:endParaRPr lang="cs-CZ" sz="2200" dirty="0">
              <a:latin typeface="Segoe UI" pitchFamily="34" charset="0"/>
              <a:cs typeface="Segoe UI" pitchFamily="34" charset="0"/>
            </a:endParaRPr>
          </a:p>
        </p:txBody>
      </p:sp>
      <p:cxnSp>
        <p:nvCxnSpPr>
          <p:cNvPr id="5" name="Přímá spojnice 4"/>
          <p:cNvCxnSpPr/>
          <p:nvPr/>
        </p:nvCxnSpPr>
        <p:spPr>
          <a:xfrm>
            <a:off x="0" y="1341438"/>
            <a:ext cx="9180513"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advTm="7797"/>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Kdo patří do rodiny</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a:t>
            </a: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děti</a:t>
            </a:r>
          </a:p>
          <a:p>
            <a:r>
              <a:rPr lang="cs-CZ" b="1" dirty="0">
                <a:latin typeface="Segoe UI" pitchFamily="34" charset="0"/>
                <a:ea typeface="Segoe UI" pitchFamily="34" charset="0"/>
                <a:cs typeface="Segoe UI" pitchFamily="34" charset="0"/>
              </a:rPr>
              <a:t>neúplná 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neúplný manželský pár + děti</a:t>
            </a:r>
          </a:p>
          <a:p>
            <a:r>
              <a:rPr lang="cs-CZ" b="1" dirty="0">
                <a:latin typeface="Segoe UI" pitchFamily="34" charset="0"/>
                <a:ea typeface="Segoe UI" pitchFamily="34" charset="0"/>
                <a:cs typeface="Segoe UI" pitchFamily="34" charset="0"/>
              </a:rPr>
              <a:t>rozšířená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děti + další členové</a:t>
            </a:r>
            <a:endParaRPr lang="cs-CZ" b="1" dirty="0">
              <a:latin typeface="Segoe UI" pitchFamily="34" charset="0"/>
              <a:ea typeface="Segoe UI" pitchFamily="34" charset="0"/>
              <a:cs typeface="Segoe UI" pitchFamily="34" charset="0"/>
            </a:endParaRPr>
          </a:p>
          <a:p>
            <a:r>
              <a:rPr lang="cs-CZ" b="1" dirty="0" err="1">
                <a:latin typeface="Segoe UI" pitchFamily="34" charset="0"/>
                <a:ea typeface="Segoe UI" pitchFamily="34" charset="0"/>
                <a:cs typeface="Segoe UI" pitchFamily="34" charset="0"/>
              </a:rPr>
              <a:t>singles</a:t>
            </a:r>
            <a:endParaRPr lang="cs-CZ" b="1" dirty="0">
              <a:latin typeface="Segoe UI" pitchFamily="34" charset="0"/>
              <a:ea typeface="Segoe UI" pitchFamily="34" charset="0"/>
              <a:cs typeface="Segoe UI" pitchFamily="34" charset="0"/>
            </a:endParaRPr>
          </a:p>
          <a:p>
            <a:pPr>
              <a:buNone/>
            </a:pPr>
            <a:r>
              <a:rPr lang="cs-CZ" dirty="0">
                <a:latin typeface="Segoe UI" pitchFamily="34" charset="0"/>
                <a:ea typeface="Segoe UI" pitchFamily="34" charset="0"/>
                <a:cs typeface="Segoe UI" pitchFamily="34" charset="0"/>
              </a:rPr>
              <a:t>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31724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pPr marL="0" indent="0">
              <a:buNone/>
            </a:pPr>
            <a:r>
              <a:rPr lang="cs-CZ" dirty="0">
                <a:latin typeface="Segoe UI" pitchFamily="34" charset="0"/>
                <a:ea typeface="Segoe UI" pitchFamily="34" charset="0"/>
                <a:cs typeface="Segoe UI" pitchFamily="34" charset="0"/>
              </a:rPr>
              <a:t>reprodukční (sexuální) pár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0476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r>
              <a:rPr lang="cs-CZ" b="1" dirty="0">
                <a:latin typeface="Segoe UI" pitchFamily="34" charset="0"/>
                <a:ea typeface="Segoe UI" pitchFamily="34" charset="0"/>
                <a:cs typeface="Segoe UI" pitchFamily="34" charset="0"/>
              </a:rPr>
              <a:t>kmenové uspořádání</a:t>
            </a:r>
          </a:p>
          <a:p>
            <a:pPr marL="0" indent="0">
              <a:buNone/>
            </a:pPr>
            <a:r>
              <a:rPr lang="cs-CZ" dirty="0">
                <a:latin typeface="Segoe UI" pitchFamily="34" charset="0"/>
                <a:ea typeface="Segoe UI" pitchFamily="34" charset="0"/>
                <a:cs typeface="Segoe UI" pitchFamily="34" charset="0"/>
              </a:rPr>
              <a:t>širší rodinné vazby, tabu incestu</a:t>
            </a:r>
          </a:p>
          <a:p>
            <a:pPr>
              <a:buNone/>
            </a:pPr>
            <a:r>
              <a:rPr lang="cs-CZ" dirty="0">
                <a:latin typeface="Segoe UI" pitchFamily="34" charset="0"/>
                <a:ea typeface="Segoe UI" pitchFamily="34" charset="0"/>
                <a:cs typeface="Segoe UI" pitchFamily="34" charset="0"/>
              </a:rPr>
              <a:t>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828174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r>
              <a:rPr lang="cs-CZ" b="1" dirty="0">
                <a:latin typeface="Segoe UI" pitchFamily="34" charset="0"/>
                <a:ea typeface="Segoe UI" pitchFamily="34" charset="0"/>
                <a:cs typeface="Segoe UI" pitchFamily="34" charset="0"/>
              </a:rPr>
              <a:t>kmenové uspořádání</a:t>
            </a:r>
          </a:p>
          <a:p>
            <a:r>
              <a:rPr lang="cs-CZ" b="1" dirty="0">
                <a:latin typeface="Segoe UI" pitchFamily="34" charset="0"/>
                <a:ea typeface="Segoe UI" pitchFamily="34" charset="0"/>
                <a:cs typeface="Segoe UI" pitchFamily="34" charset="0"/>
              </a:rPr>
              <a:t>starověk, středověk</a:t>
            </a:r>
          </a:p>
          <a:p>
            <a:pPr marL="0" indent="0">
              <a:buNone/>
            </a:pPr>
            <a:r>
              <a:rPr lang="cs-CZ" dirty="0">
                <a:latin typeface="Segoe UI" pitchFamily="34" charset="0"/>
                <a:ea typeface="Segoe UI" pitchFamily="34" charset="0"/>
                <a:cs typeface="Segoe UI" pitchFamily="34" charset="0"/>
              </a:rPr>
              <a:t>muž vlastníkem rodiny, do které patří žena, děti, čeleď/otroci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597377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r>
              <a:rPr lang="cs-CZ" b="1" dirty="0">
                <a:latin typeface="Segoe UI" pitchFamily="34" charset="0"/>
                <a:ea typeface="Segoe UI" pitchFamily="34" charset="0"/>
                <a:cs typeface="Segoe UI" pitchFamily="34" charset="0"/>
              </a:rPr>
              <a:t>kmenové uspořádání</a:t>
            </a:r>
          </a:p>
          <a:p>
            <a:r>
              <a:rPr lang="cs-CZ" b="1" dirty="0">
                <a:latin typeface="Segoe UI" pitchFamily="34" charset="0"/>
                <a:ea typeface="Segoe UI" pitchFamily="34" charset="0"/>
                <a:cs typeface="Segoe UI" pitchFamily="34" charset="0"/>
              </a:rPr>
              <a:t>starověk, středověk</a:t>
            </a:r>
          </a:p>
          <a:p>
            <a:pPr marL="0" indent="0">
              <a:buNone/>
            </a:pPr>
            <a:r>
              <a:rPr lang="cs-CZ" dirty="0">
                <a:latin typeface="Segoe UI" pitchFamily="34" charset="0"/>
                <a:ea typeface="Segoe UI" pitchFamily="34" charset="0"/>
                <a:cs typeface="Segoe UI" pitchFamily="34" charset="0"/>
              </a:rPr>
              <a:t>Nebudeš dychtit po ženě svého bližního. Nebudeš toužit po domě svého bližního ani po jeho poli ani po jeho otroku ani po jeho otrokyni ani po jeho býku ani po jeho oslu, vůbec po ničem, co patří tvému bližnímu. </a:t>
            </a:r>
          </a:p>
          <a:p>
            <a:pPr>
              <a:buNone/>
            </a:pPr>
            <a:r>
              <a:rPr lang="cs-CZ" dirty="0">
                <a:latin typeface="Segoe UI" pitchFamily="34" charset="0"/>
                <a:ea typeface="Segoe UI" pitchFamily="34" charset="0"/>
                <a:cs typeface="Segoe UI" pitchFamily="34" charset="0"/>
              </a:rPr>
              <a:t>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055110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r>
              <a:rPr lang="cs-CZ" b="1" dirty="0">
                <a:latin typeface="Segoe UI" pitchFamily="34" charset="0"/>
                <a:ea typeface="Segoe UI" pitchFamily="34" charset="0"/>
                <a:cs typeface="Segoe UI" pitchFamily="34" charset="0"/>
              </a:rPr>
              <a:t>kmenové uspořádání</a:t>
            </a:r>
          </a:p>
          <a:p>
            <a:r>
              <a:rPr lang="cs-CZ" b="1" dirty="0">
                <a:latin typeface="Segoe UI" pitchFamily="34" charset="0"/>
                <a:ea typeface="Segoe UI" pitchFamily="34" charset="0"/>
                <a:cs typeface="Segoe UI" pitchFamily="34" charset="0"/>
              </a:rPr>
              <a:t>starověk, středověk</a:t>
            </a:r>
          </a:p>
          <a:p>
            <a:r>
              <a:rPr lang="cs-CZ" b="1" dirty="0">
                <a:latin typeface="Segoe UI" pitchFamily="34" charset="0"/>
                <a:ea typeface="Segoe UI" pitchFamily="34" charset="0"/>
                <a:cs typeface="Segoe UI" pitchFamily="34" charset="0"/>
              </a:rPr>
              <a:t>buržoazní rodina</a:t>
            </a:r>
          </a:p>
          <a:p>
            <a:pPr marL="0" indent="0">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otec, matka, (děti)</a:t>
            </a:r>
          </a:p>
          <a:p>
            <a:pPr marL="0" indent="0">
              <a:buNone/>
            </a:pPr>
            <a:r>
              <a:rPr lang="cs-CZ" dirty="0">
                <a:latin typeface="Segoe UI" pitchFamily="34" charset="0"/>
                <a:ea typeface="Segoe UI" pitchFamily="34" charset="0"/>
                <a:cs typeface="Segoe UI" pitchFamily="34" charset="0"/>
              </a:rPr>
              <a:t>	vlastní domácnost</a:t>
            </a:r>
          </a:p>
          <a:p>
            <a:r>
              <a:rPr lang="cs-CZ" b="1" dirty="0">
                <a:latin typeface="Segoe UI" pitchFamily="34" charset="0"/>
                <a:ea typeface="Segoe UI" pitchFamily="34" charset="0"/>
                <a:cs typeface="Segoe UI" pitchFamily="34" charset="0"/>
              </a:rPr>
              <a:t>postmoderní rodina</a:t>
            </a:r>
          </a:p>
          <a:p>
            <a:pPr marL="0" indent="0">
              <a:buNone/>
            </a:pPr>
            <a:r>
              <a:rPr lang="cs-CZ" b="1" dirty="0">
                <a:latin typeface="Segoe UI" pitchFamily="34" charset="0"/>
                <a:ea typeface="Segoe UI" pitchFamily="34" charset="0"/>
                <a:cs typeface="Segoe UI" pitchFamily="34" charset="0"/>
              </a:rPr>
              <a:t>	</a:t>
            </a:r>
            <a:endParaRPr lang="cs-CZ" dirty="0">
              <a:latin typeface="Segoe UI" pitchFamily="34" charset="0"/>
              <a:ea typeface="Segoe UI" pitchFamily="34" charset="0"/>
              <a:cs typeface="Segoe UI" pitchFamily="34" charset="0"/>
            </a:endParaRPr>
          </a:p>
          <a:p>
            <a:pPr>
              <a:buNone/>
            </a:pPr>
            <a:r>
              <a:rPr lang="cs-CZ" dirty="0">
                <a:latin typeface="Segoe UI" pitchFamily="34" charset="0"/>
                <a:ea typeface="Segoe UI" pitchFamily="34" charset="0"/>
                <a:cs typeface="Segoe UI" pitchFamily="34" charset="0"/>
              </a:rPr>
              <a:t>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90947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„Tradiční“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pravěk</a:t>
            </a:r>
          </a:p>
          <a:p>
            <a:r>
              <a:rPr lang="cs-CZ" b="1" dirty="0">
                <a:latin typeface="Segoe UI" pitchFamily="34" charset="0"/>
                <a:ea typeface="Segoe UI" pitchFamily="34" charset="0"/>
                <a:cs typeface="Segoe UI" pitchFamily="34" charset="0"/>
              </a:rPr>
              <a:t>kmenové uspořádání</a:t>
            </a:r>
          </a:p>
          <a:p>
            <a:r>
              <a:rPr lang="cs-CZ" b="1" dirty="0">
                <a:latin typeface="Segoe UI" pitchFamily="34" charset="0"/>
                <a:ea typeface="Segoe UI" pitchFamily="34" charset="0"/>
                <a:cs typeface="Segoe UI" pitchFamily="34" charset="0"/>
              </a:rPr>
              <a:t>starověk, středověk</a:t>
            </a:r>
          </a:p>
          <a:p>
            <a:r>
              <a:rPr lang="cs-CZ" b="1" dirty="0">
                <a:latin typeface="Segoe UI" pitchFamily="34" charset="0"/>
                <a:ea typeface="Segoe UI" pitchFamily="34" charset="0"/>
                <a:cs typeface="Segoe UI" pitchFamily="34" charset="0"/>
              </a:rPr>
              <a:t>buržoazní rodina</a:t>
            </a:r>
          </a:p>
          <a:p>
            <a:r>
              <a:rPr lang="cs-CZ" b="1" dirty="0">
                <a:latin typeface="Segoe UI" pitchFamily="34" charset="0"/>
                <a:ea typeface="Segoe UI" pitchFamily="34" charset="0"/>
                <a:cs typeface="Segoe UI" pitchFamily="34" charset="0"/>
              </a:rPr>
              <a:t>postmoderní rodina</a:t>
            </a:r>
          </a:p>
          <a:p>
            <a:pPr marL="0" indent="0">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Neexistuje jediná správná forma 	rodinného soužití</a:t>
            </a:r>
          </a:p>
          <a:p>
            <a:pPr>
              <a:buNone/>
            </a:pPr>
            <a:r>
              <a:rPr lang="cs-CZ" dirty="0">
                <a:latin typeface="Segoe UI" pitchFamily="34" charset="0"/>
                <a:ea typeface="Segoe UI" pitchFamily="34" charset="0"/>
                <a:cs typeface="Segoe UI" pitchFamily="34" charset="0"/>
              </a:rPr>
              <a:t>	</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758469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Sňatkový trh</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předmoderní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Rodiči domlouvané sňatky</a:t>
            </a:r>
          </a:p>
          <a:p>
            <a:pPr>
              <a:buNone/>
            </a:pPr>
            <a:r>
              <a:rPr lang="cs-CZ" dirty="0">
                <a:latin typeface="Segoe UI" pitchFamily="34" charset="0"/>
                <a:ea typeface="Segoe UI" pitchFamily="34" charset="0"/>
                <a:cs typeface="Segoe UI" pitchFamily="34" charset="0"/>
              </a:rPr>
              <a:t>	Sňatek slouží k rozšíření majetku, utvrzení vazeb</a:t>
            </a:r>
          </a:p>
          <a:p>
            <a:pPr>
              <a:buNone/>
            </a:pPr>
            <a:r>
              <a:rPr lang="cs-CZ" dirty="0">
                <a:latin typeface="Segoe UI" pitchFamily="34" charset="0"/>
                <a:ea typeface="Segoe UI" pitchFamily="34" charset="0"/>
                <a:cs typeface="Segoe UI" pitchFamily="34" charset="0"/>
              </a:rPr>
              <a:t>	„Chov dcer na výměnu“</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Sňatkový trh</a:t>
            </a:r>
          </a:p>
        </p:txBody>
      </p:sp>
      <p:pic>
        <p:nvPicPr>
          <p:cNvPr id="7" name="Zástupný symbol pro obsah 6">
            <a:extLst>
              <a:ext uri="{FF2B5EF4-FFF2-40B4-BE49-F238E27FC236}">
                <a16:creationId xmlns:a16="http://schemas.microsoft.com/office/drawing/2014/main" id="{5ECCD000-814D-4970-AA1C-7FA8B80BB8B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290336"/>
            <a:ext cx="7318730" cy="5811071"/>
          </a:xfrm>
        </p:spPr>
      </p:pic>
    </p:spTree>
    <p:extLst>
      <p:ext uri="{BB962C8B-B14F-4D97-AF65-F5344CB8AC3E}">
        <p14:creationId xmlns:p14="http://schemas.microsoft.com/office/powerpoint/2010/main" val="3332932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Sňatkový trh</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předmoderní rodina</a:t>
            </a:r>
          </a:p>
          <a:p>
            <a:r>
              <a:rPr lang="cs-CZ" b="1" dirty="0">
                <a:latin typeface="Segoe UI" pitchFamily="34" charset="0"/>
                <a:ea typeface="Segoe UI" pitchFamily="34" charset="0"/>
                <a:cs typeface="Segoe UI" pitchFamily="34" charset="0"/>
              </a:rPr>
              <a:t>moderní rodina</a:t>
            </a:r>
          </a:p>
          <a:p>
            <a:pPr>
              <a:buNone/>
            </a:pPr>
            <a:r>
              <a:rPr lang="cs-CZ" dirty="0">
                <a:latin typeface="Segoe UI" pitchFamily="34" charset="0"/>
                <a:ea typeface="Segoe UI" pitchFamily="34" charset="0"/>
                <a:cs typeface="Segoe UI" pitchFamily="34" charset="0"/>
              </a:rPr>
              <a:t>	Ideál romantické lásky</a:t>
            </a:r>
          </a:p>
          <a:p>
            <a:pPr>
              <a:buNone/>
            </a:pPr>
            <a:r>
              <a:rPr lang="cs-CZ" dirty="0">
                <a:latin typeface="Segoe UI" pitchFamily="34" charset="0"/>
                <a:ea typeface="Segoe UI" pitchFamily="34" charset="0"/>
                <a:cs typeface="Segoe UI" pitchFamily="34" charset="0"/>
              </a:rPr>
              <a:t>	Silná míra homogamie</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552703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 čemu slouží rodina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Sňatkový trh</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předmoderní rodina</a:t>
            </a:r>
          </a:p>
          <a:p>
            <a:r>
              <a:rPr lang="cs-CZ" b="1" dirty="0">
                <a:latin typeface="Segoe UI" pitchFamily="34" charset="0"/>
                <a:ea typeface="Segoe UI" pitchFamily="34" charset="0"/>
                <a:cs typeface="Segoe UI" pitchFamily="34" charset="0"/>
              </a:rPr>
              <a:t>moderní rodina</a:t>
            </a:r>
          </a:p>
          <a:p>
            <a:r>
              <a:rPr lang="cs-CZ" b="1" dirty="0">
                <a:latin typeface="Segoe UI" pitchFamily="34" charset="0"/>
                <a:ea typeface="Segoe UI" pitchFamily="34" charset="0"/>
                <a:cs typeface="Segoe UI" pitchFamily="34" charset="0"/>
              </a:rPr>
              <a:t>postmoderní rodina</a:t>
            </a:r>
          </a:p>
          <a:p>
            <a:pPr marL="0" indent="0">
              <a:buNone/>
            </a:pPr>
            <a:r>
              <a:rPr lang="cs-CZ" dirty="0">
                <a:latin typeface="Segoe UI" pitchFamily="34" charset="0"/>
                <a:ea typeface="Segoe UI" pitchFamily="34" charset="0"/>
                <a:cs typeface="Segoe UI" pitchFamily="34" charset="0"/>
              </a:rPr>
              <a:t>Homogamie oslabuje</a:t>
            </a:r>
          </a:p>
          <a:p>
            <a:pPr marL="0" indent="0">
              <a:buNone/>
            </a:pPr>
            <a:r>
              <a:rPr lang="cs-CZ" dirty="0">
                <a:latin typeface="Segoe UI" pitchFamily="34" charset="0"/>
                <a:ea typeface="Segoe UI" pitchFamily="34" charset="0"/>
                <a:cs typeface="Segoe UI" pitchFamily="34" charset="0"/>
              </a:rPr>
              <a:t>Rodina není svazek na celý život</a:t>
            </a:r>
          </a:p>
          <a:p>
            <a:pPr marL="0" indent="0">
              <a:buNone/>
            </a:pPr>
            <a:r>
              <a:rPr lang="cs-CZ" dirty="0">
                <a:latin typeface="Segoe UI" pitchFamily="34" charset="0"/>
                <a:ea typeface="Segoe UI" pitchFamily="34" charset="0"/>
                <a:cs typeface="Segoe UI" pitchFamily="34" charset="0"/>
              </a:rPr>
              <a:t>Rodina není jediná forma párového uspořádání</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403706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Homogamie</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Geografická</a:t>
            </a:r>
          </a:p>
          <a:p>
            <a:pPr marL="0" indent="0">
              <a:buNone/>
            </a:pPr>
            <a:r>
              <a:rPr lang="cs-CZ" dirty="0">
                <a:latin typeface="Segoe UI" pitchFamily="34" charset="0"/>
                <a:ea typeface="Segoe UI" pitchFamily="34" charset="0"/>
                <a:cs typeface="Segoe UI" pitchFamily="34" charset="0"/>
              </a:rPr>
              <a:t>Spíše si vezmeme někoho, koho známe, kdo bydlí blízko</a:t>
            </a:r>
          </a:p>
          <a:p>
            <a:pPr marL="0" indent="0">
              <a:buNone/>
            </a:pPr>
            <a:r>
              <a:rPr lang="cs-CZ" dirty="0">
                <a:latin typeface="Segoe UI" pitchFamily="34" charset="0"/>
                <a:ea typeface="Segoe UI" pitchFamily="34" charset="0"/>
                <a:cs typeface="Segoe UI" pitchFamily="34" charset="0"/>
              </a:rPr>
              <a:t>Oslabuje s rozvojem dopravy a mobility obyvatelstva</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9856674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Homogamie</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Geografická</a:t>
            </a:r>
          </a:p>
          <a:p>
            <a:r>
              <a:rPr lang="cs-CZ" b="1" dirty="0">
                <a:latin typeface="Segoe UI" pitchFamily="34" charset="0"/>
                <a:ea typeface="Segoe UI" pitchFamily="34" charset="0"/>
                <a:cs typeface="Segoe UI" pitchFamily="34" charset="0"/>
              </a:rPr>
              <a:t>Věková</a:t>
            </a:r>
          </a:p>
          <a:p>
            <a:pPr>
              <a:buNone/>
            </a:pPr>
            <a:r>
              <a:rPr lang="cs-CZ" dirty="0">
                <a:latin typeface="Segoe UI" pitchFamily="34" charset="0"/>
                <a:ea typeface="Segoe UI" pitchFamily="34" charset="0"/>
                <a:cs typeface="Segoe UI" pitchFamily="34" charset="0"/>
              </a:rPr>
              <a:t>Muž potřebuje čas na rozjezd kariéry, žení </a:t>
            </a:r>
          </a:p>
          <a:p>
            <a:pPr>
              <a:buNone/>
            </a:pPr>
            <a:r>
              <a:rPr lang="cs-CZ" dirty="0">
                <a:latin typeface="Segoe UI" pitchFamily="34" charset="0"/>
                <a:ea typeface="Segoe UI" pitchFamily="34" charset="0"/>
                <a:cs typeface="Segoe UI" pitchFamily="34" charset="0"/>
              </a:rPr>
              <a:t>se kolem 30</a:t>
            </a:r>
          </a:p>
          <a:p>
            <a:pPr>
              <a:buNone/>
            </a:pPr>
            <a:r>
              <a:rPr lang="cs-CZ" dirty="0">
                <a:latin typeface="Segoe UI" pitchFamily="34" charset="0"/>
                <a:ea typeface="Segoe UI" pitchFamily="34" charset="0"/>
                <a:cs typeface="Segoe UI" pitchFamily="34" charset="0"/>
              </a:rPr>
              <a:t>Žena je v té době ze zenitem plodnosti, </a:t>
            </a:r>
          </a:p>
          <a:p>
            <a:pPr>
              <a:buNone/>
            </a:pPr>
            <a:r>
              <a:rPr lang="cs-CZ" dirty="0">
                <a:latin typeface="Segoe UI" pitchFamily="34" charset="0"/>
                <a:ea typeface="Segoe UI" pitchFamily="34" charset="0"/>
                <a:cs typeface="Segoe UI" pitchFamily="34" charset="0"/>
              </a:rPr>
              <a:t>pokud má muž možnost, vybírá „o něco </a:t>
            </a:r>
          </a:p>
          <a:p>
            <a:pPr>
              <a:buNone/>
            </a:pPr>
            <a:r>
              <a:rPr lang="cs-CZ" dirty="0">
                <a:latin typeface="Segoe UI" pitchFamily="34" charset="0"/>
                <a:ea typeface="Segoe UI" pitchFamily="34" charset="0"/>
                <a:cs typeface="Segoe UI" pitchFamily="34" charset="0"/>
              </a:rPr>
              <a:t>mladší“</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377138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Homogamie</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Geografická</a:t>
            </a:r>
          </a:p>
          <a:p>
            <a:r>
              <a:rPr lang="cs-CZ" b="1" dirty="0">
                <a:latin typeface="Segoe UI" pitchFamily="34" charset="0"/>
                <a:ea typeface="Segoe UI" pitchFamily="34" charset="0"/>
                <a:cs typeface="Segoe UI" pitchFamily="34" charset="0"/>
              </a:rPr>
              <a:t>Věková</a:t>
            </a:r>
          </a:p>
          <a:p>
            <a:r>
              <a:rPr lang="cs-CZ" b="1" dirty="0">
                <a:latin typeface="Segoe UI" pitchFamily="34" charset="0"/>
                <a:ea typeface="Segoe UI" pitchFamily="34" charset="0"/>
                <a:cs typeface="Segoe UI" pitchFamily="34" charset="0"/>
              </a:rPr>
              <a:t>Etnická, rasová</a:t>
            </a:r>
          </a:p>
          <a:p>
            <a:r>
              <a:rPr lang="cs-CZ" b="1" dirty="0">
                <a:latin typeface="Segoe UI" pitchFamily="34" charset="0"/>
                <a:ea typeface="Segoe UI" pitchFamily="34" charset="0"/>
                <a:cs typeface="Segoe UI" pitchFamily="34" charset="0"/>
              </a:rPr>
              <a:t>Náboženská</a:t>
            </a: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812164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Homogamie</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Geografická</a:t>
            </a:r>
          </a:p>
          <a:p>
            <a:r>
              <a:rPr lang="cs-CZ" b="1" dirty="0">
                <a:latin typeface="Segoe UI" pitchFamily="34" charset="0"/>
                <a:ea typeface="Segoe UI" pitchFamily="34" charset="0"/>
                <a:cs typeface="Segoe UI" pitchFamily="34" charset="0"/>
              </a:rPr>
              <a:t>Věková</a:t>
            </a:r>
          </a:p>
          <a:p>
            <a:r>
              <a:rPr lang="cs-CZ" b="1" dirty="0">
                <a:latin typeface="Segoe UI" pitchFamily="34" charset="0"/>
                <a:ea typeface="Segoe UI" pitchFamily="34" charset="0"/>
                <a:cs typeface="Segoe UI" pitchFamily="34" charset="0"/>
              </a:rPr>
              <a:t>Etnická, rasová, náboženská</a:t>
            </a:r>
          </a:p>
          <a:p>
            <a:r>
              <a:rPr lang="cs-CZ" b="1" dirty="0">
                <a:latin typeface="Segoe UI" pitchFamily="34" charset="0"/>
                <a:ea typeface="Segoe UI" pitchFamily="34" charset="0"/>
                <a:cs typeface="Segoe UI" pitchFamily="34" charset="0"/>
              </a:rPr>
              <a:t>Vzdělanostní</a:t>
            </a:r>
          </a:p>
          <a:p>
            <a:pPr marL="0" indent="0">
              <a:buNone/>
            </a:pPr>
            <a:r>
              <a:rPr lang="cs-CZ" dirty="0">
                <a:latin typeface="Segoe UI" pitchFamily="34" charset="0"/>
                <a:ea typeface="Segoe UI" pitchFamily="34" charset="0"/>
                <a:cs typeface="Segoe UI" pitchFamily="34" charset="0"/>
              </a:rPr>
              <a:t>10x vyšší šance, že se vezmou vysokoškoláci</a:t>
            </a:r>
          </a:p>
          <a:p>
            <a:pPr marL="0" indent="0">
              <a:buNone/>
            </a:pPr>
            <a:endParaRPr lang="cs-CZ" dirty="0">
              <a:latin typeface="Segoe UI" pitchFamily="34" charset="0"/>
              <a:ea typeface="Segoe UI" pitchFamily="34" charset="0"/>
              <a:cs typeface="Segoe UI" pitchFamily="34" charset="0"/>
            </a:endParaRPr>
          </a:p>
          <a:p>
            <a:pPr marL="0" indent="0">
              <a:buNone/>
            </a:pPr>
            <a:r>
              <a:rPr lang="cs-CZ" dirty="0">
                <a:latin typeface="Segoe UI" pitchFamily="34" charset="0"/>
                <a:ea typeface="Segoe UI" pitchFamily="34" charset="0"/>
                <a:cs typeface="Segoe UI" pitchFamily="34" charset="0"/>
              </a:rPr>
              <a:t>U VŠ: muž snese o stupeň méně vzdělanou</a:t>
            </a:r>
          </a:p>
          <a:p>
            <a:pPr>
              <a:buNone/>
            </a:pPr>
            <a:r>
              <a:rPr lang="cs-CZ" dirty="0">
                <a:latin typeface="Segoe UI" pitchFamily="34" charset="0"/>
                <a:ea typeface="Segoe UI" pitchFamily="34" charset="0"/>
                <a:cs typeface="Segoe UI" pitchFamily="34" charset="0"/>
              </a:rPr>
              <a:t>U SŠ: žena snese o stupeň méně vzdělaného</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6404842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39DF957-1296-4489-B721-70FF9253076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067" y="-1755576"/>
            <a:ext cx="10874321" cy="7965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9261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389308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p>
          <a:p>
            <a:pPr>
              <a:buNone/>
            </a:pPr>
            <a:r>
              <a:rPr lang="cs-CZ" dirty="0">
                <a:latin typeface="Segoe UI" pitchFamily="34" charset="0"/>
                <a:ea typeface="Segoe UI" pitchFamily="34" charset="0"/>
                <a:cs typeface="Segoe UI" pitchFamily="34" charset="0"/>
              </a:rPr>
              <a:t>Nižší třídy: dříve</a:t>
            </a:r>
          </a:p>
          <a:p>
            <a:pPr>
              <a:buNone/>
            </a:pPr>
            <a:r>
              <a:rPr lang="cs-CZ" dirty="0">
                <a:latin typeface="Segoe UI" pitchFamily="34" charset="0"/>
                <a:ea typeface="Segoe UI" pitchFamily="34" charset="0"/>
                <a:cs typeface="Segoe UI" pitchFamily="34" charset="0"/>
              </a:rPr>
              <a:t>Vyšší třídy: později</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42686059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p>
          <a:p>
            <a:r>
              <a:rPr lang="cs-CZ" b="1" dirty="0">
                <a:latin typeface="Segoe UI" pitchFamily="34" charset="0"/>
                <a:ea typeface="Segoe UI" pitchFamily="34" charset="0"/>
                <a:cs typeface="Segoe UI" pitchFamily="34" charset="0"/>
              </a:rPr>
              <a:t>zapojení otce do péče o domácnost</a:t>
            </a: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2204347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p>
          <a:p>
            <a:r>
              <a:rPr lang="cs-CZ" b="1" dirty="0">
                <a:latin typeface="Segoe UI" pitchFamily="34" charset="0"/>
                <a:ea typeface="Segoe UI" pitchFamily="34" charset="0"/>
                <a:cs typeface="Segoe UI" pitchFamily="34" charset="0"/>
              </a:rPr>
              <a:t>zapojení otce do péče o domácnost</a:t>
            </a:r>
          </a:p>
          <a:p>
            <a:pPr>
              <a:buNone/>
            </a:pPr>
            <a:r>
              <a:rPr lang="cs-CZ" dirty="0">
                <a:latin typeface="Segoe UI" pitchFamily="34" charset="0"/>
                <a:ea typeface="Segoe UI" pitchFamily="34" charset="0"/>
                <a:cs typeface="Segoe UI" pitchFamily="34" charset="0"/>
              </a:rPr>
              <a:t>Nižší třídy: nižší zapojení, chybějící otec</a:t>
            </a:r>
          </a:p>
          <a:p>
            <a:pPr>
              <a:buNone/>
            </a:pPr>
            <a:r>
              <a:rPr lang="cs-CZ" dirty="0">
                <a:latin typeface="Segoe UI" pitchFamily="34" charset="0"/>
                <a:ea typeface="Segoe UI" pitchFamily="34" charset="0"/>
                <a:cs typeface="Segoe UI" pitchFamily="34" charset="0"/>
              </a:rPr>
              <a:t>Vyšší třídy: vyšší zapojení, dělba práce</a:t>
            </a: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973348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 čemu slouží rodina</a:t>
            </a:r>
          </a:p>
        </p:txBody>
      </p:sp>
      <p:sp>
        <p:nvSpPr>
          <p:cNvPr id="3" name="Zástupný symbol pro obsah 2"/>
          <p:cNvSpPr>
            <a:spLocks noGrp="1"/>
          </p:cNvSpPr>
          <p:nvPr>
            <p:ph idx="1"/>
          </p:nvPr>
        </p:nvSpPr>
        <p:spPr/>
        <p:txBody>
          <a:bodyPr/>
          <a:lstStyle/>
          <a:p>
            <a:r>
              <a:rPr lang="cs-CZ" dirty="0">
                <a:latin typeface="Segoe UI" pitchFamily="34" charset="0"/>
                <a:ea typeface="Segoe UI" pitchFamily="34" charset="0"/>
                <a:cs typeface="Segoe UI" pitchFamily="34" charset="0"/>
              </a:rPr>
              <a:t>členům rodiny</a:t>
            </a:r>
          </a:p>
          <a:p>
            <a:r>
              <a:rPr lang="cs-CZ" dirty="0">
                <a:latin typeface="Segoe UI" pitchFamily="34" charset="0"/>
                <a:ea typeface="Segoe UI" pitchFamily="34" charset="0"/>
                <a:cs typeface="Segoe UI" pitchFamily="34" charset="0"/>
              </a:rPr>
              <a:t>společnosti</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p>
          <a:p>
            <a:r>
              <a:rPr lang="cs-CZ" b="1" dirty="0">
                <a:latin typeface="Segoe UI" pitchFamily="34" charset="0"/>
                <a:ea typeface="Segoe UI" pitchFamily="34" charset="0"/>
                <a:cs typeface="Segoe UI" pitchFamily="34" charset="0"/>
              </a:rPr>
              <a:t>zapojení otce do péče o domácnost</a:t>
            </a:r>
          </a:p>
          <a:p>
            <a:r>
              <a:rPr lang="cs-CZ" b="1" dirty="0">
                <a:latin typeface="Segoe UI" pitchFamily="34" charset="0"/>
                <a:ea typeface="Segoe UI" pitchFamily="34" charset="0"/>
                <a:cs typeface="Segoe UI" pitchFamily="34" charset="0"/>
              </a:rPr>
              <a:t>výchova dětí</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1401563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Odlišnosti chování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plození dětí</a:t>
            </a:r>
          </a:p>
          <a:p>
            <a:r>
              <a:rPr lang="cs-CZ" b="1" dirty="0">
                <a:latin typeface="Segoe UI" pitchFamily="34" charset="0"/>
                <a:ea typeface="Segoe UI" pitchFamily="34" charset="0"/>
                <a:cs typeface="Segoe UI" pitchFamily="34" charset="0"/>
              </a:rPr>
              <a:t>zapojení otce do péče o domácnost</a:t>
            </a:r>
          </a:p>
          <a:p>
            <a:r>
              <a:rPr lang="cs-CZ" b="1" dirty="0">
                <a:latin typeface="Segoe UI" pitchFamily="34" charset="0"/>
                <a:ea typeface="Segoe UI" pitchFamily="34" charset="0"/>
                <a:cs typeface="Segoe UI" pitchFamily="34" charset="0"/>
              </a:rPr>
              <a:t>výchova dětí</a:t>
            </a:r>
          </a:p>
          <a:p>
            <a:pPr marL="0" indent="0">
              <a:buNone/>
            </a:pPr>
            <a:r>
              <a:rPr lang="cs-CZ" dirty="0">
                <a:latin typeface="Segoe UI" pitchFamily="34" charset="0"/>
                <a:ea typeface="Segoe UI" pitchFamily="34" charset="0"/>
                <a:cs typeface="Segoe UI" pitchFamily="34" charset="0"/>
              </a:rPr>
              <a:t>Nižší třídy: přísné tresty, děti se starají samy o sebe (koncept plovoucí korkové zátky)</a:t>
            </a:r>
          </a:p>
          <a:p>
            <a:pPr marL="0" indent="0">
              <a:buNone/>
            </a:pPr>
            <a:r>
              <a:rPr lang="cs-CZ" dirty="0">
                <a:latin typeface="Segoe UI" pitchFamily="34" charset="0"/>
                <a:ea typeface="Segoe UI" pitchFamily="34" charset="0"/>
                <a:cs typeface="Segoe UI" pitchFamily="34" charset="0"/>
              </a:rPr>
              <a:t>Vyšší třídy: diskuze, rodiče se s dětmi připravují do školy</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42152278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Reprodukce nerovností</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Kapitály (</a:t>
            </a:r>
            <a:r>
              <a:rPr lang="cs-CZ" b="1" dirty="0" err="1">
                <a:latin typeface="Segoe UI" pitchFamily="34" charset="0"/>
                <a:ea typeface="Segoe UI" pitchFamily="34" charset="0"/>
                <a:cs typeface="Segoe UI" pitchFamily="34" charset="0"/>
              </a:rPr>
              <a:t>Bourdieu</a:t>
            </a:r>
            <a:r>
              <a:rPr lang="cs-CZ" b="1" dirty="0">
                <a:latin typeface="Segoe UI" pitchFamily="34" charset="0"/>
                <a:ea typeface="Segoe UI" pitchFamily="34" charset="0"/>
                <a:cs typeface="Segoe UI" pitchFamily="34" charset="0"/>
              </a:rPr>
              <a:t>)</a:t>
            </a:r>
          </a:p>
          <a:p>
            <a:r>
              <a:rPr lang="cs-CZ" b="1" dirty="0">
                <a:latin typeface="Segoe UI" pitchFamily="34" charset="0"/>
                <a:ea typeface="Segoe UI" pitchFamily="34" charset="0"/>
                <a:cs typeface="Segoe UI" pitchFamily="34" charset="0"/>
              </a:rPr>
              <a:t>Aspirace</a:t>
            </a:r>
          </a:p>
          <a:p>
            <a:r>
              <a:rPr lang="cs-CZ" b="1" dirty="0">
                <a:latin typeface="Segoe UI" pitchFamily="34" charset="0"/>
                <a:ea typeface="Segoe UI" pitchFamily="34" charset="0"/>
                <a:cs typeface="Segoe UI" pitchFamily="34" charset="0"/>
              </a:rPr>
              <a:t>Výchova</a:t>
            </a:r>
          </a:p>
          <a:p>
            <a:endParaRPr lang="cs-CZ" b="1" dirty="0">
              <a:latin typeface="Segoe UI" pitchFamily="34" charset="0"/>
              <a:ea typeface="Segoe UI" pitchFamily="34" charset="0"/>
              <a:cs typeface="Segoe UI" pitchFamily="34" charset="0"/>
            </a:endParaRPr>
          </a:p>
          <a:p>
            <a:pPr marL="0" indent="0" algn="ctr">
              <a:buNone/>
            </a:pPr>
            <a:r>
              <a:rPr lang="cs-CZ" dirty="0"/>
              <a:t>chytří si berou chytré, mají pak spolu chytré děti a ty děti chytře vychovávají</a:t>
            </a: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8899161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Rozvod</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rozvod „od stolu a od lože“</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manželé spolu nemusí žít a plnit „manželské povinnosti“</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Rozvod</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rozvod „od stolu a od lože“</a:t>
            </a:r>
          </a:p>
          <a:p>
            <a:r>
              <a:rPr lang="cs-CZ" b="1" dirty="0">
                <a:latin typeface="Segoe UI" pitchFamily="34" charset="0"/>
                <a:ea typeface="Segoe UI" pitchFamily="34" charset="0"/>
                <a:cs typeface="Segoe UI" pitchFamily="34" charset="0"/>
              </a:rPr>
              <a:t>rozluka</a:t>
            </a:r>
          </a:p>
          <a:p>
            <a:pPr marL="0" indent="0">
              <a:buNone/>
            </a:pPr>
            <a:r>
              <a:rPr lang="cs-CZ" dirty="0">
                <a:latin typeface="Segoe UI" pitchFamily="34" charset="0"/>
                <a:ea typeface="Segoe UI" pitchFamily="34" charset="0"/>
                <a:cs typeface="Segoe UI" pitchFamily="34" charset="0"/>
              </a:rPr>
              <a:t>Nutný dispenz papeže později biskupa</a:t>
            </a:r>
          </a:p>
          <a:p>
            <a:pPr marL="0" indent="0">
              <a:buNone/>
            </a:pPr>
            <a:r>
              <a:rPr lang="cs-CZ" dirty="0">
                <a:latin typeface="Segoe UI" pitchFamily="34" charset="0"/>
                <a:ea typeface="Segoe UI" pitchFamily="34" charset="0"/>
                <a:cs typeface="Segoe UI" pitchFamily="34" charset="0"/>
              </a:rPr>
              <a:t>Do roku 1950</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7794494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Rozvod</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rozvod „od stolu a od lože“</a:t>
            </a:r>
          </a:p>
          <a:p>
            <a:r>
              <a:rPr lang="cs-CZ" b="1" dirty="0">
                <a:latin typeface="Segoe UI" pitchFamily="34" charset="0"/>
                <a:ea typeface="Segoe UI" pitchFamily="34" charset="0"/>
                <a:cs typeface="Segoe UI" pitchFamily="34" charset="0"/>
              </a:rPr>
              <a:t>rozluka</a:t>
            </a:r>
          </a:p>
          <a:p>
            <a:pPr marL="0" indent="0">
              <a:buNone/>
            </a:pPr>
            <a:endParaRPr lang="cs-CZ" b="1" dirty="0">
              <a:latin typeface="Segoe UI" pitchFamily="34" charset="0"/>
              <a:ea typeface="Segoe UI" pitchFamily="34" charset="0"/>
              <a:cs typeface="Segoe UI" pitchFamily="34" charset="0"/>
            </a:endParaRPr>
          </a:p>
          <a:p>
            <a:r>
              <a:rPr lang="cs-CZ" b="1" dirty="0">
                <a:latin typeface="Segoe UI" pitchFamily="34" charset="0"/>
                <a:ea typeface="Segoe UI" pitchFamily="34" charset="0"/>
                <a:cs typeface="Segoe UI" pitchFamily="34" charset="0"/>
              </a:rPr>
              <a:t>civilní rozvod</a:t>
            </a:r>
          </a:p>
          <a:p>
            <a:pPr marL="0" indent="0">
              <a:buNone/>
            </a:pPr>
            <a:r>
              <a:rPr lang="cs-CZ" dirty="0">
                <a:latin typeface="Segoe UI" pitchFamily="34" charset="0"/>
                <a:ea typeface="Segoe UI" pitchFamily="34" charset="0"/>
                <a:cs typeface="Segoe UI" pitchFamily="34" charset="0"/>
              </a:rPr>
              <a:t>Soud zkoumá (?) důvody rozvodu</a:t>
            </a: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41033604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Dotazy a připomínky?</a:t>
            </a:r>
          </a:p>
        </p:txBody>
      </p:sp>
      <p:sp>
        <p:nvSpPr>
          <p:cNvPr id="3" name="Zástupný symbol pro obsah 2"/>
          <p:cNvSpPr>
            <a:spLocks noGrp="1"/>
          </p:cNvSpPr>
          <p:nvPr>
            <p:ph idx="1"/>
          </p:nvPr>
        </p:nvSpPr>
        <p:spPr>
          <a:xfrm>
            <a:off x="457200" y="1567333"/>
            <a:ext cx="8229600" cy="4525963"/>
          </a:xfrm>
        </p:spPr>
        <p:txBody>
          <a:bodyPr/>
          <a:lstStyle/>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a:p>
            <a:pPr>
              <a:buNone/>
            </a:pPr>
            <a:r>
              <a:rPr lang="cs-CZ" dirty="0">
                <a:latin typeface="Segoe UI" pitchFamily="34" charset="0"/>
                <a:ea typeface="Segoe UI" pitchFamily="34" charset="0"/>
                <a:cs typeface="Segoe UI" pitchFamily="34" charset="0"/>
              </a:rPr>
              <a:t>					</a:t>
            </a:r>
            <a:r>
              <a:rPr lang="cs-CZ" dirty="0" err="1">
                <a:latin typeface="Segoe UI" pitchFamily="34" charset="0"/>
                <a:ea typeface="Segoe UI" pitchFamily="34" charset="0"/>
                <a:cs typeface="Segoe UI" pitchFamily="34" charset="0"/>
              </a:rPr>
              <a:t>dotomas</a:t>
            </a:r>
            <a:r>
              <a:rPr lang="cs-CZ" dirty="0">
                <a:latin typeface="Segoe UI" pitchFamily="34" charset="0"/>
                <a:ea typeface="Segoe UI" pitchFamily="34" charset="0"/>
                <a:cs typeface="Segoe UI" pitchFamily="34" charset="0"/>
              </a:rPr>
              <a:t>@mail.</a:t>
            </a:r>
            <a:r>
              <a:rPr lang="cs-CZ" dirty="0" err="1">
                <a:latin typeface="Segoe UI" pitchFamily="34" charset="0"/>
                <a:ea typeface="Segoe UI" pitchFamily="34" charset="0"/>
                <a:cs typeface="Segoe UI" pitchFamily="34" charset="0"/>
              </a:rPr>
              <a:t>muni.cz</a:t>
            </a:r>
            <a:endParaRPr lang="cs-CZ" dirty="0">
              <a:latin typeface="Segoe UI" pitchFamily="34" charset="0"/>
              <a:ea typeface="Segoe UI" pitchFamily="34" charset="0"/>
              <a:cs typeface="Segoe U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 čemu slouží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členům rodiny</a:t>
            </a:r>
          </a:p>
          <a:p>
            <a:pPr>
              <a:buNone/>
            </a:pPr>
            <a:r>
              <a:rPr lang="cs-CZ" dirty="0">
                <a:latin typeface="Segoe UI" pitchFamily="34" charset="0"/>
                <a:ea typeface="Segoe UI" pitchFamily="34" charset="0"/>
                <a:cs typeface="Segoe UI" pitchFamily="34" charset="0"/>
              </a:rPr>
              <a:t>	ekonomické zabezpečení</a:t>
            </a:r>
          </a:p>
          <a:p>
            <a:pPr>
              <a:buNone/>
            </a:pPr>
            <a:r>
              <a:rPr lang="cs-CZ" dirty="0">
                <a:latin typeface="Segoe UI" pitchFamily="34" charset="0"/>
                <a:ea typeface="Segoe UI" pitchFamily="34" charset="0"/>
                <a:cs typeface="Segoe UI" pitchFamily="34" charset="0"/>
              </a:rPr>
              <a:t>	emocionální zázemí</a:t>
            </a:r>
          </a:p>
          <a:p>
            <a:pPr>
              <a:buNone/>
            </a:pPr>
            <a:r>
              <a:rPr lang="cs-CZ" dirty="0">
                <a:latin typeface="Segoe UI" pitchFamily="34" charset="0"/>
                <a:ea typeface="Segoe UI" pitchFamily="34" charset="0"/>
                <a:cs typeface="Segoe UI" pitchFamily="34" charset="0"/>
              </a:rPr>
              <a:t>	erotické vlastnictví</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 čemu slouží rodina</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členům rodiny</a:t>
            </a:r>
          </a:p>
          <a:p>
            <a:r>
              <a:rPr lang="cs-CZ" b="1" dirty="0">
                <a:latin typeface="Segoe UI" pitchFamily="34" charset="0"/>
                <a:ea typeface="Segoe UI" pitchFamily="34" charset="0"/>
                <a:cs typeface="Segoe UI" pitchFamily="34" charset="0"/>
              </a:rPr>
              <a:t>společnosti</a:t>
            </a:r>
          </a:p>
          <a:p>
            <a:pPr>
              <a:buNone/>
            </a:pPr>
            <a:r>
              <a:rPr lang="cs-CZ" dirty="0">
                <a:latin typeface="Segoe UI" pitchFamily="34" charset="0"/>
                <a:ea typeface="Segoe UI" pitchFamily="34" charset="0"/>
                <a:cs typeface="Segoe UI" pitchFamily="34" charset="0"/>
              </a:rPr>
              <a:t>	reprodukce společnosti</a:t>
            </a:r>
          </a:p>
          <a:p>
            <a:pPr>
              <a:buNone/>
            </a:pPr>
            <a:r>
              <a:rPr lang="cs-CZ" dirty="0">
                <a:latin typeface="Segoe UI" pitchFamily="34" charset="0"/>
                <a:ea typeface="Segoe UI" pitchFamily="34" charset="0"/>
                <a:cs typeface="Segoe UI" pitchFamily="34" charset="0"/>
              </a:rPr>
              <a:t>	socializace nových členů</a:t>
            </a:r>
          </a:p>
          <a:p>
            <a:pPr>
              <a:buNone/>
            </a:pPr>
            <a:r>
              <a:rPr lang="cs-CZ" dirty="0">
                <a:latin typeface="Segoe UI" pitchFamily="34" charset="0"/>
                <a:ea typeface="Segoe UI" pitchFamily="34" charset="0"/>
                <a:cs typeface="Segoe UI" pitchFamily="34" charset="0"/>
              </a:rPr>
              <a:t>	zvyšování sociální stability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Kdo patří do rodiny</a:t>
            </a:r>
          </a:p>
        </p:txBody>
      </p:sp>
      <p:sp>
        <p:nvSpPr>
          <p:cNvPr id="3" name="Zástupný symbol pro obsah 2"/>
          <p:cNvSpPr>
            <a:spLocks noGrp="1"/>
          </p:cNvSpPr>
          <p:nvPr>
            <p:ph idx="1"/>
          </p:nvPr>
        </p:nvSpPr>
        <p:spPr/>
        <p:txBody>
          <a:bodyPr/>
          <a:lstStyle/>
          <a:p>
            <a:r>
              <a:rPr lang="cs-CZ" dirty="0">
                <a:latin typeface="Segoe UI" pitchFamily="34" charset="0"/>
                <a:ea typeface="Segoe UI" pitchFamily="34" charset="0"/>
                <a:cs typeface="Segoe UI" pitchFamily="34" charset="0"/>
                <a:hlinkClick r:id="rId2"/>
              </a:rPr>
              <a:t>https://www.youtube.com/watch?v=hSQB_cL1Fuo</a:t>
            </a:r>
            <a:endParaRPr lang="cs-CZ"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Kdo patří do rodiny</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a:t>
            </a: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děti</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Kdo patří do rodiny</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a:t>
            </a: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děti</a:t>
            </a:r>
          </a:p>
          <a:p>
            <a:r>
              <a:rPr lang="cs-CZ" b="1" dirty="0">
                <a:latin typeface="Segoe UI" pitchFamily="34" charset="0"/>
                <a:ea typeface="Segoe UI" pitchFamily="34" charset="0"/>
                <a:cs typeface="Segoe UI" pitchFamily="34" charset="0"/>
              </a:rPr>
              <a:t>neúplná 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neúplný manželský pár + děti</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tx1"/>
                </a:solidFill>
                <a:latin typeface="Segoe UI" pitchFamily="34" charset="0"/>
                <a:ea typeface="Segoe UI" pitchFamily="34" charset="0"/>
                <a:cs typeface="Segoe UI" pitchFamily="34" charset="0"/>
              </a:rPr>
              <a:t>Kdo patří do rodiny</a:t>
            </a:r>
          </a:p>
        </p:txBody>
      </p:sp>
      <p:sp>
        <p:nvSpPr>
          <p:cNvPr id="3" name="Zástupný symbol pro obsah 2"/>
          <p:cNvSpPr>
            <a:spLocks noGrp="1"/>
          </p:cNvSpPr>
          <p:nvPr>
            <p:ph idx="1"/>
          </p:nvPr>
        </p:nvSpPr>
        <p:spPr/>
        <p:txBody>
          <a:bodyPr/>
          <a:lstStyle/>
          <a:p>
            <a:r>
              <a:rPr lang="cs-CZ" b="1" dirty="0">
                <a:latin typeface="Segoe UI" pitchFamily="34" charset="0"/>
                <a:ea typeface="Segoe UI" pitchFamily="34" charset="0"/>
                <a:cs typeface="Segoe UI" pitchFamily="34" charset="0"/>
              </a:rPr>
              <a:t>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a:t>
            </a: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děti</a:t>
            </a:r>
          </a:p>
          <a:p>
            <a:r>
              <a:rPr lang="cs-CZ" b="1" dirty="0">
                <a:latin typeface="Segoe UI" pitchFamily="34" charset="0"/>
                <a:ea typeface="Segoe UI" pitchFamily="34" charset="0"/>
                <a:cs typeface="Segoe UI" pitchFamily="34" charset="0"/>
              </a:rPr>
              <a:t>neúplná nukleární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neúplný manželský pár + děti</a:t>
            </a:r>
          </a:p>
          <a:p>
            <a:r>
              <a:rPr lang="cs-CZ" b="1" dirty="0">
                <a:latin typeface="Segoe UI" pitchFamily="34" charset="0"/>
                <a:ea typeface="Segoe UI" pitchFamily="34" charset="0"/>
                <a:cs typeface="Segoe UI" pitchFamily="34" charset="0"/>
              </a:rPr>
              <a:t>rozšířená rodina</a:t>
            </a:r>
          </a:p>
          <a:p>
            <a:pPr>
              <a:buNone/>
            </a:pPr>
            <a:r>
              <a:rPr lang="cs-CZ" b="1" dirty="0">
                <a:latin typeface="Segoe UI" pitchFamily="34" charset="0"/>
                <a:ea typeface="Segoe UI" pitchFamily="34" charset="0"/>
                <a:cs typeface="Segoe UI" pitchFamily="34" charset="0"/>
              </a:rPr>
              <a:t>	</a:t>
            </a:r>
            <a:r>
              <a:rPr lang="cs-CZ" dirty="0">
                <a:latin typeface="Segoe UI" pitchFamily="34" charset="0"/>
                <a:ea typeface="Segoe UI" pitchFamily="34" charset="0"/>
                <a:cs typeface="Segoe UI" pitchFamily="34" charset="0"/>
              </a:rPr>
              <a:t>manželský pár + děti + další členové</a:t>
            </a:r>
          </a:p>
          <a:p>
            <a:pPr>
              <a:buNone/>
            </a:pPr>
            <a:endParaRPr lang="cs-CZ" dirty="0">
              <a:latin typeface="Segoe UI" pitchFamily="34" charset="0"/>
              <a:ea typeface="Segoe UI" pitchFamily="34" charset="0"/>
              <a:cs typeface="Segoe UI" pitchFamily="34" charset="0"/>
            </a:endParaRPr>
          </a:p>
          <a:p>
            <a:pPr>
              <a:buNone/>
            </a:pPr>
            <a:endParaRPr lang="cs-CZ" b="1" dirty="0">
              <a:latin typeface="Segoe UI" pitchFamily="34" charset="0"/>
              <a:ea typeface="Segoe UI" pitchFamily="34" charset="0"/>
              <a:cs typeface="Segoe UI" pitchFamily="34" charset="0"/>
            </a:endParaRPr>
          </a:p>
          <a:p>
            <a:pPr>
              <a:buNone/>
            </a:pPr>
            <a:endParaRPr lang="cs-CZ" dirty="0">
              <a:latin typeface="Segoe UI" pitchFamily="34" charset="0"/>
              <a:ea typeface="Segoe UI" pitchFamily="34" charset="0"/>
              <a:cs typeface="Segoe UI" pitchFamily="34" charset="0"/>
            </a:endParaRPr>
          </a:p>
        </p:txBody>
      </p:sp>
    </p:spTree>
  </p:cSld>
  <p:clrMapOvr>
    <a:masterClrMapping/>
  </p:clrMapOvr>
</p:sld>
</file>

<file path=ppt/theme/theme1.xml><?xml version="1.0" encoding="utf-8"?>
<a:theme xmlns:a="http://schemas.openxmlformats.org/drawingml/2006/main" name="Výchozí návrh">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2256</TotalTime>
  <Words>519</Words>
  <Application>Microsoft Office PowerPoint</Application>
  <PresentationFormat>Předvádění na obrazovce (4:3)</PresentationFormat>
  <Paragraphs>194</Paragraphs>
  <Slides>36</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36</vt:i4>
      </vt:variant>
    </vt:vector>
  </HeadingPairs>
  <TitlesOfParts>
    <vt:vector size="41" baseType="lpstr">
      <vt:lpstr>Arial</vt:lpstr>
      <vt:lpstr>Segoe UI</vt:lpstr>
      <vt:lpstr>Segoe UI Semibold</vt:lpstr>
      <vt:lpstr>Verdana</vt:lpstr>
      <vt:lpstr>Výchozí návrh</vt:lpstr>
      <vt:lpstr>Prezentace aplikace PowerPoint</vt:lpstr>
      <vt:lpstr>K čemu slouží rodina</vt:lpstr>
      <vt:lpstr>K čemu slouží rodina</vt:lpstr>
      <vt:lpstr>K čemu slouží rodina</vt:lpstr>
      <vt:lpstr>K čemu slouží rodina</vt:lpstr>
      <vt:lpstr>Kdo patří do rodiny</vt:lpstr>
      <vt:lpstr>Kdo patří do rodiny</vt:lpstr>
      <vt:lpstr>Kdo patří do rodiny</vt:lpstr>
      <vt:lpstr>Kdo patří do rodiny</vt:lpstr>
      <vt:lpstr>Kdo patří do rodiny</vt:lpstr>
      <vt:lpstr>„Tradiční“ rodina</vt:lpstr>
      <vt:lpstr>„Tradiční“ rodina</vt:lpstr>
      <vt:lpstr>„Tradiční“ rodina</vt:lpstr>
      <vt:lpstr>„Tradiční“ rodina</vt:lpstr>
      <vt:lpstr>„Tradiční“ rodina</vt:lpstr>
      <vt:lpstr>„Tradiční“ rodina</vt:lpstr>
      <vt:lpstr>Sňatkový trh</vt:lpstr>
      <vt:lpstr>Sňatkový trh</vt:lpstr>
      <vt:lpstr>Sňatkový trh</vt:lpstr>
      <vt:lpstr>Sňatkový trh</vt:lpstr>
      <vt:lpstr>Homogamie</vt:lpstr>
      <vt:lpstr>Homogamie</vt:lpstr>
      <vt:lpstr>Homogamie</vt:lpstr>
      <vt:lpstr>Homogamie</vt:lpstr>
      <vt:lpstr>Prezentace aplikace PowerPoint</vt:lpstr>
      <vt:lpstr>Odlišnosti chování</vt:lpstr>
      <vt:lpstr>Odlišnosti chování</vt:lpstr>
      <vt:lpstr>Odlišnosti chování</vt:lpstr>
      <vt:lpstr>Odlišnosti chování</vt:lpstr>
      <vt:lpstr>Odlišnosti chování</vt:lpstr>
      <vt:lpstr>Odlišnosti chování</vt:lpstr>
      <vt:lpstr>Reprodukce nerovností</vt:lpstr>
      <vt:lpstr>Rozvod</vt:lpstr>
      <vt:lpstr>Rozvod</vt:lpstr>
      <vt:lpstr>Rozvod</vt:lpstr>
      <vt:lpstr>Dotazy a připomínky?</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pazourkova</dc:creator>
  <cp:lastModifiedBy>Tomáš Tomáš</cp:lastModifiedBy>
  <cp:revision>230</cp:revision>
  <dcterms:created xsi:type="dcterms:W3CDTF">2006-09-04T06:54:07Z</dcterms:created>
  <dcterms:modified xsi:type="dcterms:W3CDTF">2018-12-04T21:04:43Z</dcterms:modified>
</cp:coreProperties>
</file>