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59"/>
  </p:notesMasterIdLst>
  <p:sldIdLst>
    <p:sldId id="450" r:id="rId5"/>
    <p:sldId id="480" r:id="rId6"/>
    <p:sldId id="481" r:id="rId7"/>
    <p:sldId id="482" r:id="rId8"/>
    <p:sldId id="483" r:id="rId9"/>
    <p:sldId id="485" r:id="rId10"/>
    <p:sldId id="471" r:id="rId11"/>
    <p:sldId id="443" r:id="rId12"/>
    <p:sldId id="449" r:id="rId13"/>
    <p:sldId id="448" r:id="rId14"/>
    <p:sldId id="459" r:id="rId15"/>
    <p:sldId id="462" r:id="rId16"/>
    <p:sldId id="463" r:id="rId17"/>
    <p:sldId id="465" r:id="rId18"/>
    <p:sldId id="296" r:id="rId19"/>
    <p:sldId id="340" r:id="rId20"/>
    <p:sldId id="418" r:id="rId21"/>
    <p:sldId id="341" r:id="rId22"/>
    <p:sldId id="334" r:id="rId23"/>
    <p:sldId id="434" r:id="rId24"/>
    <p:sldId id="432" r:id="rId25"/>
    <p:sldId id="472" r:id="rId26"/>
    <p:sldId id="473" r:id="rId27"/>
    <p:sldId id="475" r:id="rId28"/>
    <p:sldId id="476" r:id="rId29"/>
    <p:sldId id="478" r:id="rId30"/>
    <p:sldId id="479" r:id="rId31"/>
    <p:sldId id="455" r:id="rId32"/>
    <p:sldId id="421" r:id="rId33"/>
    <p:sldId id="423" r:id="rId34"/>
    <p:sldId id="424" r:id="rId35"/>
    <p:sldId id="335" r:id="rId36"/>
    <p:sldId id="425" r:id="rId37"/>
    <p:sldId id="344" r:id="rId38"/>
    <p:sldId id="422" r:id="rId39"/>
    <p:sldId id="345" r:id="rId40"/>
    <p:sldId id="381" r:id="rId41"/>
    <p:sldId id="386" r:id="rId42"/>
    <p:sldId id="385" r:id="rId43"/>
    <p:sldId id="382" r:id="rId44"/>
    <p:sldId id="470" r:id="rId45"/>
    <p:sldId id="486" r:id="rId46"/>
    <p:sldId id="467" r:id="rId47"/>
    <p:sldId id="468" r:id="rId48"/>
    <p:sldId id="469" r:id="rId49"/>
    <p:sldId id="456" r:id="rId50"/>
    <p:sldId id="461" r:id="rId51"/>
    <p:sldId id="393" r:id="rId52"/>
    <p:sldId id="395" r:id="rId53"/>
    <p:sldId id="397" r:id="rId54"/>
    <p:sldId id="402" r:id="rId55"/>
    <p:sldId id="400" r:id="rId56"/>
    <p:sldId id="406" r:id="rId57"/>
    <p:sldId id="474" r:id="rId5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 varScale="1">
        <p:scale>
          <a:sx n="66" d="100"/>
          <a:sy n="66" d="100"/>
        </p:scale>
        <p:origin x="-4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11.9.2018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52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44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48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7C295-1600-439B-AC82-F9FAC29885CE}" type="slidenum">
              <a:rPr lang="cs-CZ" smtClean="0">
                <a:ea typeface="ＭＳ Ｐゴシック" pitchFamily="34" charset="-128"/>
              </a:rPr>
              <a:pPr/>
              <a:t>49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27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C909B-AC40-47F7-A51A-0AB56758AFC0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7" rIns="91415" bIns="45707" anchor="b"/>
          <a:lstStyle/>
          <a:p>
            <a:pPr algn="r" defTabSz="912688"/>
            <a:fld id="{2D402106-A69A-4C87-9AE8-6646609E1B3B}" type="slidenum">
              <a:rPr lang="cs-CZ" sz="1100"/>
              <a:pPr algn="r" defTabSz="912688"/>
              <a:t>50</a:t>
            </a:fld>
            <a:endParaRPr lang="cs-CZ" sz="1100" dirty="0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2146128" y="694501"/>
            <a:ext cx="2570550" cy="343009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5" tIns="45707" rIns="91415" bIns="45707" anchor="ctr"/>
          <a:lstStyle/>
          <a:p>
            <a:pPr algn="ctr" defTabSz="912688">
              <a:spcBef>
                <a:spcPts val="706"/>
              </a:spcBef>
              <a:buClr>
                <a:srgbClr val="0000CC"/>
              </a:buClr>
            </a:pPr>
            <a:endParaRPr lang="cs-CZ" sz="1600" b="1" dirty="0">
              <a:solidFill>
                <a:srgbClr val="0000CC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1" y="4342450"/>
            <a:ext cx="5483837" cy="4115824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9740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51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83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cz/url?sa=i&amp;rct=j&amp;q=&amp;esrc=s&amp;source=images&amp;cd=&amp;ved=0CAcQjRxqFQoTCJqx2b2P6MgCFciGGgod1BAIyQ&amp;url=https://www.mojemedicina.cz/pro-lekare/praxe/laboratorni-medicina/cobas-6500-automaticka-mocova-linka/&amp;bvm=bv.106130839,d.d2s&amp;psig=AFQjCNFemvN0chah4JnEDiKm34zpcdIjNQ&amp;ust=14462230564880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sz="3600" b="1" dirty="0" smtClean="0"/>
              <a:t>UF-5000/4000</a:t>
            </a:r>
            <a:r>
              <a:rPr lang="cs-CZ" sz="3600" b="1" dirty="0"/>
              <a:t> </a:t>
            </a:r>
            <a:r>
              <a:rPr lang="cs-CZ" sz="3600" b="1" dirty="0" smtClean="0"/>
              <a:t>- </a:t>
            </a:r>
            <a:r>
              <a:rPr lang="cs-CZ" sz="3600" b="1" dirty="0" err="1" smtClean="0"/>
              <a:t>scattergram</a:t>
            </a:r>
            <a:endParaRPr lang="cs-CZ" sz="3600" dirty="0"/>
          </a:p>
        </p:txBody>
      </p:sp>
      <p:pic>
        <p:nvPicPr>
          <p:cNvPr id="1026" name="Picture 2" descr="C:\Users\27232\AppData\Local\Microsoft\Windows\Temporary Internet Files\Content.Outlook\YXZ4HDAN\Dr Ben UF5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1707"/>
            <a:ext cx="7974659" cy="5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60" y="752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" y="7759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6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r>
              <a:rPr lang="cs-CZ" sz="3600" b="1" dirty="0" smtClean="0"/>
              <a:t>UD-10, </a:t>
            </a:r>
            <a:r>
              <a:rPr lang="cs-CZ" sz="3600" b="1" dirty="0" err="1"/>
              <a:t>Sysmex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5"/>
            <a:ext cx="8435280" cy="4353347"/>
          </a:xfrm>
        </p:spPr>
        <p:txBody>
          <a:bodyPr>
            <a:normAutofit lnSpcReduction="1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Přístroj 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Využívá </a:t>
            </a:r>
            <a:r>
              <a:rPr lang="cs-CZ" sz="2000" b="1" dirty="0" smtClean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moči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4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0137"/>
          </a:xfrm>
        </p:spPr>
        <p:txBody>
          <a:bodyPr/>
          <a:lstStyle/>
          <a:p>
            <a:r>
              <a:rPr lang="cs-CZ" sz="3600" b="1" dirty="0" smtClean="0"/>
              <a:t>UN 3000, </a:t>
            </a:r>
            <a:r>
              <a:rPr lang="cs-CZ" sz="3600" b="1" dirty="0" err="1" smtClean="0"/>
              <a:t>Sysmex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marL="0" indent="0" fontAlgn="base">
              <a:buNone/>
            </a:pPr>
            <a:r>
              <a:rPr lang="cs-CZ" b="1" dirty="0" smtClean="0">
                <a:solidFill>
                  <a:schemeClr val="tx1"/>
                </a:solidFill>
              </a:rPr>
              <a:t>UN3000-111WS  </a:t>
            </a:r>
            <a:r>
              <a:rPr lang="cs-CZ" b="1" dirty="0" smtClean="0">
                <a:solidFill>
                  <a:schemeClr val="tx2"/>
                </a:solidFill>
              </a:rPr>
              <a:t>Kompletní močová analýza</a:t>
            </a:r>
            <a:endParaRPr lang="cs-CZ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endParaRPr lang="cs-CZ" sz="2000" b="1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Složeno z:</a:t>
            </a:r>
          </a:p>
          <a:p>
            <a:pPr fontAlgn="base"/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  <a:endParaRPr lang="cs-CZ" sz="2000" b="1" dirty="0">
              <a:solidFill>
                <a:schemeClr val="tx1"/>
              </a:solidFill>
            </a:endParaRP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UF-5000/4000</a:t>
            </a: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UD-10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Dráhy pro vstup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a výstup vzorků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Podstavce s </a:t>
            </a:r>
          </a:p>
          <a:p>
            <a:pPr marL="0" indent="0" fontAlgn="base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     úložným prostorem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5640735" cy="38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" y="357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15" y="3574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8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0824" y="1772816"/>
            <a:ext cx="43931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moče</a:t>
            </a: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21" y="3361327"/>
            <a:ext cx="54292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poli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78" y="3573016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- 0.4ml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DIRUI FUS-1000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„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r>
              <a:rPr lang="cs-CZ" altLang="cs-CZ" sz="2000" dirty="0">
                <a:solidFill>
                  <a:schemeClr val="tx1"/>
                </a:solidFill>
              </a:rPr>
              <a:t>“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Nejmenší hybridní močový analyzátor na světe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400x, stejně jako FUS-3000Plus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Rychlost 60 </a:t>
            </a:r>
            <a:r>
              <a:rPr lang="cs-CZ" altLang="cs-CZ" sz="2000" dirty="0" err="1">
                <a:solidFill>
                  <a:schemeClr val="tx1"/>
                </a:solidFill>
              </a:rPr>
              <a:t>vz</a:t>
            </a:r>
            <a:r>
              <a:rPr lang="cs-CZ" altLang="cs-CZ" sz="2000" dirty="0">
                <a:solidFill>
                  <a:schemeClr val="tx1"/>
                </a:solidFill>
              </a:rPr>
              <a:t>./hod.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cs-CZ" sz="2000" dirty="0" err="1">
                <a:solidFill>
                  <a:schemeClr val="tx1"/>
                </a:solidFill>
              </a:rPr>
              <a:t>Oproti</a:t>
            </a:r>
            <a:r>
              <a:rPr lang="en-US" altLang="cs-CZ" sz="2000" dirty="0">
                <a:solidFill>
                  <a:schemeClr val="tx1"/>
                </a:solidFill>
              </a:rPr>
              <a:t> FUS-3000 </a:t>
            </a:r>
            <a:r>
              <a:rPr lang="cs-CZ" altLang="cs-CZ" sz="2000" dirty="0">
                <a:solidFill>
                  <a:schemeClr val="tx1"/>
                </a:solidFill>
              </a:rPr>
              <a:t>postrádá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</a:t>
            </a:r>
            <a:r>
              <a:rPr lang="cs-CZ" altLang="cs-CZ" sz="1000" dirty="0" err="1">
                <a:solidFill>
                  <a:schemeClr val="tx1"/>
                </a:solidFill>
              </a:rPr>
              <a:t>ery</a:t>
            </a:r>
            <a:r>
              <a:rPr lang="cs-CZ" altLang="cs-CZ" sz="1000" dirty="0">
                <a:solidFill>
                  <a:schemeClr val="tx1"/>
                </a:solidFill>
              </a:rPr>
              <a:t> do 5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bakterií do 2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Měření konduktivity vzorku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Vysoká rychlost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Kapacitní podavač stojánků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894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Simulace zorného pole</a:t>
            </a:r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Spermie</a:t>
            </a:r>
          </a:p>
        </p:txBody>
      </p:sp>
      <p:pic>
        <p:nvPicPr>
          <p:cNvPr id="26627" name="Picture 4" descr="SPRM (3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5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5265"/>
            <a:ext cx="8063880" cy="1600200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err="1" smtClean="0"/>
              <a:t>cobas</a:t>
            </a:r>
            <a:r>
              <a:rPr lang="cs-CZ" sz="3600" b="1" dirty="0" smtClean="0"/>
              <a:t> 6500, </a:t>
            </a:r>
            <a:r>
              <a:rPr lang="cs-CZ" sz="3600" b="1" dirty="0" err="1" smtClean="0"/>
              <a:t>Roche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400" b="1" dirty="0" smtClean="0"/>
              <a:t>močový sediment + </a:t>
            </a:r>
            <a:r>
              <a:rPr lang="cs-CZ" sz="2400" b="1" dirty="0" err="1" smtClean="0"/>
              <a:t>chem</a:t>
            </a:r>
            <a:r>
              <a:rPr lang="cs-CZ" sz="2400" b="1" dirty="0" smtClean="0"/>
              <a:t>. analýza</a:t>
            </a:r>
            <a:endParaRPr lang="en-US" sz="2400" b="1" dirty="0"/>
          </a:p>
        </p:txBody>
      </p:sp>
      <p:pic>
        <p:nvPicPr>
          <p:cNvPr id="7170" name="Picture 2" descr="https://www.mojemedicina.cz/files/videos/2014_11_27_CB_DGN_Ferdova-cobas-6500/slides/slide_0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 b="10693"/>
          <a:stretch/>
        </p:blipFill>
        <p:spPr bwMode="auto">
          <a:xfrm>
            <a:off x="484875" y="2348880"/>
            <a:ext cx="79629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08" y="980728"/>
            <a:ext cx="2546647" cy="1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7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6500 - automatický systém na močovou analýzu</a:t>
            </a:r>
            <a:endParaRPr lang="cs-CZ" altLang="cs-CZ" sz="36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784"/>
            <a:ext cx="8964612" cy="537321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1"/>
                </a:solidFill>
              </a:rPr>
              <a:t>Spojením modulů </a:t>
            </a:r>
            <a:r>
              <a:rPr lang="cs-CZ" sz="2000" b="1" dirty="0" err="1">
                <a:solidFill>
                  <a:schemeClr val="tx1"/>
                </a:solidFill>
              </a:rPr>
              <a:t>cobas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</a:t>
            </a:r>
            <a:r>
              <a:rPr lang="cs-CZ" sz="2000" b="1" dirty="0">
                <a:solidFill>
                  <a:schemeClr val="tx1"/>
                </a:solidFill>
              </a:rPr>
              <a:t> 601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cobas</a:t>
            </a:r>
            <a:r>
              <a:rPr lang="cs-CZ" sz="2000" b="1" dirty="0" smtClean="0">
                <a:solidFill>
                  <a:schemeClr val="tx1"/>
                </a:solidFill>
              </a:rPr>
              <a:t> u 701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vzniká </a:t>
            </a:r>
            <a:r>
              <a:rPr lang="cs-CZ" sz="2000" b="1" dirty="0" smtClean="0">
                <a:solidFill>
                  <a:schemeClr val="tx2"/>
                </a:solidFill>
              </a:rPr>
              <a:t>platforma </a:t>
            </a:r>
            <a:r>
              <a:rPr lang="cs-CZ" sz="2000" b="1" dirty="0">
                <a:solidFill>
                  <a:schemeClr val="tx2"/>
                </a:solidFill>
              </a:rPr>
              <a:t>s automatickým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transportem </a:t>
            </a:r>
            <a:r>
              <a:rPr lang="cs-CZ" sz="2000" b="1" dirty="0">
                <a:solidFill>
                  <a:schemeClr val="tx2"/>
                </a:solidFill>
              </a:rPr>
              <a:t>vzorků celým </a:t>
            </a:r>
            <a:r>
              <a:rPr lang="cs-CZ" sz="2000" b="1" dirty="0" smtClean="0">
                <a:solidFill>
                  <a:schemeClr val="tx2"/>
                </a:solidFill>
              </a:rPr>
              <a:t>systémem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diagnostickým proužkem první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Možnost vyšetření sedimentu jen </a:t>
            </a:r>
            <a:r>
              <a:rPr lang="cs-CZ" sz="2000" b="1" dirty="0" smtClean="0">
                <a:solidFill>
                  <a:schemeClr val="tx1"/>
                </a:solidFill>
              </a:rPr>
              <a:t>u pozitivních výsledků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Uživatel může nastavit pravidla křížové kontroly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a validace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endParaRPr lang="cs-CZ" sz="2400" b="1" dirty="0" smtClean="0"/>
          </a:p>
          <a:p>
            <a:pPr>
              <a:defRPr/>
            </a:pPr>
            <a:endParaRPr lang="cs-CZ" sz="2400" b="1" dirty="0" smtClean="0"/>
          </a:p>
        </p:txBody>
      </p:sp>
      <p:pic>
        <p:nvPicPr>
          <p:cNvPr id="5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8977"/>
            <a:ext cx="2376264" cy="13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1951484" cy="167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7089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601</a:t>
            </a:r>
            <a:r>
              <a:rPr lang="cs-CZ" sz="2400" dirty="0" smtClean="0"/>
              <a:t>-</a:t>
            </a:r>
            <a:r>
              <a:rPr lang="cs-CZ" sz="2400" dirty="0"/>
              <a:t>analýza moči pomocí testovacích proužků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7322"/>
            <a:ext cx="8229600" cy="5112568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240 </a:t>
            </a:r>
            <a:r>
              <a:rPr lang="cs-CZ" sz="2000" b="1" dirty="0" smtClean="0">
                <a:solidFill>
                  <a:schemeClr val="tx1"/>
                </a:solidFill>
              </a:rPr>
              <a:t>vzorků/ 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proužků v kazetě </a:t>
            </a:r>
            <a:r>
              <a:rPr lang="cs-CZ" sz="2000" b="1" dirty="0" smtClean="0">
                <a:solidFill>
                  <a:schemeClr val="tx1"/>
                </a:solidFill>
              </a:rPr>
              <a:t>se </a:t>
            </a:r>
            <a:r>
              <a:rPr lang="cs-CZ" sz="2000" b="1" dirty="0" smtClean="0">
                <a:solidFill>
                  <a:schemeClr val="tx2"/>
                </a:solidFill>
              </a:rPr>
              <a:t>značením RFID</a:t>
            </a:r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Obrazový </a:t>
            </a:r>
            <a:r>
              <a:rPr lang="cs-CZ" sz="2000" b="1" dirty="0">
                <a:solidFill>
                  <a:schemeClr val="tx1"/>
                </a:solidFill>
              </a:rPr>
              <a:t>senzor (kamerový čip) 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provádí fotometrická měření 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O</a:t>
            </a:r>
            <a:r>
              <a:rPr lang="cs-CZ" sz="2000" b="1" dirty="0" smtClean="0">
                <a:solidFill>
                  <a:schemeClr val="tx1"/>
                </a:solidFill>
              </a:rPr>
              <a:t>dlišení </a:t>
            </a:r>
            <a:r>
              <a:rPr lang="cs-CZ" sz="2000" b="1" dirty="0">
                <a:solidFill>
                  <a:schemeClr val="tx1"/>
                </a:solidFill>
              </a:rPr>
              <a:t>intaktních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lyzovaných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erytrocytů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</a:t>
            </a:r>
            <a:r>
              <a:rPr lang="cs-CZ" sz="1600" dirty="0" smtClean="0">
                <a:solidFill>
                  <a:schemeClr val="tx1"/>
                </a:solidFill>
              </a:rPr>
              <a:t>(do </a:t>
            </a:r>
            <a:r>
              <a:rPr lang="cs-CZ" sz="1600" dirty="0">
                <a:solidFill>
                  <a:schemeClr val="tx1"/>
                </a:solidFill>
              </a:rPr>
              <a:t>50 </a:t>
            </a:r>
            <a:r>
              <a:rPr lang="cs-CZ" sz="1600" dirty="0" smtClean="0">
                <a:solidFill>
                  <a:schemeClr val="tx1"/>
                </a:solidFill>
              </a:rPr>
              <a:t>Ery/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cs-CZ" sz="1600" dirty="0" smtClean="0">
                <a:solidFill>
                  <a:schemeClr val="tx1"/>
                </a:solidFill>
              </a:rPr>
              <a:t>L)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12 </a:t>
            </a:r>
            <a:r>
              <a:rPr lang="cs-CZ" sz="2000" b="1" dirty="0">
                <a:solidFill>
                  <a:schemeClr val="tx2"/>
                </a:solidFill>
              </a:rPr>
              <a:t>parametrů: </a:t>
            </a:r>
            <a:r>
              <a:rPr lang="cs-CZ" sz="2000" b="1" dirty="0">
                <a:solidFill>
                  <a:schemeClr val="tx1"/>
                </a:solidFill>
              </a:rPr>
              <a:t>pH, leukocyty, dusitany, bílkovina,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glukóza</a:t>
            </a:r>
            <a:r>
              <a:rPr lang="cs-CZ" sz="2000" b="1" dirty="0">
                <a:solidFill>
                  <a:schemeClr val="tx1"/>
                </a:solidFill>
              </a:rPr>
              <a:t>, ketolátky, </a:t>
            </a:r>
            <a:r>
              <a:rPr lang="cs-CZ" sz="2000" b="1" dirty="0" err="1">
                <a:solidFill>
                  <a:schemeClr val="tx1"/>
                </a:solidFill>
              </a:rPr>
              <a:t>urobilinogen</a:t>
            </a:r>
            <a:r>
              <a:rPr lang="cs-CZ" sz="2000" b="1" dirty="0">
                <a:solidFill>
                  <a:schemeClr val="tx1"/>
                </a:solidFill>
              </a:rPr>
              <a:t>, bilirubin, </a:t>
            </a:r>
            <a:r>
              <a:rPr lang="cs-CZ" sz="2000" b="1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erytrocyty, hustota</a:t>
            </a:r>
            <a:r>
              <a:rPr lang="cs-CZ" sz="2000" b="1" dirty="0">
                <a:solidFill>
                  <a:schemeClr val="tx1"/>
                </a:solidFill>
              </a:rPr>
              <a:t>, barva a </a:t>
            </a:r>
            <a:r>
              <a:rPr lang="cs-CZ" sz="2000" b="1" dirty="0" smtClean="0">
                <a:solidFill>
                  <a:schemeClr val="tx1"/>
                </a:solidFill>
              </a:rPr>
              <a:t>zákal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 Proužky </a:t>
            </a:r>
            <a:r>
              <a:rPr lang="cs-CZ" sz="2000" b="1" dirty="0">
                <a:solidFill>
                  <a:schemeClr val="tx1"/>
                </a:solidFill>
              </a:rPr>
              <a:t>s rezistencí vůči kyselině askorbové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2" y="2060848"/>
            <a:ext cx="2304256" cy="135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2136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02" y="632928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52" y="404664"/>
            <a:ext cx="9112448" cy="2736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701 </a:t>
            </a:r>
            <a:r>
              <a:rPr lang="cs-CZ" sz="4400" dirty="0" smtClean="0"/>
              <a:t>– </a:t>
            </a:r>
            <a:r>
              <a:rPr lang="cs-CZ" sz="2400" dirty="0" smtClean="0"/>
              <a:t>automatizované mikroskopické vyšetření</a:t>
            </a:r>
            <a:r>
              <a:rPr lang="cs-CZ" sz="2400" dirty="0"/>
              <a:t> </a:t>
            </a:r>
            <a:r>
              <a:rPr lang="cs-CZ" sz="2400" dirty="0" smtClean="0"/>
              <a:t>močového </a:t>
            </a:r>
            <a:r>
              <a:rPr lang="cs-CZ" sz="2400" dirty="0"/>
              <a:t>sedimentu.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292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116 </a:t>
            </a:r>
            <a:r>
              <a:rPr lang="cs-CZ" sz="2000" b="1" dirty="0" smtClean="0">
                <a:solidFill>
                  <a:schemeClr val="tx1"/>
                </a:solidFill>
              </a:rPr>
              <a:t>vzorků/hod.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pl-PL" sz="2000" b="1" dirty="0" smtClean="0">
                <a:solidFill>
                  <a:schemeClr val="tx1"/>
                </a:solidFill>
              </a:rPr>
              <a:t>Koncepce </a:t>
            </a:r>
            <a:r>
              <a:rPr lang="pl-PL" sz="2000" b="1" dirty="0">
                <a:solidFill>
                  <a:schemeClr val="tx1"/>
                </a:solidFill>
              </a:rPr>
              <a:t>bez reagencií </a:t>
            </a:r>
            <a:endParaRPr lang="pl-PL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J</a:t>
            </a:r>
            <a:r>
              <a:rPr lang="cs-CZ" sz="2000" b="1" dirty="0" smtClean="0">
                <a:solidFill>
                  <a:schemeClr val="tx1"/>
                </a:solidFill>
              </a:rPr>
              <a:t>ednorázové </a:t>
            </a:r>
            <a:r>
              <a:rPr lang="cs-CZ" sz="2000" b="1" dirty="0">
                <a:solidFill>
                  <a:schemeClr val="tx1"/>
                </a:solidFill>
              </a:rPr>
              <a:t>kyvety (</a:t>
            </a:r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kyvet v kazetě se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značením RFID)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Postup:</a:t>
            </a:r>
          </a:p>
          <a:p>
            <a:r>
              <a:rPr lang="cs-CZ" sz="2000" b="1" dirty="0" err="1" smtClean="0">
                <a:solidFill>
                  <a:schemeClr val="tx1"/>
                </a:solidFill>
              </a:rPr>
              <a:t>Resuspendace</a:t>
            </a:r>
            <a:r>
              <a:rPr lang="cs-CZ" sz="2000" b="1" dirty="0" smtClean="0">
                <a:solidFill>
                  <a:schemeClr val="tx1"/>
                </a:solidFill>
              </a:rPr>
              <a:t>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Pipetování vzorku </a:t>
            </a:r>
            <a:r>
              <a:rPr lang="cs-CZ" sz="2000" b="1" dirty="0">
                <a:solidFill>
                  <a:schemeClr val="tx1"/>
                </a:solidFill>
              </a:rPr>
              <a:t>do </a:t>
            </a:r>
            <a:r>
              <a:rPr lang="cs-CZ" sz="2000" b="1" dirty="0" smtClean="0">
                <a:solidFill>
                  <a:schemeClr val="tx1"/>
                </a:solidFill>
              </a:rPr>
              <a:t>kyvet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Centrifugace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Zachycení, uchování </a:t>
            </a:r>
            <a:r>
              <a:rPr lang="cs-CZ" sz="2000" b="1" dirty="0">
                <a:solidFill>
                  <a:schemeClr val="tx1"/>
                </a:solidFill>
              </a:rPr>
              <a:t>a </a:t>
            </a:r>
            <a:r>
              <a:rPr lang="cs-CZ" sz="2000" b="1" dirty="0" smtClean="0">
                <a:solidFill>
                  <a:schemeClr val="tx1"/>
                </a:solidFill>
              </a:rPr>
              <a:t>zobrazení </a:t>
            </a:r>
            <a:r>
              <a:rPr lang="cs-CZ" sz="2000" b="1" dirty="0">
                <a:solidFill>
                  <a:schemeClr val="tx1"/>
                </a:solidFill>
              </a:rPr>
              <a:t>až 15 snímků z </a:t>
            </a:r>
            <a:r>
              <a:rPr lang="cs-CZ" sz="2000" b="1" dirty="0" smtClean="0">
                <a:solidFill>
                  <a:schemeClr val="tx1"/>
                </a:solidFill>
              </a:rPr>
              <a:t>centrifugovaného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 err="1">
                <a:solidFill>
                  <a:schemeClr val="tx1"/>
                </a:solidFill>
              </a:rPr>
              <a:t>reklasifikace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umožňuje přehodnotit určení </a:t>
            </a:r>
            <a:r>
              <a:rPr lang="cs-CZ" sz="2000" b="1" dirty="0">
                <a:solidFill>
                  <a:schemeClr val="tx1"/>
                </a:solidFill>
              </a:rPr>
              <a:t>každé </a:t>
            </a:r>
            <a:r>
              <a:rPr lang="cs-CZ" sz="2000" b="1" dirty="0" smtClean="0">
                <a:solidFill>
                  <a:schemeClr val="tx1"/>
                </a:solidFill>
              </a:rPr>
              <a:t>částice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38" y="2852936"/>
            <a:ext cx="20421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" y="8210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smtClean="0"/>
              <a:t>Reflexní fotometrie:</a:t>
            </a:r>
          </a:p>
          <a:p>
            <a:pPr eaLnBrk="1" hangingPunct="1"/>
            <a:r>
              <a:rPr lang="cs-CZ" altLang="cs-CZ" sz="2400" smtClean="0"/>
              <a:t>zdroj světla - </a:t>
            </a:r>
            <a:r>
              <a:rPr lang="cs-CZ" altLang="cs-CZ" sz="2400" b="1" smtClean="0">
                <a:solidFill>
                  <a:srgbClr val="C00000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smtClean="0">
                <a:solidFill>
                  <a:srgbClr val="C00000"/>
                </a:solidFill>
              </a:rPr>
              <a:t>světlo je odráženo na fotodiodu</a:t>
            </a:r>
            <a:r>
              <a:rPr lang="cs-CZ" altLang="cs-CZ" sz="2400" smtClean="0"/>
              <a:t>, která slouží jako detektor</a:t>
            </a:r>
          </a:p>
          <a:p>
            <a:pPr eaLnBrk="1" hangingPunct="1"/>
            <a:r>
              <a:rPr lang="cs-CZ" altLang="cs-CZ" sz="240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620688"/>
          </a:xfrm>
        </p:spPr>
        <p:txBody>
          <a:bodyPr/>
          <a:lstStyle/>
          <a:p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– image z modulu </a:t>
            </a: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u701</a:t>
            </a:r>
            <a:endParaRPr lang="cs-CZ" altLang="cs-CZ" sz="36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166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r>
              <a:rPr lang="cs-CZ" sz="3600" b="1" dirty="0" smtClean="0"/>
              <a:t>UD-10, </a:t>
            </a:r>
            <a:r>
              <a:rPr lang="cs-CZ" sz="3600" b="1" dirty="0" err="1"/>
              <a:t>Sysmex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5"/>
            <a:ext cx="8435280" cy="4353347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Využívá </a:t>
            </a:r>
            <a:r>
              <a:rPr lang="cs-CZ" sz="2000" b="1" dirty="0" smtClean="0">
                <a:solidFill>
                  <a:schemeClr val="tx2"/>
                </a:solidFill>
              </a:rPr>
              <a:t>přirozenou sedimentaci účinkem gravitace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(viz výše)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929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Zástupný symbol pro obsah 10"/>
          <p:cNvSpPr>
            <a:spLocks noGrp="1"/>
          </p:cNvSpPr>
          <p:nvPr>
            <p:ph idx="1"/>
          </p:nvPr>
        </p:nvSpPr>
        <p:spPr>
          <a:xfrm>
            <a:off x="250825" y="1484784"/>
            <a:ext cx="8713663" cy="4949250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cs-CZ" sz="800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Měřící módy</a:t>
            </a: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Hybrid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(1</a:t>
            </a:r>
            <a:r>
              <a:rPr lang="cs-CZ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0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vzorků/hod.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Chemie (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240 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Sediment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(180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GB" sz="20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Identifi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cs-CZ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spotřebního materiálu - RFID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Analýza sedimentu –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sedimentace s využitím gravitace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(5 min.)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14 kyvet vedle sebe současně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Minimální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2,0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Aspirovaný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0,8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chemie: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voda, diagnostické proužky </a:t>
            </a:r>
          </a:p>
          <a:p>
            <a:pPr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sediment: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voda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roztok 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Opti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-sol XL</a:t>
            </a:r>
            <a:endParaRPr lang="en-GB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LAURA </a:t>
            </a:r>
            <a:r>
              <a:rPr lang="cs-CZ" b="1" dirty="0" smtClean="0">
                <a:solidFill>
                  <a:schemeClr val="tx2"/>
                </a:solidFill>
              </a:rPr>
              <a:t>XL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" y="7286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AU" sz="1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700"/>
              </a:spcBef>
              <a:buClr>
                <a:srgbClr val="0000CC"/>
              </a:buClr>
              <a:buFont typeface="FuturaSCTCEBoo" pitchFamily="2" charset="0"/>
              <a:buNone/>
            </a:pPr>
            <a:endParaRPr lang="cs-CZ" sz="1600" b="1">
              <a:solidFill>
                <a:srgbClr val="0000CC"/>
              </a:solidFill>
            </a:endParaRP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251521" y="1114520"/>
            <a:ext cx="8640959" cy="34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8138" indent="-338138"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8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b="1" dirty="0" smtClean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Měřící princip</a:t>
            </a:r>
            <a:r>
              <a:rPr lang="en-GB" b="1" dirty="0" smtClean="0">
                <a:latin typeface="Century Gothic" panose="020B0502020202020204" pitchFamily="34" charset="0"/>
              </a:rPr>
              <a:t>: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digitální 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micros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k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op</a:t>
            </a:r>
            <a:r>
              <a:rPr lang="cs-CZ" b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ie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cs-CZ" b="1" dirty="0">
                <a:latin typeface="Century Gothic" panose="020B0502020202020204" pitchFamily="34" charset="0"/>
              </a:rPr>
              <a:t>– </a:t>
            </a:r>
            <a:r>
              <a:rPr lang="cs-CZ" b="1" dirty="0" smtClean="0">
                <a:latin typeface="Century Gothic" panose="020B0502020202020204" pitchFamily="34" charset="0"/>
              </a:rPr>
              <a:t>automatizovaná světelná mikroskopie </a:t>
            </a: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>
                <a:latin typeface="Century Gothic" panose="020B0502020202020204" pitchFamily="34" charset="0"/>
              </a:rPr>
              <a:t>15 </a:t>
            </a:r>
            <a:r>
              <a:rPr lang="cs-CZ" b="1" dirty="0" smtClean="0">
                <a:latin typeface="Century Gothic" panose="020B0502020202020204" pitchFamily="34" charset="0"/>
              </a:rPr>
              <a:t>obrázků/vzorek, celé pole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r>
              <a:rPr lang="cs-CZ" b="1" dirty="0" smtClean="0">
                <a:latin typeface="Century Gothic" panose="020B0502020202020204" pitchFamily="34" charset="0"/>
              </a:rPr>
              <a:t> 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Sofistikovaný software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Zobrazení elementů podobné jako pod světelným mikroskopem</a:t>
            </a:r>
            <a:endParaRPr lang="en-GB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Automatické vyhodnocení + možnost manuálního přeřazení uživatelem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solidFill>
                  <a:schemeClr val="tx2"/>
                </a:solidFill>
                <a:latin typeface="Century Gothic" panose="020B0502020202020204" pitchFamily="34" charset="0"/>
              </a:rPr>
              <a:t>16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automatických/16 manuálních kategorií</a:t>
            </a:r>
            <a:endParaRPr lang="cs-CZ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err="1" smtClean="0">
                <a:latin typeface="Century Gothic" panose="020B0502020202020204" pitchFamily="34" charset="0"/>
              </a:rPr>
              <a:t>Zakoncentrování</a:t>
            </a:r>
            <a:r>
              <a:rPr lang="cs-CZ" b="1" dirty="0" smtClean="0">
                <a:latin typeface="Century Gothic" panose="020B0502020202020204" pitchFamily="34" charset="0"/>
              </a:rPr>
              <a:t> moče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bez centrifugace</a:t>
            </a:r>
            <a:endParaRPr lang="en-GB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 smtClean="0">
                <a:latin typeface="Century Gothic" panose="020B0502020202020204" pitchFamily="34" charset="0"/>
              </a:rPr>
              <a:t>centrifugace může vést k degradaci elementů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endParaRPr lang="cs-CZ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25220" r="52686" b="34422"/>
          <a:stretch>
            <a:fillRect/>
          </a:stretch>
        </p:blipFill>
        <p:spPr bwMode="auto">
          <a:xfrm>
            <a:off x="6019800" y="4598551"/>
            <a:ext cx="2016224" cy="20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0"/>
          <p:cNvSpPr txBox="1">
            <a:spLocks/>
          </p:cNvSpPr>
          <p:nvPr/>
        </p:nvSpPr>
        <p:spPr>
          <a:xfrm>
            <a:off x="457200" y="411162"/>
            <a:ext cx="8229600" cy="12896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 – analýza sedimentu 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79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33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5" y="764198"/>
            <a:ext cx="8569887" cy="609380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cs-CZ" sz="2200" b="1" dirty="0" smtClean="0">
                <a:solidFill>
                  <a:schemeClr val="tx1"/>
                </a:solidFill>
              </a:rPr>
              <a:t>Močový sediment</a:t>
            </a:r>
            <a:r>
              <a:rPr lang="en-GB" sz="22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1" dirty="0" smtClean="0">
                <a:solidFill>
                  <a:schemeClr val="tx2"/>
                </a:solidFill>
              </a:rPr>
              <a:t>       Automatické rozlišení následujících kategorií</a:t>
            </a:r>
            <a:r>
              <a:rPr lang="en-GB" sz="1900" b="1" dirty="0" smtClean="0">
                <a:solidFill>
                  <a:schemeClr val="tx2"/>
                </a:solidFill>
              </a:rPr>
              <a:t>: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Leukocyty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Shluky leukocytů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Erytrocyty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Dlaždicové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Jiné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Hyalinní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Patologické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Oxalát vápenatý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Tripel fosfát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Kyselina močová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Bakterie - tyčky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Ba</a:t>
            </a:r>
            <a:r>
              <a:rPr lang="cs-CZ" sz="1800" b="1" dirty="0" smtClean="0">
                <a:solidFill>
                  <a:schemeClr val="tx1"/>
                </a:solidFill>
              </a:rPr>
              <a:t>k</a:t>
            </a:r>
            <a:r>
              <a:rPr lang="en-GB" sz="1800" b="1" dirty="0" err="1" smtClean="0">
                <a:solidFill>
                  <a:schemeClr val="tx1"/>
                </a:solidFill>
              </a:rPr>
              <a:t>teri</a:t>
            </a:r>
            <a:r>
              <a:rPr lang="cs-CZ" sz="1800" b="1" dirty="0" smtClean="0">
                <a:solidFill>
                  <a:schemeClr val="tx1"/>
                </a:solidFill>
              </a:rPr>
              <a:t>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– koky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Kvasinky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Hlen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Sperm</a:t>
            </a:r>
            <a:r>
              <a:rPr lang="cs-CZ" sz="1800" b="1" dirty="0" err="1" smtClean="0">
                <a:solidFill>
                  <a:schemeClr val="tx1"/>
                </a:solidFill>
              </a:rPr>
              <a:t>ie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Neklasifikované buňky</a:t>
            </a:r>
          </a:p>
          <a:p>
            <a:pPr marL="914400" lvl="2" indent="0">
              <a:spcBef>
                <a:spcPts val="0"/>
              </a:spcBef>
              <a:buSzPct val="75000"/>
              <a:buNone/>
            </a:pPr>
            <a:endParaRPr lang="cs-CZ" sz="1800" dirty="0" smtClean="0">
              <a:solidFill>
                <a:schemeClr val="tx1"/>
              </a:solidFill>
            </a:endParaRPr>
          </a:p>
          <a:p>
            <a:pPr marL="914400" lvl="2" indent="0">
              <a:spcBef>
                <a:spcPts val="0"/>
              </a:spcBef>
              <a:buSzPct val="75000"/>
              <a:buNone/>
            </a:pPr>
            <a:r>
              <a:rPr lang="cs-CZ" sz="1800" dirty="0" smtClean="0">
                <a:solidFill>
                  <a:schemeClr val="tx1"/>
                </a:solidFill>
              </a:rPr>
              <a:t>Do dalších připravených kategorií možno přeřadit částice manuálně</a:t>
            </a:r>
            <a:endParaRPr lang="cs-CZ" sz="1800" dirty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0" lvl="2" indent="0">
              <a:spcBef>
                <a:spcPts val="0"/>
              </a:spcBef>
              <a:buSzPct val="75000"/>
              <a:buNone/>
            </a:pPr>
            <a:endParaRPr lang="cs-CZ" sz="1100" dirty="0" smtClean="0"/>
          </a:p>
        </p:txBody>
      </p:sp>
      <p:sp>
        <p:nvSpPr>
          <p:cNvPr id="14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153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60" y="4462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0"/>
          <p:cNvSpPr txBox="1">
            <a:spLocks/>
          </p:cNvSpPr>
          <p:nvPr/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LAURA </a:t>
            </a:r>
            <a:r>
              <a:rPr lang="cs-CZ" sz="3600" b="1" dirty="0">
                <a:solidFill>
                  <a:schemeClr val="tx2"/>
                </a:solidFill>
              </a:rPr>
              <a:t>XL</a:t>
            </a:r>
            <a:endParaRPr lang="en-GB" sz="3600" b="1" dirty="0">
              <a:solidFill>
                <a:schemeClr val="tx2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57201" y="692696"/>
            <a:ext cx="8135814" cy="6165304"/>
            <a:chOff x="958645" y="1000174"/>
            <a:chExt cx="7202709" cy="5395136"/>
          </a:xfrm>
        </p:grpSpPr>
        <p:pic>
          <p:nvPicPr>
            <p:cNvPr id="23" name="Obrázek 5" descr="bunecny_valec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8646" y="1000174"/>
              <a:ext cx="3605206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ovéPole 2"/>
            <p:cNvSpPr txBox="1"/>
            <p:nvPr/>
          </p:nvSpPr>
          <p:spPr>
            <a:xfrm>
              <a:off x="1056527" y="1122189"/>
              <a:ext cx="1211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Gran CAST</a:t>
              </a:r>
              <a:endParaRPr lang="cs-CZ" b="1" dirty="0"/>
            </a:p>
          </p:txBody>
        </p:sp>
        <p:pic>
          <p:nvPicPr>
            <p:cNvPr id="24" name="Obrázek 5" descr="hl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3853" y="1000174"/>
              <a:ext cx="3597501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4670970" y="1127294"/>
              <a:ext cx="69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MUC</a:t>
              </a:r>
              <a:endParaRPr lang="cs-CZ" b="1" dirty="0"/>
            </a:p>
          </p:txBody>
        </p:sp>
        <p:pic>
          <p:nvPicPr>
            <p:cNvPr id="25" name="Obrázek 5" descr="RO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8645" y="3708118"/>
              <a:ext cx="3606170" cy="2687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ovéPole 16"/>
            <p:cNvSpPr txBox="1"/>
            <p:nvPr/>
          </p:nvSpPr>
          <p:spPr>
            <a:xfrm>
              <a:off x="1069731" y="3897421"/>
              <a:ext cx="92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BACR</a:t>
              </a:r>
              <a:endParaRPr lang="cs-CZ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2125" y="3692831"/>
              <a:ext cx="3599229" cy="2702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4670970" y="3897421"/>
              <a:ext cx="14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YST</a:t>
              </a:r>
              <a:endParaRPr lang="cs-CZ" b="1" dirty="0"/>
            </a:p>
          </p:txBody>
        </p:sp>
      </p:grpSp>
      <p:pic>
        <p:nvPicPr>
          <p:cNvPr id="12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V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890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9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625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</a:t>
            </a: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Výkonný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</a:t>
            </a:r>
            <a:endParaRPr lang="cs-CZ" sz="2200" b="1" dirty="0">
              <a:solidFill>
                <a:schemeClr val="tx2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Title (big bar down)</Name>
  <PpLayout>1</PpLayout>
  <Index>1</Index>
</p4ppTags>
</file>

<file path=customXml/item2.xml><?xml version="1.0" encoding="utf-8"?>
<p4ppTags>
  <Name>Free Content</Name>
  <PpLayout>11</PpLayout>
  <Index>9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3308563B-83E2-48B7-9834-69CBDA6FBDE0}">
  <ds:schemaRefs/>
</ds:datastoreItem>
</file>

<file path=customXml/itemProps2.xml><?xml version="1.0" encoding="utf-8"?>
<ds:datastoreItem xmlns:ds="http://schemas.openxmlformats.org/officeDocument/2006/customXml" ds:itemID="{8D5861A2-F110-45DF-AD75-2C8C71AD9355}">
  <ds:schemaRefs/>
</ds:datastoreItem>
</file>

<file path=customXml/itemProps3.xml><?xml version="1.0" encoding="utf-8"?>
<ds:datastoreItem xmlns:ds="http://schemas.openxmlformats.org/officeDocument/2006/customXml" ds:itemID="{2955EDC1-E95D-440F-8092-821C1BF4E6A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6601</TotalTime>
  <Words>1712</Words>
  <Application>Microsoft Office PowerPoint</Application>
  <PresentationFormat>Předvádění na obrazovce (4:3)</PresentationFormat>
  <Paragraphs>380</Paragraphs>
  <Slides>54</Slides>
  <Notes>10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6" baseType="lpstr">
      <vt:lpstr>Exekutivní</vt:lpstr>
      <vt:lpstr>think-cell Slide</vt:lpstr>
      <vt:lpstr>Současné možnosti automatizace močové analýzy</vt:lpstr>
      <vt:lpstr>Automatizovaná analýza moče</vt:lpstr>
      <vt:lpstr>Chemická analýza moče</vt:lpstr>
      <vt:lpstr>Chemická analýza moče</vt:lpstr>
      <vt:lpstr>Chemická analýza moče</vt:lpstr>
      <vt:lpstr>Automatická morfologická analýza moče</vt:lpstr>
      <vt:lpstr>Prezentace aplikace PowerPoint</vt:lpstr>
      <vt:lpstr>UN-Series, Sysmex</vt:lpstr>
      <vt:lpstr>UF-5000/4000, Sysmex</vt:lpstr>
      <vt:lpstr>UF-5000/4000, Sysmex</vt:lpstr>
      <vt:lpstr>UF-5000/4000 - scattergram</vt:lpstr>
      <vt:lpstr>UD-10, Sysmex </vt:lpstr>
      <vt:lpstr>UN 3000, Sysmex</vt:lpstr>
      <vt:lpstr>UN 3000</vt:lpstr>
      <vt:lpstr>Digitální mikroskopie nekoncentrované moče  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DIRUI FUS-1000</vt:lpstr>
      <vt:lpstr>Simulace zorného pole</vt:lpstr>
      <vt:lpstr>ERY - akantocyty</vt:lpstr>
      <vt:lpstr>Spermie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 cobas 6500, Roche močový sediment + chem. analýza</vt:lpstr>
      <vt:lpstr>cobas 6500 - automatický systém na močovou analýzu</vt:lpstr>
      <vt:lpstr>Modul cobas u 601-analýza moči pomocí testovacích proužků  </vt:lpstr>
      <vt:lpstr>Modul cobas u 701 – automatizované mikroskopické vyšetření močového sedimentu.  </vt:lpstr>
      <vt:lpstr>cobas 6500 – image z modulu cobas u701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</vt:lpstr>
      <vt:lpstr>LAURA XL, Erba Lachema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a nevýhody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Benovska Miroslava</cp:lastModifiedBy>
  <cp:revision>351</cp:revision>
  <dcterms:created xsi:type="dcterms:W3CDTF">2006-04-01T12:34:12Z</dcterms:created>
  <dcterms:modified xsi:type="dcterms:W3CDTF">2018-09-11T14:15:45Z</dcterms:modified>
</cp:coreProperties>
</file>