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287" r:id="rId4"/>
    <p:sldId id="274" r:id="rId5"/>
    <p:sldId id="290" r:id="rId6"/>
    <p:sldId id="258" r:id="rId7"/>
    <p:sldId id="330" r:id="rId8"/>
    <p:sldId id="288" r:id="rId9"/>
    <p:sldId id="276" r:id="rId10"/>
    <p:sldId id="299" r:id="rId11"/>
    <p:sldId id="328" r:id="rId12"/>
    <p:sldId id="325" r:id="rId13"/>
    <p:sldId id="302" r:id="rId14"/>
    <p:sldId id="300" r:id="rId15"/>
    <p:sldId id="279" r:id="rId16"/>
    <p:sldId id="320" r:id="rId17"/>
    <p:sldId id="280" r:id="rId18"/>
    <p:sldId id="310" r:id="rId19"/>
    <p:sldId id="311" r:id="rId20"/>
    <p:sldId id="312" r:id="rId21"/>
    <p:sldId id="313" r:id="rId22"/>
    <p:sldId id="314" r:id="rId23"/>
    <p:sldId id="282" r:id="rId24"/>
    <p:sldId id="267" r:id="rId25"/>
    <p:sldId id="268" r:id="rId26"/>
    <p:sldId id="308" r:id="rId27"/>
    <p:sldId id="309" r:id="rId28"/>
    <p:sldId id="319" r:id="rId29"/>
    <p:sldId id="315" r:id="rId30"/>
    <p:sldId id="316" r:id="rId31"/>
    <p:sldId id="317" r:id="rId32"/>
    <p:sldId id="318" r:id="rId33"/>
    <p:sldId id="321" r:id="rId34"/>
    <p:sldId id="329" r:id="rId35"/>
    <p:sldId id="285" r:id="rId36"/>
    <p:sldId id="305" r:id="rId37"/>
    <p:sldId id="303" r:id="rId38"/>
    <p:sldId id="326" r:id="rId39"/>
    <p:sldId id="324" r:id="rId40"/>
    <p:sldId id="327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A50021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35.xml"/><Relationship Id="rId5" Type="http://schemas.openxmlformats.org/officeDocument/2006/relationships/slide" Target="slides/slide13.xml"/><Relationship Id="rId10" Type="http://schemas.openxmlformats.org/officeDocument/2006/relationships/slide" Target="slides/slide34.xml"/><Relationship Id="rId4" Type="http://schemas.openxmlformats.org/officeDocument/2006/relationships/slide" Target="slides/slide10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982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7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870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304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73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500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430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35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74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4105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164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4533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50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008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70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945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366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739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71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3037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109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  <a:noFill/>
        </p:spPr>
        <p:txBody>
          <a:bodyPr/>
          <a:lstStyle/>
          <a:p>
            <a:r>
              <a:rPr lang="cs-CZ" altLang="cs-CZ" sz="2400" i="1" dirty="0" smtClean="0"/>
              <a:t>Miroslava </a:t>
            </a:r>
            <a:r>
              <a:rPr lang="cs-CZ" altLang="cs-CZ" sz="2400" i="1" dirty="0" err="1" smtClean="0"/>
              <a:t>Beňovská</a:t>
            </a:r>
            <a:endParaRPr lang="cs-CZ" alt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088"/>
            <a:ext cx="8579296" cy="60932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dvoubodovou – pro </a:t>
            </a:r>
            <a:r>
              <a:rPr lang="cs-CZ" altLang="cs-CZ" sz="2400" b="1" dirty="0">
                <a:solidFill>
                  <a:srgbClr val="990033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RCM2T2 exponenciální funkce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/>
              <a:t>S</a:t>
            </a:r>
            <a:r>
              <a:rPr lang="cs-CZ" altLang="cs-CZ" sz="2400" b="1" dirty="0" err="1" smtClean="0"/>
              <a:t>pline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grafickým </a:t>
            </a:r>
            <a:r>
              <a:rPr lang="cs-CZ" sz="2800" b="1" i="1" dirty="0"/>
              <a:t>znázorněním</a:t>
            </a:r>
            <a:r>
              <a:rPr lang="cs-CZ" sz="2800" dirty="0"/>
              <a:t>  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3513"/>
            <a:ext cx="774065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(zjednodušeně přístroje) pro 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Teplota 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25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6756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28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888609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Kalibrace </a:t>
            </a:r>
            <a:r>
              <a:rPr lang="cs-CZ" altLang="cs-CZ" sz="2800" b="1" dirty="0"/>
              <a:t>na </a:t>
            </a:r>
            <a:r>
              <a:rPr lang="cs-CZ" altLang="cs-CZ" sz="2800" b="1" dirty="0" smtClean="0"/>
              <a:t>imunochemických </a:t>
            </a:r>
            <a:r>
              <a:rPr lang="cs-CZ" altLang="cs-CZ" sz="2800" b="1" dirty="0"/>
              <a:t>analyzátorech 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      (</a:t>
            </a:r>
            <a:r>
              <a:rPr lang="cs-CZ" altLang="cs-CZ" sz="2800" b="1" dirty="0" err="1" smtClean="0"/>
              <a:t>Roche</a:t>
            </a:r>
            <a:r>
              <a:rPr lang="cs-CZ" altLang="cs-CZ" sz="28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3200" dirty="0"/>
              <a:t>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pravidel pro způsobilost výrobců laboratorních diagnostik a 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vyžadována </a:t>
            </a:r>
            <a:r>
              <a:rPr lang="cs-CZ" altLang="cs-CZ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návaznost  hodnot  pracovních </a:t>
            </a:r>
            <a:r>
              <a:rPr lang="cs-CZ" altLang="cs-CZ" sz="2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/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49250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33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reagencií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rozmezí, …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materiálů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doporučení výrobců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grafy (regulační diagramy)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Zamítnutí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39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40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</a:t>
            </a:r>
            <a:r>
              <a:rPr lang="cs-CZ" sz="2000" b="1" dirty="0" smtClean="0"/>
              <a:t>referenčního </a:t>
            </a:r>
            <a:r>
              <a:rPr lang="cs-CZ" sz="2000" b="1" dirty="0"/>
              <a:t>měřícího </a:t>
            </a:r>
            <a:r>
              <a:rPr lang="cs-CZ" sz="2000" b="1" dirty="0" smtClean="0"/>
              <a:t>postupu (např. </a:t>
            </a:r>
            <a:r>
              <a:rPr lang="cs-CZ" sz="2000" b="1" dirty="0" err="1" smtClean="0"/>
              <a:t>multikalibrátory</a:t>
            </a:r>
            <a:r>
              <a:rPr lang="cs-CZ" sz="2000" b="1" dirty="0" smtClean="0"/>
              <a:t> v klinické laboratoři jsou </a:t>
            </a:r>
            <a:r>
              <a:rPr lang="cs-CZ" altLang="cs-CZ" sz="2000" b="1" dirty="0" smtClean="0"/>
              <a:t>sekundární </a:t>
            </a:r>
            <a:r>
              <a:rPr lang="cs-CZ" altLang="cs-CZ" sz="2000" b="1" dirty="0"/>
              <a:t>matricové </a:t>
            </a:r>
            <a:r>
              <a:rPr lang="cs-CZ" altLang="cs-CZ" sz="2000" b="1" dirty="0" err="1"/>
              <a:t>kalibrátory</a:t>
            </a:r>
            <a:r>
              <a:rPr lang="cs-CZ" altLang="cs-CZ" sz="2000" b="1" dirty="0"/>
              <a:t> pro základní </a:t>
            </a:r>
            <a:r>
              <a:rPr lang="cs-CZ" altLang="cs-CZ" sz="2000" b="1" dirty="0" smtClean="0"/>
              <a:t>analyty</a:t>
            </a:r>
            <a:r>
              <a:rPr lang="cs-CZ" sz="2000" b="1" dirty="0" smtClean="0"/>
              <a:t>)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</a:p>
          <a:p>
            <a:pPr marL="0" indent="0">
              <a:buNone/>
            </a:pP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nejistota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výrobce</a:t>
            </a:r>
          </a:p>
          <a:p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29463" cy="51068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r>
              <a:rPr lang="cs-CZ" alt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laboratoři</a:t>
            </a:r>
            <a:endParaRPr lang="cs-CZ" alt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odvozené srovnáním s CRM (certifikovaný referenční materiál) nebo stanovenými referenčními metodami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(matrice shodná s matricí biologických vzorků)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524</Words>
  <Application>Microsoft Office PowerPoint</Application>
  <PresentationFormat>Předvádění na obrazovce (4:3)</PresentationFormat>
  <Paragraphs>230</Paragraphs>
  <Slides>40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Výchozí návrh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 kalibrace a četnost kalibrací (rekalibrace)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Benovska Miroslava</cp:lastModifiedBy>
  <cp:revision>140</cp:revision>
  <dcterms:created xsi:type="dcterms:W3CDTF">2007-02-12T07:07:35Z</dcterms:created>
  <dcterms:modified xsi:type="dcterms:W3CDTF">2018-05-31T10:27:47Z</dcterms:modified>
</cp:coreProperties>
</file>