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28" r:id="rId2"/>
    <p:sldId id="347" r:id="rId3"/>
    <p:sldId id="335" r:id="rId4"/>
    <p:sldId id="336" r:id="rId5"/>
    <p:sldId id="341" r:id="rId6"/>
    <p:sldId id="339" r:id="rId7"/>
    <p:sldId id="338" r:id="rId8"/>
    <p:sldId id="343" r:id="rId9"/>
    <p:sldId id="342" r:id="rId10"/>
    <p:sldId id="344" r:id="rId11"/>
    <p:sldId id="348" r:id="rId12"/>
    <p:sldId id="340" r:id="rId13"/>
    <p:sldId id="337" r:id="rId14"/>
    <p:sldId id="324" r:id="rId15"/>
    <p:sldId id="331" r:id="rId16"/>
    <p:sldId id="294" r:id="rId17"/>
    <p:sldId id="298" r:id="rId18"/>
    <p:sldId id="296" r:id="rId19"/>
    <p:sldId id="295" r:id="rId20"/>
    <p:sldId id="325" r:id="rId21"/>
    <p:sldId id="333" r:id="rId22"/>
    <p:sldId id="334" r:id="rId23"/>
    <p:sldId id="332" r:id="rId24"/>
    <p:sldId id="345" r:id="rId25"/>
    <p:sldId id="346" r:id="rId26"/>
    <p:sldId id="297" r:id="rId27"/>
    <p:sldId id="299" r:id="rId28"/>
    <p:sldId id="290" r:id="rId29"/>
    <p:sldId id="291" r:id="rId30"/>
    <p:sldId id="293" r:id="rId31"/>
    <p:sldId id="292" r:id="rId32"/>
    <p:sldId id="329" r:id="rId33"/>
    <p:sldId id="330" r:id="rId34"/>
    <p:sldId id="322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O60TYAIgC4" TargetMode="External"/><Relationship Id="rId2" Type="http://schemas.openxmlformats.org/officeDocument/2006/relationships/hyperlink" Target="https://www.youtube.com/watch?v=OrNBEhzjg8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kwxjfuPlAr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s9ACDMcpjA" TargetMode="External"/><Relationship Id="rId2" Type="http://schemas.openxmlformats.org/officeDocument/2006/relationships/hyperlink" Target="https://www.youtube.com/watch?v=DRejV6f-Y3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VvdOe10vrs4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Vývojová psychologie 4 </a:t>
            </a:r>
            <a:br>
              <a:rPr lang="cs-CZ" sz="4400" dirty="0"/>
            </a:br>
            <a:r>
              <a:rPr lang="cs-CZ" sz="4400" dirty="0"/>
              <a:t>Teorie citové vazby (</a:t>
            </a:r>
            <a:r>
              <a:rPr lang="cs-CZ" sz="4400" dirty="0" err="1"/>
              <a:t>attachmentu</a:t>
            </a:r>
            <a:r>
              <a:rPr lang="cs-CZ" sz="4400" dirty="0"/>
              <a:t>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Mgr. Jan Krása, </a:t>
            </a:r>
            <a:r>
              <a:rPr lang="cs-CZ" sz="2300" dirty="0" err="1"/>
              <a:t>Ph.D</a:t>
            </a:r>
            <a:r>
              <a:rPr lang="cs-CZ" sz="2300" dirty="0"/>
              <a:t>.</a:t>
            </a:r>
          </a:p>
          <a:p>
            <a:r>
              <a:rPr lang="cs-CZ" sz="2300" dirty="0"/>
              <a:t>Katedra psychologie, Pedagogická fakulta, MU</a:t>
            </a:r>
          </a:p>
        </p:txBody>
      </p:sp>
    </p:spTree>
    <p:extLst>
      <p:ext uri="{BB962C8B-B14F-4D97-AF65-F5344CB8AC3E}">
        <p14:creationId xmlns:p14="http://schemas.microsoft.com/office/powerpoint/2010/main" val="406389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83E58-4DB2-475B-8B80-C65BC9FB4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60BAA8-1D73-4690-A8FD-918693CAA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Kojenec od 5-6 měsíců rozeznává AO a déle a více s ní interaguje než s ostatními.</a:t>
            </a:r>
          </a:p>
          <a:p>
            <a:pPr marL="118872" indent="0">
              <a:buNone/>
            </a:pPr>
            <a:r>
              <a:rPr lang="cs-CZ" dirty="0"/>
              <a:t>Do dvou let osamocené dítě projevuje </a:t>
            </a:r>
            <a:r>
              <a:rPr lang="cs-CZ" dirty="0" err="1"/>
              <a:t>ACh</a:t>
            </a:r>
            <a:r>
              <a:rPr lang="cs-CZ" dirty="0"/>
              <a:t> silně.</a:t>
            </a:r>
          </a:p>
          <a:p>
            <a:pPr marL="118872" indent="0">
              <a:buNone/>
            </a:pPr>
            <a:r>
              <a:rPr lang="cs-CZ" dirty="0"/>
              <a:t>Od dvou let si dítě buduje mnohem komplexnější vztahy (s HAO a jinými) než předtím. U dítěte se rozvíjí TOM a dítě proto pracuje s diferencovanější představou mentálních procesů druhých.</a:t>
            </a:r>
          </a:p>
        </p:txBody>
      </p:sp>
    </p:spTree>
    <p:extLst>
      <p:ext uri="{BB962C8B-B14F-4D97-AF65-F5344CB8AC3E}">
        <p14:creationId xmlns:p14="http://schemas.microsoft.com/office/powerpoint/2010/main" val="196776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65BBDB-B5CE-483D-BF0C-DDD5C42C0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B2274D-533A-4249-9450-AA77155C8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Hlavním pečovatelem (HAO) se může stát kdokoli, kdo dítěti věnuje nejvíce pozornosti a péče, kdo ho chová, umývá, obléká a </a:t>
            </a:r>
            <a:r>
              <a:rPr lang="cs-CZ" i="1" dirty="0"/>
              <a:t>krmí</a:t>
            </a:r>
            <a:r>
              <a:rPr lang="cs-CZ" dirty="0"/>
              <a:t>.</a:t>
            </a:r>
          </a:p>
          <a:p>
            <a:r>
              <a:rPr lang="cs-CZ" dirty="0"/>
              <a:t>Alespoň jedna pečující osoba je nutná k tomu, aby se dítě vyvíjelo správně v sociální a emocionální oblasti.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305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Dítě se snaží připoutat k pečovateli za všech okolností. Podle typu osobnosti pečovatele tato snaha vede k různým typům citové vazby.</a:t>
            </a:r>
          </a:p>
          <a:p>
            <a:r>
              <a:rPr lang="cs-CZ" dirty="0"/>
              <a:t>Pečovatel nemusí být vždy stoprocentní, může „ujet“ (ale musí to poznat navzdory obranným mechanismům), ale vždy pak musí situaci „opravit“ (omluvit se, vysvětlit to atd.). Pak je zachována </a:t>
            </a:r>
            <a:r>
              <a:rPr lang="cs-CZ" i="1" dirty="0"/>
              <a:t>jistá vazba</a:t>
            </a:r>
            <a:r>
              <a:rPr lang="cs-CZ" dirty="0"/>
              <a:t>.</a:t>
            </a:r>
          </a:p>
          <a:p>
            <a:r>
              <a:rPr lang="cs-CZ" dirty="0"/>
              <a:t>Raná péče nastaví v dítěti očekávání od HAO, což se za různých okolností přenáší i na každé další AO (bližní).</a:t>
            </a:r>
          </a:p>
          <a:p>
            <a:pPr marL="11887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589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</a:t>
            </a:r>
            <a:r>
              <a:rPr lang="cs-CZ" dirty="0" err="1"/>
              <a:t>attachmentu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souladu s Freudem byla potřeba vazby dítěte na matku chápána jako utlumený nebo sublimovaný sexuální pud.</a:t>
            </a:r>
          </a:p>
          <a:p>
            <a:r>
              <a:rPr lang="en-US" dirty="0"/>
              <a:t>Dollard </a:t>
            </a:r>
            <a:r>
              <a:rPr lang="cs-CZ" dirty="0"/>
              <a:t>&amp;</a:t>
            </a:r>
            <a:r>
              <a:rPr lang="en-US" dirty="0"/>
              <a:t> Miller (1950) </a:t>
            </a:r>
            <a:r>
              <a:rPr lang="cs-CZ" dirty="0"/>
              <a:t>vysvětlovali attachment tak, že matka plní dítěti základní potřeby </a:t>
            </a:r>
            <a:r>
              <a:rPr lang="cs-CZ" i="1" dirty="0"/>
              <a:t>hladu a žízně</a:t>
            </a:r>
            <a:r>
              <a:rPr lang="cs-CZ" dirty="0"/>
              <a:t>. Děti si  asociují (zákony asociací) matku s naplněním těchto základních potřeb. Tak vzniká attachment k matce.</a:t>
            </a:r>
          </a:p>
          <a:p>
            <a:r>
              <a:rPr lang="cs-CZ" dirty="0"/>
              <a:t>Nicméně tuto </a:t>
            </a:r>
            <a:r>
              <a:rPr lang="cs-CZ" b="1" dirty="0"/>
              <a:t>behavioristickou</a:t>
            </a:r>
            <a:r>
              <a:rPr lang="cs-CZ" dirty="0"/>
              <a:t> </a:t>
            </a:r>
            <a:r>
              <a:rPr lang="cs-CZ" b="1" dirty="0"/>
              <a:t>teorii</a:t>
            </a:r>
            <a:r>
              <a:rPr lang="cs-CZ" dirty="0"/>
              <a:t> vyvrátil </a:t>
            </a:r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Harlow</a:t>
            </a:r>
            <a:r>
              <a:rPr lang="cs-CZ" dirty="0"/>
              <a:t> (1958) svými pokusy s makaky.</a:t>
            </a:r>
          </a:p>
        </p:txBody>
      </p:sp>
    </p:spTree>
    <p:extLst>
      <p:ext uri="{BB962C8B-B14F-4D97-AF65-F5344CB8AC3E}">
        <p14:creationId xmlns:p14="http://schemas.microsoft.com/office/powerpoint/2010/main" val="2338062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Harlow</a:t>
            </a:r>
            <a:r>
              <a:rPr lang="cs-CZ" dirty="0"/>
              <a:t> (1905-1981)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1958 a dále publikoval výsledky svých experimentů o roli lásky v péči o dítě</a:t>
            </a:r>
          </a:p>
          <a:p>
            <a:r>
              <a:rPr lang="cs-CZ" altLang="cs-CZ" dirty="0"/>
              <a:t>1959 pokus s makaky (drátěná a plyšová matka).</a:t>
            </a:r>
          </a:p>
          <a:p>
            <a:r>
              <a:rPr lang="cs-CZ" dirty="0">
                <a:hlinkClick r:id="rId2"/>
              </a:rPr>
              <a:t>https://www.youtube.com/watch?v=OrNBEhzjg8I</a:t>
            </a:r>
            <a:r>
              <a:rPr lang="cs-CZ" dirty="0"/>
              <a:t> </a:t>
            </a:r>
          </a:p>
          <a:p>
            <a:endParaRPr lang="cs-CZ" altLang="cs-CZ" dirty="0"/>
          </a:p>
          <a:p>
            <a:r>
              <a:rPr lang="cs-CZ" dirty="0">
                <a:hlinkClick r:id="rId3"/>
              </a:rPr>
              <a:t>https://www.youtube.com/watch?v=_O60TYAIgC4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0208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Citová vazba – John </a:t>
            </a:r>
            <a:r>
              <a:rPr lang="cs-CZ" dirty="0" err="1"/>
              <a:t>Bolwby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Zásluhou </a:t>
            </a:r>
            <a:r>
              <a:rPr lang="cs-CZ" dirty="0" err="1"/>
              <a:t>Bowlbyho</a:t>
            </a:r>
            <a:r>
              <a:rPr lang="cs-CZ" dirty="0"/>
              <a:t> byla citová vazba „uznána za primárně daný vzorec, jehož funkcí je navození blízkosti. Primární vzorec se aktivuje v případě ohrožení, nebo pokud dítě cítí, že není zajištěna dostupnost významné pečující osoby. Za těchto okolností je mnoho ostatních vzorců chování potlačeno a cílem je obnovení blízkosti. Jakmile je obnoven stav bezpečí, vzorec se deaktivuje a dítě se věnuje jiným činnostem.“ (</a:t>
            </a:r>
            <a:r>
              <a:rPr lang="cs-CZ" dirty="0" err="1"/>
              <a:t>Mentzos</a:t>
            </a:r>
            <a:r>
              <a:rPr lang="cs-CZ" dirty="0"/>
              <a:t>, 2012, s. 54) - </a:t>
            </a:r>
            <a:r>
              <a:rPr lang="cs-CZ" dirty="0" err="1"/>
              <a:t>neopsychoanalýza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6712"/>
          </a:xfrm>
        </p:spPr>
        <p:txBody>
          <a:bodyPr>
            <a:normAutofit/>
          </a:bodyPr>
          <a:lstStyle/>
          <a:p>
            <a:r>
              <a:rPr lang="cs-CZ" dirty="0"/>
              <a:t>John </a:t>
            </a:r>
            <a:r>
              <a:rPr lang="cs-CZ" dirty="0" err="1"/>
              <a:t>Bowlby</a:t>
            </a:r>
            <a:r>
              <a:rPr lang="cs-CZ" dirty="0"/>
              <a:t> (1907-1990)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7092280" cy="5229200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cs-CZ" sz="2900" b="1" dirty="0"/>
              <a:t>Psychoanalytik</a:t>
            </a:r>
            <a:r>
              <a:rPr lang="cs-CZ" sz="2900" dirty="0"/>
              <a:t>. Pudy (=instinkty) pomáhají jedinci přežít. Jedním z pudů je i tvorba </a:t>
            </a:r>
            <a:r>
              <a:rPr lang="cs-CZ" sz="2900" b="1" dirty="0"/>
              <a:t>citové vazby </a:t>
            </a:r>
            <a:r>
              <a:rPr lang="cs-CZ" sz="2900" dirty="0"/>
              <a:t>(</a:t>
            </a:r>
            <a:r>
              <a:rPr lang="cs-CZ" sz="2900" b="1" i="1" dirty="0"/>
              <a:t>attachment</a:t>
            </a:r>
            <a:r>
              <a:rPr lang="cs-CZ" sz="2900" dirty="0"/>
              <a:t>), která vzbuzuje </a:t>
            </a:r>
            <a:r>
              <a:rPr lang="cs-CZ" sz="2900" dirty="0" err="1"/>
              <a:t>epimeletické</a:t>
            </a:r>
            <a:r>
              <a:rPr lang="cs-CZ" sz="2900" dirty="0"/>
              <a:t> chování (láskyplnou péči) u rodiče. „Sociální pud“.</a:t>
            </a:r>
          </a:p>
          <a:p>
            <a:pPr marL="137160" indent="0">
              <a:buNone/>
            </a:pPr>
            <a:r>
              <a:rPr lang="cs-CZ" sz="2900" dirty="0" err="1"/>
              <a:t>Bowlby</a:t>
            </a:r>
            <a:r>
              <a:rPr lang="cs-CZ" sz="2900" dirty="0"/>
              <a:t> a další psychologové a psychiatři přispěli k zvýšené pozornosti a péči o odložené a jinak znevýhodněné děti, resp. o jejich raný vývoj.</a:t>
            </a:r>
          </a:p>
          <a:p>
            <a:pPr marL="137160" indent="0">
              <a:buNone/>
            </a:pPr>
            <a:r>
              <a:rPr lang="cs-CZ" sz="2900" dirty="0">
                <a:hlinkClick r:id="rId2"/>
              </a:rPr>
              <a:t>https://www.youtube.com/watch?v=kwxjfuPlArY</a:t>
            </a:r>
            <a:r>
              <a:rPr lang="cs-CZ" sz="2900" dirty="0"/>
              <a:t> </a:t>
            </a:r>
          </a:p>
          <a:p>
            <a:pPr marL="137160" indent="0">
              <a:buNone/>
            </a:pPr>
            <a:endParaRPr lang="cs-CZ" sz="2900" dirty="0"/>
          </a:p>
          <a:p>
            <a:pPr marL="137160" indent="0">
              <a:buNone/>
            </a:pPr>
            <a:r>
              <a:rPr lang="cs-CZ" sz="2900" dirty="0"/>
              <a:t>Za 2.sv.v. pracoval jako psychiatr na dětském oddělení, zkoumal raný vývoj dětí. Zkoumal 44 delikventních dětí (krádeže): </a:t>
            </a:r>
          </a:p>
          <a:p>
            <a:pPr marL="137160" indent="0"/>
            <a:r>
              <a:rPr lang="cs-CZ" sz="2900" dirty="0"/>
              <a:t>17 z nich zažilo do 5 let odloučení od rodičů delší než 6 měsíců (jen 2 ze 44 zdravých dětí zažilo totéž). </a:t>
            </a:r>
          </a:p>
          <a:p>
            <a:pPr marL="137160" indent="0"/>
            <a:r>
              <a:rPr lang="cs-CZ" sz="2900" dirty="0"/>
              <a:t>12 ze 14 dětí klasifikovaných jako emočně </a:t>
            </a:r>
            <a:r>
              <a:rPr lang="cs-CZ" sz="2900" dirty="0" err="1"/>
              <a:t>oploštělých</a:t>
            </a:r>
            <a:r>
              <a:rPr lang="cs-CZ" sz="2900" dirty="0"/>
              <a:t> (</a:t>
            </a:r>
            <a:r>
              <a:rPr lang="cs-CZ" sz="2900" i="1" dirty="0" err="1"/>
              <a:t>affectionless</a:t>
            </a:r>
            <a:r>
              <a:rPr lang="cs-CZ" sz="2900" dirty="0"/>
              <a:t>) prožilo kompletní a dlouhodobou separaci od rodičů.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20482" name="Picture 2" descr="http://www.khironhouse.com/wp-content/uploads/2014/10/John-Bowl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1585" y="180486"/>
            <a:ext cx="2004973" cy="2730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5288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citové vazby </a:t>
            </a:r>
            <a:br>
              <a:rPr lang="cs-CZ" dirty="0"/>
            </a:br>
            <a:r>
              <a:rPr lang="cs-CZ" dirty="0"/>
              <a:t>(attachment </a:t>
            </a:r>
            <a:r>
              <a:rPr lang="cs-CZ" dirty="0" err="1"/>
              <a:t>theory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9460" name="Picture 4" descr="http://www.psychology.sunysb.edu/attachment/mount_john_bowlby/mountains_bowlby_ainswo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08176"/>
            <a:ext cx="8229600" cy="5468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Mary </a:t>
            </a:r>
            <a:r>
              <a:rPr lang="cs-CZ" dirty="0" err="1"/>
              <a:t>Ainsworthová</a:t>
            </a:r>
            <a:r>
              <a:rPr lang="cs-CZ" dirty="0"/>
              <a:t> (1913-1999)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5915000" cy="5112568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/>
              <a:t>vytvořila test </a:t>
            </a:r>
            <a:r>
              <a:rPr lang="cs-CZ" i="1" dirty="0" err="1"/>
              <a:t>Strange</a:t>
            </a:r>
            <a:r>
              <a:rPr lang="cs-CZ" i="1" dirty="0"/>
              <a:t> </a:t>
            </a:r>
            <a:r>
              <a:rPr lang="cs-CZ" i="1" dirty="0" err="1"/>
              <a:t>Situation</a:t>
            </a:r>
            <a:r>
              <a:rPr lang="cs-CZ" i="1" dirty="0"/>
              <a:t> </a:t>
            </a:r>
            <a:r>
              <a:rPr lang="cs-CZ" i="1" dirty="0" err="1"/>
              <a:t>Procedure</a:t>
            </a:r>
            <a:r>
              <a:rPr lang="cs-CZ" dirty="0"/>
              <a:t>: 3 typy citové vazby:</a:t>
            </a:r>
          </a:p>
          <a:p>
            <a:pPr marL="137160" indent="0">
              <a:buNone/>
            </a:pPr>
            <a:r>
              <a:rPr lang="cs-CZ" dirty="0"/>
              <a:t>A – </a:t>
            </a:r>
            <a:r>
              <a:rPr lang="cs-CZ" b="1" dirty="0"/>
              <a:t>nejistá vyhýbavá vazba </a:t>
            </a:r>
            <a:r>
              <a:rPr lang="cs-CZ" dirty="0"/>
              <a:t>(</a:t>
            </a:r>
            <a:r>
              <a:rPr lang="cs-CZ" i="1" dirty="0" err="1"/>
              <a:t>anxious</a:t>
            </a:r>
            <a:r>
              <a:rPr lang="cs-CZ" i="1" dirty="0"/>
              <a:t>-</a:t>
            </a:r>
            <a:r>
              <a:rPr lang="cs-CZ" i="1" dirty="0" err="1"/>
              <a:t>avoidant</a:t>
            </a:r>
            <a:r>
              <a:rPr lang="cs-CZ" dirty="0"/>
              <a:t>)</a:t>
            </a:r>
          </a:p>
          <a:p>
            <a:pPr marL="137160" indent="0">
              <a:buNone/>
            </a:pPr>
            <a:r>
              <a:rPr lang="cs-CZ" dirty="0"/>
              <a:t>B – </a:t>
            </a:r>
            <a:r>
              <a:rPr lang="cs-CZ" b="1" dirty="0"/>
              <a:t>Jistá vazba</a:t>
            </a:r>
          </a:p>
          <a:p>
            <a:pPr marL="137160" indent="0">
              <a:buNone/>
            </a:pPr>
            <a:r>
              <a:rPr lang="cs-CZ" dirty="0"/>
              <a:t>C – </a:t>
            </a:r>
            <a:r>
              <a:rPr lang="cs-CZ" b="1" dirty="0"/>
              <a:t>nejistá ambivalentní vazba </a:t>
            </a:r>
            <a:r>
              <a:rPr lang="cs-CZ" dirty="0"/>
              <a:t>(</a:t>
            </a:r>
            <a:r>
              <a:rPr lang="cs-CZ" i="1" dirty="0" err="1"/>
              <a:t>anxious</a:t>
            </a:r>
            <a:r>
              <a:rPr lang="cs-CZ" i="1" dirty="0"/>
              <a:t>-</a:t>
            </a:r>
            <a:r>
              <a:rPr lang="cs-CZ" i="1" dirty="0" err="1"/>
              <a:t>ambivalent</a:t>
            </a:r>
            <a:r>
              <a:rPr lang="cs-CZ" i="1" dirty="0"/>
              <a:t> </a:t>
            </a:r>
            <a:r>
              <a:rPr lang="cs-CZ" i="1" dirty="0" err="1"/>
              <a:t>resistant</a:t>
            </a:r>
            <a:r>
              <a:rPr lang="cs-CZ" dirty="0"/>
              <a:t>)</a:t>
            </a:r>
          </a:p>
          <a:p>
            <a:pPr marL="137160" indent="0">
              <a:buNone/>
            </a:pPr>
            <a:r>
              <a:rPr lang="cs-CZ" dirty="0"/>
              <a:t>+D – </a:t>
            </a:r>
            <a:r>
              <a:rPr lang="cs-CZ" b="1" dirty="0"/>
              <a:t>desorganizovaná</a:t>
            </a:r>
            <a:r>
              <a:rPr lang="cs-CZ" dirty="0"/>
              <a:t> vazba</a:t>
            </a:r>
          </a:p>
          <a:p>
            <a:pPr marL="137160" indent="0">
              <a:buNone/>
            </a:pPr>
            <a:r>
              <a:rPr lang="cs-CZ" dirty="0"/>
              <a:t>Jistá vazba: 60-70%; nejisté vazby: 30-40% v populaci</a:t>
            </a:r>
          </a:p>
          <a:p>
            <a:pPr marL="137160" indent="0">
              <a:buNone/>
            </a:pPr>
            <a:r>
              <a:rPr lang="cs-CZ" dirty="0"/>
              <a:t>Experimentálně zkoumaná mezi 12-18 měsíci.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8434" name="Picture 2" descr="http://www.patcrittenden.com/include/images/jpgs/mary_ainsworth_300x3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1844824"/>
            <a:ext cx="2857500" cy="3219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cs-CZ" dirty="0">
                <a:hlinkClick r:id="rId2"/>
              </a:rPr>
              <a:t>https://www.youtube.com/watch?v=DRejV6f-Y3c</a:t>
            </a:r>
            <a:r>
              <a:rPr lang="cs-CZ" dirty="0"/>
              <a:t> 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err="1"/>
              <a:t>Ainsworthová</a:t>
            </a:r>
            <a:r>
              <a:rPr lang="cs-CZ" dirty="0"/>
              <a:t> zjistila , že schopnost rodiče vnímat různé náznaky dítěte a reagovat na ně tvoří základ citové vazby.</a:t>
            </a:r>
          </a:p>
          <a:p>
            <a:pPr marL="137160" indent="0">
              <a:buNone/>
            </a:pPr>
            <a:r>
              <a:rPr lang="cs-CZ" dirty="0"/>
              <a:t>Děti, na jejichž pláč rodiče v prvních 6 měsících reagují rychle a citlivě, v jednom roce a dále pláčou méně, než děti, u kterých to tak nebylo.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Děti s jistou vazbou projevují více interpersonální obratnosti, rychlejší kognitivní vývoj, více si hrají s hračkami, mají lepší orientaci ve světě a intenzivněji se učí (</a:t>
            </a:r>
            <a:r>
              <a:rPr lang="cs-CZ" dirty="0" err="1"/>
              <a:t>Durkin</a:t>
            </a:r>
            <a:r>
              <a:rPr lang="cs-CZ" dirty="0"/>
              <a:t>, 2005, s. 85)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Důležitost teorie citové vazby: vztahy založené na citové vazbě si vytváříme celý život (k rodičům, přátelům, milencům). 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>
                <a:hlinkClick r:id="rId3"/>
              </a:rPr>
              <a:t>https://www.youtube.com/watch?v=2s9ACDMcpjA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1355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2E5D6-BFEC-4BC7-93EC-4C7D9D1AD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  <a:r>
              <a:rPr lang="cs-CZ"/>
              <a:t>na příště: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49D74C-AE1A-458C-85EC-3376DEBC5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cs-CZ" dirty="0"/>
              <a:t>Jaký je rozdíl mezi broukáním a žvatláním?</a:t>
            </a:r>
          </a:p>
          <a:p>
            <a:pPr marL="633222" indent="-514350">
              <a:buAutoNum type="arabicPeriod"/>
            </a:pPr>
            <a:r>
              <a:rPr lang="cs-CZ" dirty="0"/>
              <a:t>Co to je „kategorická percepce řeči“?</a:t>
            </a:r>
          </a:p>
          <a:p>
            <a:pPr marL="633222" indent="-514350">
              <a:buAutoNum type="arabicPeriod"/>
            </a:pPr>
            <a:r>
              <a:rPr lang="cs-CZ" dirty="0"/>
              <a:t>Vymyslete jednu otázku, která vás o osvojování řeči napadla.</a:t>
            </a:r>
          </a:p>
          <a:p>
            <a:pPr marL="633222" indent="-514350"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556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Role výchovného prostředí </a:t>
            </a:r>
          </a:p>
          <a:p>
            <a:r>
              <a:rPr lang="cs-CZ" dirty="0"/>
              <a:t>Role temperamentu dítěte </a:t>
            </a:r>
          </a:p>
          <a:p>
            <a:r>
              <a:rPr lang="cs-CZ" dirty="0"/>
              <a:t>Role temperamentu matky</a:t>
            </a:r>
          </a:p>
        </p:txBody>
      </p:sp>
    </p:spTree>
    <p:extLst>
      <p:ext uri="{BB962C8B-B14F-4D97-AF65-F5344CB8AC3E}">
        <p14:creationId xmlns:p14="http://schemas.microsoft.com/office/powerpoint/2010/main" val="677077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Může dospělý člověk zároveň patřit do několika typů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Jak moc se dá citové pouto zformovat? Pokud dítě má jeden z nejistého </a:t>
            </a:r>
            <a:r>
              <a:rPr lang="cs-CZ" dirty="0" err="1"/>
              <a:t>attachmentu</a:t>
            </a:r>
            <a:r>
              <a:rPr lang="cs-CZ" dirty="0"/>
              <a:t>, lze docílit, aby získalo jistý? </a:t>
            </a:r>
          </a:p>
          <a:p>
            <a:r>
              <a:rPr lang="cs-CZ" dirty="0"/>
              <a:t>Jak je velká pravděpodobnost, že se dítě bude v budoucím životě chovat jako jeho rodiče?</a:t>
            </a:r>
          </a:p>
        </p:txBody>
      </p:sp>
    </p:spTree>
    <p:extLst>
      <p:ext uri="{BB962C8B-B14F-4D97-AF65-F5344CB8AC3E}">
        <p14:creationId xmlns:p14="http://schemas.microsoft.com/office/powerpoint/2010/main" val="4056455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Může nadměrné pečování negativně ovlivnit další vývoj dítěte?</a:t>
            </a:r>
          </a:p>
          <a:p>
            <a:r>
              <a:rPr lang="cs-CZ" dirty="0"/>
              <a:t>Uvádí se, že tato citová vazba vzniká mezi dítětem a matkou. Je to tedy myšleno tak, ze se nemůže vytvořit u více osob, tedy k matce a otci zároveň, nebo tak, že se pouto vytvoří pouze k jedné osobě, která o dítě nejvíce pečovala? </a:t>
            </a:r>
          </a:p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vplýva</a:t>
            </a:r>
            <a:r>
              <a:rPr lang="cs-CZ" dirty="0"/>
              <a:t> bezpečná citová </a:t>
            </a:r>
            <a:r>
              <a:rPr lang="cs-CZ" dirty="0" err="1"/>
              <a:t>väzba</a:t>
            </a:r>
            <a:r>
              <a:rPr lang="cs-CZ" dirty="0"/>
              <a:t> na psychický vývin </a:t>
            </a:r>
            <a:r>
              <a:rPr lang="cs-CZ" dirty="0" err="1"/>
              <a:t>dieťaťa</a:t>
            </a:r>
            <a:r>
              <a:rPr lang="cs-CZ" dirty="0"/>
              <a:t>? </a:t>
            </a:r>
          </a:p>
          <a:p>
            <a:r>
              <a:rPr lang="cs-CZ" dirty="0"/>
              <a:t>Jaký typ </a:t>
            </a:r>
            <a:r>
              <a:rPr lang="cs-CZ" dirty="0" err="1"/>
              <a:t>attachmentu</a:t>
            </a:r>
            <a:r>
              <a:rPr lang="cs-CZ" dirty="0"/>
              <a:t>  si vytvoří děti k biologickým rodičům, kterýmž byly z různých důvodů odebrány jako malé, a postupně se s nimi po letech sejdou? Je možné zde navázat jistý typ </a:t>
            </a:r>
            <a:r>
              <a:rPr lang="cs-CZ" dirty="0" err="1"/>
              <a:t>attachmentu</a:t>
            </a:r>
            <a:r>
              <a:rPr lang="cs-CZ" dirty="0"/>
              <a:t> i po dlouhém odloučení?</a:t>
            </a:r>
          </a:p>
        </p:txBody>
      </p:sp>
    </p:spTree>
    <p:extLst>
      <p:ext uri="{BB962C8B-B14F-4D97-AF65-F5344CB8AC3E}">
        <p14:creationId xmlns:p14="http://schemas.microsoft.com/office/powerpoint/2010/main" val="2822212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7375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Může vzniknout jistý attachment u vlčích dětí ke zvířecí matce v jejíž společnosti vyrůstali?</a:t>
            </a:r>
          </a:p>
          <a:p>
            <a:r>
              <a:rPr lang="cs-CZ" dirty="0"/>
              <a:t>Mění se typ </a:t>
            </a:r>
            <a:r>
              <a:rPr lang="cs-CZ" dirty="0" err="1"/>
              <a:t>attachmentu</a:t>
            </a:r>
            <a:r>
              <a:rPr lang="cs-CZ" dirty="0"/>
              <a:t> v průběhu dětství, i když chování rodičů se po celou dobu vývoje nemění?</a:t>
            </a:r>
          </a:p>
          <a:p>
            <a:r>
              <a:rPr lang="cs-CZ" dirty="0"/>
              <a:t>Existují metody, jak poruchy </a:t>
            </a:r>
            <a:r>
              <a:rPr lang="cs-CZ" dirty="0" err="1"/>
              <a:t>attachmentu</a:t>
            </a:r>
            <a:r>
              <a:rPr lang="cs-CZ" dirty="0"/>
              <a:t> diagnostikovat a poté i řešit?</a:t>
            </a:r>
          </a:p>
          <a:p>
            <a:pPr lvl="0"/>
            <a:r>
              <a:rPr lang="cs-CZ" dirty="0"/>
              <a:t>Proč by nemohly mít tzv. vlčí děti lepší typ </a:t>
            </a:r>
            <a:r>
              <a:rPr lang="cs-CZ" dirty="0" err="1"/>
              <a:t>attachmentu</a:t>
            </a:r>
            <a:r>
              <a:rPr lang="cs-CZ" dirty="0"/>
              <a:t> než děti zanedbávané v běžné rodině ?</a:t>
            </a:r>
          </a:p>
          <a:p>
            <a:r>
              <a:rPr lang="cs-CZ" dirty="0"/>
              <a:t>Co tento pojem vůbec znamená pro děti, které si projdou kojeneckým ústavem, dětským domovem, popř. několika pěstounskými rodinami ?</a:t>
            </a:r>
          </a:p>
        </p:txBody>
      </p:sp>
    </p:spTree>
    <p:extLst>
      <p:ext uri="{BB962C8B-B14F-4D97-AF65-F5344CB8AC3E}">
        <p14:creationId xmlns:p14="http://schemas.microsoft.com/office/powerpoint/2010/main" val="1922457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5D193-FE23-43AF-BCA3-FD373506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F7C568-E079-4494-84A9-B80261A4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Jaká je možná pomoc pro děti s poruchou </a:t>
            </a:r>
            <a:r>
              <a:rPr lang="cs-CZ" dirty="0" err="1"/>
              <a:t>attachmentu</a:t>
            </a:r>
            <a:r>
              <a:rPr lang="cs-CZ" dirty="0"/>
              <a:t> v jejich pozdějším/dospělém věku? Pomůžou jim např. určité psychoterapeutické postupy? Nebo již náprava není možná?</a:t>
            </a:r>
          </a:p>
          <a:p>
            <a:r>
              <a:rPr lang="cs-CZ" dirty="0"/>
              <a:t>Jak moc může konkrétně pěstounská péče na přechodnou dobu ovlivnit attachment dítěte? Dokáže si dítě už během relativně krátké doby (např. 3 až 4 měsíců trvání tohoto typu pěstounské péče) vypěstovat ke svému pěstounovi/pěstounům tak silné citové pouto, které lze označit </a:t>
            </a:r>
            <a:r>
              <a:rPr lang="cs-CZ" dirty="0" err="1"/>
              <a:t>attachmentem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8846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C9687-DACD-4E1C-9F9E-2E61E156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A12D63-038E-4839-A52E-B9B465A18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0529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dirty="0"/>
              <a:t>René </a:t>
            </a:r>
            <a:r>
              <a:rPr lang="cs-CZ" dirty="0" err="1"/>
              <a:t>Spitz</a:t>
            </a:r>
            <a:r>
              <a:rPr lang="cs-CZ" dirty="0"/>
              <a:t> (1887-1974)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6696744" cy="50405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/>
              <a:t>Psychoanalytik</a:t>
            </a:r>
            <a:r>
              <a:rPr lang="cs-CZ" dirty="0"/>
              <a:t>. Z Vídně 1932 emigroval do Paříže a odtud 1939 do USA (Denver).</a:t>
            </a:r>
          </a:p>
          <a:p>
            <a:pPr>
              <a:buNone/>
            </a:pPr>
            <a:r>
              <a:rPr lang="cs-CZ" dirty="0"/>
              <a:t>Zkoumal dopad rané deprivace na další vývoj. Ztráta milovaného </a:t>
            </a:r>
            <a:r>
              <a:rPr lang="cs-CZ" b="1" dirty="0"/>
              <a:t>objektu </a:t>
            </a:r>
            <a:r>
              <a:rPr lang="cs-CZ" dirty="0"/>
              <a:t>od 2-5 měsíců se relativně rychle napraví, oddělení delší vede ke stále větší </a:t>
            </a:r>
            <a:r>
              <a:rPr lang="cs-CZ" b="1" dirty="0"/>
              <a:t>deterioraci</a:t>
            </a:r>
            <a:r>
              <a:rPr lang="cs-CZ" dirty="0"/>
              <a:t>. Tento stav nazval </a:t>
            </a:r>
            <a:r>
              <a:rPr lang="cs-CZ" b="1" dirty="0" err="1"/>
              <a:t>hospitalismus</a:t>
            </a:r>
            <a:r>
              <a:rPr lang="cs-CZ" dirty="0"/>
              <a:t> (</a:t>
            </a:r>
            <a:r>
              <a:rPr lang="cs-CZ" i="1" dirty="0" err="1"/>
              <a:t>anakliktická</a:t>
            </a:r>
            <a:r>
              <a:rPr lang="cs-CZ" i="1" dirty="0"/>
              <a:t> deprese</a:t>
            </a:r>
            <a:r>
              <a:rPr lang="cs-CZ" dirty="0"/>
              <a:t>). </a:t>
            </a:r>
            <a:r>
              <a:rPr lang="cs-CZ" dirty="0">
                <a:hlinkClick r:id="rId2"/>
              </a:rPr>
              <a:t>https://www.youtube.com/watch?v=VvdOe10vrs4</a:t>
            </a:r>
            <a:r>
              <a:rPr lang="cs-CZ" dirty="0"/>
              <a:t> </a:t>
            </a:r>
          </a:p>
          <a:p>
            <a:pPr>
              <a:buNone/>
            </a:pPr>
            <a:r>
              <a:rPr lang="en-US" dirty="0"/>
              <a:t>1) </a:t>
            </a:r>
            <a:r>
              <a:rPr lang="cs-CZ" b="1" dirty="0"/>
              <a:t>Sociální úsměv</a:t>
            </a:r>
            <a:r>
              <a:rPr lang="cs-CZ" dirty="0"/>
              <a:t>, který se objevuje okolo 2-3 měsíce v přítomnosti jiné osoby</a:t>
            </a:r>
            <a:endParaRPr lang="en-US" dirty="0"/>
          </a:p>
          <a:p>
            <a:pPr>
              <a:buNone/>
            </a:pPr>
            <a:r>
              <a:rPr lang="en-US" dirty="0"/>
              <a:t>2) </a:t>
            </a:r>
            <a:r>
              <a:rPr lang="cs-CZ" b="1" dirty="0"/>
              <a:t>Separační úzkost </a:t>
            </a:r>
            <a:r>
              <a:rPr lang="cs-CZ" dirty="0"/>
              <a:t>v přítomnosti cizí osoby</a:t>
            </a:r>
            <a:r>
              <a:rPr lang="en-US" dirty="0"/>
              <a:t>, </a:t>
            </a:r>
            <a:r>
              <a:rPr lang="cs-CZ" dirty="0"/>
              <a:t>okolo 7.-8. měsíce</a:t>
            </a:r>
            <a:endParaRPr lang="en-US" dirty="0"/>
          </a:p>
          <a:p>
            <a:pPr>
              <a:buNone/>
            </a:pPr>
            <a:endParaRPr lang="cs-CZ" dirty="0"/>
          </a:p>
        </p:txBody>
      </p:sp>
      <p:pic>
        <p:nvPicPr>
          <p:cNvPr id="16386" name="Picture 2" descr="https://christthekingparish.files.wordpress.com/2015/05/rene-spit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628800"/>
            <a:ext cx="2576711" cy="3892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Autofit/>
          </a:bodyPr>
          <a:lstStyle/>
          <a:p>
            <a:r>
              <a:rPr lang="cs-CZ" sz="3600" dirty="0"/>
              <a:t>Margaret </a:t>
            </a:r>
            <a:r>
              <a:rPr lang="cs-CZ" sz="3600" dirty="0" err="1"/>
              <a:t>Mahlerová</a:t>
            </a:r>
            <a:r>
              <a:rPr lang="cs-CZ" sz="3600" dirty="0"/>
              <a:t> (1897-1985)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6408712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Psychoanalytička (směr: egopsychologie). Maďarka, 1938 emigrovala do New Yorku. Zkoumala děti a dopad rané </a:t>
            </a:r>
            <a:r>
              <a:rPr lang="cs-CZ" b="1" dirty="0"/>
              <a:t>deprivace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Dětský vývoj má podle ní tři zásadní fáze: </a:t>
            </a:r>
          </a:p>
          <a:p>
            <a:pPr>
              <a:buNone/>
            </a:pPr>
            <a:r>
              <a:rPr lang="cs-CZ" i="1" dirty="0"/>
              <a:t>normální autismus</a:t>
            </a:r>
            <a:r>
              <a:rPr lang="cs-CZ" dirty="0"/>
              <a:t> – tuto fázi později zamítla (není podstatná)</a:t>
            </a:r>
          </a:p>
          <a:p>
            <a:pPr>
              <a:buNone/>
            </a:pPr>
            <a:r>
              <a:rPr lang="cs-CZ" i="1" dirty="0"/>
              <a:t>symbiotická fáze</a:t>
            </a:r>
            <a:r>
              <a:rPr lang="cs-CZ" dirty="0"/>
              <a:t> – spojení s matkou</a:t>
            </a:r>
          </a:p>
          <a:p>
            <a:pPr>
              <a:buNone/>
            </a:pPr>
            <a:r>
              <a:rPr lang="cs-CZ" i="1" dirty="0"/>
              <a:t>separačně-individuační proces – </a:t>
            </a:r>
            <a:r>
              <a:rPr lang="cs-CZ" dirty="0" err="1"/>
              <a:t>proces</a:t>
            </a:r>
            <a:r>
              <a:rPr lang="cs-CZ" dirty="0"/>
              <a:t> oddělování od matky k vzniku ega (</a:t>
            </a:r>
            <a:r>
              <a:rPr lang="cs-CZ" i="1" dirty="0" err="1"/>
              <a:t>self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5362" name="Picture 2" descr="http://www.depressaoansiedade.com/wp-content/uploads/2011/10/Margaret-Sch%C3%B6nberger-Mah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6784" y="1844824"/>
            <a:ext cx="2687216" cy="3394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Nejprve (0-2 měsíce) dítě neodlišuje sebe a svět.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René </a:t>
            </a:r>
            <a:r>
              <a:rPr lang="cs-CZ" altLang="cs-CZ" dirty="0" err="1"/>
              <a:t>Spitz</a:t>
            </a:r>
            <a:r>
              <a:rPr lang="cs-CZ" altLang="cs-CZ" dirty="0"/>
              <a:t> (1958) hovoří o </a:t>
            </a:r>
            <a:r>
              <a:rPr lang="cs-CZ" altLang="cs-CZ" b="1" dirty="0" err="1"/>
              <a:t>preobjektálním</a:t>
            </a:r>
            <a:r>
              <a:rPr lang="cs-CZ" altLang="cs-CZ" b="1" dirty="0"/>
              <a:t> období </a:t>
            </a:r>
            <a:r>
              <a:rPr lang="cs-CZ" altLang="cs-CZ" dirty="0"/>
              <a:t>– nerozlišuje </a:t>
            </a:r>
            <a:r>
              <a:rPr lang="cs-CZ" altLang="cs-CZ" b="1" i="1" dirty="0"/>
              <a:t>objekt</a:t>
            </a:r>
            <a:r>
              <a:rPr lang="cs-CZ" altLang="cs-CZ" dirty="0"/>
              <a:t> (resp. matku).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Margaret Mahlerová (1975) nazývá toto období </a:t>
            </a:r>
            <a:r>
              <a:rPr lang="cs-CZ" altLang="cs-CZ" b="1" dirty="0"/>
              <a:t>autistickou fází</a:t>
            </a:r>
            <a:r>
              <a:rPr lang="cs-CZ" altLang="cs-CZ" dirty="0"/>
              <a:t> – dítě je soustředěno především na sebe a není schopno odlišit aktivitu, která je jeho vlastní, od aktivity, kterou provádějí jiné osoby (s výjimkou </a:t>
            </a:r>
            <a:r>
              <a:rPr lang="cs-CZ" altLang="cs-CZ" dirty="0" err="1"/>
              <a:t>sebedotyku</a:t>
            </a:r>
            <a:r>
              <a:rPr lang="cs-CZ" altLang="cs-CZ" dirty="0"/>
              <a:t>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6380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5184577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Dítě dokáže navázat oční kontakt + „sociální úsměv“</a:t>
            </a:r>
          </a:p>
          <a:p>
            <a:r>
              <a:rPr lang="cs-CZ" altLang="cs-CZ" sz="2800" dirty="0"/>
              <a:t>2.-3. měsíc dítě začíná projevovat zájem i o okolí. Z hmatové percepce se pozornost přesunuje také k zrakové a sluchové percepci. Nejvíce dítě zajímají živé objekty (vzniká specifická kategorie prvků světa?).</a:t>
            </a:r>
          </a:p>
          <a:p>
            <a:r>
              <a:rPr lang="cs-CZ" altLang="cs-CZ" sz="2800" dirty="0" err="1"/>
              <a:t>Spitz</a:t>
            </a:r>
            <a:r>
              <a:rPr lang="cs-CZ" altLang="cs-CZ" sz="2800" dirty="0"/>
              <a:t> (1958) je označuje jako </a:t>
            </a:r>
            <a:r>
              <a:rPr lang="cs-CZ" altLang="cs-CZ" sz="2800" b="1" dirty="0"/>
              <a:t>předběžné objekty.</a:t>
            </a:r>
          </a:p>
          <a:p>
            <a:r>
              <a:rPr lang="cs-CZ" altLang="cs-CZ" sz="2800" dirty="0"/>
              <a:t>Období mezi 3. a 5. měsícem nazvala </a:t>
            </a:r>
            <a:r>
              <a:rPr lang="cs-CZ" altLang="cs-CZ" sz="2800" dirty="0" err="1"/>
              <a:t>Mahlerová</a:t>
            </a:r>
            <a:r>
              <a:rPr lang="cs-CZ" altLang="cs-CZ" sz="2800" dirty="0"/>
              <a:t> </a:t>
            </a:r>
            <a:r>
              <a:rPr lang="cs-CZ" altLang="cs-CZ" sz="2800" b="1" dirty="0"/>
              <a:t>symbiotickou fází</a:t>
            </a:r>
            <a:r>
              <a:rPr lang="cs-CZ" altLang="cs-CZ" sz="2800" dirty="0"/>
              <a:t>, neboť dítě se cítí být s matkou úzce spojeno (symbiotický vztah). </a:t>
            </a:r>
          </a:p>
        </p:txBody>
      </p:sp>
    </p:spTree>
    <p:extLst>
      <p:ext uri="{BB962C8B-B14F-4D97-AF65-F5344CB8AC3E}">
        <p14:creationId xmlns:p14="http://schemas.microsoft.com/office/powerpoint/2010/main" val="304568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pudy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 a k čemu to slouží?</a:t>
            </a:r>
          </a:p>
          <a:p>
            <a:endParaRPr lang="cs-CZ" dirty="0"/>
          </a:p>
          <a:p>
            <a:r>
              <a:rPr lang="cs-CZ" dirty="0"/>
              <a:t>Rozdíly mezi reflexy a pudy?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204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Spolu s uvědoměním </a:t>
            </a:r>
            <a:r>
              <a:rPr lang="cs-CZ" altLang="cs-CZ" b="1" dirty="0"/>
              <a:t>objektu</a:t>
            </a:r>
            <a:r>
              <a:rPr lang="cs-CZ" altLang="cs-CZ" dirty="0"/>
              <a:t> matky si dítě uvědomí i samostatnost existence matky a musí přijmout fakt, že není součástí matky (</a:t>
            </a:r>
            <a:r>
              <a:rPr lang="cs-CZ" altLang="cs-CZ" b="1" dirty="0"/>
              <a:t>separační proces</a:t>
            </a:r>
            <a:r>
              <a:rPr lang="cs-CZ" altLang="cs-CZ" dirty="0"/>
              <a:t> a </a:t>
            </a:r>
            <a:r>
              <a:rPr lang="cs-CZ" altLang="cs-CZ" b="1" dirty="0"/>
              <a:t>separační úzkost</a:t>
            </a:r>
            <a:r>
              <a:rPr lang="cs-CZ" altLang="cs-CZ" dirty="0"/>
              <a:t>). 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Tak vzniká separace na psychické úrovni v rámci uvědomování sebe sama jako samostatné bytosti. Dítě dovede lépe odlišovat i </a:t>
            </a:r>
            <a:r>
              <a:rPr lang="cs-CZ" altLang="cs-CZ" i="1" dirty="0"/>
              <a:t>svoje</a:t>
            </a:r>
            <a:r>
              <a:rPr lang="cs-CZ" altLang="cs-CZ" dirty="0"/>
              <a:t> pocity a procesy. Vnímá rozdíl mezi tím, co pochází z těla a co z vnějšku. Vytváří si </a:t>
            </a:r>
            <a:r>
              <a:rPr lang="cs-CZ" altLang="cs-CZ" b="1" dirty="0"/>
              <a:t>teorii mysli </a:t>
            </a:r>
            <a:r>
              <a:rPr lang="cs-CZ" altLang="cs-CZ" dirty="0"/>
              <a:t>(druhých).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Mahlerová nazývá pochopení vlastní samostatné existence jako </a:t>
            </a:r>
            <a:r>
              <a:rPr lang="cs-CZ" altLang="cs-CZ" b="1" dirty="0"/>
              <a:t>psychické narození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43780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6.-9. měsíc – dítě je schopno odlišit známé a neznámé osoby.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René </a:t>
            </a:r>
            <a:r>
              <a:rPr lang="cs-CZ" altLang="cs-CZ" dirty="0" err="1"/>
              <a:t>Spitz</a:t>
            </a:r>
            <a:r>
              <a:rPr lang="cs-CZ" altLang="cs-CZ" dirty="0"/>
              <a:t> (1958) nazval tuto fázi jako </a:t>
            </a:r>
            <a:r>
              <a:rPr lang="cs-CZ" altLang="cs-CZ" b="1" dirty="0"/>
              <a:t>stádium specifického objektu</a:t>
            </a:r>
            <a:r>
              <a:rPr lang="cs-CZ" altLang="cs-CZ" dirty="0"/>
              <a:t>, jímž se stává matka. V přítomnosti matky bývá dítě sociálně odvážnější.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Doklad vývoje pojetí mateřského </a:t>
            </a:r>
            <a:r>
              <a:rPr lang="cs-CZ" altLang="cs-CZ" b="1" dirty="0"/>
              <a:t>objektu</a:t>
            </a:r>
            <a:r>
              <a:rPr lang="cs-CZ" altLang="cs-CZ" dirty="0"/>
              <a:t>: do cca 7. měsíce děti často neprotestují, když jsou odloučeny od matky, je-li zachován jejich komfort. Po 7. měsíci dítě pociťuje </a:t>
            </a:r>
            <a:r>
              <a:rPr lang="cs-CZ" altLang="cs-CZ" b="1" dirty="0"/>
              <a:t>separační  úzkost</a:t>
            </a:r>
            <a:r>
              <a:rPr lang="cs-CZ" altLang="cs-CZ" dirty="0"/>
              <a:t>, v nepřítomnosti matky pláčou a hledají ji (</a:t>
            </a:r>
            <a:r>
              <a:rPr lang="cs-CZ" altLang="cs-CZ" dirty="0" err="1"/>
              <a:t>attachmentové</a:t>
            </a:r>
            <a:r>
              <a:rPr lang="cs-CZ" altLang="cs-CZ" dirty="0"/>
              <a:t> chování).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29027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sebepojetí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/>
          <a:lstStyle/>
          <a:p>
            <a:pPr marL="137160" indent="0">
              <a:buNone/>
            </a:pPr>
            <a:r>
              <a:rPr lang="cs-CZ" dirty="0"/>
              <a:t>Test: namalujete nepozorovaně dítěti na čelo či nos tečku a dáte jej před zrcadlo.</a:t>
            </a:r>
          </a:p>
          <a:p>
            <a:pPr marL="137160" indent="0">
              <a:buNone/>
            </a:pPr>
            <a:r>
              <a:rPr lang="cs-CZ" dirty="0"/>
              <a:t>Do cca 20 měsíců si dítě hraje se zrcadlem a maximálně se snaží dotknout tečky na zrcadle. Později si děti sahají na vlastní čelo (to se bere jako důkaz znalosti vnějšího já).</a:t>
            </a:r>
          </a:p>
          <a:p>
            <a:pPr marL="137160" indent="0">
              <a:buNone/>
            </a:pPr>
            <a:r>
              <a:rPr lang="cs-CZ" dirty="0"/>
              <a:t>+ většina dětí, které si sahají na čelo, jeví rozpaky.</a:t>
            </a:r>
          </a:p>
        </p:txBody>
      </p:sp>
    </p:spTree>
    <p:extLst>
      <p:ext uri="{BB962C8B-B14F-4D97-AF65-F5344CB8AC3E}">
        <p14:creationId xmlns:p14="http://schemas.microsoft.com/office/powerpoint/2010/main" val="20932427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Kognitivní vývoj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60"/>
          </a:xfrm>
        </p:spPr>
        <p:txBody>
          <a:bodyPr>
            <a:normAutofit fontScale="92500" lnSpcReduction="10000"/>
          </a:bodyPr>
          <a:lstStyle/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První orientované poznávaní má orální charakter (srov. Freudovo </a:t>
            </a:r>
            <a:r>
              <a:rPr lang="cs-CZ" altLang="en-US" b="1" dirty="0"/>
              <a:t>orální stádium</a:t>
            </a:r>
            <a:r>
              <a:rPr lang="cs-CZ" altLang="en-US" dirty="0"/>
              <a:t>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V 2. měsíci se rozvíjí poznávací funkce ruky.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Dítě musí být stimulováno (přiměřeně).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J. Piaget tvrdil: 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…podobně jako zažívací soustava novorozence dokáže trávit pouze mléko, ač později dokáže zpracovávat i pevnou stravu, i dětský intelekt dokáže přijímat a zužitkovat jen jednoduché prožitky, ale jak je jimi živen, dokáže zpracovat mnohem složitější… (</a:t>
            </a:r>
            <a:r>
              <a:rPr lang="cs-CZ" altLang="en-US" dirty="0" err="1"/>
              <a:t>Hunt</a:t>
            </a:r>
            <a:r>
              <a:rPr lang="cs-CZ" altLang="en-US" dirty="0"/>
              <a:t>, 2000, s. 341)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7906247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/>
              <a:t>Diskuze </a:t>
            </a:r>
          </a:p>
        </p:txBody>
      </p:sp>
    </p:spTree>
    <p:extLst>
      <p:ext uri="{BB962C8B-B14F-4D97-AF65-F5344CB8AC3E}">
        <p14:creationId xmlns:p14="http://schemas.microsoft.com/office/powerpoint/2010/main" val="982901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73751"/>
          </a:xfrm>
        </p:spPr>
        <p:txBody>
          <a:bodyPr>
            <a:normAutofit fontScale="92500"/>
          </a:bodyPr>
          <a:lstStyle/>
          <a:p>
            <a:pPr marL="118872" indent="0">
              <a:buNone/>
            </a:pPr>
            <a:r>
              <a:rPr lang="cs-CZ" dirty="0"/>
              <a:t>Pudy (zdroje </a:t>
            </a:r>
            <a:r>
              <a:rPr lang="cs-CZ" dirty="0" err="1"/>
              <a:t>cílesměrného</a:t>
            </a:r>
            <a:r>
              <a:rPr lang="cs-CZ" dirty="0"/>
              <a:t> chování):</a:t>
            </a:r>
          </a:p>
          <a:p>
            <a:r>
              <a:rPr lang="cs-CZ" dirty="0"/>
              <a:t>sebezáchovný: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obživný (hlad, žízeň, dech… opozita?)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agresivní (boj, útěk)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attachment </a:t>
            </a:r>
          </a:p>
          <a:p>
            <a:r>
              <a:rPr lang="cs-CZ" dirty="0"/>
              <a:t>zachování rodu: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pohlavní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pečovatelský = </a:t>
            </a:r>
            <a:r>
              <a:rPr lang="cs-CZ" dirty="0" err="1"/>
              <a:t>epimeletický</a:t>
            </a:r>
            <a:endParaRPr lang="cs-CZ" dirty="0"/>
          </a:p>
          <a:p>
            <a:r>
              <a:rPr lang="cs-CZ" dirty="0"/>
              <a:t>Sociální: sdružovací, kooperační, attachment…</a:t>
            </a:r>
          </a:p>
          <a:p>
            <a:r>
              <a:rPr lang="cs-CZ" dirty="0"/>
              <a:t>Další?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398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8A13D-4F85-4F9F-B4E3-2A5FCF415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Attachment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D9975-5CEB-4430-8206-8991C6C92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je? Co o </a:t>
            </a:r>
            <a:r>
              <a:rPr lang="cs-CZ" dirty="0" err="1"/>
              <a:t>attachmentu</a:t>
            </a:r>
            <a:r>
              <a:rPr lang="cs-CZ" dirty="0"/>
              <a:t> víte?</a:t>
            </a:r>
          </a:p>
        </p:txBody>
      </p:sp>
    </p:spTree>
    <p:extLst>
      <p:ext uri="{BB962C8B-B14F-4D97-AF65-F5344CB8AC3E}">
        <p14:creationId xmlns:p14="http://schemas.microsoft.com/office/powerpoint/2010/main" val="250228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Teorie </a:t>
            </a:r>
            <a:r>
              <a:rPr lang="cs-CZ" dirty="0" err="1"/>
              <a:t>attachmentu</a:t>
            </a:r>
            <a:r>
              <a:rPr lang="cs-CZ" dirty="0"/>
              <a:t> se snaží vysvětlit dynamiku lidských dlouhodobých i krátkodobých vztahů.</a:t>
            </a:r>
          </a:p>
          <a:p>
            <a:r>
              <a:rPr lang="cs-CZ" dirty="0"/>
              <a:t>Zabývá se ale vlastně hlavně tím (díky </a:t>
            </a:r>
            <a:r>
              <a:rPr lang="cs-CZ" i="1" dirty="0"/>
              <a:t>Testu cizí situace</a:t>
            </a:r>
            <a:r>
              <a:rPr lang="cs-CZ" dirty="0"/>
              <a:t>), jak se lidé chovají ve vztahu, když jsou raněni nebo odděleni od milovaných osob.</a:t>
            </a:r>
          </a:p>
        </p:txBody>
      </p:sp>
    </p:spTree>
    <p:extLst>
      <p:ext uri="{BB962C8B-B14F-4D97-AF65-F5344CB8AC3E}">
        <p14:creationId xmlns:p14="http://schemas.microsoft.com/office/powerpoint/2010/main" val="307832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Attachment je patrný u všech primátů.</a:t>
            </a:r>
          </a:p>
          <a:p>
            <a:pPr marL="118872" indent="0">
              <a:buNone/>
            </a:pPr>
            <a:r>
              <a:rPr lang="cs-CZ" dirty="0"/>
              <a:t>DEF: Dítě se přimyká k pečovateli, resp. k hlavní </a:t>
            </a:r>
            <a:r>
              <a:rPr lang="cs-CZ" dirty="0" err="1"/>
              <a:t>attachmentové</a:t>
            </a:r>
            <a:r>
              <a:rPr lang="cs-CZ" dirty="0"/>
              <a:t> osobě, </a:t>
            </a:r>
            <a:r>
              <a:rPr lang="cs-CZ" b="1" dirty="0"/>
              <a:t>vyhledává jeho blízkost </a:t>
            </a:r>
            <a:r>
              <a:rPr lang="cs-CZ" dirty="0"/>
              <a:t>hlavně ve chvílích nebezpečí nebo nepohody – hledajíc a očekávajíc útěchu a pomoc.</a:t>
            </a:r>
          </a:p>
          <a:p>
            <a:pPr marL="118872" indent="0">
              <a:buNone/>
            </a:pPr>
            <a:r>
              <a:rPr lang="cs-CZ" dirty="0"/>
              <a:t>Pokud dítě od </a:t>
            </a:r>
            <a:r>
              <a:rPr lang="cs-CZ" dirty="0" err="1"/>
              <a:t>attachmentové</a:t>
            </a:r>
            <a:r>
              <a:rPr lang="cs-CZ" dirty="0"/>
              <a:t> osoby oddělíme, dítě cítí separační úzkost a strach.</a:t>
            </a:r>
          </a:p>
          <a:p>
            <a:pPr marL="118872" indent="0">
              <a:buNone/>
            </a:pPr>
            <a:r>
              <a:rPr lang="cs-CZ" dirty="0"/>
              <a:t>Od 3-4 let dokáže dítě separační úzkost překonat.</a:t>
            </a:r>
          </a:p>
          <a:p>
            <a:pPr marL="118872" indent="0">
              <a:buNone/>
            </a:pPr>
            <a:r>
              <a:rPr lang="cs-CZ" dirty="0"/>
              <a:t>Existuje kritické období pro získání </a:t>
            </a:r>
            <a:r>
              <a:rPr lang="cs-CZ" dirty="0" err="1"/>
              <a:t>attachmentu</a:t>
            </a:r>
            <a:r>
              <a:rPr lang="cs-CZ" dirty="0"/>
              <a:t> (</a:t>
            </a:r>
            <a:r>
              <a:rPr lang="cs-CZ" dirty="0" err="1"/>
              <a:t>Bowlby</a:t>
            </a:r>
            <a:r>
              <a:rPr lang="cs-CZ" dirty="0"/>
              <a:t>: 0,5 až 2-3 roky).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04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51F2-2C9A-499C-BD94-DE0E246F5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42E15A-5A1F-4C07-B517-1DAAE7992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V západních společnostech je to hlavně matka, u lovecko-sběračských kultur je to od počátku celá řada osob, čímž dítě zvyšuje svůj fitness, neboť tak poznává lidi z více úhlů.</a:t>
            </a:r>
          </a:p>
          <a:p>
            <a:pPr marL="118872" indent="0">
              <a:buNone/>
            </a:pPr>
            <a:r>
              <a:rPr lang="cs-CZ" dirty="0"/>
              <a:t>Existuje silný sklon (</a:t>
            </a:r>
            <a:r>
              <a:rPr lang="cs-CZ" i="1" dirty="0" err="1"/>
              <a:t>bias</a:t>
            </a:r>
            <a:r>
              <a:rPr lang="cs-CZ" dirty="0"/>
              <a:t>) preferovat jednu osobu!</a:t>
            </a:r>
          </a:p>
          <a:p>
            <a:pPr marL="118872" indent="0">
              <a:buNone/>
            </a:pPr>
            <a:r>
              <a:rPr lang="cs-CZ" dirty="0"/>
              <a:t>Dítě si po prvním roce většinou vybuduje </a:t>
            </a:r>
            <a:r>
              <a:rPr lang="cs-CZ" b="1" dirty="0"/>
              <a:t>hierarchický systém tzv. blízkých osob</a:t>
            </a:r>
            <a:r>
              <a:rPr lang="cs-CZ" dirty="0"/>
              <a:t>, k nimž má vazbu.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54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7D599-97DE-425F-BA84-7EB950FE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70E489-959C-4ED2-8C0D-E43D95659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 err="1"/>
              <a:t>Attachmentové</a:t>
            </a:r>
            <a:r>
              <a:rPr lang="cs-CZ" dirty="0"/>
              <a:t> chování (= ch., které se spustí, když dítě cítí strach, úzkost , je nemocné či unavené):</a:t>
            </a:r>
          </a:p>
          <a:p>
            <a:r>
              <a:rPr lang="cs-CZ" dirty="0"/>
              <a:t>Nechuť se oddělit od HAO (=hlavní </a:t>
            </a:r>
            <a:r>
              <a:rPr lang="cs-CZ" dirty="0" err="1"/>
              <a:t>attacmentové</a:t>
            </a:r>
            <a:r>
              <a:rPr lang="cs-CZ" dirty="0"/>
              <a:t> osoby)</a:t>
            </a:r>
          </a:p>
          <a:p>
            <a:r>
              <a:rPr lang="cs-CZ" dirty="0"/>
              <a:t>Jásání při příchodu HAO</a:t>
            </a:r>
          </a:p>
          <a:p>
            <a:r>
              <a:rPr lang="cs-CZ" dirty="0"/>
              <a:t>Věšení se na HAO</a:t>
            </a:r>
          </a:p>
          <a:p>
            <a:r>
              <a:rPr lang="cs-CZ" dirty="0"/>
              <a:t>Následování HAO</a:t>
            </a:r>
          </a:p>
          <a:p>
            <a:pPr marL="118872" indent="0">
              <a:buNone/>
            </a:pPr>
            <a:r>
              <a:rPr lang="cs-CZ" dirty="0"/>
              <a:t>V relaxovaném klidu, dítě </a:t>
            </a:r>
            <a:r>
              <a:rPr lang="cs-CZ" dirty="0" err="1"/>
              <a:t>A.Ch</a:t>
            </a:r>
            <a:r>
              <a:rPr lang="cs-CZ" dirty="0"/>
              <a:t>. neprojevuje. Je-li dítě nejisté, projevuje jej více.</a:t>
            </a:r>
          </a:p>
        </p:txBody>
      </p:sp>
    </p:spTree>
    <p:extLst>
      <p:ext uri="{BB962C8B-B14F-4D97-AF65-F5344CB8AC3E}">
        <p14:creationId xmlns:p14="http://schemas.microsoft.com/office/powerpoint/2010/main" val="866903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2132</TotalTime>
  <Words>1948</Words>
  <Application>Microsoft Office PowerPoint</Application>
  <PresentationFormat>Předvádění na obrazovce (4:3)</PresentationFormat>
  <Paragraphs>155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Corbel</vt:lpstr>
      <vt:lpstr>Courier New</vt:lpstr>
      <vt:lpstr>Wingdings</vt:lpstr>
      <vt:lpstr>Wingdings 2</vt:lpstr>
      <vt:lpstr>Wingdings 3</vt:lpstr>
      <vt:lpstr>Modul</vt:lpstr>
      <vt:lpstr>Vývojová psychologie 4  Teorie citové vazby (attachmentu)</vt:lpstr>
      <vt:lpstr>Úkol na příště:</vt:lpstr>
      <vt:lpstr>Lidské pudy</vt:lpstr>
      <vt:lpstr>Prezentace aplikace PowerPoint</vt:lpstr>
      <vt:lpstr>Attachment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Vysvětlení attachmentu</vt:lpstr>
      <vt:lpstr>Harry Harlow (1905-1981)</vt:lpstr>
      <vt:lpstr>Citová vazba – John Bolwby</vt:lpstr>
      <vt:lpstr>John Bowlby (1907-1990)</vt:lpstr>
      <vt:lpstr>Teorie citové vazby  (attachment theory)</vt:lpstr>
      <vt:lpstr>Mary Ainsworthová (1913-1999)</vt:lpstr>
      <vt:lpstr>Teorie citové vazby</vt:lpstr>
      <vt:lpstr>Teorie citové vazby</vt:lpstr>
      <vt:lpstr>Otázky:</vt:lpstr>
      <vt:lpstr>Otázky:</vt:lpstr>
      <vt:lpstr>Otázky:</vt:lpstr>
      <vt:lpstr>Prezentace aplikace PowerPoint</vt:lpstr>
      <vt:lpstr>Prezentace aplikace PowerPoint</vt:lpstr>
      <vt:lpstr>René Spitz (1887-1974)</vt:lpstr>
      <vt:lpstr>Margaret Mahlerová (1897-1985)</vt:lpstr>
      <vt:lpstr>Vývoj sebepojetí</vt:lpstr>
      <vt:lpstr>Vývoj sebepojetí</vt:lpstr>
      <vt:lpstr>Vývoj sebepojetí</vt:lpstr>
      <vt:lpstr>Vývoj sebepojetí</vt:lpstr>
      <vt:lpstr>Vývoj sebepojetí</vt:lpstr>
      <vt:lpstr>Kognitivní vývoj</vt:lpstr>
      <vt:lpstr>Diskuze 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Jan Krása</cp:lastModifiedBy>
  <cp:revision>116</cp:revision>
  <dcterms:created xsi:type="dcterms:W3CDTF">2015-09-23T10:51:34Z</dcterms:created>
  <dcterms:modified xsi:type="dcterms:W3CDTF">2018-10-21T18:11:03Z</dcterms:modified>
</cp:coreProperties>
</file>