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1E1-696B-4D3B-9496-A34C48E7AB09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BD96-CC0C-450E-AF2D-51E36F670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234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1E1-696B-4D3B-9496-A34C48E7AB09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BD96-CC0C-450E-AF2D-51E36F670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824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1E1-696B-4D3B-9496-A34C48E7AB09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BD96-CC0C-450E-AF2D-51E36F670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939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solidFill>
                  <a:srgbClr val="FF0000"/>
                </a:solidFill>
                <a:latin typeface="+mj-lt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4pPr>
              <a:defRPr sz="2200"/>
            </a:lvl4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860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1E1-696B-4D3B-9496-A34C48E7AB09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BD96-CC0C-450E-AF2D-51E36F670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3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1E1-696B-4D3B-9496-A34C48E7AB09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BD96-CC0C-450E-AF2D-51E36F670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83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1E1-696B-4D3B-9496-A34C48E7AB09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BD96-CC0C-450E-AF2D-51E36F670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15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1E1-696B-4D3B-9496-A34C48E7AB09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BD96-CC0C-450E-AF2D-51E36F670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646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1E1-696B-4D3B-9496-A34C48E7AB09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BD96-CC0C-450E-AF2D-51E36F670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223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1E1-696B-4D3B-9496-A34C48E7AB09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BD96-CC0C-450E-AF2D-51E36F670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43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11E1-696B-4D3B-9496-A34C48E7AB09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BD96-CC0C-450E-AF2D-51E36F670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74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E11E1-696B-4D3B-9496-A34C48E7AB09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DBD96-CC0C-450E-AF2D-51E36F670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0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err="1" smtClean="0"/>
              <a:t>Sepsis</a:t>
            </a:r>
            <a:r>
              <a:rPr lang="cs-CZ" sz="4800" dirty="0" smtClean="0"/>
              <a:t> and </a:t>
            </a:r>
            <a:r>
              <a:rPr lang="cs-CZ" sz="4800" dirty="0" err="1" smtClean="0"/>
              <a:t>septic</a:t>
            </a:r>
            <a:r>
              <a:rPr lang="cs-CZ" sz="4800" dirty="0" smtClean="0"/>
              <a:t> </a:t>
            </a:r>
            <a:r>
              <a:rPr lang="cs-CZ" sz="4800" dirty="0" err="1" smtClean="0"/>
              <a:t>shock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752600"/>
          </a:xfrm>
        </p:spPr>
        <p:txBody>
          <a:bodyPr/>
          <a:lstStyle/>
          <a:p>
            <a:r>
              <a:rPr lang="cs-CZ" dirty="0" smtClean="0"/>
              <a:t>Pavel Suk</a:t>
            </a:r>
          </a:p>
          <a:p>
            <a:r>
              <a:rPr lang="cs-CZ" dirty="0" err="1" smtClean="0"/>
              <a:t>Intensive</a:t>
            </a:r>
            <a:r>
              <a:rPr lang="cs-CZ" dirty="0" smtClean="0"/>
              <a:t> Care Unit</a:t>
            </a:r>
          </a:p>
          <a:p>
            <a:r>
              <a:rPr lang="cs-CZ" dirty="0" smtClean="0"/>
              <a:t>St. Anne</a:t>
            </a:r>
            <a:r>
              <a:rPr lang="en-US" dirty="0" smtClean="0"/>
              <a:t>’s University Hospital</a:t>
            </a:r>
            <a:endParaRPr lang="cs-CZ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 t="34776" r="1576"/>
          <a:stretch>
            <a:fillRect/>
          </a:stretch>
        </p:blipFill>
        <p:spPr bwMode="auto">
          <a:xfrm>
            <a:off x="0" y="0"/>
            <a:ext cx="9144000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0968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Antimicrobial therapy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intravenous antimicrobials within the 1st hour</a:t>
            </a:r>
          </a:p>
          <a:p>
            <a:r>
              <a:rPr lang="en-US" sz="3000" dirty="0" smtClean="0"/>
              <a:t>activity against all likely pathogens (based on [likely] source of sepsis)</a:t>
            </a:r>
          </a:p>
          <a:p>
            <a:pPr lvl="1"/>
            <a:r>
              <a:rPr lang="en-US" dirty="0" smtClean="0"/>
              <a:t>usually broad-spectrum antibiotics</a:t>
            </a:r>
          </a:p>
          <a:p>
            <a:r>
              <a:rPr lang="en-US" sz="3000" dirty="0" smtClean="0"/>
              <a:t>daily reassessment (change, de-escalation)</a:t>
            </a:r>
          </a:p>
          <a:p>
            <a:r>
              <a:rPr lang="en-US" sz="3200" dirty="0"/>
              <a:t>duration of therapy typically </a:t>
            </a:r>
            <a:r>
              <a:rPr lang="en-US" sz="3200" dirty="0" smtClean="0"/>
              <a:t>7 </a:t>
            </a:r>
            <a:r>
              <a:rPr lang="en-US" sz="3200" dirty="0"/>
              <a:t>to </a:t>
            </a:r>
            <a:r>
              <a:rPr lang="en-US" sz="3200" dirty="0" smtClean="0"/>
              <a:t>10 </a:t>
            </a:r>
            <a:r>
              <a:rPr lang="cs-CZ" sz="3200" dirty="0" err="1" smtClean="0"/>
              <a:t>days</a:t>
            </a:r>
            <a:endParaRPr lang="cs-CZ" sz="3200" dirty="0" smtClean="0"/>
          </a:p>
          <a:p>
            <a:pPr lvl="1"/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clinical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, PCT</a:t>
            </a:r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73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 control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853136"/>
          </a:xfrm>
        </p:spPr>
        <p:txBody>
          <a:bodyPr/>
          <a:lstStyle/>
          <a:p>
            <a:r>
              <a:rPr lang="en-US" dirty="0" err="1" smtClean="0"/>
              <a:t>dignostics</a:t>
            </a:r>
            <a:r>
              <a:rPr lang="en-US" dirty="0" smtClean="0"/>
              <a:t> (imaging, puncture, surgery) to diagnose and control source of sepsis (ASAP, within 12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mini-invasive approach preferred (CT guided </a:t>
            </a:r>
            <a:r>
              <a:rPr lang="en-US" dirty="0" smtClean="0"/>
              <a:t>drainage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dirty="0" smtClean="0">
                <a:latin typeface="+mj-lt"/>
              </a:rPr>
              <a:t>if catheters are possible source </a:t>
            </a:r>
            <a:r>
              <a:rPr lang="en-US" dirty="0" smtClean="0">
                <a:latin typeface="+mj-lt"/>
                <a:cs typeface="Times New Roman"/>
              </a:rPr>
              <a:t>→ remove/exchange</a:t>
            </a:r>
            <a:endParaRPr lang="en-US" dirty="0" smtClean="0">
              <a:latin typeface="+mj-lt"/>
            </a:endParaRPr>
          </a:p>
          <a:p>
            <a:endParaRPr lang="cs-CZ" dirty="0"/>
          </a:p>
        </p:txBody>
      </p:sp>
      <p:pic>
        <p:nvPicPr>
          <p:cNvPr id="2050" name="Picture 2" descr="Výsledek obrázku pro x ray pneumon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46781"/>
            <a:ext cx="2664296" cy="299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ýsledek obrázku pro ct absc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027882" y="3855908"/>
            <a:ext cx="2997334" cy="2997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Výsledek obrázku pro us cholecystiti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7" y="3845220"/>
            <a:ext cx="2866312" cy="2979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81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06626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98561" y="1979548"/>
            <a:ext cx="2691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Mervyn Singer, JAMA 2016</a:t>
            </a:r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88502"/>
            <a:ext cx="8045848" cy="1277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98561" y="5013176"/>
            <a:ext cx="3801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R. Phillip </a:t>
            </a:r>
            <a:r>
              <a:rPr lang="cs-CZ" dirty="0" err="1" smtClean="0"/>
              <a:t>Dellinger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Crit</a:t>
            </a:r>
            <a:r>
              <a:rPr lang="en-US" dirty="0" smtClean="0"/>
              <a:t> Care Med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00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Definition</a:t>
            </a:r>
            <a:r>
              <a:rPr lang="cs-CZ" dirty="0" smtClean="0"/>
              <a:t> I.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</a:t>
            </a:r>
            <a:r>
              <a:rPr lang="en-US" b="1" dirty="0" err="1" smtClean="0"/>
              <a:t>epsis</a:t>
            </a:r>
            <a:r>
              <a:rPr lang="en-US" b="1" dirty="0" smtClean="0"/>
              <a:t> </a:t>
            </a:r>
            <a:r>
              <a:rPr lang="en-US" dirty="0" smtClean="0"/>
              <a:t>= life-threatening </a:t>
            </a:r>
            <a:r>
              <a:rPr lang="en-US" dirty="0">
                <a:solidFill>
                  <a:schemeClr val="tx2"/>
                </a:solidFill>
              </a:rPr>
              <a:t>organ dysfunction </a:t>
            </a:r>
            <a:r>
              <a:rPr lang="en-US" dirty="0"/>
              <a:t>caused </a:t>
            </a:r>
            <a:r>
              <a:rPr lang="en-US" dirty="0" smtClean="0"/>
              <a:t>by</a:t>
            </a:r>
            <a:r>
              <a:rPr lang="cs-CZ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dysregulated host response to </a:t>
            </a:r>
            <a:r>
              <a:rPr lang="en-US" dirty="0" smtClean="0"/>
              <a:t>infection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organ dysfunction </a:t>
            </a:r>
          </a:p>
          <a:p>
            <a:pPr lvl="1"/>
            <a:r>
              <a:rPr lang="en-US" dirty="0" smtClean="0"/>
              <a:t>SOFA </a:t>
            </a:r>
            <a:r>
              <a:rPr lang="cs-CZ" dirty="0" smtClean="0"/>
              <a:t>≥</a:t>
            </a:r>
            <a:r>
              <a:rPr lang="en-US" dirty="0" smtClean="0"/>
              <a:t> 2</a:t>
            </a:r>
          </a:p>
          <a:p>
            <a:pPr lvl="1"/>
            <a:r>
              <a:rPr lang="en-US" dirty="0" smtClean="0"/>
              <a:t>Q</a:t>
            </a:r>
            <a:r>
              <a:rPr lang="cs-CZ" dirty="0" err="1" smtClean="0"/>
              <a:t>uick</a:t>
            </a:r>
            <a:r>
              <a:rPr lang="en-US" dirty="0" smtClean="0"/>
              <a:t> </a:t>
            </a:r>
            <a:r>
              <a:rPr lang="cs-CZ" dirty="0" smtClean="0"/>
              <a:t>SOFA </a:t>
            </a:r>
            <a:r>
              <a:rPr lang="en-US" dirty="0" smtClean="0"/>
              <a:t> (</a:t>
            </a:r>
            <a:r>
              <a:rPr lang="en-US" dirty="0" err="1" smtClean="0"/>
              <a:t>qSOFA</a:t>
            </a:r>
            <a:r>
              <a:rPr lang="en-US" dirty="0" smtClean="0"/>
              <a:t>) </a:t>
            </a:r>
            <a:r>
              <a:rPr lang="cs-CZ" dirty="0" smtClean="0"/>
              <a:t>≥ 2</a:t>
            </a:r>
          </a:p>
          <a:p>
            <a:pPr lvl="2"/>
            <a:r>
              <a:rPr lang="en-US" dirty="0" smtClean="0"/>
              <a:t>Respiratory rate</a:t>
            </a:r>
            <a:r>
              <a:rPr lang="cs-CZ" dirty="0" smtClean="0"/>
              <a:t> &gt; </a:t>
            </a:r>
            <a:r>
              <a:rPr lang="en-US" dirty="0" smtClean="0"/>
              <a:t>22/min</a:t>
            </a:r>
          </a:p>
          <a:p>
            <a:pPr lvl="2"/>
            <a:r>
              <a:rPr lang="en-US" dirty="0" smtClean="0"/>
              <a:t>Altered mentation (GCS &lt; 15)</a:t>
            </a:r>
          </a:p>
          <a:p>
            <a:pPr lvl="2"/>
            <a:r>
              <a:rPr lang="en-US" dirty="0" smtClean="0"/>
              <a:t>Systolic blood pressure</a:t>
            </a:r>
            <a:r>
              <a:rPr lang="cs-CZ" dirty="0" smtClean="0"/>
              <a:t> &lt; </a:t>
            </a:r>
            <a:r>
              <a:rPr lang="en-US" dirty="0" smtClean="0"/>
              <a:t>100</a:t>
            </a:r>
            <a:r>
              <a:rPr lang="cs-CZ" dirty="0" smtClean="0"/>
              <a:t> </a:t>
            </a:r>
            <a:r>
              <a:rPr lang="en-US" dirty="0" smtClean="0"/>
              <a:t>mmHg</a:t>
            </a:r>
          </a:p>
          <a:p>
            <a:r>
              <a:rPr lang="en-US" dirty="0" smtClean="0"/>
              <a:t>mortality &gt; 10 </a:t>
            </a:r>
            <a:r>
              <a:rPr lang="cs-CZ" dirty="0" smtClean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69004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SOFA = Sequential </a:t>
            </a:r>
            <a:r>
              <a:rPr lang="en-US" dirty="0"/>
              <a:t>[Sepsis-Related] Organ Failure Assessment Score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556792"/>
            <a:ext cx="8915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195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Definition</a:t>
            </a:r>
            <a:r>
              <a:rPr lang="cs-CZ" dirty="0" smtClean="0"/>
              <a:t> 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Septic</a:t>
            </a:r>
            <a:r>
              <a:rPr lang="cs-CZ" b="1" dirty="0" smtClean="0"/>
              <a:t> </a:t>
            </a:r>
            <a:r>
              <a:rPr lang="cs-CZ" b="1" dirty="0" err="1" smtClean="0"/>
              <a:t>shock</a:t>
            </a:r>
            <a:endParaRPr lang="cs-CZ" b="1" dirty="0" smtClean="0"/>
          </a:p>
          <a:p>
            <a:pPr lvl="1"/>
            <a:r>
              <a:rPr lang="en-US" dirty="0" smtClean="0"/>
              <a:t>hypotension despite adequate fluid resuscitation</a:t>
            </a:r>
          </a:p>
          <a:p>
            <a:pPr lvl="1"/>
            <a:r>
              <a:rPr lang="en-US" dirty="0" smtClean="0"/>
              <a:t>vasopressors to maintain </a:t>
            </a:r>
            <a:r>
              <a:rPr lang="en-US" dirty="0" smtClean="0"/>
              <a:t>MAP</a:t>
            </a:r>
            <a:r>
              <a:rPr lang="cs-CZ" dirty="0" smtClean="0"/>
              <a:t> 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en-US" dirty="0" smtClean="0"/>
              <a:t>65mmHg </a:t>
            </a:r>
            <a:endParaRPr lang="en-US" dirty="0" smtClean="0"/>
          </a:p>
          <a:p>
            <a:pPr lvl="1"/>
            <a:r>
              <a:rPr lang="en-US" dirty="0" smtClean="0"/>
              <a:t>serum lactate level 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en-US" dirty="0" smtClean="0"/>
              <a:t>2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</a:p>
          <a:p>
            <a:pPr lvl="1"/>
            <a:r>
              <a:rPr lang="en-US" dirty="0" smtClean="0"/>
              <a:t>mortality &gt; 40 </a:t>
            </a:r>
            <a:r>
              <a:rPr lang="cs-CZ" dirty="0" smtClean="0"/>
              <a:t>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29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Initial</a:t>
            </a:r>
            <a:r>
              <a:rPr lang="cs-CZ" dirty="0" smtClean="0"/>
              <a:t> </a:t>
            </a:r>
            <a:r>
              <a:rPr lang="cs-CZ" dirty="0" err="1" smtClean="0"/>
              <a:t>Resuscitation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dirty="0" err="1" smtClean="0"/>
              <a:t>haemodynamics</a:t>
            </a:r>
            <a:r>
              <a:rPr lang="en-US" dirty="0" smtClean="0"/>
              <a:t> - signs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tachycardia</a:t>
            </a:r>
            <a:endParaRPr lang="cs-CZ" dirty="0" smtClean="0"/>
          </a:p>
          <a:p>
            <a:pPr lvl="1"/>
            <a:r>
              <a:rPr lang="cs-CZ" dirty="0" err="1" smtClean="0"/>
              <a:t>hypotension</a:t>
            </a:r>
            <a:endParaRPr lang="cs-CZ" dirty="0" smtClean="0"/>
          </a:p>
          <a:p>
            <a:pPr lvl="1"/>
            <a:r>
              <a:rPr lang="cs-CZ" dirty="0" err="1" smtClean="0"/>
              <a:t>tissue</a:t>
            </a:r>
            <a:r>
              <a:rPr lang="cs-CZ" dirty="0" smtClean="0"/>
              <a:t> </a:t>
            </a:r>
            <a:r>
              <a:rPr lang="cs-CZ" dirty="0" err="1" smtClean="0"/>
              <a:t>hypoperfusion</a:t>
            </a:r>
            <a:endParaRPr lang="cs-CZ" dirty="0" smtClean="0"/>
          </a:p>
          <a:p>
            <a:pPr lvl="2"/>
            <a:r>
              <a:rPr lang="cs-CZ" dirty="0" err="1" smtClean="0"/>
              <a:t>elevated</a:t>
            </a:r>
            <a:r>
              <a:rPr lang="cs-CZ" dirty="0" smtClean="0"/>
              <a:t> </a:t>
            </a:r>
            <a:r>
              <a:rPr lang="cs-CZ" dirty="0" err="1" smtClean="0"/>
              <a:t>lactate</a:t>
            </a:r>
            <a:r>
              <a:rPr lang="cs-CZ" dirty="0" smtClean="0"/>
              <a:t> (</a:t>
            </a:r>
            <a:r>
              <a:rPr lang="en-US" dirty="0" smtClean="0"/>
              <a:t>&gt; 2 </a:t>
            </a:r>
            <a:r>
              <a:rPr lang="en-US" dirty="0" err="1" smtClean="0"/>
              <a:t>mmol</a:t>
            </a:r>
            <a:r>
              <a:rPr lang="en-US" dirty="0" smtClean="0"/>
              <a:t>/l)</a:t>
            </a:r>
          </a:p>
          <a:p>
            <a:pPr lvl="2"/>
            <a:r>
              <a:rPr lang="en-US" dirty="0" smtClean="0"/>
              <a:t>low SvO</a:t>
            </a:r>
            <a:r>
              <a:rPr lang="en-US" baseline="-25000" dirty="0" smtClean="0"/>
              <a:t>2</a:t>
            </a:r>
            <a:r>
              <a:rPr lang="en-US" dirty="0" smtClean="0"/>
              <a:t> / ScvO</a:t>
            </a:r>
            <a:r>
              <a:rPr lang="en-US" baseline="-25000" dirty="0" smtClean="0"/>
              <a:t>2</a:t>
            </a:r>
          </a:p>
          <a:p>
            <a:pPr lvl="2"/>
            <a:r>
              <a:rPr lang="en-US" dirty="0" smtClean="0"/>
              <a:t>skin mottling</a:t>
            </a:r>
          </a:p>
          <a:p>
            <a:pPr lvl="2"/>
            <a:r>
              <a:rPr lang="en-US" dirty="0" smtClean="0"/>
              <a:t>low urine output</a:t>
            </a:r>
          </a:p>
          <a:p>
            <a:pPr lvl="2"/>
            <a:r>
              <a:rPr lang="en-US" dirty="0" smtClean="0"/>
              <a:t>altered mental status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652" y="332655"/>
            <a:ext cx="2885306" cy="3162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Výsledek obrázku pro skin mottl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979208"/>
            <a:ext cx="3647703" cy="272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68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heamodynamics</a:t>
            </a:r>
            <a:r>
              <a:rPr lang="en-US" dirty="0" smtClean="0"/>
              <a:t> - monitoring</a:t>
            </a:r>
          </a:p>
          <a:p>
            <a:pPr lvl="1"/>
            <a:r>
              <a:rPr lang="en-US" dirty="0" smtClean="0"/>
              <a:t>clinical signs</a:t>
            </a:r>
            <a:endParaRPr lang="cs-CZ" dirty="0" smtClean="0"/>
          </a:p>
          <a:p>
            <a:pPr lvl="1"/>
            <a:r>
              <a:rPr lang="cs-CZ" dirty="0" smtClean="0"/>
              <a:t>urine output</a:t>
            </a:r>
            <a:endParaRPr lang="en-US" dirty="0" smtClean="0"/>
          </a:p>
          <a:p>
            <a:pPr lvl="1"/>
            <a:r>
              <a:rPr lang="en-US" dirty="0" smtClean="0"/>
              <a:t>lactate dynamics, SvO</a:t>
            </a:r>
            <a:r>
              <a:rPr lang="en-US" baseline="-25000" dirty="0" smtClean="0"/>
              <a:t>2</a:t>
            </a:r>
            <a:r>
              <a:rPr lang="en-US" dirty="0" smtClean="0"/>
              <a:t>/ScvO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dirty="0" smtClean="0"/>
              <a:t>echocardiography </a:t>
            </a:r>
          </a:p>
          <a:p>
            <a:pPr lvl="1"/>
            <a:r>
              <a:rPr lang="en-US" dirty="0" smtClean="0"/>
              <a:t>cardiac output </a:t>
            </a:r>
            <a:r>
              <a:rPr lang="en-US" dirty="0" smtClean="0"/>
              <a:t>measurement</a:t>
            </a:r>
            <a:endParaRPr lang="cs-CZ" dirty="0" smtClean="0"/>
          </a:p>
          <a:p>
            <a:pPr lvl="1"/>
            <a:r>
              <a:rPr lang="cs-CZ" dirty="0" err="1" smtClean="0"/>
              <a:t>invasive</a:t>
            </a:r>
            <a:r>
              <a:rPr lang="cs-CZ" dirty="0" smtClean="0"/>
              <a:t>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3074" name="Picture 2" descr="Výsledek obrázku pro invasive blood press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97" y="4005064"/>
            <a:ext cx="3819086" cy="2870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ýsledek obrázku pro arterial blood gas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231" y="1628800"/>
            <a:ext cx="2689498" cy="2045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97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haemodynamics</a:t>
            </a:r>
            <a:r>
              <a:rPr lang="cs-CZ" dirty="0" smtClean="0"/>
              <a:t> </a:t>
            </a:r>
            <a:r>
              <a:rPr lang="en-US" dirty="0" smtClean="0"/>
              <a:t>– therapy</a:t>
            </a:r>
          </a:p>
          <a:p>
            <a:pPr lvl="1"/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hypovolaemia</a:t>
            </a:r>
            <a:endParaRPr lang="en-US" dirty="0" smtClean="0"/>
          </a:p>
          <a:p>
            <a:pPr lvl="2"/>
            <a:r>
              <a:rPr lang="en-US" dirty="0" smtClean="0"/>
              <a:t>rapid crystalloid infusion (fluid challenge)</a:t>
            </a:r>
          </a:p>
          <a:p>
            <a:pPr lvl="1"/>
            <a:r>
              <a:rPr lang="en-US" dirty="0" smtClean="0"/>
              <a:t>maintain MAP &gt; 65 mmHg</a:t>
            </a:r>
          </a:p>
          <a:p>
            <a:pPr lvl="2"/>
            <a:r>
              <a:rPr lang="en-US" dirty="0" smtClean="0"/>
              <a:t>vasopressors – titrate norepinephrine</a:t>
            </a:r>
          </a:p>
          <a:p>
            <a:pPr lvl="1"/>
            <a:r>
              <a:rPr lang="en-US" dirty="0" smtClean="0"/>
              <a:t>serial lactate levels</a:t>
            </a:r>
            <a:r>
              <a:rPr lang="cs-CZ" dirty="0" smtClean="0"/>
              <a:t> / ScvO</a:t>
            </a:r>
            <a:r>
              <a:rPr lang="cs-CZ" baseline="-25000" dirty="0" smtClean="0"/>
              <a:t>2</a:t>
            </a:r>
            <a:r>
              <a:rPr lang="cs-CZ" dirty="0" smtClean="0"/>
              <a:t> trend monitoring</a:t>
            </a:r>
          </a:p>
          <a:p>
            <a:pPr lvl="1"/>
            <a:r>
              <a:rPr lang="cs-CZ" dirty="0" err="1" smtClean="0"/>
              <a:t>iontropic</a:t>
            </a:r>
            <a:r>
              <a:rPr lang="cs-CZ" dirty="0" smtClean="0"/>
              <a:t> support</a:t>
            </a:r>
          </a:p>
          <a:p>
            <a:pPr lvl="1"/>
            <a:r>
              <a:rPr lang="cs-CZ" dirty="0" err="1" smtClean="0"/>
              <a:t>transfusion</a:t>
            </a:r>
            <a:r>
              <a:rPr lang="cs-CZ" dirty="0" smtClean="0"/>
              <a:t> </a:t>
            </a:r>
            <a:r>
              <a:rPr lang="cs-CZ" dirty="0" err="1" smtClean="0"/>
              <a:t>trigger</a:t>
            </a:r>
            <a:r>
              <a:rPr lang="cs-CZ" dirty="0" smtClean="0"/>
              <a:t> as </a:t>
            </a:r>
            <a:r>
              <a:rPr lang="cs-CZ" dirty="0" err="1" smtClean="0"/>
              <a:t>ussual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4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Microbial diagnostics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cultures from relevant sites (urine, throat, sputum, tracheal aspirate, wounds, abscess, bile,…)</a:t>
            </a:r>
          </a:p>
          <a:p>
            <a:r>
              <a:rPr lang="en-US" dirty="0" smtClean="0"/>
              <a:t>at least 2 sets of blood cultures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 smtClean="0"/>
              <a:t>(</a:t>
            </a:r>
            <a:r>
              <a:rPr lang="en-US" dirty="0" smtClean="0"/>
              <a:t>aerobic/anaerobic)</a:t>
            </a:r>
          </a:p>
          <a:p>
            <a:r>
              <a:rPr lang="en-US" dirty="0" smtClean="0"/>
              <a:t>all before administration of </a:t>
            </a:r>
            <a:r>
              <a:rPr lang="cs-CZ" dirty="0" smtClean="0"/>
              <a:t>AB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cs-CZ" dirty="0"/>
          </a:p>
        </p:txBody>
      </p:sp>
      <p:pic>
        <p:nvPicPr>
          <p:cNvPr id="1026" name="Picture 2" descr="Výsledek obrázku pro blood cul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826310"/>
            <a:ext cx="2699792" cy="4031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72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134</TotalTime>
  <Words>311</Words>
  <Application>Microsoft Office PowerPoint</Application>
  <PresentationFormat>Předvádění na obrazovce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Sepsis and septic shock</vt:lpstr>
      <vt:lpstr>Prezentace aplikace PowerPoint</vt:lpstr>
      <vt:lpstr>Definition I. </vt:lpstr>
      <vt:lpstr>SOFA = Sequential [Sepsis-Related] Organ Failure Assessment Score</vt:lpstr>
      <vt:lpstr>Definition II. </vt:lpstr>
      <vt:lpstr>Initial Resuscitation</vt:lpstr>
      <vt:lpstr>Prezentace aplikace PowerPoint</vt:lpstr>
      <vt:lpstr>Prezentace aplikace PowerPoint</vt:lpstr>
      <vt:lpstr>Microbial diagnostics</vt:lpstr>
      <vt:lpstr>Antimicrobial therapy</vt:lpstr>
      <vt:lpstr>Source control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</dc:creator>
  <cp:lastModifiedBy>uziv</cp:lastModifiedBy>
  <cp:revision>15</cp:revision>
  <dcterms:created xsi:type="dcterms:W3CDTF">2016-11-15T11:26:52Z</dcterms:created>
  <dcterms:modified xsi:type="dcterms:W3CDTF">2017-04-04T13:18:54Z</dcterms:modified>
</cp:coreProperties>
</file>