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5" r:id="rId4"/>
    <p:sldId id="266" r:id="rId5"/>
    <p:sldId id="261" r:id="rId6"/>
    <p:sldId id="262" r:id="rId7"/>
    <p:sldId id="263" r:id="rId8"/>
    <p:sldId id="257" r:id="rId9"/>
    <p:sldId id="268" r:id="rId10"/>
    <p:sldId id="273" r:id="rId11"/>
    <p:sldId id="264" r:id="rId12"/>
    <p:sldId id="275" r:id="rId13"/>
    <p:sldId id="269" r:id="rId14"/>
    <p:sldId id="272" r:id="rId15"/>
    <p:sldId id="274" r:id="rId16"/>
    <p:sldId id="260" r:id="rId17"/>
    <p:sldId id="259" r:id="rId18"/>
    <p:sldId id="270" r:id="rId19"/>
    <p:sldId id="278" r:id="rId20"/>
    <p:sldId id="276" r:id="rId21"/>
    <p:sldId id="277" r:id="rId22"/>
    <p:sldId id="279" r:id="rId23"/>
    <p:sldId id="280" r:id="rId24"/>
    <p:sldId id="281" r:id="rId25"/>
    <p:sldId id="26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B6CDD-713A-4ED3-B556-E6DDB7893B21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9491E-08B9-4434-86BB-D7E4C9555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5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491E-08B9-4434-86BB-D7E4C95552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3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1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01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09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15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25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FDC4-3804-46EC-90A5-FE89050B1EE5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3C58-46BF-478F-A304-3BBF68F24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3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anterior-communicating-artery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hyperlink" Target="http://radiopaedia.org/articles/callosomarginal-arte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84b8328cb6b2/brain-ischemia-vascular-territories.html" TargetMode="External"/><Relationship Id="rId2" Type="http://schemas.openxmlformats.org/officeDocument/2006/relationships/hyperlink" Target="http://www.strokecenter.org/professionals/brain-anatomy/blood-vessels-of-the-bra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rtebral_forame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ransverse_process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Cévní zásobení mozku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Petrášová Hana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9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CTAG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16314"/>
          <a:stretch/>
        </p:blipFill>
        <p:spPr>
          <a:xfrm>
            <a:off x="3707904" y="404665"/>
            <a:ext cx="2160240" cy="30328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3197198" y="3645024"/>
            <a:ext cx="2736304" cy="29919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2933" r="13414" b="-12933"/>
          <a:stretch/>
        </p:blipFill>
        <p:spPr>
          <a:xfrm>
            <a:off x="6200712" y="2204864"/>
            <a:ext cx="2691991" cy="45168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t="18873" r="25719" b="32668"/>
          <a:stretch/>
        </p:blipFill>
        <p:spPr>
          <a:xfrm>
            <a:off x="386709" y="404664"/>
            <a:ext cx="28846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84785"/>
            <a:ext cx="3600400" cy="3600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0887" r="13379" b="31691"/>
          <a:stretch/>
        </p:blipFill>
        <p:spPr>
          <a:xfrm>
            <a:off x="4067944" y="1484784"/>
            <a:ext cx="4579548" cy="2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17779" r="16866" b="16358"/>
          <a:stretch/>
        </p:blipFill>
        <p:spPr>
          <a:xfrm>
            <a:off x="3419872" y="1628800"/>
            <a:ext cx="2980944" cy="29809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17375" r="14375" b="10625"/>
          <a:stretch/>
        </p:blipFill>
        <p:spPr>
          <a:xfrm>
            <a:off x="251520" y="1628800"/>
            <a:ext cx="3023774" cy="3096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22016" r="15844" b="12970"/>
          <a:stretch/>
        </p:blipFill>
        <p:spPr>
          <a:xfrm>
            <a:off x="6084168" y="3473682"/>
            <a:ext cx="2862449" cy="31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6" t="26768" r="3755" b="11580"/>
          <a:stretch/>
        </p:blipFill>
        <p:spPr>
          <a:xfrm>
            <a:off x="5724128" y="3822197"/>
            <a:ext cx="2276964" cy="2790334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0832" r="17033" b="51568"/>
          <a:stretch/>
        </p:blipFill>
        <p:spPr>
          <a:xfrm>
            <a:off x="179512" y="1559716"/>
            <a:ext cx="2990088" cy="25786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39067" r="20441" b="32933"/>
          <a:stretch/>
        </p:blipFill>
        <p:spPr>
          <a:xfrm>
            <a:off x="3347864" y="1568876"/>
            <a:ext cx="3383280" cy="1920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t="20508" r="38756" b="21347"/>
          <a:stretch/>
        </p:blipFill>
        <p:spPr>
          <a:xfrm>
            <a:off x="3353454" y="3573016"/>
            <a:ext cx="2226657" cy="30395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12644" r="14348" b="20318"/>
          <a:stretch/>
        </p:blipFill>
        <p:spPr>
          <a:xfrm>
            <a:off x="287524" y="3717032"/>
            <a:ext cx="2774064" cy="28829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23917" r="20309" b="23299"/>
          <a:stretch/>
        </p:blipFill>
        <p:spPr>
          <a:xfrm>
            <a:off x="6096096" y="1575708"/>
            <a:ext cx="2972261" cy="26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t="13000" r="18493" b="30200"/>
          <a:stretch/>
        </p:blipFill>
        <p:spPr>
          <a:xfrm>
            <a:off x="395536" y="1556792"/>
            <a:ext cx="2724912" cy="259689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41188" r="20563" b="21499"/>
          <a:stretch/>
        </p:blipFill>
        <p:spPr>
          <a:xfrm>
            <a:off x="3203847" y="1556792"/>
            <a:ext cx="3284867" cy="24482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39600" r="20933" b="7467"/>
          <a:stretch/>
        </p:blipFill>
        <p:spPr>
          <a:xfrm>
            <a:off x="2411760" y="3780542"/>
            <a:ext cx="3289536" cy="28328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t="22700" r="29733" b="8534"/>
          <a:stretch/>
        </p:blipFill>
        <p:spPr>
          <a:xfrm>
            <a:off x="5940152" y="2852936"/>
            <a:ext cx="2954817" cy="3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1491" r="18632" b="15172"/>
          <a:stretch/>
        </p:blipFill>
        <p:spPr>
          <a:xfrm>
            <a:off x="2987824" y="1735072"/>
            <a:ext cx="2825496" cy="33192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15688" r="25251" b="15312"/>
          <a:stretch/>
        </p:blipFill>
        <p:spPr>
          <a:xfrm>
            <a:off x="179512" y="1735072"/>
            <a:ext cx="2688336" cy="33649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31661" r="19880" b="18551"/>
          <a:stretch/>
        </p:blipFill>
        <p:spPr>
          <a:xfrm>
            <a:off x="5868144" y="1752208"/>
            <a:ext cx="2795368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10000" cy="34385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499992" y="162880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ACA is divided into three segments:</a:t>
            </a:r>
          </a:p>
          <a:p>
            <a:r>
              <a:rPr lang="en-US" dirty="0"/>
              <a:t>A1: origin from the ICA to the </a:t>
            </a:r>
            <a:r>
              <a:rPr lang="en-US" dirty="0">
                <a:hlinkClick r:id="rId3" action="ppaction://hlinkfile"/>
              </a:rPr>
              <a:t>anterior communicating artery (ACOM)</a:t>
            </a:r>
            <a:r>
              <a:rPr lang="en-US" dirty="0"/>
              <a:t>. </a:t>
            </a:r>
            <a:endParaRPr lang="cs-CZ" dirty="0" smtClean="0"/>
          </a:p>
          <a:p>
            <a:r>
              <a:rPr lang="en-US" dirty="0" smtClean="0"/>
              <a:t>A2</a:t>
            </a:r>
            <a:r>
              <a:rPr lang="en-US" dirty="0"/>
              <a:t>: from ACOM to the origin of the </a:t>
            </a:r>
            <a:r>
              <a:rPr lang="en-US" dirty="0" err="1">
                <a:hlinkClick r:id="rId4" action="ppaction://hlinkfile"/>
              </a:rPr>
              <a:t>callosomarginal</a:t>
            </a:r>
            <a:r>
              <a:rPr lang="en-US" dirty="0">
                <a:hlinkClick r:id="rId4" action="ppaction://hlinkfile"/>
              </a:rPr>
              <a:t> artery</a:t>
            </a:r>
            <a:r>
              <a:rPr lang="en-US" dirty="0"/>
              <a:t> </a:t>
            </a:r>
          </a:p>
          <a:p>
            <a:r>
              <a:rPr lang="en-US" dirty="0"/>
              <a:t>A3: distal to the origin of the </a:t>
            </a:r>
            <a:r>
              <a:rPr lang="en-US" dirty="0" err="1"/>
              <a:t>callosomarginal</a:t>
            </a:r>
            <a:r>
              <a:rPr lang="en-US" dirty="0"/>
              <a:t> </a:t>
            </a:r>
            <a:r>
              <a:rPr lang="en-US" dirty="0" smtClean="0"/>
              <a:t>artery</a:t>
            </a:r>
            <a:endParaRPr lang="en-US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86528"/>
            <a:ext cx="2013134" cy="19630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75" y="4366408"/>
            <a:ext cx="2141029" cy="20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810000" cy="3276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283968" y="155679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MCA is divided into M1, M2, M3 and M4 segments:</a:t>
            </a:r>
          </a:p>
          <a:p>
            <a:r>
              <a:rPr lang="en-US" b="1" dirty="0"/>
              <a:t>M1: </a:t>
            </a:r>
            <a:r>
              <a:rPr lang="en-US" dirty="0"/>
              <a:t> from the origin to bifurcation/trifurcation (the limen </a:t>
            </a:r>
            <a:r>
              <a:rPr lang="en-US" dirty="0" err="1"/>
              <a:t>insulae</a:t>
            </a:r>
            <a:r>
              <a:rPr lang="en-US" dirty="0"/>
              <a:t>); also known as horizontal </a:t>
            </a:r>
            <a:r>
              <a:rPr lang="en-US" dirty="0" smtClean="0"/>
              <a:t>segment</a:t>
            </a:r>
            <a:endParaRPr lang="en-US" dirty="0"/>
          </a:p>
          <a:p>
            <a:r>
              <a:rPr lang="en-US" b="1" dirty="0"/>
              <a:t>M2: </a:t>
            </a:r>
            <a:r>
              <a:rPr lang="en-US" dirty="0"/>
              <a:t> from bi (tri) furcation to origin of cortical branches (circular sulcus of insula); also known as insular segment</a:t>
            </a:r>
          </a:p>
          <a:p>
            <a:r>
              <a:rPr lang="en-US" b="1" dirty="0"/>
              <a:t>M3: </a:t>
            </a:r>
            <a:r>
              <a:rPr lang="en-US" dirty="0" err="1"/>
              <a:t>opercular</a:t>
            </a:r>
            <a:r>
              <a:rPr lang="en-US" dirty="0"/>
              <a:t> branches (those within the </a:t>
            </a:r>
            <a:r>
              <a:rPr lang="en-US" dirty="0" err="1"/>
              <a:t>sylvian</a:t>
            </a:r>
            <a:r>
              <a:rPr lang="en-US" dirty="0"/>
              <a:t> fissure); also known as </a:t>
            </a:r>
            <a:r>
              <a:rPr lang="en-US" dirty="0" err="1"/>
              <a:t>opercular</a:t>
            </a:r>
            <a:r>
              <a:rPr lang="en-US" dirty="0"/>
              <a:t> segment</a:t>
            </a:r>
          </a:p>
          <a:p>
            <a:r>
              <a:rPr lang="en-US" b="1" dirty="0"/>
              <a:t>M4: </a:t>
            </a:r>
            <a:r>
              <a:rPr lang="en-US" dirty="0"/>
              <a:t> branches emerging from the </a:t>
            </a:r>
            <a:r>
              <a:rPr lang="en-US" dirty="0" err="1"/>
              <a:t>sylvian</a:t>
            </a:r>
            <a:r>
              <a:rPr lang="en-US" dirty="0"/>
              <a:t> fissure onto the convex surface of the hemisphere; also known as cortical segment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78335"/>
            <a:ext cx="2013134" cy="19630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631"/>
            <a:ext cx="2141029" cy="20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10000" cy="3276600"/>
          </a:xfrm>
        </p:spPr>
      </p:pic>
      <p:sp>
        <p:nvSpPr>
          <p:cNvPr id="3" name="TextovéPole 2"/>
          <p:cNvSpPr txBox="1"/>
          <p:nvPr/>
        </p:nvSpPr>
        <p:spPr>
          <a:xfrm>
            <a:off x="4427984" y="170080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PCA is divided into four segments named P1 to P4:</a:t>
            </a:r>
          </a:p>
          <a:p>
            <a:r>
              <a:rPr lang="en-US" b="1" dirty="0"/>
              <a:t>P1:</a:t>
            </a:r>
            <a:r>
              <a:rPr lang="en-US" dirty="0"/>
              <a:t> from it origin at the termination of the basilar artery to posterior communicating artery (</a:t>
            </a:r>
            <a:r>
              <a:rPr lang="en-US" dirty="0" smtClean="0"/>
              <a:t>PCOM), </a:t>
            </a:r>
            <a:r>
              <a:rPr lang="en-US" dirty="0"/>
              <a:t>within </a:t>
            </a:r>
            <a:r>
              <a:rPr lang="en-US" dirty="0" err="1"/>
              <a:t>interpeduncular</a:t>
            </a:r>
            <a:r>
              <a:rPr lang="en-US" dirty="0"/>
              <a:t> cistern.</a:t>
            </a:r>
          </a:p>
          <a:p>
            <a:r>
              <a:rPr lang="en-US" b="1" dirty="0"/>
              <a:t>P2:</a:t>
            </a:r>
            <a:r>
              <a:rPr lang="en-US" dirty="0"/>
              <a:t> from the PCOM around the mid-brain, </a:t>
            </a:r>
            <a:r>
              <a:rPr lang="en-US" dirty="0" smtClean="0"/>
              <a:t>is </a:t>
            </a:r>
            <a:r>
              <a:rPr lang="en-US" dirty="0"/>
              <a:t>within </a:t>
            </a:r>
            <a:r>
              <a:rPr lang="en-US" dirty="0" err="1"/>
              <a:t>crural</a:t>
            </a:r>
            <a:r>
              <a:rPr lang="en-US" dirty="0"/>
              <a:t> cistern </a:t>
            </a:r>
            <a:r>
              <a:rPr lang="cs-CZ" dirty="0" smtClean="0"/>
              <a:t>and </a:t>
            </a:r>
            <a:r>
              <a:rPr lang="en-US" dirty="0" smtClean="0"/>
              <a:t>ambient </a:t>
            </a:r>
            <a:r>
              <a:rPr lang="en-US" dirty="0"/>
              <a:t>cistern </a:t>
            </a:r>
            <a:r>
              <a:rPr lang="en-US" b="1" dirty="0" smtClean="0"/>
              <a:t>P3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quadrigeminal</a:t>
            </a:r>
            <a:r>
              <a:rPr lang="en-US" dirty="0"/>
              <a:t> segment (segment with the </a:t>
            </a:r>
            <a:r>
              <a:rPr lang="en-US" dirty="0" err="1"/>
              <a:t>quadrigeminal</a:t>
            </a:r>
            <a:r>
              <a:rPr lang="en-US" dirty="0"/>
              <a:t> cistern)</a:t>
            </a:r>
          </a:p>
          <a:p>
            <a:r>
              <a:rPr lang="en-US" b="1" dirty="0"/>
              <a:t>P4:</a:t>
            </a:r>
            <a:r>
              <a:rPr lang="en-US" dirty="0"/>
              <a:t> cortical segment (e.g., </a:t>
            </a:r>
            <a:r>
              <a:rPr lang="en-US" dirty="0" err="1"/>
              <a:t>calcarine</a:t>
            </a:r>
            <a:r>
              <a:rPr lang="en-US" dirty="0"/>
              <a:t> artery, within the </a:t>
            </a:r>
            <a:r>
              <a:rPr lang="en-US" dirty="0" err="1"/>
              <a:t>calcarine</a:t>
            </a:r>
            <a:r>
              <a:rPr lang="en-US" dirty="0"/>
              <a:t> fissure)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" y="4773743"/>
            <a:ext cx="2013134" cy="19630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7" y="4653623"/>
            <a:ext cx="2141029" cy="20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0604" r="10726" b="11515"/>
          <a:stretch/>
        </p:blipFill>
        <p:spPr>
          <a:xfrm>
            <a:off x="4145439" y="3466586"/>
            <a:ext cx="3162865" cy="31307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9058" r="6449" b="11190"/>
          <a:stretch/>
        </p:blipFill>
        <p:spPr>
          <a:xfrm>
            <a:off x="743484" y="260648"/>
            <a:ext cx="3261623" cy="31164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0209" r="6637" b="9854"/>
          <a:stretch/>
        </p:blipFill>
        <p:spPr>
          <a:xfrm>
            <a:off x="4183798" y="275797"/>
            <a:ext cx="3124506" cy="31012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331" r="6547" b="11784"/>
          <a:stretch/>
        </p:blipFill>
        <p:spPr>
          <a:xfrm>
            <a:off x="752467" y="3481735"/>
            <a:ext cx="3261623" cy="31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Magistrální mozkové tepny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381375" cy="41814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r="48366" b="53173"/>
          <a:stretch/>
        </p:blipFill>
        <p:spPr>
          <a:xfrm>
            <a:off x="4067944" y="1930400"/>
            <a:ext cx="4701788" cy="40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Teritoriální infarkt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20824" r="19314" b="14428"/>
          <a:stretch/>
        </p:blipFill>
        <p:spPr>
          <a:xfrm>
            <a:off x="179511" y="3573016"/>
            <a:ext cx="2971447" cy="30378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20629" r="21272" b="14802"/>
          <a:stretch/>
        </p:blipFill>
        <p:spPr>
          <a:xfrm>
            <a:off x="3203848" y="1550630"/>
            <a:ext cx="2664296" cy="28923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9951" r="20620" b="16259"/>
          <a:stretch/>
        </p:blipFill>
        <p:spPr>
          <a:xfrm>
            <a:off x="5940152" y="3506770"/>
            <a:ext cx="2960017" cy="311084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656184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Interteritoriální</a:t>
            </a:r>
            <a:r>
              <a:rPr lang="cs-CZ" dirty="0" smtClean="0"/>
              <a:t> infarkt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191000" cy="30289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96" y="2811918"/>
            <a:ext cx="4191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Lakunární </a:t>
            </a:r>
            <a:r>
              <a:rPr lang="cs-CZ" dirty="0" err="1" smtClean="0"/>
              <a:t>infakrt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191000" cy="2886075"/>
          </a:xfrm>
        </p:spPr>
      </p:pic>
    </p:spTree>
    <p:extLst>
      <p:ext uri="{BB962C8B-B14F-4D97-AF65-F5344CB8AC3E}">
        <p14:creationId xmlns:p14="http://schemas.microsoft.com/office/powerpoint/2010/main" val="7896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mozek,mozek difuze_perfuze,,_3512017\111207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34994" r="10952" b="11623"/>
          <a:stretch/>
        </p:blipFill>
        <p:spPr bwMode="auto">
          <a:xfrm>
            <a:off x="305661" y="1628800"/>
            <a:ext cx="3894268" cy="2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ozek,mozek difuze_perfuze,,_3512017\1112072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34856" r="17778"/>
          <a:stretch/>
        </p:blipFill>
        <p:spPr bwMode="auto">
          <a:xfrm>
            <a:off x="4355976" y="1628799"/>
            <a:ext cx="4320480" cy="39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ozek,mozek difuze_perfuze,,_3512017\1112071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7138" r="12967" b="10215"/>
          <a:stretch/>
        </p:blipFill>
        <p:spPr bwMode="auto">
          <a:xfrm>
            <a:off x="2123728" y="4214538"/>
            <a:ext cx="3336691" cy="2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3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mozek,mozek difuze_perfuze,krcni,_3580335\1141105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r="10252"/>
          <a:stretch/>
        </p:blipFill>
        <p:spPr bwMode="auto">
          <a:xfrm>
            <a:off x="290456" y="1314450"/>
            <a:ext cx="397057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ozek,mozek difuze_perfuze,krcni,_3580335\1141105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11600"/>
          <a:stretch/>
        </p:blipFill>
        <p:spPr bwMode="auto">
          <a:xfrm>
            <a:off x="4335332" y="1314450"/>
            <a:ext cx="381896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19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http://www.strokecenter.org/professionals/brain-anatomy/blood-vessels-of-the-brain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www.radiologyassistant.nl/en/p484b8328cb6b2/brain-ischemia-vascular-territories.html</a:t>
            </a:r>
            <a:endParaRPr lang="cs-CZ" dirty="0" smtClean="0"/>
          </a:p>
          <a:p>
            <a:r>
              <a:rPr lang="cs-CZ" dirty="0"/>
              <a:t>http://radiopaedia.org/articles/middle-cerebral-artery</a:t>
            </a:r>
          </a:p>
        </p:txBody>
      </p:sp>
    </p:spTree>
    <p:extLst>
      <p:ext uri="{BB962C8B-B14F-4D97-AF65-F5344CB8AC3E}">
        <p14:creationId xmlns:p14="http://schemas.microsoft.com/office/powerpoint/2010/main" val="28387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9715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Cervical segment</a:t>
            </a:r>
            <a:r>
              <a:rPr lang="en-US" dirty="0" smtClean="0"/>
              <a:t>, or C1</a:t>
            </a:r>
            <a:r>
              <a:rPr lang="cs-CZ" dirty="0" smtClean="0"/>
              <a:t> </a:t>
            </a:r>
            <a:r>
              <a:rPr lang="cs-CZ" sz="2600" dirty="0" smtClean="0"/>
              <a:t>- </a:t>
            </a:r>
            <a:r>
              <a:rPr lang="cs-CZ" sz="2600" dirty="0" err="1" smtClean="0"/>
              <a:t>none</a:t>
            </a:r>
            <a:endParaRPr lang="cs-CZ" sz="2600" dirty="0"/>
          </a:p>
          <a:p>
            <a:r>
              <a:rPr lang="en-US" b="1" dirty="0" smtClean="0"/>
              <a:t>Petrous segment</a:t>
            </a:r>
            <a:r>
              <a:rPr lang="en-US" dirty="0" smtClean="0"/>
              <a:t>, or C2</a:t>
            </a:r>
            <a:r>
              <a:rPr lang="cs-CZ" dirty="0" smtClean="0"/>
              <a:t> </a:t>
            </a:r>
            <a:r>
              <a:rPr lang="cs-CZ" sz="2600" dirty="0" smtClean="0"/>
              <a:t>- </a:t>
            </a:r>
            <a:r>
              <a:rPr lang="en-US" sz="2600" dirty="0" err="1" smtClean="0"/>
              <a:t>Caroticotympanic</a:t>
            </a:r>
            <a:r>
              <a:rPr lang="en-US" sz="2600" dirty="0" smtClean="0"/>
              <a:t> arteries</a:t>
            </a:r>
            <a:r>
              <a:rPr lang="cs-CZ" sz="2600" dirty="0" smtClean="0"/>
              <a:t>, </a:t>
            </a:r>
            <a:r>
              <a:rPr lang="en-US" sz="2600" dirty="0" smtClean="0"/>
              <a:t>Artery of </a:t>
            </a:r>
            <a:r>
              <a:rPr lang="en-US" sz="2600" dirty="0" err="1" smtClean="0"/>
              <a:t>pterygoid</a:t>
            </a:r>
            <a:r>
              <a:rPr lang="en-US" sz="2600" dirty="0" smtClean="0"/>
              <a:t> canal </a:t>
            </a:r>
            <a:endParaRPr lang="cs-CZ" sz="2600" dirty="0" smtClean="0"/>
          </a:p>
          <a:p>
            <a:r>
              <a:rPr lang="en-US" b="1" dirty="0" err="1" smtClean="0"/>
              <a:t>Lacerum</a:t>
            </a:r>
            <a:r>
              <a:rPr lang="en-US" b="1" dirty="0" smtClean="0"/>
              <a:t> segment</a:t>
            </a:r>
            <a:r>
              <a:rPr lang="en-US" dirty="0" smtClean="0"/>
              <a:t>, or C3</a:t>
            </a:r>
            <a:r>
              <a:rPr lang="cs-CZ" dirty="0" smtClean="0"/>
              <a:t>  </a:t>
            </a:r>
            <a:r>
              <a:rPr lang="cs-CZ" sz="2600" dirty="0" smtClean="0"/>
              <a:t>- </a:t>
            </a:r>
            <a:r>
              <a:rPr lang="cs-CZ" sz="2600" dirty="0" err="1" smtClean="0"/>
              <a:t>none</a:t>
            </a:r>
            <a:endParaRPr lang="cs-CZ" sz="2600" dirty="0"/>
          </a:p>
          <a:p>
            <a:r>
              <a:rPr lang="en-US" b="1" dirty="0" smtClean="0"/>
              <a:t>Cavernous segment</a:t>
            </a:r>
            <a:r>
              <a:rPr lang="en-US" dirty="0" smtClean="0"/>
              <a:t>, or C4</a:t>
            </a:r>
            <a:r>
              <a:rPr lang="cs-CZ" dirty="0" smtClean="0"/>
              <a:t> </a:t>
            </a:r>
            <a:r>
              <a:rPr lang="cs-CZ" sz="2600" b="1" dirty="0" smtClean="0"/>
              <a:t>- </a:t>
            </a:r>
            <a:r>
              <a:rPr lang="cs-CZ" sz="2600" dirty="0" err="1"/>
              <a:t>T</a:t>
            </a:r>
            <a:r>
              <a:rPr lang="cs-CZ" sz="2600" dirty="0" err="1" smtClean="0"/>
              <a:t>entorial</a:t>
            </a:r>
            <a:r>
              <a:rPr lang="cs-CZ" sz="2600" dirty="0" smtClean="0"/>
              <a:t> </a:t>
            </a:r>
            <a:r>
              <a:rPr lang="cs-CZ" sz="2600" dirty="0" err="1" smtClean="0"/>
              <a:t>basal</a:t>
            </a:r>
            <a:r>
              <a:rPr lang="cs-CZ" sz="2600" dirty="0" smtClean="0"/>
              <a:t> </a:t>
            </a:r>
            <a:r>
              <a:rPr lang="cs-CZ" sz="2600" dirty="0" err="1" smtClean="0"/>
              <a:t>branch</a:t>
            </a:r>
            <a:r>
              <a:rPr lang="cs-CZ" sz="2600" dirty="0" smtClean="0"/>
              <a:t>, </a:t>
            </a:r>
            <a:r>
              <a:rPr lang="cs-CZ" sz="2600" dirty="0" err="1" smtClean="0"/>
              <a:t>Tentorial</a:t>
            </a:r>
            <a:r>
              <a:rPr lang="cs-CZ" sz="2600" dirty="0" smtClean="0"/>
              <a:t> </a:t>
            </a:r>
            <a:r>
              <a:rPr lang="cs-CZ" sz="2600" dirty="0" err="1" smtClean="0"/>
              <a:t>marginal</a:t>
            </a:r>
            <a:r>
              <a:rPr lang="cs-CZ" sz="2600" dirty="0" smtClean="0"/>
              <a:t> </a:t>
            </a:r>
            <a:r>
              <a:rPr lang="cs-CZ" sz="2600" dirty="0" err="1" smtClean="0"/>
              <a:t>branch</a:t>
            </a:r>
            <a:r>
              <a:rPr lang="cs-CZ" sz="2600" dirty="0" smtClean="0"/>
              <a:t>, </a:t>
            </a:r>
            <a:r>
              <a:rPr lang="cs-CZ" sz="2600" dirty="0" err="1" smtClean="0"/>
              <a:t>Meningeal</a:t>
            </a:r>
            <a:r>
              <a:rPr lang="cs-CZ" sz="2600" dirty="0" smtClean="0"/>
              <a:t> </a:t>
            </a:r>
            <a:r>
              <a:rPr lang="cs-CZ" sz="2600" dirty="0" err="1" smtClean="0"/>
              <a:t>branch</a:t>
            </a:r>
            <a:r>
              <a:rPr lang="cs-CZ" sz="2600" dirty="0" smtClean="0"/>
              <a:t> - </a:t>
            </a:r>
            <a:r>
              <a:rPr lang="cs-CZ" sz="2600" dirty="0" err="1" smtClean="0"/>
              <a:t>helps</a:t>
            </a:r>
            <a:r>
              <a:rPr lang="cs-CZ" sz="2600" dirty="0" smtClean="0"/>
              <a:t> </a:t>
            </a:r>
            <a:r>
              <a:rPr lang="cs-CZ" sz="2600" dirty="0" err="1" smtClean="0"/>
              <a:t>supply</a:t>
            </a:r>
            <a:r>
              <a:rPr lang="cs-CZ" sz="2600" dirty="0" smtClean="0"/>
              <a:t> </a:t>
            </a:r>
            <a:r>
              <a:rPr lang="cs-CZ" sz="2600" dirty="0" err="1" smtClean="0"/>
              <a:t>blood</a:t>
            </a:r>
            <a:r>
              <a:rPr lang="cs-CZ" sz="2600" dirty="0" smtClean="0"/>
              <a:t> to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meninges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anterior</a:t>
            </a:r>
            <a:r>
              <a:rPr lang="cs-CZ" sz="2600" dirty="0" smtClean="0"/>
              <a:t> </a:t>
            </a:r>
            <a:r>
              <a:rPr lang="cs-CZ" sz="2600" dirty="0" err="1" smtClean="0"/>
              <a:t>cranial</a:t>
            </a:r>
            <a:r>
              <a:rPr lang="cs-CZ" sz="2600" dirty="0" smtClean="0"/>
              <a:t> </a:t>
            </a:r>
            <a:r>
              <a:rPr lang="cs-CZ" sz="2600" dirty="0" err="1" smtClean="0"/>
              <a:t>fossa</a:t>
            </a:r>
            <a:r>
              <a:rPr lang="cs-CZ" sz="2600" dirty="0" smtClean="0"/>
              <a:t>, </a:t>
            </a:r>
            <a:r>
              <a:rPr lang="cs-CZ" sz="2600" dirty="0" err="1" smtClean="0"/>
              <a:t>Clivus</a:t>
            </a:r>
            <a:r>
              <a:rPr lang="cs-CZ" sz="2600" dirty="0" smtClean="0"/>
              <a:t> </a:t>
            </a:r>
            <a:r>
              <a:rPr lang="cs-CZ" sz="2600" dirty="0" err="1" smtClean="0"/>
              <a:t>branches</a:t>
            </a:r>
            <a:r>
              <a:rPr lang="cs-CZ" sz="2600" dirty="0" smtClean="0"/>
              <a:t> - </a:t>
            </a:r>
            <a:r>
              <a:rPr lang="cs-CZ" sz="2600" dirty="0" err="1" smtClean="0"/>
              <a:t>tiny</a:t>
            </a:r>
            <a:r>
              <a:rPr lang="cs-CZ" sz="2600" dirty="0" smtClean="0"/>
              <a:t> </a:t>
            </a:r>
            <a:r>
              <a:rPr lang="cs-CZ" sz="2600" dirty="0" err="1" smtClean="0"/>
              <a:t>branches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supply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clivus</a:t>
            </a:r>
            <a:r>
              <a:rPr lang="cs-CZ" sz="2600" dirty="0" smtClean="0"/>
              <a:t>, </a:t>
            </a:r>
            <a:r>
              <a:rPr lang="cs-CZ" sz="2600" dirty="0" err="1" smtClean="0"/>
              <a:t>Inferior</a:t>
            </a:r>
            <a:r>
              <a:rPr lang="cs-CZ" sz="2600" dirty="0" smtClean="0"/>
              <a:t> </a:t>
            </a:r>
            <a:r>
              <a:rPr lang="cs-CZ" sz="2600" dirty="0" err="1" smtClean="0"/>
              <a:t>hypophyseal</a:t>
            </a:r>
            <a:r>
              <a:rPr lang="cs-CZ" sz="2600" dirty="0" smtClean="0"/>
              <a:t> </a:t>
            </a:r>
            <a:r>
              <a:rPr lang="cs-CZ" sz="2600" dirty="0" err="1" smtClean="0"/>
              <a:t>artery</a:t>
            </a:r>
            <a:r>
              <a:rPr lang="cs-CZ" sz="2600" dirty="0" smtClean="0"/>
              <a:t>, </a:t>
            </a:r>
            <a:r>
              <a:rPr lang="cs-CZ" sz="2600" dirty="0" err="1" smtClean="0"/>
              <a:t>Capsular</a:t>
            </a:r>
            <a:r>
              <a:rPr lang="cs-CZ" sz="2600" dirty="0" smtClean="0"/>
              <a:t> </a:t>
            </a:r>
            <a:r>
              <a:rPr lang="cs-CZ" sz="2600" dirty="0" err="1" smtClean="0"/>
              <a:t>branches</a:t>
            </a:r>
            <a:r>
              <a:rPr lang="cs-CZ" sz="2600" dirty="0" smtClean="0"/>
              <a:t> - </a:t>
            </a:r>
            <a:r>
              <a:rPr lang="cs-CZ" sz="2600" dirty="0" err="1" smtClean="0"/>
              <a:t>supplies</a:t>
            </a:r>
            <a:r>
              <a:rPr lang="cs-CZ" sz="2600" dirty="0" smtClean="0"/>
              <a:t> </a:t>
            </a:r>
            <a:r>
              <a:rPr lang="cs-CZ" sz="2600" dirty="0" err="1" smtClean="0"/>
              <a:t>wall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cavernous</a:t>
            </a:r>
            <a:r>
              <a:rPr lang="cs-CZ" sz="2600" dirty="0" smtClean="0"/>
              <a:t> sinus, </a:t>
            </a:r>
            <a:r>
              <a:rPr lang="cs-CZ" sz="2600" dirty="0" err="1" smtClean="0"/>
              <a:t>Branches</a:t>
            </a:r>
            <a:r>
              <a:rPr lang="cs-CZ" sz="2600" dirty="0" smtClean="0"/>
              <a:t> to </a:t>
            </a:r>
            <a:r>
              <a:rPr lang="cs-CZ" sz="2600" dirty="0" err="1" smtClean="0"/>
              <a:t>trigeminal</a:t>
            </a:r>
            <a:r>
              <a:rPr lang="cs-CZ" sz="2600" dirty="0" smtClean="0"/>
              <a:t> ganglion - </a:t>
            </a:r>
            <a:r>
              <a:rPr lang="cs-CZ" sz="2600" dirty="0" err="1" smtClean="0"/>
              <a:t>provide</a:t>
            </a:r>
            <a:r>
              <a:rPr lang="cs-CZ" sz="2600" dirty="0" smtClean="0"/>
              <a:t> </a:t>
            </a:r>
            <a:r>
              <a:rPr lang="cs-CZ" sz="2600" dirty="0" err="1" smtClean="0"/>
              <a:t>blood</a:t>
            </a:r>
            <a:r>
              <a:rPr lang="cs-CZ" sz="2600" dirty="0" smtClean="0"/>
              <a:t> to </a:t>
            </a:r>
            <a:r>
              <a:rPr lang="cs-CZ" sz="2600" dirty="0" err="1" smtClean="0"/>
              <a:t>trigeminal</a:t>
            </a:r>
            <a:r>
              <a:rPr lang="cs-CZ" sz="2600" dirty="0" smtClean="0"/>
              <a:t> ganglion, </a:t>
            </a:r>
            <a:r>
              <a:rPr lang="cs-CZ" sz="2600" dirty="0" err="1" smtClean="0"/>
              <a:t>Artery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foramen</a:t>
            </a:r>
            <a:r>
              <a:rPr lang="cs-CZ" sz="2600" dirty="0" smtClean="0"/>
              <a:t> </a:t>
            </a:r>
            <a:r>
              <a:rPr lang="cs-CZ" sz="2600" dirty="0" err="1" smtClean="0"/>
              <a:t>rotundum</a:t>
            </a:r>
            <a:r>
              <a:rPr lang="cs-CZ" sz="2600" dirty="0" smtClean="0"/>
              <a:t>, </a:t>
            </a:r>
            <a:r>
              <a:rPr lang="cs-CZ" sz="2600" dirty="0" err="1" smtClean="0"/>
              <a:t>Branches</a:t>
            </a:r>
            <a:r>
              <a:rPr lang="cs-CZ" sz="2600" dirty="0" smtClean="0"/>
              <a:t> to </a:t>
            </a:r>
            <a:r>
              <a:rPr lang="cs-CZ" sz="2600" dirty="0" err="1" smtClean="0"/>
              <a:t>nerves</a:t>
            </a:r>
            <a:endParaRPr lang="cs-CZ" sz="2600" dirty="0" smtClean="0"/>
          </a:p>
          <a:p>
            <a:r>
              <a:rPr lang="en-US" b="1" dirty="0" err="1" smtClean="0"/>
              <a:t>Clinoid</a:t>
            </a:r>
            <a:r>
              <a:rPr lang="en-US" b="1" dirty="0" smtClean="0"/>
              <a:t> segment</a:t>
            </a:r>
            <a:r>
              <a:rPr lang="en-US" dirty="0" smtClean="0"/>
              <a:t>, or C5</a:t>
            </a:r>
            <a:r>
              <a:rPr lang="cs-CZ" dirty="0" smtClean="0"/>
              <a:t> </a:t>
            </a:r>
            <a:r>
              <a:rPr lang="cs-CZ" sz="2600" dirty="0" smtClean="0"/>
              <a:t>-  </a:t>
            </a:r>
            <a:r>
              <a:rPr lang="cs-CZ" sz="2600" dirty="0" err="1" smtClean="0"/>
              <a:t>none</a:t>
            </a:r>
            <a:endParaRPr lang="cs-CZ" sz="2600" dirty="0"/>
          </a:p>
          <a:p>
            <a:r>
              <a:rPr lang="en-US" b="1" dirty="0" smtClean="0"/>
              <a:t>Ophthalmic</a:t>
            </a:r>
            <a:r>
              <a:rPr lang="en-US" dirty="0" smtClean="0"/>
              <a:t>, or C6</a:t>
            </a:r>
            <a:r>
              <a:rPr lang="cs-CZ" dirty="0" smtClean="0"/>
              <a:t> </a:t>
            </a:r>
            <a:r>
              <a:rPr lang="cs-CZ" sz="2600" dirty="0" smtClean="0"/>
              <a:t>- </a:t>
            </a:r>
            <a:r>
              <a:rPr lang="en-US" sz="2600" dirty="0" smtClean="0"/>
              <a:t>Ophthalmic artery</a:t>
            </a:r>
            <a:r>
              <a:rPr lang="cs-CZ" sz="2600" dirty="0" smtClean="0"/>
              <a:t>, </a:t>
            </a:r>
            <a:r>
              <a:rPr lang="en-US" sz="2600" dirty="0" smtClean="0"/>
              <a:t>Superior </a:t>
            </a:r>
            <a:r>
              <a:rPr lang="en-US" sz="2600" dirty="0" err="1" smtClean="0"/>
              <a:t>hypophyseal</a:t>
            </a:r>
            <a:r>
              <a:rPr lang="en-US" sz="2600" dirty="0" smtClean="0"/>
              <a:t> artery</a:t>
            </a:r>
            <a:endParaRPr lang="cs-CZ" sz="2600" dirty="0"/>
          </a:p>
          <a:p>
            <a:r>
              <a:rPr lang="en-US" b="1" dirty="0" smtClean="0"/>
              <a:t>Communicating</a:t>
            </a:r>
            <a:r>
              <a:rPr lang="en-US" dirty="0" smtClean="0"/>
              <a:t>, or C7</a:t>
            </a:r>
            <a:r>
              <a:rPr lang="cs-CZ" dirty="0" smtClean="0"/>
              <a:t> </a:t>
            </a:r>
            <a:r>
              <a:rPr lang="cs-CZ" sz="2600" dirty="0" smtClean="0"/>
              <a:t>- </a:t>
            </a:r>
            <a:r>
              <a:rPr lang="en-US" sz="2600" dirty="0" smtClean="0"/>
              <a:t>Posterior communicating artery</a:t>
            </a:r>
            <a:r>
              <a:rPr lang="cs-CZ" sz="2600" dirty="0" smtClean="0"/>
              <a:t>, </a:t>
            </a:r>
            <a:r>
              <a:rPr lang="en-US" sz="2600" dirty="0" smtClean="0"/>
              <a:t>Anterior </a:t>
            </a:r>
            <a:r>
              <a:rPr lang="en-US" sz="2600" dirty="0" err="1" smtClean="0"/>
              <a:t>choroidal</a:t>
            </a:r>
            <a:r>
              <a:rPr lang="en-US" sz="2600" dirty="0" smtClean="0"/>
              <a:t> artery</a:t>
            </a:r>
            <a:r>
              <a:rPr lang="cs-CZ" sz="2600" dirty="0" smtClean="0"/>
              <a:t>, </a:t>
            </a:r>
            <a:r>
              <a:rPr lang="en-US" sz="2600" dirty="0" smtClean="0"/>
              <a:t>Anterior cerebral artery</a:t>
            </a:r>
            <a:r>
              <a:rPr lang="cs-CZ" sz="2600" dirty="0" smtClean="0"/>
              <a:t>, </a:t>
            </a:r>
            <a:r>
              <a:rPr lang="en-US" sz="2600" dirty="0" smtClean="0"/>
              <a:t>Middle cerebral artery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57779"/>
          <a:stretch/>
        </p:blipFill>
        <p:spPr>
          <a:xfrm>
            <a:off x="5148064" y="1628800"/>
            <a:ext cx="349111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013499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170080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part</a:t>
            </a:r>
            <a:r>
              <a:rPr lang="cs-CZ" b="1" dirty="0" smtClean="0"/>
              <a:t>- V1</a:t>
            </a:r>
            <a:endParaRPr lang="en-US" b="1" dirty="0" smtClean="0"/>
          </a:p>
          <a:p>
            <a:r>
              <a:rPr lang="en-US" b="1" dirty="0" smtClean="0"/>
              <a:t>Second part</a:t>
            </a:r>
            <a:r>
              <a:rPr lang="cs-CZ" b="1" dirty="0" smtClean="0"/>
              <a:t>- V2</a:t>
            </a:r>
            <a:r>
              <a:rPr lang="cs-CZ" b="1" dirty="0"/>
              <a:t> </a:t>
            </a:r>
            <a:r>
              <a:rPr lang="en-US" dirty="0" smtClean="0"/>
              <a:t>through the </a:t>
            </a:r>
            <a:r>
              <a:rPr lang="en-US" dirty="0" smtClean="0">
                <a:hlinkClick r:id="rId3" action="ppaction://hlinkfile" tooltip="Vertebral foramen"/>
              </a:rPr>
              <a:t>foramina</a:t>
            </a:r>
            <a:r>
              <a:rPr lang="en-US" dirty="0" smtClean="0"/>
              <a:t> in the </a:t>
            </a:r>
            <a:r>
              <a:rPr lang="en-US" dirty="0" smtClean="0">
                <a:hlinkClick r:id="rId4" action="ppaction://hlinkfile" tooltip="Transverse processes"/>
              </a:rPr>
              <a:t>transverse processes</a:t>
            </a:r>
            <a:r>
              <a:rPr lang="en-US" dirty="0" smtClean="0"/>
              <a:t> of the C6 to C2 </a:t>
            </a:r>
            <a:r>
              <a:rPr lang="en-US" dirty="0" err="1" smtClean="0"/>
              <a:t>vertebr</a:t>
            </a:r>
            <a:r>
              <a:rPr lang="cs-CZ" dirty="0" err="1" smtClean="0"/>
              <a:t>ae</a:t>
            </a:r>
            <a:endParaRPr lang="cs-CZ" dirty="0"/>
          </a:p>
          <a:p>
            <a:r>
              <a:rPr lang="en-US" b="1" dirty="0" smtClean="0"/>
              <a:t>Third part</a:t>
            </a:r>
            <a:r>
              <a:rPr lang="cs-CZ" b="1" dirty="0" smtClean="0"/>
              <a:t>- V3</a:t>
            </a:r>
            <a:r>
              <a:rPr lang="cs-CZ" b="1" dirty="0"/>
              <a:t> </a:t>
            </a:r>
            <a:r>
              <a:rPr lang="en-US" dirty="0" smtClean="0"/>
              <a:t>from the C2 foramen </a:t>
            </a:r>
            <a:r>
              <a:rPr lang="en-US" dirty="0" err="1" smtClean="0"/>
              <a:t>transversarium</a:t>
            </a:r>
            <a:r>
              <a:rPr lang="cs-CZ" dirty="0" smtClean="0"/>
              <a:t>, </a:t>
            </a:r>
            <a:r>
              <a:rPr lang="en-US" dirty="0" smtClean="0"/>
              <a:t>entering the foramen </a:t>
            </a:r>
            <a:r>
              <a:rPr lang="en-US" dirty="0" err="1" smtClean="0"/>
              <a:t>transversarium</a:t>
            </a:r>
            <a:r>
              <a:rPr lang="en-US" dirty="0" smtClean="0"/>
              <a:t> of C1, behind the superior articular process of the atlas</a:t>
            </a:r>
            <a:r>
              <a:rPr lang="cs-CZ" dirty="0" smtClean="0"/>
              <a:t> </a:t>
            </a:r>
            <a:r>
              <a:rPr lang="en-US" dirty="0" smtClean="0"/>
              <a:t>and enters the vertebral canal</a:t>
            </a:r>
            <a:r>
              <a:rPr lang="cs-CZ" dirty="0" smtClean="0"/>
              <a:t>.</a:t>
            </a:r>
          </a:p>
          <a:p>
            <a:r>
              <a:rPr lang="en-US" b="1" dirty="0" smtClean="0"/>
              <a:t>Fourth part</a:t>
            </a:r>
            <a:r>
              <a:rPr lang="cs-CZ" b="1" dirty="0" smtClean="0"/>
              <a:t>- V4 </a:t>
            </a:r>
            <a:r>
              <a:rPr lang="cs-CZ" dirty="0" err="1" smtClean="0"/>
              <a:t>intradural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5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19395" r="5993" b="13055"/>
          <a:stretch/>
        </p:blipFill>
        <p:spPr>
          <a:xfrm>
            <a:off x="323528" y="1484784"/>
            <a:ext cx="3286263" cy="198133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9292" b="9495"/>
          <a:stretch/>
        </p:blipFill>
        <p:spPr>
          <a:xfrm>
            <a:off x="323528" y="3537255"/>
            <a:ext cx="4546997" cy="31016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11582" b="10303"/>
          <a:stretch/>
        </p:blipFill>
        <p:spPr>
          <a:xfrm>
            <a:off x="4283968" y="1543424"/>
            <a:ext cx="4427983" cy="34658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1313" b="7475"/>
          <a:stretch/>
        </p:blipFill>
        <p:spPr>
          <a:xfrm>
            <a:off x="5220072" y="3637848"/>
            <a:ext cx="3571023" cy="30243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0640" b="10034"/>
          <a:stretch/>
        </p:blipFill>
        <p:spPr>
          <a:xfrm>
            <a:off x="1835696" y="2060848"/>
            <a:ext cx="5004047" cy="37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14846" r="15716" b="12299"/>
          <a:stretch/>
        </p:blipFill>
        <p:spPr>
          <a:xfrm>
            <a:off x="505202" y="404664"/>
            <a:ext cx="3456384" cy="30694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32343" r="17666" b="10841"/>
          <a:stretch/>
        </p:blipFill>
        <p:spPr>
          <a:xfrm>
            <a:off x="179512" y="3645024"/>
            <a:ext cx="4107764" cy="3056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256" r="26650" b="7475"/>
          <a:stretch/>
        </p:blipFill>
        <p:spPr>
          <a:xfrm>
            <a:off x="4624732" y="980727"/>
            <a:ext cx="4251413" cy="48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6192688" cy="61926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24283" r="27319" b="28748"/>
          <a:stretch/>
        </p:blipFill>
        <p:spPr>
          <a:xfrm>
            <a:off x="5724128" y="1196751"/>
            <a:ext cx="2931794" cy="29200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25332" r="21023" b="9706"/>
          <a:stretch/>
        </p:blipFill>
        <p:spPr>
          <a:xfrm>
            <a:off x="6228184" y="3284984"/>
            <a:ext cx="2595420" cy="31680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4421512" cy="57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Willisův</a:t>
            </a:r>
            <a:r>
              <a:rPr lang="cs-CZ" dirty="0" smtClean="0"/>
              <a:t> okruh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1" y="2060848"/>
            <a:ext cx="381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TCD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096344" cy="326523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9889" r="3906" b="15345"/>
          <a:stretch/>
        </p:blipFill>
        <p:spPr>
          <a:xfrm>
            <a:off x="3779912" y="1772816"/>
            <a:ext cx="4862226" cy="33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303</Words>
  <Application>Microsoft Office PowerPoint</Application>
  <PresentationFormat>Předvádění na obrazovce (4:3)</PresentationFormat>
  <Paragraphs>43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Cévní zásobení mozku</vt:lpstr>
      <vt:lpstr>Magistrální mozkové tepny</vt:lpstr>
      <vt:lpstr>ACI</vt:lpstr>
      <vt:lpstr>AV</vt:lpstr>
      <vt:lpstr>Prezentace aplikace PowerPoint</vt:lpstr>
      <vt:lpstr>Prezentace aplikace PowerPoint</vt:lpstr>
      <vt:lpstr>Prezentace aplikace PowerPoint</vt:lpstr>
      <vt:lpstr>Willisův okruh</vt:lpstr>
      <vt:lpstr>TCD</vt:lpstr>
      <vt:lpstr>CTAG</vt:lpstr>
      <vt:lpstr>MRAG</vt:lpstr>
      <vt:lpstr>Prezentace aplikace PowerPoint</vt:lpstr>
      <vt:lpstr>Prezentace aplikace PowerPoint</vt:lpstr>
      <vt:lpstr>Prezentace aplikace PowerPoint</vt:lpstr>
      <vt:lpstr>Prezentace aplikace PowerPoint</vt:lpstr>
      <vt:lpstr>ACA</vt:lpstr>
      <vt:lpstr>ACM</vt:lpstr>
      <vt:lpstr>ACP</vt:lpstr>
      <vt:lpstr>Prezentace aplikace PowerPoint</vt:lpstr>
      <vt:lpstr>Teritoriální infarkt</vt:lpstr>
      <vt:lpstr>Interteritoriální infarkt</vt:lpstr>
      <vt:lpstr>Lakunární infakrt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zásobení mozku</dc:title>
  <dc:creator>rdkfnbrno</dc:creator>
  <cp:lastModifiedBy>rdkfnbrno</cp:lastModifiedBy>
  <cp:revision>39</cp:revision>
  <dcterms:created xsi:type="dcterms:W3CDTF">2014-12-02T18:56:00Z</dcterms:created>
  <dcterms:modified xsi:type="dcterms:W3CDTF">2016-11-22T13:00:05Z</dcterms:modified>
</cp:coreProperties>
</file>