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7" r:id="rId63"/>
    <p:sldId id="319" r:id="rId64"/>
    <p:sldId id="318" r:id="rId65"/>
    <p:sldId id="320" r:id="rId66"/>
    <p:sldId id="322" r:id="rId67"/>
    <p:sldId id="321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16" r:id="rId77"/>
    <p:sldId id="332" r:id="rId78"/>
    <p:sldId id="334" r:id="rId79"/>
    <p:sldId id="333" r:id="rId80"/>
    <p:sldId id="335" r:id="rId81"/>
    <p:sldId id="336" r:id="rId82"/>
    <p:sldId id="337" r:id="rId83"/>
    <p:sldId id="338" r:id="rId84"/>
    <p:sldId id="339" r:id="rId85"/>
    <p:sldId id="331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B8A25-1834-F443-8F10-B4AE0B8E3CA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990F3-4205-0E47-B79B-B2F9224D749C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6406-CC29-1143-B893-A75F64FB205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86406-CC29-1143-B893-A75F64FB205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C0606-3156-7347-9614-2ED3855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FF17110-BB0E-D14E-8F54-F839D64ED01C}" type="slidenum">
              <a:rPr lang="cs-CZ">
                <a:solidFill>
                  <a:srgbClr val="FFFFFF"/>
                </a:solidFill>
                <a:cs typeface="ＭＳ Ｐゴシック" pitchFamily="-6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cs typeface="ＭＳ Ｐゴシック" pitchFamily="-65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Cévní</a:t>
            </a:r>
            <a:r>
              <a:rPr lang="en-US" dirty="0" smtClean="0"/>
              <a:t> </a:t>
            </a:r>
            <a:r>
              <a:rPr lang="en-US" dirty="0" err="1" smtClean="0"/>
              <a:t>onemocnění</a:t>
            </a:r>
            <a:r>
              <a:rPr lang="en-US" dirty="0" smtClean="0"/>
              <a:t> </a:t>
            </a:r>
            <a:r>
              <a:rPr lang="en-US" dirty="0" err="1" smtClean="0"/>
              <a:t>sítnice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Petr</a:t>
            </a:r>
            <a:r>
              <a:rPr lang="en-US" dirty="0" smtClean="0"/>
              <a:t> </a:t>
            </a:r>
            <a:r>
              <a:rPr lang="en-US" dirty="0" err="1" smtClean="0"/>
              <a:t>Kolář</a:t>
            </a:r>
            <a:endParaRPr lang="en-US" dirty="0" smtClean="0"/>
          </a:p>
          <a:p>
            <a:r>
              <a:rPr lang="en-US" dirty="0" err="1" smtClean="0"/>
              <a:t>Oční</a:t>
            </a:r>
            <a:r>
              <a:rPr lang="en-US" dirty="0" smtClean="0"/>
              <a:t> </a:t>
            </a:r>
            <a:r>
              <a:rPr lang="en-US" dirty="0" err="1" smtClean="0"/>
              <a:t>klinika</a:t>
            </a:r>
            <a:r>
              <a:rPr lang="en-US" dirty="0" smtClean="0"/>
              <a:t> LF MU a FN Brno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mellitus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(diagnostika)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Ke 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stanovení dg. DM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postačuje:</a:t>
            </a:r>
          </a:p>
          <a:p>
            <a:pPr eaLnBrk="1" hangingPunct="1">
              <a:buFont typeface="Wingdings" pitchFamily="-65" charset="2"/>
              <a:buAutoNum type="arabicPeriod"/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Opakovaný průkaz hyperglykemie nad 7,0mmol/l na lačno</a:t>
            </a:r>
          </a:p>
          <a:p>
            <a:pPr eaLnBrk="1" hangingPunct="1">
              <a:buFont typeface="Wingdings" pitchFamily="-65" charset="2"/>
              <a:buAutoNum type="arabicPeriod"/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Při vyšetření náhodné glykemie hodnota nad 11,1mmol/l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21678CE0-3024-7643-BE23-4F74A8058078}" type="slidenum">
              <a:rPr lang="cs-CZ">
                <a:solidFill>
                  <a:srgbClr val="FFFFFF"/>
                </a:solidFill>
              </a:rPr>
              <a:pPr/>
              <a:t>10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6670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Inzulín</a:t>
            </a:r>
          </a:p>
        </p:txBody>
      </p:sp>
      <p:pic>
        <p:nvPicPr>
          <p:cNvPr id="23554" name="Picture 4" descr="D:\Semináře\Diabetická retinopatie\Obrázky\inzulín.jpg"/>
          <p:cNvPicPr>
            <a:picLocks noChangeAspect="1" noChangeArrowheads="1"/>
          </p:cNvPicPr>
          <p:nvPr/>
        </p:nvPicPr>
        <p:blipFill>
          <a:blip r:embed="rId2">
            <a:lum bright="-12000" contrast="42000"/>
          </a:blip>
          <a:srcRect/>
          <a:stretch>
            <a:fillRect/>
          </a:stretch>
        </p:blipFill>
        <p:spPr bwMode="auto">
          <a:xfrm>
            <a:off x="4419600" y="1066800"/>
            <a:ext cx="3170238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D:\Semináře\Diabetická retinopatie\Obrázky\Langerhansův ostrův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352800"/>
            <a:ext cx="28717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09600" y="213360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objeven 1921 </a:t>
            </a:r>
            <a:r>
              <a:rPr lang="cs-CZ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(Banting, Best, McLeod, Colip)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CF129D48-1DC2-4B41-B217-C9C683FD3CEB}" type="slidenum">
              <a:rPr lang="cs-CZ">
                <a:solidFill>
                  <a:srgbClr val="FFFFFF"/>
                </a:solidFill>
              </a:rPr>
              <a:pPr/>
              <a:t>11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609600" indent="-609600" eaLnBrk="1" hangingPunct="1">
              <a:buFont typeface="Wingdings" pitchFamily="-65" charset="2"/>
              <a:buAutoNum type="arabicPeriod"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hyperglykemické ketoacidotické kóma</a:t>
            </a:r>
          </a:p>
          <a:p>
            <a:pPr marL="609600" indent="-609600" eaLnBrk="1" hangingPunct="1">
              <a:buFont typeface="Wingdings" pitchFamily="-65" charset="2"/>
              <a:buAutoNum type="arabicPeriod"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hyperglykemické hyperosmolární kóma</a:t>
            </a:r>
          </a:p>
          <a:p>
            <a:pPr marL="609600" indent="-609600" eaLnBrk="1" hangingPunct="1">
              <a:buFont typeface="Wingdings" pitchFamily="-65" charset="2"/>
              <a:buAutoNum type="arabicPeriod"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laktacidotické kóma</a:t>
            </a:r>
          </a:p>
          <a:p>
            <a:pPr marL="609600" indent="-609600" eaLnBrk="1" hangingPunct="1">
              <a:buFont typeface="Wingdings" pitchFamily="-65" charset="2"/>
              <a:buAutoNum type="arabicPeriod"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hypoglykemické kóma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772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mellitus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(akutní komplikace)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2687B234-944C-DE47-ABDF-A71C680527AD}" type="slidenum">
              <a:rPr lang="cs-CZ">
                <a:solidFill>
                  <a:srgbClr val="FFFFFF"/>
                </a:solidFill>
              </a:rPr>
              <a:pPr/>
              <a:t>12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772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mellitus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(pozdní komplikace)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609600" indent="-609600" eaLnBrk="1" hangingPunct="1">
              <a:buFont typeface="Wingdings" pitchFamily="-65" charset="2"/>
              <a:buAutoNum type="arabicPeriod"/>
            </a:pP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retinopatie</a:t>
            </a:r>
          </a:p>
          <a:p>
            <a:pPr marL="609600" indent="-609600" eaLnBrk="1" hangingPunct="1">
              <a:buFont typeface="Wingdings" pitchFamily="-65" charset="2"/>
              <a:buAutoNum type="arabicPeriod"/>
            </a:pPr>
            <a:r>
              <a:rPr lang="cs-CZ" sz="36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nefropatie</a:t>
            </a:r>
          </a:p>
          <a:p>
            <a:pPr marL="609600" indent="-609600" eaLnBrk="1" hangingPunct="1">
              <a:buFont typeface="Wingdings" pitchFamily="-65" charset="2"/>
              <a:buAutoNum type="arabicPeriod"/>
            </a:pPr>
            <a:r>
              <a:rPr lang="cs-CZ" sz="36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diabetická noha</a:t>
            </a:r>
          </a:p>
          <a:p>
            <a:pPr marL="609600" indent="-609600" eaLnBrk="1" hangingPunct="1">
              <a:buFont typeface="Wingdings" pitchFamily="-65" charset="2"/>
              <a:buAutoNum type="arabicPeriod"/>
            </a:pPr>
            <a:r>
              <a:rPr lang="cs-CZ" sz="36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neuropatie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4A4A7A1A-C83D-3241-804A-F9B5762A5680}" type="slidenum">
              <a:rPr lang="cs-CZ">
                <a:solidFill>
                  <a:srgbClr val="FFFFFF"/>
                </a:solidFill>
              </a:rPr>
              <a:pPr/>
              <a:t>13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mellitus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(terapie)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Edukace</a:t>
            </a:r>
          </a:p>
          <a:p>
            <a:pPr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Dieta</a:t>
            </a:r>
          </a:p>
          <a:p>
            <a:pPr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Perorální antidiabetika (PAD)</a:t>
            </a:r>
          </a:p>
          <a:p>
            <a:pPr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Inzulin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0600FC9A-AE0C-E146-B706-C75CAE31EB05}" type="slidenum">
              <a:rPr lang="cs-CZ">
                <a:solidFill>
                  <a:srgbClr val="FFFFFF"/>
                </a:solidFill>
              </a:rPr>
              <a:pPr/>
              <a:t>14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Diabetická retinopatie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(definice)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Diabetická retinopatie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je </a:t>
            </a:r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mikroangiopatií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, tj. postižením sítnice na vaskulárním podkladě u pacientů s diabetem.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6950CF4F-0B49-E543-9CF0-72576B67F40B}" type="slidenum">
              <a:rPr lang="cs-CZ">
                <a:solidFill>
                  <a:srgbClr val="FFFFFF"/>
                </a:solidFill>
              </a:rPr>
              <a:pPr/>
              <a:t>15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Počátek 70. let- zavedení běžného použití laserů v terapii DR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1976- </a:t>
            </a: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 Retinopathy Study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(DRS)- použití laseru snižuje riziko ztráty zraku při proliferativní DR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1985- </a:t>
            </a: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Early Treatment Diabetic Retinopathy Study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(ETDRS)- fokální laserová koagulace výrazně snižuje riziko ztráty zraku při diabetickém makulárním edému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Diabetická retinopatie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(studie)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CEFAEB6F-62B7-B447-B3BD-623501D840D6}" type="slidenum">
              <a:rPr lang="cs-CZ">
                <a:solidFill>
                  <a:srgbClr val="FFFFFF"/>
                </a:solidFill>
              </a:rPr>
              <a:pPr/>
              <a:t>16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Diabetická retinopatie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(epidemiologie)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76475"/>
            <a:ext cx="7772400" cy="4048125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DR je nejčastější příčinou slepoty ve vyspělých zemích v populaci do 65 let věku.</a:t>
            </a:r>
          </a:p>
          <a:p>
            <a:pPr eaLnBrk="1" hangingPunct="1"/>
            <a:r>
              <a:rPr 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Počet pacientů s DR v ČR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v r. 1998 – 67 800, z toho slepých 1925, v r. 2012 – 100 662, z toho slepých 2020</a:t>
            </a:r>
          </a:p>
          <a:p>
            <a:pPr eaLnBrk="1" hangingPunct="1"/>
            <a:r>
              <a:rPr 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Riziko slepoty nejvyšší:</a:t>
            </a:r>
          </a:p>
          <a:p>
            <a:pPr eaLnBrk="1" hangingPunct="1">
              <a:buFont typeface="Wingdings" pitchFamily="-65" charset="2"/>
              <a:buAutoNum type="arabicPeriod"/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u DM 1.typu: mezi 30. – 40. rokem</a:t>
            </a:r>
          </a:p>
          <a:p>
            <a:pPr eaLnBrk="1" hangingPunct="1">
              <a:buFont typeface="Wingdings" pitchFamily="-65" charset="2"/>
              <a:buAutoNum type="arabicPeriod"/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u DM 2.typu: kolem 60 let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21E33DA1-193E-E04E-8DE8-19598219A143}" type="slidenum">
              <a:rPr lang="cs-CZ">
                <a:solidFill>
                  <a:srgbClr val="FFFFFF"/>
                </a:solidFill>
              </a:rPr>
              <a:pPr/>
              <a:t>17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mellitus- 8 % populace</a:t>
            </a:r>
          </a:p>
          <a:p>
            <a:pPr eaLnBrk="1" hangingPunct="1"/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25% diabetiků - DR</a:t>
            </a:r>
          </a:p>
          <a:p>
            <a:pPr eaLnBrk="1" hangingPunct="1"/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5% diabetiků - proliferativní DR</a:t>
            </a:r>
          </a:p>
          <a:p>
            <a:pPr eaLnBrk="1" hangingPunct="1">
              <a:buFontTx/>
              <a:buNone/>
            </a:pPr>
            <a:endParaRPr lang="cs-CZ" sz="2800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  <a:p>
            <a:pPr eaLnBrk="1" hangingPunct="1"/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DR vzácně do 3- 5 let trvání DM</a:t>
            </a:r>
          </a:p>
          <a:p>
            <a:pPr eaLnBrk="1" hangingPunct="1"/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DR v 60- 90% po 15- 20 letech trvání DM</a:t>
            </a:r>
          </a:p>
          <a:p>
            <a:pPr eaLnBrk="1" hangingPunct="1"/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DR v 97% po 30 letech trvání DM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Diabetická retinopatie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(epidemiologie)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782AC4B3-4EF6-FE44-93E5-2BDFF5EC1444}" type="slidenum">
              <a:rPr lang="cs-CZ">
                <a:solidFill>
                  <a:srgbClr val="FFFFFF"/>
                </a:solidFill>
              </a:rPr>
              <a:pPr/>
              <a:t>18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Dokumenty\Semináře\graf 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477000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Prevalence DR</a:t>
            </a:r>
            <a:endParaRPr lang="cs-CZ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73427E28-ABAE-6E4E-8A39-877A29024596}" type="slidenum">
              <a:rPr lang="cs-CZ">
                <a:solidFill>
                  <a:srgbClr val="FFFFFF"/>
                </a:solidFill>
              </a:rPr>
              <a:pPr/>
              <a:t>19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Cévní</a:t>
            </a:r>
            <a:r>
              <a:rPr lang="en-US" dirty="0" smtClean="0"/>
              <a:t> </a:t>
            </a:r>
            <a:r>
              <a:rPr lang="en-US" dirty="0" err="1" smtClean="0"/>
              <a:t>onemocnění</a:t>
            </a:r>
            <a:r>
              <a:rPr lang="en-US" dirty="0" smtClean="0"/>
              <a:t> </a:t>
            </a:r>
            <a:r>
              <a:rPr lang="en-US" dirty="0" err="1" smtClean="0"/>
              <a:t>sítnice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Diabetická</a:t>
            </a:r>
            <a:r>
              <a:rPr lang="en-US" dirty="0" smtClean="0"/>
              <a:t> </a:t>
            </a:r>
            <a:r>
              <a:rPr lang="en-US" dirty="0" err="1" smtClean="0"/>
              <a:t>retinopatie</a:t>
            </a:r>
            <a:endParaRPr lang="en-US" dirty="0" smtClean="0"/>
          </a:p>
          <a:p>
            <a:r>
              <a:rPr lang="en-US" dirty="0" err="1" smtClean="0"/>
              <a:t>Sítnicové</a:t>
            </a:r>
            <a:r>
              <a:rPr lang="en-US" dirty="0" smtClean="0"/>
              <a:t> </a:t>
            </a:r>
            <a:r>
              <a:rPr lang="en-US" dirty="0" err="1" smtClean="0"/>
              <a:t>cévní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 smtClean="0"/>
          </a:p>
          <a:p>
            <a:r>
              <a:rPr lang="en-US" dirty="0" err="1" smtClean="0"/>
              <a:t>Hypertenzní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cév</a:t>
            </a:r>
            <a:r>
              <a:rPr lang="en-US" dirty="0" smtClean="0"/>
              <a:t> </a:t>
            </a:r>
            <a:r>
              <a:rPr lang="en-US" dirty="0" err="1" smtClean="0"/>
              <a:t>sítnice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mikroangiopatie</a:t>
            </a:r>
          </a:p>
          <a:p>
            <a:pPr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úbytek endotelií a pericitů</a:t>
            </a:r>
          </a:p>
          <a:p>
            <a:pPr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ztluštění bazální membrány retinálních kapilár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(glykoproteiny)</a:t>
            </a:r>
          </a:p>
          <a:p>
            <a:pPr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porucha zevní a vnitřní hematoretinální bariéry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zvýšení cévní permeability</a:t>
            </a:r>
          </a:p>
          <a:p>
            <a:pPr eaLnBrk="1" hangingPunct="1">
              <a:buFont typeface="Wingdings" pitchFamily="-65" charset="2"/>
              <a:buChar char="Ø"/>
            </a:pPr>
            <a:endParaRPr lang="cs-CZ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Patofyziologie diabetické retinopatie</a:t>
            </a:r>
            <a:endParaRPr lang="cs-CZ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AD828FE0-0715-D34B-B407-7AC0F4FC8679}" type="slidenum">
              <a:rPr lang="cs-CZ">
                <a:solidFill>
                  <a:srgbClr val="FFFFFF"/>
                </a:solidFill>
              </a:rPr>
              <a:pPr/>
              <a:t>20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Dokumenty\Semináře\oklu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239000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Mikroangiopatie</a:t>
            </a:r>
            <a:endParaRPr lang="cs-CZ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468B68F5-62CE-C342-BB16-3D149A4BE3BE}" type="slidenum">
              <a:rPr lang="cs-CZ">
                <a:solidFill>
                  <a:srgbClr val="FFFFFF"/>
                </a:solidFill>
              </a:rPr>
              <a:pPr/>
              <a:t>21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Dokumenty\Semináře\ischem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32460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Vznik retinálního edému</a:t>
            </a:r>
            <a:endParaRPr lang="cs-CZ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8A33E2B3-4F1C-F54F-8ADA-74FCBAE924B5}" type="slidenum">
              <a:rPr lang="cs-CZ">
                <a:solidFill>
                  <a:srgbClr val="FFFFFF"/>
                </a:solidFill>
              </a:rPr>
              <a:pPr/>
              <a:t>22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Vascular endothelial growth factor</a:t>
            </a:r>
            <a:endParaRPr lang="cs-CZ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  <a:p>
            <a:pPr eaLnBrk="1" hangingPunct="1">
              <a:buFontTx/>
              <a:buNone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zvyšuje cévní permeabilitu</a:t>
            </a:r>
          </a:p>
          <a:p>
            <a:pPr eaLnBrk="1" hangingPunct="1">
              <a:buFontTx/>
              <a:buNone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je obsažen v zevní plexiformní vrstvě a gangliových buňkách</a:t>
            </a:r>
          </a:p>
          <a:p>
            <a:pPr eaLnBrk="1" hangingPunct="1">
              <a:buFontTx/>
              <a:buNone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inicializuje neovaskularizaci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VEGF</a:t>
            </a:r>
            <a:endParaRPr lang="cs-CZ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5ACA8587-953F-1E40-8BE4-19C681FC1958}" type="slidenum">
              <a:rPr lang="cs-CZ">
                <a:solidFill>
                  <a:srgbClr val="FFFFFF"/>
                </a:solidFill>
              </a:rPr>
              <a:pPr/>
              <a:t>23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Dokumenty\Semináře\neovaskulariz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997450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Proces neovaskularizace</a:t>
            </a:r>
            <a:endParaRPr lang="cs-CZ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9F03F507-A2B6-1847-A7BF-7BFABCFF60AB}" type="slidenum">
              <a:rPr lang="cs-CZ">
                <a:solidFill>
                  <a:srgbClr val="FFFFFF"/>
                </a:solidFill>
              </a:rPr>
              <a:pPr/>
              <a:t>24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91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65" charset="2"/>
              <a:buAutoNum type="arabicPeriod"/>
            </a:pPr>
            <a:r>
              <a:rPr lang="cs-CZ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Neproliferativní DR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(NPDR)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AutoNum type="arabicPeriod"/>
            </a:pPr>
            <a:r>
              <a:rPr lang="cs-CZ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Proliferativní DR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(PDR)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AutoNum type="arabicPeriod"/>
            </a:pPr>
            <a:endParaRPr lang="cs-CZ" b="1" u="sng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Diabetický makulární edém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(DME)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   (každý stupeň DR může, nebo nemusí být doprovázen DME)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	(nejpoužívanější v zahraničí, zjednodušená škála dělení DR podle Early Treatment Diabetic Retinopathy Study – ETDRS)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Klasifikace diabetické retinopatie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3FE0F1A6-2A28-504E-A439-C53E7C7BEBC0}" type="slidenum">
              <a:rPr lang="cs-CZ">
                <a:solidFill>
                  <a:srgbClr val="FFFFFF"/>
                </a:solidFill>
              </a:rPr>
              <a:pPr/>
              <a:t>25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Neproliferativní DR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(NPDR)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Počínající </a:t>
            </a: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(NPDR I)-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dříve prostá DR (RD simplex)</a:t>
            </a:r>
          </a:p>
          <a:p>
            <a:pPr eaLnBrk="1" hangingPunct="1">
              <a:lnSpc>
                <a:spcPct val="90000"/>
              </a:lnSpc>
            </a:pPr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Středně pokročilá</a:t>
            </a: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(NPDR II)-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dříve lehká forma preproliferativní DR (RD praeproliferans)</a:t>
            </a:r>
          </a:p>
          <a:p>
            <a:pPr eaLnBrk="1" hangingPunct="1">
              <a:lnSpc>
                <a:spcPct val="90000"/>
              </a:lnSpc>
            </a:pPr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Pokročilá </a:t>
            </a: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(NPDR III)-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dříve těžká forma preproliferativní DR (RD praeproliferans)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08CC3B69-43A6-BA4F-8718-D1B778F165BE}" type="slidenum">
              <a:rPr lang="cs-CZ">
                <a:solidFill>
                  <a:srgbClr val="FFFFFF"/>
                </a:solidFill>
              </a:rPr>
              <a:pPr/>
              <a:t>26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:\Dokumenty\Semináře\NPDR I.JP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Počínající NPDR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DEABB2F0-9633-4342-AEE3-5DC6CD19BA34}" type="slidenum">
              <a:rPr lang="cs-CZ">
                <a:solidFill>
                  <a:srgbClr val="FFFFFF"/>
                </a:solidFill>
              </a:rPr>
              <a:pPr/>
              <a:t>27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Dokumenty\Semináře\NPDR II 1.JPG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Středně pokročilá NPDR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66586095-7AAB-5D46-8889-06E554B45D81}" type="slidenum">
              <a:rPr lang="cs-CZ">
                <a:solidFill>
                  <a:srgbClr val="FFFFFF"/>
                </a:solidFill>
              </a:rPr>
              <a:pPr/>
              <a:t>28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:\Dokumenty\Semináře\NPDR II 2.JPG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Středně pokročilá NPDR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E66C68F3-C50A-164D-9138-A1FA3D869492}" type="slidenum">
              <a:rPr lang="cs-CZ">
                <a:solidFill>
                  <a:srgbClr val="FFFFFF"/>
                </a:solidFill>
              </a:rPr>
              <a:pPr/>
              <a:t>29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Diabetická</a:t>
            </a:r>
            <a:r>
              <a:rPr lang="en-US" dirty="0" smtClean="0"/>
              <a:t> </a:t>
            </a:r>
            <a:r>
              <a:rPr lang="en-US" dirty="0" err="1" smtClean="0"/>
              <a:t>retinopatie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Dokumenty\Semináře\NPDR 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Pokročilá NPDR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4B42F4B0-5AF3-834B-B41A-B1CAA474F814}" type="slidenum">
              <a:rPr lang="cs-CZ">
                <a:solidFill>
                  <a:srgbClr val="FFFFFF"/>
                </a:solidFill>
              </a:rPr>
              <a:pPr/>
              <a:t>30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Proliferativní DR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(PDR)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Lehká </a:t>
            </a:r>
            <a:r>
              <a:rPr lang="cs-CZ" sz="2800" b="1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(PDR I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)- neovaskularizace na sítnici mimo disk zrakového nervu= NVE- new vessels elsewhere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Pokročilá</a:t>
            </a:r>
            <a:r>
              <a:rPr lang="cs-CZ" sz="2800" b="1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(PDR II)- 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neovaskularizace na disku zrakového nervu= NVD- new vessels on the optic disc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Plně rozvinutá</a:t>
            </a:r>
            <a:r>
              <a:rPr lang="cs-CZ" sz="2800" b="1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(PDR III)-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VH- vitreous hemorrhage, PRH- preretinal hemorhage, TRD- retinal detachment at center of macula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D9CB32A9-5C6E-264B-8B44-B8FC4042EAA5}" type="slidenum">
              <a:rPr lang="cs-CZ">
                <a:solidFill>
                  <a:srgbClr val="FFFFFF"/>
                </a:solidFill>
              </a:rPr>
              <a:pPr/>
              <a:t>31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:\Dokumenty\Semináře\NVE.JPG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815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Pokročilá 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0A4A3AA9-4BE1-524A-A747-FA7B407023B0}" type="slidenum">
              <a:rPr lang="cs-CZ">
                <a:solidFill>
                  <a:srgbClr val="FFFFFF"/>
                </a:solidFill>
              </a:rPr>
              <a:pPr/>
              <a:t>32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Dokumenty\Semináře\NVD 1.JPG"/>
          <p:cNvPicPr>
            <a:picLocks noChangeAspect="1" noChangeArrowheads="1"/>
          </p:cNvPicPr>
          <p:nvPr/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Pokročilá 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ED795440-4705-1146-A6BC-369E779AD6E9}" type="slidenum">
              <a:rPr lang="cs-CZ">
                <a:solidFill>
                  <a:srgbClr val="FFFFFF"/>
                </a:solidFill>
              </a:rPr>
              <a:pPr/>
              <a:t>33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C:\Dokumenty\Semináře\Prolifer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Plně rozvinutá 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7F1B78E1-DF2D-F44C-9A80-873497289D0E}" type="slidenum">
              <a:rPr lang="cs-CZ">
                <a:solidFill>
                  <a:srgbClr val="FFFFFF"/>
                </a:solidFill>
              </a:rPr>
              <a:pPr/>
              <a:t>34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C:\Dokumenty\Semináře\Trakční am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Plně rozvinutá 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17137518-2F6A-F74D-8B98-A2C3BA6B7691}" type="slidenum">
              <a:rPr lang="cs-CZ">
                <a:solidFill>
                  <a:srgbClr val="FFFFFF"/>
                </a:solidFill>
              </a:rPr>
              <a:pPr/>
              <a:t>35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C:\Dokumenty\Semináře\V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Plně rozvinutá PDR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0992C36F-CA9D-254D-98E7-08DC07384BAE}" type="slidenum">
              <a:rPr lang="cs-CZ">
                <a:solidFill>
                  <a:srgbClr val="FFFFFF"/>
                </a:solidFill>
              </a:rPr>
              <a:pPr/>
              <a:t>36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8353425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Diabetický makulární edém (DME)</a:t>
            </a:r>
            <a:endParaRPr lang="cs-CZ" sz="3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postihuje 33 % diabetiků po 8 - 10 letech trvání choroby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nejčastější příčina 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ztráty vizu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při diabetické retinopatii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ve vztahu ke ztrátě vizu 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předčí i komplikace proliferativní DR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(trakční amoce, hemoftalmus, neovaskulární glaukom)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ADFA0AA0-A068-5249-819C-04FF7ED0B7CA}" type="slidenum">
              <a:rPr lang="cs-CZ">
                <a:solidFill>
                  <a:srgbClr val="FFFFFF"/>
                </a:solidFill>
              </a:rPr>
              <a:pPr/>
              <a:t>37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061325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Prevalence diabetické makulopatie</a:t>
            </a:r>
            <a:endParaRPr lang="cs-CZ" sz="3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pic>
        <p:nvPicPr>
          <p:cNvPr id="49157" name="Picture 5" descr="C:\Dokumenty\Semináře\graf mak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467600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B876FAAF-F467-1F4B-BBFA-2C1DD8646C02}" type="slidenum">
              <a:rPr lang="cs-CZ">
                <a:solidFill>
                  <a:srgbClr val="FFFFFF"/>
                </a:solidFill>
              </a:rPr>
              <a:pPr/>
              <a:t>38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makula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je pro vznik edému 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predilekčním místem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mikroangiopatie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vede k ischemizaci,  akumulaci tekutiny, tvorbě mikrocyst a cyst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tvrdé exsudáty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(nahromadění lipidů)  vznikají na rozhraní ischemické a normální retiny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Diabetická makulopatie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(M)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A171269B-52BC-8748-8759-72E6E2A2D570}" type="slidenum">
              <a:rPr lang="cs-CZ">
                <a:solidFill>
                  <a:srgbClr val="FFFFFF"/>
                </a:solidFill>
              </a:rPr>
              <a:pPr/>
              <a:t>39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mellitus- definice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mellitus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je onemocnění charakterizované zvýšenou hladinou glukózy v krvi 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(hyperglykemií)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v důsledku 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relativního či absolutního nedostatku inzulinu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, hormonu produkovaného v 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ea typeface="Arial" pitchFamily="-65" charset="-52"/>
                <a:cs typeface="Arial" pitchFamily="-65" charset="-52"/>
              </a:rPr>
              <a:t>ß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-buňkách Langerhansových ostrůvků pankreatu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59FDA685-8BE9-5149-B8C2-140FA1494FB2}" type="slidenum">
              <a:rPr lang="cs-CZ">
                <a:solidFill>
                  <a:srgbClr val="FFFFFF"/>
                </a:solidFill>
              </a:rPr>
              <a:pPr/>
              <a:t>4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C:\Dokumenty\Semináře\mak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2296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Průřez makulou postiženou DME</a:t>
            </a:r>
            <a:endParaRPr lang="cs-CZ" sz="3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4ED85423-8FC2-164F-9457-EBEBB2458684}" type="slidenum">
              <a:rPr lang="cs-CZ">
                <a:solidFill>
                  <a:srgbClr val="FFFFFF"/>
                </a:solidFill>
              </a:rPr>
              <a:pPr/>
              <a:t>40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DME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(rozdělení)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Fokální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edém fokální (M 1)</a:t>
            </a:r>
          </a:p>
          <a:p>
            <a:pPr eaLnBrk="1" hangingPunct="1">
              <a:lnSpc>
                <a:spcPct val="130000"/>
              </a:lnSpc>
            </a:pP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Difuzní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edém plošný zasahující celou makulu (M 2,3- podle výšky edému)</a:t>
            </a:r>
          </a:p>
          <a:p>
            <a:pPr eaLnBrk="1" hangingPunct="1">
              <a:lnSpc>
                <a:spcPct val="130000"/>
              </a:lnSpc>
            </a:pP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Ischemická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(vzácná)- v makule retinální avaskulární zóna (M 3)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 CE" charset="-52"/>
                <a:cs typeface="ＭＳ Ｐゴシック" pitchFamily="-65" charset="-128"/>
              </a:rPr>
              <a:t>(diagnostika- biomikroskopie, FAG)</a:t>
            </a:r>
            <a:endParaRPr lang="cs-CZ" sz="2400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8B0DBBF1-5153-9448-9EFB-A4E4574A5ACD}" type="slidenum">
              <a:rPr lang="cs-CZ">
                <a:solidFill>
                  <a:srgbClr val="FFFFFF"/>
                </a:solidFill>
              </a:rPr>
              <a:pPr/>
              <a:t>41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C:\Dokumenty\Semináře\Fokální makulop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Fokální DME</a:t>
            </a:r>
          </a:p>
        </p:txBody>
      </p:sp>
      <p:sp>
        <p:nvSpPr>
          <p:cNvPr id="55299" name="Oval 1"/>
          <p:cNvSpPr>
            <a:spLocks noChangeArrowheads="1"/>
          </p:cNvSpPr>
          <p:nvPr/>
        </p:nvSpPr>
        <p:spPr bwMode="auto">
          <a:xfrm>
            <a:off x="5148263" y="2060575"/>
            <a:ext cx="863600" cy="936625"/>
          </a:xfrm>
          <a:prstGeom prst="ellipse">
            <a:avLst/>
          </a:prstGeom>
          <a:noFill/>
          <a:ln w="38100" cap="sq">
            <a:solidFill>
              <a:srgbClr val="080808"/>
            </a:solidFill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cs typeface="ＭＳ Ｐゴシック" pitchFamily="-65" charset="-128"/>
            </a:endParaRPr>
          </a:p>
        </p:txBody>
      </p:sp>
      <p:sp>
        <p:nvSpPr>
          <p:cNvPr id="55300" name="Oval 2"/>
          <p:cNvSpPr>
            <a:spLocks noChangeArrowheads="1"/>
          </p:cNvSpPr>
          <p:nvPr/>
        </p:nvSpPr>
        <p:spPr bwMode="auto">
          <a:xfrm>
            <a:off x="3851275" y="4724400"/>
            <a:ext cx="1008063" cy="1008063"/>
          </a:xfrm>
          <a:prstGeom prst="ellipse">
            <a:avLst/>
          </a:prstGeom>
          <a:noFill/>
          <a:ln w="38100" cap="sq">
            <a:solidFill>
              <a:srgbClr val="080808"/>
            </a:solidFill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C6C4D9FD-F565-8341-9B5D-91CC694385DE}" type="slidenum">
              <a:rPr lang="cs-CZ">
                <a:solidFill>
                  <a:srgbClr val="FFFFFF"/>
                </a:solidFill>
              </a:rPr>
              <a:pPr/>
              <a:t>42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C:\Dokumenty\Semináře\Difuzní makulop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Difúzní DME</a:t>
            </a:r>
          </a:p>
        </p:txBody>
      </p:sp>
      <p:sp>
        <p:nvSpPr>
          <p:cNvPr id="56323" name="Oval 1"/>
          <p:cNvSpPr>
            <a:spLocks noChangeArrowheads="1"/>
          </p:cNvSpPr>
          <p:nvPr/>
        </p:nvSpPr>
        <p:spPr bwMode="auto">
          <a:xfrm>
            <a:off x="3059113" y="1773238"/>
            <a:ext cx="3097212" cy="2808287"/>
          </a:xfrm>
          <a:prstGeom prst="ellips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5646F4A9-B59E-4848-9756-85AFE0942F72}" type="slidenum">
              <a:rPr lang="cs-CZ">
                <a:solidFill>
                  <a:srgbClr val="FFFFFF"/>
                </a:solidFill>
              </a:rPr>
              <a:pPr/>
              <a:t>43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C:\Dokumenty\Semináře\Ischemicka makulopatie.JPG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Ischemický DME</a:t>
            </a:r>
          </a:p>
        </p:txBody>
      </p:sp>
      <p:sp>
        <p:nvSpPr>
          <p:cNvPr id="57347" name="Oval 1"/>
          <p:cNvSpPr>
            <a:spLocks noChangeArrowheads="1"/>
          </p:cNvSpPr>
          <p:nvPr/>
        </p:nvSpPr>
        <p:spPr bwMode="auto">
          <a:xfrm>
            <a:off x="3419475" y="1844675"/>
            <a:ext cx="3313113" cy="3168650"/>
          </a:xfrm>
          <a:prstGeom prst="ellipse">
            <a:avLst/>
          </a:prstGeom>
          <a:noFill/>
          <a:ln w="38100" cap="sq">
            <a:solidFill>
              <a:srgbClr val="080808"/>
            </a:solidFill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254794E8-C005-2343-AE20-50FD0A281855}" type="slidenum">
              <a:rPr lang="cs-CZ">
                <a:solidFill>
                  <a:srgbClr val="FFFFFF"/>
                </a:solidFill>
              </a:rPr>
              <a:pPr/>
              <a:t>44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DME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(diagnostika)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Biomikroskopie na štěrbinové lampě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Nepřímá a přímá oftalmoskopie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OCT vyšetření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8FE1B658-56F3-A54E-A67A-2022D6A8487F}" type="slidenum">
              <a:rPr lang="cs-CZ">
                <a:solidFill>
                  <a:srgbClr val="FFFFFF"/>
                </a:solidFill>
              </a:rPr>
              <a:pPr/>
              <a:t>45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OCT u DME</a:t>
            </a:r>
            <a:endParaRPr lang="cs-CZ" sz="3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Zobrazení retinální architektury</a:t>
            </a:r>
          </a:p>
          <a:p>
            <a:pPr lvl="1" eaLnBrk="1" hangingPunct="1"/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Velikost edému (plocha, fokální difúzní)</a:t>
            </a:r>
          </a:p>
          <a:p>
            <a:pPr lvl="1" eaLnBrk="1" hangingPunct="1"/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Výška edému</a:t>
            </a:r>
          </a:p>
          <a:p>
            <a:pPr eaLnBrk="1" hangingPunct="1"/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Charakter edému</a:t>
            </a:r>
          </a:p>
          <a:p>
            <a:pPr lvl="1" eaLnBrk="1" hangingPunct="1"/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Cystoidní</a:t>
            </a:r>
          </a:p>
          <a:p>
            <a:pPr lvl="1" eaLnBrk="1" hangingPunct="1"/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Trakční</a:t>
            </a:r>
          </a:p>
          <a:p>
            <a:pPr lvl="1" eaLnBrk="1" hangingPunct="1"/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Serózní elevace neuroretiny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54B5A6D6-D6D8-1E42-8767-615A5A39AAAD}" type="slidenum">
              <a:rPr lang="cs-CZ">
                <a:solidFill>
                  <a:srgbClr val="FFFFFF"/>
                </a:solidFill>
              </a:rPr>
              <a:pPr/>
              <a:t>46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Terapie DR (laser)</a:t>
            </a:r>
            <a:endParaRPr lang="cs-CZ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Idea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laserového ošetření sítnice vycházela z </a:t>
            </a:r>
            <a:r>
              <a:rPr 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empirických poznatků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, že u jizevnatých onemocnění sítnice, či atrofie optického nervu se méně vykytují neovaskularizace.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Poprvé použita Meyerem-Schwickerathem v r. 1955 </a:t>
            </a: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(angiomatózy)</a:t>
            </a:r>
            <a:endParaRPr lang="cs-CZ" sz="2800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Rutinně používána k terapii DR od 70. Let minulého století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Efekt na stabilizaci DR a makulopatie prokázán velkými studiemi: DRS-1976, ETDRS-1985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C4B63A83-01E9-EB48-A2CC-6F5847EDF1A3}" type="slidenum">
              <a:rPr lang="cs-CZ">
                <a:solidFill>
                  <a:srgbClr val="FFFFFF"/>
                </a:solidFill>
              </a:rPr>
              <a:pPr/>
              <a:t>47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Laser u DR </a:t>
            </a:r>
            <a:r>
              <a:rPr lang="cs-CZ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(technika)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buFont typeface="Wingdings" pitchFamily="-65" charset="2"/>
              <a:buAutoNum type="arabicPeriod"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fokální</a:t>
            </a:r>
          </a:p>
          <a:p>
            <a:pPr eaLnBrk="1" hangingPunct="1">
              <a:buFont typeface="Wingdings" pitchFamily="-65" charset="2"/>
              <a:buAutoNum type="arabicPeriod"/>
            </a:pPr>
            <a:endParaRPr lang="cs-CZ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  <a:p>
            <a:pPr eaLnBrk="1" hangingPunct="1">
              <a:buFont typeface="Wingdings" pitchFamily="-65" charset="2"/>
              <a:buAutoNum type="arabicPeriod"/>
            </a:pPr>
            <a:endParaRPr lang="cs-CZ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  <a:p>
            <a:pPr eaLnBrk="1" hangingPunct="1">
              <a:buFont typeface="Wingdings" pitchFamily="-65" charset="2"/>
              <a:buAutoNum type="arabicPeriod"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panretinální (scatter)</a:t>
            </a:r>
          </a:p>
        </p:txBody>
      </p:sp>
      <p:pic>
        <p:nvPicPr>
          <p:cNvPr id="61444" name="Picture 4" descr="C:\Dokumenty\Semináře\Schéma PAN las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3962400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0A3CA89B-00C4-2242-917F-5419A0D875C8}" type="slidenum">
              <a:rPr lang="cs-CZ">
                <a:solidFill>
                  <a:srgbClr val="FFFFFF"/>
                </a:solidFill>
              </a:rPr>
              <a:pPr/>
              <a:t>48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C:\Dokumenty\Semináře\Panretinální l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42F1609A-2110-D84A-9FAF-347BB6D0F8A4}" type="slidenum">
              <a:rPr lang="cs-CZ">
                <a:solidFill>
                  <a:srgbClr val="FFFFFF"/>
                </a:solidFill>
              </a:rPr>
              <a:pPr/>
              <a:t>49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mellitus- klasifikace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buFont typeface="Wingdings" pitchFamily="-65" charset="2"/>
              <a:buChar char="Ø"/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1. typu</a:t>
            </a:r>
          </a:p>
          <a:p>
            <a:pPr eaLnBrk="1" hangingPunct="1">
              <a:buFont typeface="Wingdings" pitchFamily="-65" charset="2"/>
              <a:buChar char="Ø"/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Diabetes 2. typu</a:t>
            </a:r>
          </a:p>
          <a:p>
            <a:pPr eaLnBrk="1" hangingPunct="1">
              <a:buFont typeface="Wingdings" pitchFamily="-65" charset="2"/>
              <a:buChar char="Ø"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Ostatní specifické typy DM</a:t>
            </a:r>
          </a:p>
          <a:p>
            <a:pPr eaLnBrk="1" hangingPunct="1">
              <a:buFont typeface="Wingdings" pitchFamily="-65" charset="2"/>
              <a:buChar char="Ø"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Gestační DM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8D267365-422A-6547-A329-DFAA3B75D2BD}" type="slidenum">
              <a:rPr lang="cs-CZ">
                <a:solidFill>
                  <a:srgbClr val="FFFFFF"/>
                </a:solidFill>
              </a:rPr>
              <a:pPr/>
              <a:t>5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60575"/>
            <a:ext cx="7772400" cy="4264025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Základem terapie je intravitreální aplikace anti-VEGF látek</a:t>
            </a:r>
          </a:p>
          <a:p>
            <a:pPr lvl="1"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Lucentis (ranibizumab)</a:t>
            </a:r>
          </a:p>
          <a:p>
            <a:pPr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Laserová terapie</a:t>
            </a:r>
          </a:p>
          <a:p>
            <a:pPr lvl="1"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fokální</a:t>
            </a:r>
          </a:p>
          <a:p>
            <a:pPr lvl="1" eaLnBrk="1" hangingPunct="1"/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mřížková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Terapie DME</a:t>
            </a:r>
            <a:endParaRPr lang="cs-CZ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66E95385-8515-B94B-8EBE-94344716AA3D}" type="slidenum">
              <a:rPr lang="cs-CZ">
                <a:solidFill>
                  <a:srgbClr val="FFFFFF"/>
                </a:solidFill>
              </a:rPr>
              <a:pPr/>
              <a:t>50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C:\Dokumenty\Semináře\Postup při foká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28600"/>
            <a:ext cx="56769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BAF56B2A-3632-2441-98CD-05C1A789310D}" type="slidenum">
              <a:rPr lang="cs-CZ">
                <a:solidFill>
                  <a:srgbClr val="FFFFFF"/>
                </a:solidFill>
              </a:rPr>
              <a:pPr/>
              <a:t>51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C:\Dokumenty\Semináře\Fokální lase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Fokální laser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A2FFB056-8A1D-4140-940F-6294B7791DDF}" type="slidenum">
              <a:rPr lang="cs-CZ">
                <a:solidFill>
                  <a:srgbClr val="FFFFFF"/>
                </a:solidFill>
              </a:rPr>
              <a:pPr/>
              <a:t>52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C:\Dokumenty\Semináře\Schéma mříž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8600"/>
            <a:ext cx="61912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1A61E01B-69E7-A941-B778-8CF8ED2EC25A}" type="slidenum">
              <a:rPr lang="cs-CZ">
                <a:solidFill>
                  <a:srgbClr val="FFFFFF"/>
                </a:solidFill>
              </a:rPr>
              <a:pPr/>
              <a:t>53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C:\Dokumenty\Semináře\Mříž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Mřížka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0237241B-2563-1A46-9C49-A82BC36B3393}" type="slidenum">
              <a:rPr lang="cs-CZ">
                <a:solidFill>
                  <a:srgbClr val="FFFFFF"/>
                </a:solidFill>
              </a:rPr>
              <a:pPr/>
              <a:t>54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Chirurgická terapie DR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Pars plana vitrektomie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(Machemer, Parel – 1970)</a:t>
            </a:r>
            <a:endParaRPr lang="cs-CZ" sz="2400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  <a:p>
            <a:pPr eaLnBrk="1" hangingPunct="1">
              <a:buFontTx/>
              <a:buNone/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	(cerkláž), odstranění zadní sklivcové membrány, epiretinálních membrán, neovaskularizací, endolaser a dle stavu vnitřní tamponáda (plyn, silikonový olej)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9981FEFB-67EF-1341-BA94-64C143AE7563}" type="slidenum">
              <a:rPr lang="cs-CZ">
                <a:solidFill>
                  <a:srgbClr val="FFFFFF"/>
                </a:solidFill>
              </a:rPr>
              <a:pPr/>
              <a:t>55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C:\Dokumenty\Semináře\PP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4673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8F885F13-3FE6-8245-9D3F-3E3AD7DA3EE3}" type="slidenum">
              <a:rPr lang="cs-CZ">
                <a:solidFill>
                  <a:srgbClr val="FFFFFF"/>
                </a:solidFill>
              </a:rPr>
              <a:pPr/>
              <a:t>56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C:\Dokumenty\Semináře\PPV membrá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38943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9975BC78-0534-6B46-BEBD-1FFEBDC97523}" type="slidenum">
              <a:rPr lang="cs-CZ">
                <a:solidFill>
                  <a:srgbClr val="FFFFFF"/>
                </a:solidFill>
              </a:rPr>
              <a:pPr/>
              <a:t>57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Chirurgická terapie </a:t>
            </a:r>
            <a:r>
              <a:rPr lang="cs-CZ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(indikace)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Absolutní indikace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</a:t>
            </a: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neresorbující se hemoftalmus – více než 6 týdnů (VH), preretinální (retrohyaloidní) hemoragie překrývající makulu (PRH), trakční odchlípení sítnice v oblasti makuly (TRD), floridní PDR u diabetika I. typu</a:t>
            </a:r>
          </a:p>
          <a:p>
            <a:pPr eaLnBrk="1" hangingPunct="1"/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Relativní indikace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</a:t>
            </a: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cystoidní makulární edém nereagující na laserovou terapii u PDR u DM I. typu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9BA17EB4-62DC-8247-8970-CB79B6FAC53E}" type="slidenum">
              <a:rPr lang="cs-CZ">
                <a:solidFill>
                  <a:srgbClr val="FFFFFF"/>
                </a:solidFill>
              </a:rPr>
              <a:pPr/>
              <a:t>58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971800" cy="1143000"/>
          </a:xfrm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Závěr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Při každém vyšetření diabetika si musíme uvědomit, že máme před sebou pacientka, který trpí většinou několika pozdními komplikacemi diabetu zároveň. Tyto jej více, či méně omezují v běžném denním životě. Musíme k němu přistupovat individuálně s cílem zachovat do budoucna užitečné zrakové funkce.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F849F09E-B25E-2546-9DA4-1380BAB2C6EE}" type="slidenum">
              <a:rPr lang="cs-CZ">
                <a:solidFill>
                  <a:srgbClr val="FFFFFF"/>
                </a:solidFill>
              </a:rPr>
              <a:pPr/>
              <a:t>59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Epidemiologie DM </a:t>
            </a:r>
            <a:r>
              <a:rPr lang="cs-CZ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(ČR v r. 2012)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2349500"/>
            <a:ext cx="91440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755650" y="5876925"/>
            <a:ext cx="7777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cs typeface="ＭＳ Ｐゴシック" pitchFamily="-65" charset="-128"/>
              </a:rPr>
              <a:t>http://www.uzis.cz/publikace/pece-nemocne-cukrovkou-2012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9370DEC0-6704-6443-91D9-63D14BF4D045}" type="slidenum">
              <a:rPr lang="cs-CZ">
                <a:solidFill>
                  <a:srgbClr val="FFFFFF"/>
                </a:solidFill>
              </a:rPr>
              <a:pPr/>
              <a:t>6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Sítnicové</a:t>
            </a:r>
            <a:r>
              <a:rPr lang="en-US" dirty="0" smtClean="0"/>
              <a:t> </a:t>
            </a:r>
            <a:r>
              <a:rPr lang="en-US" dirty="0" err="1" smtClean="0"/>
              <a:t>cévní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Arteriální</a:t>
            </a:r>
            <a:r>
              <a:rPr lang="en-US" dirty="0" smtClean="0"/>
              <a:t> </a:t>
            </a:r>
            <a:r>
              <a:rPr lang="en-US" dirty="0" err="1" smtClean="0"/>
              <a:t>cévní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Venózní</a:t>
            </a:r>
            <a:r>
              <a:rPr lang="en-US" dirty="0" smtClean="0"/>
              <a:t> </a:t>
            </a:r>
            <a:r>
              <a:rPr lang="en-US" dirty="0" err="1" smtClean="0"/>
              <a:t>cévní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Arteriální</a:t>
            </a:r>
            <a:r>
              <a:rPr lang="en-US" dirty="0" smtClean="0"/>
              <a:t> </a:t>
            </a:r>
            <a:r>
              <a:rPr lang="en-US" dirty="0" err="1" smtClean="0"/>
              <a:t>cévní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Okluze</a:t>
            </a:r>
            <a:r>
              <a:rPr lang="en-US" dirty="0" smtClean="0"/>
              <a:t> </a:t>
            </a:r>
            <a:r>
              <a:rPr lang="en-US" dirty="0" err="1" smtClean="0"/>
              <a:t>větve</a:t>
            </a:r>
            <a:r>
              <a:rPr lang="en-US" dirty="0" smtClean="0"/>
              <a:t> </a:t>
            </a:r>
            <a:r>
              <a:rPr lang="en-US" dirty="0" err="1" smtClean="0"/>
              <a:t>arteria</a:t>
            </a:r>
            <a:r>
              <a:rPr lang="en-US" dirty="0" smtClean="0"/>
              <a:t> </a:t>
            </a:r>
            <a:r>
              <a:rPr lang="en-US" dirty="0" err="1" smtClean="0"/>
              <a:t>centralis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endParaRPr lang="en-US" dirty="0" smtClean="0"/>
          </a:p>
          <a:p>
            <a:r>
              <a:rPr lang="en-US" dirty="0" err="1" smtClean="0"/>
              <a:t>Okluze</a:t>
            </a:r>
            <a:r>
              <a:rPr lang="en-US" dirty="0" smtClean="0"/>
              <a:t> </a:t>
            </a:r>
            <a:r>
              <a:rPr lang="en-US" dirty="0" err="1" smtClean="0"/>
              <a:t>kmene</a:t>
            </a:r>
            <a:r>
              <a:rPr lang="en-US" dirty="0" smtClean="0"/>
              <a:t> </a:t>
            </a:r>
            <a:r>
              <a:rPr lang="en-US" dirty="0" err="1" smtClean="0"/>
              <a:t>arteria</a:t>
            </a:r>
            <a:r>
              <a:rPr lang="en-US" dirty="0" smtClean="0"/>
              <a:t> </a:t>
            </a:r>
            <a:r>
              <a:rPr lang="en-US" dirty="0" err="1" smtClean="0"/>
              <a:t>centralis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Příčiny</a:t>
            </a:r>
            <a:r>
              <a:rPr lang="en-US" dirty="0" smtClean="0"/>
              <a:t> </a:t>
            </a:r>
            <a:r>
              <a:rPr lang="en-US" dirty="0" err="1" smtClean="0"/>
              <a:t>arteriální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Vznik</a:t>
            </a:r>
            <a:r>
              <a:rPr lang="en-US" dirty="0" smtClean="0"/>
              <a:t> </a:t>
            </a:r>
            <a:r>
              <a:rPr lang="en-US" dirty="0" err="1" smtClean="0"/>
              <a:t>trombu</a:t>
            </a:r>
            <a:endParaRPr lang="en-US" dirty="0" smtClean="0"/>
          </a:p>
          <a:p>
            <a:pPr lvl="1"/>
            <a:r>
              <a:rPr lang="en-US" dirty="0" err="1" smtClean="0"/>
              <a:t>Aterosklerotické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cév</a:t>
            </a:r>
            <a:endParaRPr lang="en-US" dirty="0" smtClean="0"/>
          </a:p>
          <a:p>
            <a:pPr lvl="1"/>
            <a:r>
              <a:rPr lang="en-US" dirty="0" err="1" smtClean="0"/>
              <a:t>Hypertenzní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cév</a:t>
            </a:r>
            <a:endParaRPr lang="en-US" dirty="0" smtClean="0"/>
          </a:p>
          <a:p>
            <a:r>
              <a:rPr lang="en-US" dirty="0" err="1" smtClean="0"/>
              <a:t>Uzávěr</a:t>
            </a:r>
            <a:r>
              <a:rPr lang="en-US" dirty="0" smtClean="0"/>
              <a:t> </a:t>
            </a:r>
            <a:r>
              <a:rPr lang="en-US" dirty="0" err="1" smtClean="0"/>
              <a:t>embolizací</a:t>
            </a:r>
            <a:endParaRPr lang="en-US" dirty="0" smtClean="0"/>
          </a:p>
          <a:p>
            <a:pPr lvl="1"/>
            <a:r>
              <a:rPr lang="en-US" dirty="0" err="1" smtClean="0"/>
              <a:t>Aterosklerotické</a:t>
            </a:r>
            <a:r>
              <a:rPr lang="en-US" dirty="0" smtClean="0"/>
              <a:t> a </a:t>
            </a:r>
            <a:r>
              <a:rPr lang="en-US" dirty="0" err="1" smtClean="0"/>
              <a:t>hypertenzní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magistrálních</a:t>
            </a:r>
            <a:r>
              <a:rPr lang="en-US" dirty="0" smtClean="0"/>
              <a:t> </a:t>
            </a:r>
            <a:r>
              <a:rPr lang="en-US" dirty="0" err="1" smtClean="0"/>
              <a:t>mozkových</a:t>
            </a:r>
            <a:r>
              <a:rPr lang="en-US" dirty="0" smtClean="0"/>
              <a:t> </a:t>
            </a:r>
            <a:r>
              <a:rPr lang="en-US" dirty="0" err="1" smtClean="0"/>
              <a:t>cév</a:t>
            </a:r>
            <a:endParaRPr lang="en-US" dirty="0" smtClean="0"/>
          </a:p>
          <a:p>
            <a:pPr lvl="1"/>
            <a:r>
              <a:rPr lang="en-US" dirty="0" err="1" smtClean="0"/>
              <a:t>Chlopenní</a:t>
            </a:r>
            <a:r>
              <a:rPr lang="en-US" dirty="0" smtClean="0"/>
              <a:t> </a:t>
            </a:r>
            <a:r>
              <a:rPr lang="en-US" dirty="0" err="1" smtClean="0"/>
              <a:t>srdeční</a:t>
            </a:r>
            <a:r>
              <a:rPr lang="en-US" dirty="0" smtClean="0"/>
              <a:t> </a:t>
            </a:r>
            <a:r>
              <a:rPr lang="en-US" dirty="0" err="1" smtClean="0"/>
              <a:t>vady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Větvová</a:t>
            </a:r>
            <a:r>
              <a:rPr lang="en-US" dirty="0" smtClean="0"/>
              <a:t> </a:t>
            </a:r>
            <a:r>
              <a:rPr lang="en-US" dirty="0" err="1" smtClean="0"/>
              <a:t>arteriální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Ischemické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vyživované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sítnice</a:t>
            </a:r>
            <a:endParaRPr lang="en-US" dirty="0" smtClean="0"/>
          </a:p>
          <a:p>
            <a:r>
              <a:rPr lang="en-US" dirty="0" err="1" smtClean="0"/>
              <a:t>Skotom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zorném</a:t>
            </a:r>
            <a:r>
              <a:rPr lang="en-US" dirty="0" smtClean="0"/>
              <a:t> </a:t>
            </a:r>
            <a:r>
              <a:rPr lang="en-US" dirty="0" err="1" smtClean="0"/>
              <a:t>poli</a:t>
            </a:r>
            <a:r>
              <a:rPr lang="en-US" dirty="0" smtClean="0"/>
              <a:t> </a:t>
            </a:r>
            <a:r>
              <a:rPr lang="en-US" dirty="0" err="1" smtClean="0"/>
              <a:t>odpovídající</a:t>
            </a:r>
            <a:r>
              <a:rPr lang="en-US" dirty="0" smtClean="0"/>
              <a:t> </a:t>
            </a:r>
            <a:r>
              <a:rPr lang="en-US" dirty="0" err="1" smtClean="0"/>
              <a:t>místu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ao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302542"/>
            <a:ext cx="3737412" cy="3660352"/>
          </a:xfrm>
          <a:prstGeom prst="rect">
            <a:avLst/>
          </a:prstGeom>
        </p:spPr>
      </p:pic>
      <p:pic>
        <p:nvPicPr>
          <p:cNvPr id="6" name="Picture 5" descr="br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448" y="302542"/>
            <a:ext cx="3737412" cy="366035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Kmenová</a:t>
            </a:r>
            <a:r>
              <a:rPr lang="en-US" dirty="0" smtClean="0"/>
              <a:t> </a:t>
            </a:r>
            <a:r>
              <a:rPr lang="en-US" dirty="0" err="1" smtClean="0"/>
              <a:t>arteriální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Ischemické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celé</a:t>
            </a:r>
            <a:r>
              <a:rPr lang="en-US" dirty="0" smtClean="0"/>
              <a:t> </a:t>
            </a:r>
            <a:r>
              <a:rPr lang="en-US" dirty="0" err="1" smtClean="0"/>
              <a:t>sítnice</a:t>
            </a:r>
            <a:endParaRPr lang="en-US" dirty="0" smtClean="0"/>
          </a:p>
          <a:p>
            <a:r>
              <a:rPr lang="en-US" dirty="0" err="1" smtClean="0"/>
              <a:t>Slepota</a:t>
            </a:r>
            <a:r>
              <a:rPr lang="en-US" dirty="0" smtClean="0"/>
              <a:t> </a:t>
            </a:r>
            <a:r>
              <a:rPr lang="en-US" dirty="0" err="1" smtClean="0"/>
              <a:t>postiženého</a:t>
            </a:r>
            <a:r>
              <a:rPr lang="en-US" dirty="0" smtClean="0"/>
              <a:t> </a:t>
            </a:r>
            <a:r>
              <a:rPr lang="en-US" dirty="0" err="1" smtClean="0"/>
              <a:t>oka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4" y="244179"/>
            <a:ext cx="4160197" cy="3340044"/>
          </a:xfrm>
          <a:prstGeom prst="rect">
            <a:avLst/>
          </a:prstGeom>
        </p:spPr>
      </p:pic>
      <p:pic>
        <p:nvPicPr>
          <p:cNvPr id="3" name="Picture 2" descr="crao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223" y="2540000"/>
            <a:ext cx="50800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Terapie</a:t>
            </a:r>
            <a:r>
              <a:rPr lang="en-US" dirty="0" smtClean="0"/>
              <a:t> </a:t>
            </a:r>
            <a:r>
              <a:rPr lang="en-US" dirty="0" err="1" smtClean="0"/>
              <a:t>arteriální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Odstranění</a:t>
            </a:r>
            <a:r>
              <a:rPr lang="en-US" dirty="0" smtClean="0"/>
              <a:t> </a:t>
            </a:r>
            <a:r>
              <a:rPr lang="en-US" dirty="0" err="1" smtClean="0"/>
              <a:t>embolu</a:t>
            </a:r>
            <a:r>
              <a:rPr lang="en-US" dirty="0" smtClean="0"/>
              <a:t> co </a:t>
            </a:r>
            <a:r>
              <a:rPr lang="en-US" dirty="0" err="1" smtClean="0"/>
              <a:t>nejdříve</a:t>
            </a:r>
            <a:endParaRPr lang="en-US" dirty="0" smtClean="0"/>
          </a:p>
          <a:p>
            <a:r>
              <a:rPr lang="en-US" dirty="0" err="1" smtClean="0"/>
              <a:t>Ischemie</a:t>
            </a:r>
            <a:r>
              <a:rPr lang="en-US" dirty="0" smtClean="0"/>
              <a:t> </a:t>
            </a:r>
            <a:r>
              <a:rPr lang="en-US" dirty="0" err="1" smtClean="0"/>
              <a:t>sítnice</a:t>
            </a:r>
            <a:r>
              <a:rPr lang="en-US" dirty="0" smtClean="0"/>
              <a:t> </a:t>
            </a:r>
            <a:r>
              <a:rPr lang="en-US" dirty="0" err="1" smtClean="0"/>
              <a:t>vede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ztrátě</a:t>
            </a:r>
            <a:r>
              <a:rPr lang="en-US" dirty="0" smtClean="0"/>
              <a:t> </a:t>
            </a:r>
            <a:r>
              <a:rPr lang="en-US" dirty="0" err="1" smtClean="0"/>
              <a:t>funkce</a:t>
            </a:r>
            <a:r>
              <a:rPr lang="en-US" dirty="0" smtClean="0"/>
              <a:t> (</a:t>
            </a:r>
            <a:r>
              <a:rPr lang="en-US" dirty="0" err="1" smtClean="0"/>
              <a:t>tj</a:t>
            </a:r>
            <a:r>
              <a:rPr lang="en-US" dirty="0" smtClean="0"/>
              <a:t>. </a:t>
            </a:r>
            <a:r>
              <a:rPr lang="en-US" dirty="0" err="1" smtClean="0"/>
              <a:t>vidění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Trombolýza</a:t>
            </a:r>
            <a:r>
              <a:rPr lang="en-US" dirty="0" smtClean="0"/>
              <a:t> do 2 </a:t>
            </a:r>
            <a:r>
              <a:rPr lang="en-US" dirty="0" err="1" smtClean="0"/>
              <a:t>maximálně</a:t>
            </a:r>
            <a:r>
              <a:rPr lang="en-US" dirty="0" smtClean="0"/>
              <a:t> 6-ti </a:t>
            </a:r>
            <a:r>
              <a:rPr lang="en-US" dirty="0" err="1" smtClean="0"/>
              <a:t>hodin</a:t>
            </a:r>
            <a:r>
              <a:rPr lang="en-US" dirty="0" smtClean="0"/>
              <a:t> (iv. </a:t>
            </a:r>
            <a:r>
              <a:rPr lang="en-US" dirty="0" err="1" smtClean="0"/>
              <a:t>aplikace</a:t>
            </a:r>
            <a:r>
              <a:rPr lang="en-US" dirty="0" smtClean="0"/>
              <a:t> </a:t>
            </a:r>
            <a:r>
              <a:rPr lang="en-US" dirty="0" err="1" smtClean="0"/>
              <a:t>trombolytika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Venózní</a:t>
            </a:r>
            <a:r>
              <a:rPr lang="en-US" dirty="0" smtClean="0"/>
              <a:t> </a:t>
            </a:r>
            <a:r>
              <a:rPr lang="en-US" dirty="0" err="1" smtClean="0"/>
              <a:t>sítnicová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Okluze</a:t>
            </a:r>
            <a:r>
              <a:rPr lang="en-US" dirty="0" smtClean="0"/>
              <a:t> </a:t>
            </a:r>
            <a:r>
              <a:rPr lang="en-US" dirty="0" err="1" smtClean="0"/>
              <a:t>větve</a:t>
            </a:r>
            <a:r>
              <a:rPr lang="en-US" dirty="0" smtClean="0"/>
              <a:t> vena </a:t>
            </a:r>
            <a:r>
              <a:rPr lang="en-US" dirty="0" err="1" smtClean="0"/>
              <a:t>centralis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endParaRPr lang="en-US" dirty="0" smtClean="0"/>
          </a:p>
          <a:p>
            <a:r>
              <a:rPr lang="en-US" dirty="0" err="1" smtClean="0"/>
              <a:t>Okluze</a:t>
            </a:r>
            <a:r>
              <a:rPr lang="en-US" dirty="0" smtClean="0"/>
              <a:t> </a:t>
            </a:r>
            <a:r>
              <a:rPr lang="en-US" dirty="0" err="1" smtClean="0"/>
              <a:t>kmene</a:t>
            </a:r>
            <a:r>
              <a:rPr lang="en-US" dirty="0" smtClean="0"/>
              <a:t> vena </a:t>
            </a:r>
            <a:r>
              <a:rPr lang="en-US" dirty="0" err="1" smtClean="0"/>
              <a:t>centralis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Příčiny</a:t>
            </a:r>
            <a:r>
              <a:rPr lang="en-US" dirty="0" smtClean="0"/>
              <a:t> </a:t>
            </a:r>
            <a:r>
              <a:rPr lang="en-US" dirty="0" err="1" smtClean="0"/>
              <a:t>venózní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Vznik</a:t>
            </a:r>
            <a:r>
              <a:rPr lang="en-US" dirty="0" smtClean="0"/>
              <a:t> </a:t>
            </a:r>
            <a:r>
              <a:rPr lang="en-US" dirty="0" err="1" smtClean="0"/>
              <a:t>trombu</a:t>
            </a:r>
            <a:r>
              <a:rPr lang="en-US" dirty="0" smtClean="0"/>
              <a:t> (</a:t>
            </a:r>
            <a:r>
              <a:rPr lang="en-US" dirty="0" err="1" smtClean="0"/>
              <a:t>Virchovova</a:t>
            </a:r>
            <a:r>
              <a:rPr lang="en-US" dirty="0" smtClean="0"/>
              <a:t> </a:t>
            </a:r>
            <a:r>
              <a:rPr lang="en-US" dirty="0" err="1" smtClean="0"/>
              <a:t>triáda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Zpomalení</a:t>
            </a:r>
            <a:r>
              <a:rPr lang="en-US" dirty="0" smtClean="0"/>
              <a:t> </a:t>
            </a:r>
            <a:r>
              <a:rPr lang="en-US" dirty="0" err="1" smtClean="0"/>
              <a:t>průtoku</a:t>
            </a:r>
            <a:endParaRPr lang="en-US" dirty="0" smtClean="0"/>
          </a:p>
          <a:p>
            <a:pPr lvl="1"/>
            <a:r>
              <a:rPr lang="en-US" dirty="0" err="1" smtClean="0"/>
              <a:t>Hyperviskozita</a:t>
            </a:r>
            <a:r>
              <a:rPr lang="en-US" dirty="0" smtClean="0"/>
              <a:t> </a:t>
            </a:r>
            <a:r>
              <a:rPr lang="en-US" dirty="0" err="1" smtClean="0"/>
              <a:t>krve</a:t>
            </a:r>
            <a:endParaRPr lang="en-US" dirty="0" smtClean="0"/>
          </a:p>
          <a:p>
            <a:pPr lvl="1"/>
            <a:r>
              <a:rPr lang="en-US" dirty="0" err="1" smtClean="0"/>
              <a:t>Porucha</a:t>
            </a:r>
            <a:r>
              <a:rPr lang="en-US" dirty="0" smtClean="0"/>
              <a:t> </a:t>
            </a:r>
            <a:r>
              <a:rPr lang="en-US" dirty="0" err="1" smtClean="0"/>
              <a:t>cévní</a:t>
            </a:r>
            <a:r>
              <a:rPr lang="en-US" dirty="0" smtClean="0"/>
              <a:t> </a:t>
            </a:r>
            <a:r>
              <a:rPr lang="en-US" dirty="0" err="1" smtClean="0"/>
              <a:t>střeny</a:t>
            </a:r>
            <a:r>
              <a:rPr lang="en-US" dirty="0" smtClean="0"/>
              <a:t> (</a:t>
            </a:r>
            <a:r>
              <a:rPr lang="en-US" dirty="0" err="1" smtClean="0"/>
              <a:t>endotel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600"/>
            <a:ext cx="91440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9E7746D6-912A-E641-BC0E-2AD8997EF68E}" type="slidenum">
              <a:rPr lang="cs-CZ">
                <a:solidFill>
                  <a:srgbClr val="FFFFFF"/>
                </a:solidFill>
              </a:rPr>
              <a:pPr/>
              <a:t>7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Větvová</a:t>
            </a:r>
            <a:r>
              <a:rPr lang="en-US" dirty="0" smtClean="0"/>
              <a:t> </a:t>
            </a:r>
            <a:r>
              <a:rPr lang="en-US" dirty="0" err="1" smtClean="0"/>
              <a:t>venózní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drénované</a:t>
            </a:r>
            <a:r>
              <a:rPr lang="en-US" dirty="0" smtClean="0"/>
              <a:t> </a:t>
            </a:r>
            <a:r>
              <a:rPr lang="en-US" dirty="0" err="1" smtClean="0"/>
              <a:t>uzavřenou</a:t>
            </a:r>
            <a:r>
              <a:rPr lang="en-US" dirty="0" smtClean="0"/>
              <a:t> </a:t>
            </a:r>
            <a:r>
              <a:rPr lang="en-US" dirty="0" err="1" smtClean="0"/>
              <a:t>žilní</a:t>
            </a:r>
            <a:r>
              <a:rPr lang="en-US" dirty="0" smtClean="0"/>
              <a:t> </a:t>
            </a:r>
            <a:r>
              <a:rPr lang="en-US" dirty="0" err="1" smtClean="0"/>
              <a:t>větví</a:t>
            </a:r>
            <a:endParaRPr lang="en-US" dirty="0" smtClean="0"/>
          </a:p>
          <a:p>
            <a:pPr lvl="1"/>
            <a:r>
              <a:rPr lang="en-US" dirty="0" err="1" smtClean="0"/>
              <a:t>Postupná</a:t>
            </a:r>
            <a:r>
              <a:rPr lang="en-US" dirty="0" smtClean="0"/>
              <a:t> </a:t>
            </a:r>
            <a:r>
              <a:rPr lang="en-US" dirty="0" err="1" smtClean="0"/>
              <a:t>ztráta</a:t>
            </a:r>
            <a:r>
              <a:rPr lang="en-US" dirty="0" smtClean="0"/>
              <a:t> </a:t>
            </a:r>
            <a:r>
              <a:rPr lang="en-US" dirty="0" err="1" smtClean="0"/>
              <a:t>vidění</a:t>
            </a:r>
            <a:endParaRPr lang="en-US" dirty="0" smtClean="0"/>
          </a:p>
          <a:p>
            <a:pPr lvl="1"/>
            <a:r>
              <a:rPr lang="en-US" dirty="0" err="1" smtClean="0"/>
              <a:t>Skotom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zorném</a:t>
            </a:r>
            <a:r>
              <a:rPr lang="en-US" dirty="0" smtClean="0"/>
              <a:t> </a:t>
            </a:r>
            <a:r>
              <a:rPr lang="en-US" dirty="0" err="1" smtClean="0"/>
              <a:t>poli</a:t>
            </a:r>
            <a:r>
              <a:rPr lang="en-US" dirty="0" smtClean="0"/>
              <a:t> </a:t>
            </a:r>
            <a:r>
              <a:rPr lang="en-US" dirty="0" err="1" smtClean="0"/>
              <a:t>korespondující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místem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ch_retinal_vein_occlu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51" y="208742"/>
            <a:ext cx="4977457" cy="4078474"/>
          </a:xfrm>
          <a:prstGeom prst="rect">
            <a:avLst/>
          </a:prstGeom>
        </p:spPr>
      </p:pic>
      <p:pic>
        <p:nvPicPr>
          <p:cNvPr id="5" name="Picture 4" descr="brvocolour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429000"/>
            <a:ext cx="45974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Kmenová</a:t>
            </a:r>
            <a:r>
              <a:rPr lang="en-US" dirty="0" smtClean="0"/>
              <a:t> </a:t>
            </a:r>
            <a:r>
              <a:rPr lang="en-US" dirty="0" err="1" smtClean="0"/>
              <a:t>venózní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žilního</a:t>
            </a:r>
            <a:r>
              <a:rPr lang="en-US" dirty="0" smtClean="0"/>
              <a:t> </a:t>
            </a:r>
            <a:r>
              <a:rPr lang="en-US" dirty="0" err="1" smtClean="0"/>
              <a:t>centrálního</a:t>
            </a:r>
            <a:r>
              <a:rPr lang="en-US" dirty="0" smtClean="0"/>
              <a:t> </a:t>
            </a:r>
            <a:r>
              <a:rPr lang="en-US" dirty="0" err="1" smtClean="0"/>
              <a:t>kmene</a:t>
            </a:r>
            <a:endParaRPr lang="en-US" dirty="0" smtClean="0"/>
          </a:p>
          <a:p>
            <a:pPr lvl="1"/>
            <a:r>
              <a:rPr lang="en-US" dirty="0" err="1" smtClean="0"/>
              <a:t>Postupná</a:t>
            </a:r>
            <a:r>
              <a:rPr lang="en-US" dirty="0" smtClean="0"/>
              <a:t> </a:t>
            </a:r>
            <a:r>
              <a:rPr lang="en-US" dirty="0" err="1" smtClean="0"/>
              <a:t>ztráta</a:t>
            </a:r>
            <a:r>
              <a:rPr lang="en-US" dirty="0" smtClean="0"/>
              <a:t> </a:t>
            </a:r>
            <a:r>
              <a:rPr lang="en-US" dirty="0" err="1" smtClean="0"/>
              <a:t>vidění</a:t>
            </a:r>
            <a:r>
              <a:rPr lang="en-US" dirty="0" smtClean="0"/>
              <a:t> </a:t>
            </a:r>
            <a:r>
              <a:rPr lang="en-US" dirty="0" err="1" smtClean="0"/>
              <a:t>celého</a:t>
            </a:r>
            <a:r>
              <a:rPr lang="en-US" dirty="0" smtClean="0"/>
              <a:t> </a:t>
            </a:r>
            <a:r>
              <a:rPr lang="en-US" dirty="0" err="1" smtClean="0"/>
              <a:t>zorného</a:t>
            </a:r>
            <a:r>
              <a:rPr lang="en-US" dirty="0" smtClean="0"/>
              <a:t> pole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66750"/>
            <a:ext cx="736600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Terapie</a:t>
            </a:r>
            <a:r>
              <a:rPr lang="en-US" dirty="0" smtClean="0"/>
              <a:t> </a:t>
            </a:r>
            <a:r>
              <a:rPr lang="en-US" dirty="0" err="1" smtClean="0"/>
              <a:t>sítnicevé</a:t>
            </a:r>
            <a:r>
              <a:rPr lang="en-US" dirty="0" smtClean="0"/>
              <a:t> </a:t>
            </a:r>
            <a:r>
              <a:rPr lang="en-US" dirty="0" err="1" smtClean="0"/>
              <a:t>venózní</a:t>
            </a:r>
            <a:r>
              <a:rPr lang="en-US" dirty="0" smtClean="0"/>
              <a:t> </a:t>
            </a:r>
            <a:r>
              <a:rPr lang="en-US" dirty="0" err="1" smtClean="0"/>
              <a:t>okluze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Pokud</a:t>
            </a:r>
            <a:r>
              <a:rPr lang="en-US" dirty="0" smtClean="0"/>
              <a:t> je </a:t>
            </a:r>
            <a:r>
              <a:rPr lang="en-US" dirty="0" err="1" smtClean="0"/>
              <a:t>postižena</a:t>
            </a:r>
            <a:r>
              <a:rPr lang="en-US" dirty="0" smtClean="0"/>
              <a:t> </a:t>
            </a:r>
            <a:r>
              <a:rPr lang="en-US" dirty="0" err="1" smtClean="0"/>
              <a:t>zlutá</a:t>
            </a:r>
            <a:r>
              <a:rPr lang="en-US" dirty="0" smtClean="0"/>
              <a:t> </a:t>
            </a:r>
            <a:r>
              <a:rPr lang="en-US" dirty="0" err="1" smtClean="0"/>
              <a:t>skvrna</a:t>
            </a:r>
            <a:r>
              <a:rPr lang="en-US" dirty="0" smtClean="0"/>
              <a:t>,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zasahujeme</a:t>
            </a:r>
            <a:r>
              <a:rPr lang="en-US" dirty="0" smtClean="0"/>
              <a:t> co </a:t>
            </a:r>
            <a:r>
              <a:rPr lang="en-US" dirty="0" err="1" smtClean="0"/>
              <a:t>nejdříve</a:t>
            </a:r>
            <a:endParaRPr lang="en-US" dirty="0" smtClean="0"/>
          </a:p>
          <a:p>
            <a:pPr lvl="1"/>
            <a:r>
              <a:rPr lang="en-US" dirty="0" smtClean="0"/>
              <a:t>Anti VEGF </a:t>
            </a:r>
            <a:r>
              <a:rPr lang="en-US" dirty="0" err="1" smtClean="0"/>
              <a:t>terapie</a:t>
            </a:r>
            <a:endParaRPr lang="en-US" dirty="0" smtClean="0"/>
          </a:p>
          <a:p>
            <a:pPr lvl="1"/>
            <a:r>
              <a:rPr lang="en-US" dirty="0" err="1" smtClean="0"/>
              <a:t>Laserová</a:t>
            </a:r>
            <a:r>
              <a:rPr lang="en-US" dirty="0" smtClean="0"/>
              <a:t> </a:t>
            </a:r>
            <a:r>
              <a:rPr lang="en-US" dirty="0" err="1" smtClean="0"/>
              <a:t>terapie</a:t>
            </a:r>
            <a:endParaRPr lang="en-US" dirty="0" smtClean="0"/>
          </a:p>
          <a:p>
            <a:r>
              <a:rPr lang="en-US" dirty="0" err="1" smtClean="0"/>
              <a:t>Terapie</a:t>
            </a:r>
            <a:r>
              <a:rPr lang="en-US" dirty="0" smtClean="0"/>
              <a:t> </a:t>
            </a:r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příčiny</a:t>
            </a:r>
            <a:r>
              <a:rPr lang="en-US" dirty="0" smtClean="0"/>
              <a:t> </a:t>
            </a:r>
            <a:r>
              <a:rPr lang="en-US" dirty="0" err="1" smtClean="0"/>
              <a:t>onemocnění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Hypertenzní</a:t>
            </a:r>
            <a:r>
              <a:rPr lang="en-US" dirty="0" smtClean="0"/>
              <a:t> </a:t>
            </a:r>
            <a:r>
              <a:rPr lang="en-US" dirty="0" err="1" smtClean="0"/>
              <a:t>postižení</a:t>
            </a:r>
            <a:r>
              <a:rPr lang="en-US" dirty="0" smtClean="0"/>
              <a:t> </a:t>
            </a:r>
            <a:r>
              <a:rPr lang="en-US" dirty="0" err="1" smtClean="0"/>
              <a:t>sítnicových</a:t>
            </a:r>
            <a:r>
              <a:rPr lang="en-US" dirty="0" smtClean="0"/>
              <a:t> </a:t>
            </a:r>
            <a:r>
              <a:rPr lang="en-US" dirty="0" err="1" smtClean="0"/>
              <a:t>cév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Angiopathia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 </a:t>
            </a:r>
            <a:r>
              <a:rPr lang="en-US" dirty="0" err="1" smtClean="0"/>
              <a:t>hypertonica</a:t>
            </a:r>
            <a:r>
              <a:rPr lang="en-US" dirty="0" smtClean="0"/>
              <a:t> (</a:t>
            </a:r>
            <a:r>
              <a:rPr lang="en-US" dirty="0" err="1" smtClean="0"/>
              <a:t>stupeň</a:t>
            </a:r>
            <a:r>
              <a:rPr lang="en-US" dirty="0" smtClean="0"/>
              <a:t> I)</a:t>
            </a:r>
          </a:p>
          <a:p>
            <a:r>
              <a:rPr lang="en-US" dirty="0" err="1" smtClean="0"/>
              <a:t>Angiosclerosis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 </a:t>
            </a:r>
            <a:r>
              <a:rPr lang="en-US" dirty="0" err="1" smtClean="0"/>
              <a:t>hypertonica</a:t>
            </a:r>
            <a:r>
              <a:rPr lang="en-US" dirty="0" smtClean="0"/>
              <a:t> (</a:t>
            </a:r>
            <a:r>
              <a:rPr lang="en-US" dirty="0" err="1" smtClean="0"/>
              <a:t>stupeň</a:t>
            </a:r>
            <a:r>
              <a:rPr lang="en-US" dirty="0" smtClean="0"/>
              <a:t> II)</a:t>
            </a:r>
          </a:p>
          <a:p>
            <a:r>
              <a:rPr lang="en-US" dirty="0" err="1" smtClean="0"/>
              <a:t>Retinopathia</a:t>
            </a:r>
            <a:r>
              <a:rPr lang="en-US" dirty="0" smtClean="0"/>
              <a:t> </a:t>
            </a:r>
            <a:r>
              <a:rPr lang="en-US" dirty="0" err="1" smtClean="0"/>
              <a:t>hypertonica</a:t>
            </a:r>
            <a:r>
              <a:rPr lang="en-US" dirty="0" smtClean="0"/>
              <a:t> (</a:t>
            </a:r>
            <a:r>
              <a:rPr lang="en-US" dirty="0" err="1" smtClean="0"/>
              <a:t>stupeň</a:t>
            </a:r>
            <a:r>
              <a:rPr lang="en-US" dirty="0" smtClean="0"/>
              <a:t> III)</a:t>
            </a:r>
          </a:p>
          <a:p>
            <a:r>
              <a:rPr lang="en-US" dirty="0" err="1" smtClean="0"/>
              <a:t>Neuroretinopathia</a:t>
            </a:r>
            <a:r>
              <a:rPr lang="en-US" dirty="0" smtClean="0"/>
              <a:t> </a:t>
            </a:r>
            <a:r>
              <a:rPr lang="en-US" dirty="0" err="1" smtClean="0"/>
              <a:t>hypertonica</a:t>
            </a:r>
            <a:r>
              <a:rPr lang="en-US" dirty="0" smtClean="0"/>
              <a:t> (</a:t>
            </a:r>
            <a:r>
              <a:rPr lang="en-US" dirty="0" err="1" smtClean="0"/>
              <a:t>stupeň</a:t>
            </a:r>
            <a:r>
              <a:rPr lang="en-US" dirty="0" smtClean="0"/>
              <a:t> IV)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Angiopathia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 </a:t>
            </a:r>
            <a:r>
              <a:rPr lang="en-US" dirty="0" err="1" smtClean="0"/>
              <a:t>hypertonica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Tepny</a:t>
            </a:r>
            <a:r>
              <a:rPr lang="en-US" dirty="0" smtClean="0"/>
              <a:t> </a:t>
            </a:r>
            <a:r>
              <a:rPr lang="en-US" dirty="0" err="1" smtClean="0"/>
              <a:t>vinutější</a:t>
            </a:r>
            <a:endParaRPr lang="en-US" dirty="0" smtClean="0"/>
          </a:p>
          <a:p>
            <a:r>
              <a:rPr lang="en-US" dirty="0" err="1" smtClean="0"/>
              <a:t>Aterosklerotické</a:t>
            </a:r>
            <a:r>
              <a:rPr lang="en-US" dirty="0" smtClean="0"/>
              <a:t> </a:t>
            </a:r>
            <a:r>
              <a:rPr lang="en-US" dirty="0" err="1" smtClean="0"/>
              <a:t>změny</a:t>
            </a:r>
            <a:r>
              <a:rPr lang="en-US" dirty="0" smtClean="0"/>
              <a:t> </a:t>
            </a:r>
            <a:r>
              <a:rPr lang="en-US" dirty="0" err="1" smtClean="0"/>
              <a:t>stěny</a:t>
            </a:r>
            <a:r>
              <a:rPr lang="en-US" dirty="0" smtClean="0"/>
              <a:t> </a:t>
            </a:r>
            <a:r>
              <a:rPr lang="en-US" dirty="0" err="1" smtClean="0"/>
              <a:t>tepen</a:t>
            </a:r>
            <a:endParaRPr lang="en-US" dirty="0" smtClean="0"/>
          </a:p>
          <a:p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patrný</a:t>
            </a:r>
            <a:r>
              <a:rPr lang="en-US" dirty="0" smtClean="0"/>
              <a:t> </a:t>
            </a:r>
            <a:r>
              <a:rPr lang="en-US" dirty="0" err="1" smtClean="0"/>
              <a:t>fenomen</a:t>
            </a:r>
            <a:r>
              <a:rPr lang="en-US" dirty="0" smtClean="0"/>
              <a:t> </a:t>
            </a:r>
            <a:r>
              <a:rPr lang="en-US" dirty="0" err="1" smtClean="0"/>
              <a:t>křížení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74" y="583477"/>
            <a:ext cx="6491328" cy="5766125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Angiosclerosis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 </a:t>
            </a:r>
            <a:r>
              <a:rPr lang="en-US" dirty="0" err="1" smtClean="0"/>
              <a:t>hypertonica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Aterosklerotické</a:t>
            </a:r>
            <a:r>
              <a:rPr lang="en-US" dirty="0" smtClean="0"/>
              <a:t> </a:t>
            </a:r>
            <a:r>
              <a:rPr lang="en-US" dirty="0" err="1" smtClean="0"/>
              <a:t>změny</a:t>
            </a:r>
            <a:r>
              <a:rPr lang="en-US" dirty="0" smtClean="0"/>
              <a:t> </a:t>
            </a:r>
            <a:r>
              <a:rPr lang="en-US" dirty="0" err="1" smtClean="0"/>
              <a:t>stěny</a:t>
            </a:r>
            <a:r>
              <a:rPr lang="en-US" dirty="0" smtClean="0"/>
              <a:t> </a:t>
            </a:r>
            <a:r>
              <a:rPr lang="en-US" dirty="0" err="1" smtClean="0"/>
              <a:t>tepen</a:t>
            </a:r>
            <a:r>
              <a:rPr lang="en-US" dirty="0" smtClean="0"/>
              <a:t> (</a:t>
            </a:r>
            <a:r>
              <a:rPr lang="en-US" dirty="0" err="1" smtClean="0"/>
              <a:t>fenomen</a:t>
            </a:r>
            <a:r>
              <a:rPr lang="en-US" dirty="0" smtClean="0"/>
              <a:t> </a:t>
            </a:r>
            <a:r>
              <a:rPr lang="en-US" dirty="0" err="1" smtClean="0"/>
              <a:t>měděného</a:t>
            </a:r>
            <a:r>
              <a:rPr lang="en-US" dirty="0" smtClean="0"/>
              <a:t> </a:t>
            </a:r>
            <a:r>
              <a:rPr lang="en-US" dirty="0" err="1" smtClean="0"/>
              <a:t>drátu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Pozitivní</a:t>
            </a:r>
            <a:r>
              <a:rPr lang="en-US" dirty="0" smtClean="0"/>
              <a:t> </a:t>
            </a:r>
            <a:r>
              <a:rPr lang="en-US" dirty="0" err="1" smtClean="0"/>
              <a:t>fenomen</a:t>
            </a:r>
            <a:r>
              <a:rPr lang="en-US" dirty="0" smtClean="0"/>
              <a:t> </a:t>
            </a:r>
            <a:r>
              <a:rPr lang="en-US" dirty="0" err="1" smtClean="0"/>
              <a:t>křížení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0px-Hypertensiveretinopat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Patogeneze diabetu 1. typu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Destrukce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inzulin-produkujících 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pitchFamily="-65" charset="-52"/>
                <a:cs typeface="Arial" pitchFamily="-65" charset="-52"/>
              </a:rPr>
              <a:t>ß</a:t>
            </a: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-buněk Langerhansových ostrůvků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pankreatu</a:t>
            </a:r>
          </a:p>
          <a:p>
            <a:pPr eaLnBrk="1" hangingPunct="1">
              <a:buFontTx/>
              <a:buNone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  </a:t>
            </a: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(autoimunitní proces, určitá genetická predispozice, činitel zevního prostředí, u druhého z jednovaječných dvojčat vzniká DM pouze v 50% případů)</a:t>
            </a:r>
          </a:p>
          <a:p>
            <a:pPr eaLnBrk="1" hangingPunct="1">
              <a:buFont typeface="Wingdings" pitchFamily="-65" charset="2"/>
              <a:buChar char="Ø"/>
            </a:pPr>
            <a:endParaRPr lang="cs-CZ">
              <a:effectLst>
                <a:outerShdw blurRad="38100" dist="38100" dir="2700000" algn="tl">
                  <a:srgbClr val="000000"/>
                </a:outerShdw>
              </a:effectLst>
              <a:cs typeface="ＭＳ Ｐゴシック" pitchFamily="-65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CF351821-8493-BB44-9469-D285DB414538}" type="slidenum">
              <a:rPr lang="cs-CZ">
                <a:solidFill>
                  <a:srgbClr val="FFFFFF"/>
                </a:solidFill>
              </a:rPr>
              <a:pPr/>
              <a:t>8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Retinopathia</a:t>
            </a:r>
            <a:r>
              <a:rPr lang="en-US" dirty="0" smtClean="0"/>
              <a:t> </a:t>
            </a:r>
            <a:r>
              <a:rPr lang="en-US" dirty="0" err="1" smtClean="0"/>
              <a:t>hypertonica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Kromě</a:t>
            </a:r>
            <a:r>
              <a:rPr lang="en-US" dirty="0" smtClean="0"/>
              <a:t> </a:t>
            </a:r>
            <a:r>
              <a:rPr lang="en-US" dirty="0" err="1" smtClean="0"/>
              <a:t>změn</a:t>
            </a:r>
            <a:r>
              <a:rPr lang="en-US" dirty="0" smtClean="0"/>
              <a:t> </a:t>
            </a:r>
            <a:r>
              <a:rPr lang="en-US" dirty="0" err="1" smtClean="0"/>
              <a:t>uvedených</a:t>
            </a:r>
            <a:r>
              <a:rPr lang="en-US" dirty="0" smtClean="0"/>
              <a:t> 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angiopathie</a:t>
            </a:r>
            <a:r>
              <a:rPr lang="en-US" dirty="0" smtClean="0"/>
              <a:t> a </a:t>
            </a:r>
            <a:r>
              <a:rPr lang="en-US" dirty="0" err="1" smtClean="0"/>
              <a:t>angiosclerosy</a:t>
            </a:r>
            <a:r>
              <a:rPr lang="en-US" dirty="0" smtClean="0"/>
              <a:t> se </a:t>
            </a:r>
            <a:r>
              <a:rPr lang="en-US" dirty="0" err="1" smtClean="0"/>
              <a:t>vyskytují</a:t>
            </a:r>
            <a:r>
              <a:rPr lang="en-US" dirty="0" smtClean="0"/>
              <a:t> </a:t>
            </a:r>
            <a:r>
              <a:rPr lang="en-US" dirty="0" err="1" smtClean="0"/>
              <a:t>retinální</a:t>
            </a:r>
            <a:r>
              <a:rPr lang="en-US" dirty="0" smtClean="0"/>
              <a:t> </a:t>
            </a:r>
            <a:r>
              <a:rPr lang="en-US" dirty="0" err="1" smtClean="0"/>
              <a:t>hemoragie</a:t>
            </a:r>
            <a:r>
              <a:rPr lang="en-US" dirty="0" smtClean="0"/>
              <a:t> a </a:t>
            </a:r>
            <a:r>
              <a:rPr lang="en-US" dirty="0" err="1" smtClean="0"/>
              <a:t>vatovitá</a:t>
            </a:r>
            <a:r>
              <a:rPr lang="en-US" dirty="0" smtClean="0"/>
              <a:t> </a:t>
            </a:r>
            <a:r>
              <a:rPr lang="en-US" dirty="0" err="1" smtClean="0"/>
              <a:t>ložiska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-full;max$643,0.ImageHandl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222250"/>
            <a:ext cx="8166100" cy="64135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Neuroretinopathia</a:t>
            </a:r>
            <a:r>
              <a:rPr lang="en-US" dirty="0" smtClean="0"/>
              <a:t> </a:t>
            </a:r>
            <a:r>
              <a:rPr lang="en-US" dirty="0" err="1" smtClean="0"/>
              <a:t>hypertonica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Kromě</a:t>
            </a:r>
            <a:r>
              <a:rPr lang="en-US" dirty="0" smtClean="0"/>
              <a:t> </a:t>
            </a:r>
            <a:r>
              <a:rPr lang="en-US" dirty="0" err="1" smtClean="0"/>
              <a:t>změn</a:t>
            </a:r>
            <a:r>
              <a:rPr lang="en-US" dirty="0" smtClean="0"/>
              <a:t> </a:t>
            </a:r>
            <a:r>
              <a:rPr lang="en-US" dirty="0" err="1" smtClean="0"/>
              <a:t>vyskytujících</a:t>
            </a:r>
            <a:r>
              <a:rPr lang="en-US" dirty="0" smtClean="0"/>
              <a:t> se 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předchozích</a:t>
            </a:r>
            <a:r>
              <a:rPr lang="en-US" dirty="0" smtClean="0"/>
              <a:t> </a:t>
            </a:r>
            <a:r>
              <a:rPr lang="en-US" dirty="0" err="1" smtClean="0"/>
              <a:t>stupňů</a:t>
            </a:r>
            <a:r>
              <a:rPr lang="en-US" dirty="0" smtClean="0"/>
              <a:t> je </a:t>
            </a:r>
            <a:r>
              <a:rPr lang="en-US" dirty="0" err="1" smtClean="0"/>
              <a:t>ještě</a:t>
            </a:r>
            <a:r>
              <a:rPr lang="en-US" dirty="0" smtClean="0"/>
              <a:t> </a:t>
            </a:r>
            <a:r>
              <a:rPr lang="en-US" dirty="0" err="1" smtClean="0"/>
              <a:t>patrný</a:t>
            </a:r>
            <a:r>
              <a:rPr lang="en-US" dirty="0" smtClean="0"/>
              <a:t> </a:t>
            </a:r>
            <a:r>
              <a:rPr lang="en-US" dirty="0" err="1" smtClean="0"/>
              <a:t>edém</a:t>
            </a:r>
            <a:r>
              <a:rPr lang="en-US" dirty="0" smtClean="0"/>
              <a:t> </a:t>
            </a:r>
            <a:r>
              <a:rPr lang="en-US" dirty="0" err="1" smtClean="0"/>
              <a:t>zrakového</a:t>
            </a:r>
            <a:r>
              <a:rPr lang="en-US" dirty="0" smtClean="0"/>
              <a:t> </a:t>
            </a:r>
            <a:r>
              <a:rPr lang="en-US" dirty="0" err="1" smtClean="0"/>
              <a:t>nervu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265t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75" y="583477"/>
            <a:ext cx="7729690" cy="5817609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pertensive-retinopath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1938"/>
            <a:ext cx="9125023" cy="51346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Patogeneze diabetu 2. typu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Porucha inzulinové sekrece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ea typeface="Arial" pitchFamily="-65" charset="-52"/>
                <a:cs typeface="Arial" pitchFamily="-65" charset="-52"/>
              </a:rPr>
              <a:t>ß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- buňkou pankreatu</a:t>
            </a:r>
          </a:p>
          <a:p>
            <a:pPr eaLnBrk="1" hangingPunct="1"/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Snížení účinku inzulinu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pitchFamily="-65" charset="-128"/>
              </a:rPr>
              <a:t> v cílových tkáních (inzulinová rezistence)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Petr Kolář 2014 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fld id="{E6FF58E5-3E70-B24D-B5C8-018417ECFDF6}" type="slidenum">
              <a:rPr lang="cs-CZ">
                <a:solidFill>
                  <a:srgbClr val="FFFFFF"/>
                </a:solidFill>
              </a:rPr>
              <a:pPr/>
              <a:t>9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lomouc PDT">
  <a:themeElements>
    <a:clrScheme name="Olomouc PDT 8">
      <a:dk1>
        <a:srgbClr val="080808"/>
      </a:dk1>
      <a:lt1>
        <a:srgbClr val="FFFFFF"/>
      </a:lt1>
      <a:dk2>
        <a:srgbClr val="0000FF"/>
      </a:dk2>
      <a:lt2>
        <a:srgbClr val="F8F8F8"/>
      </a:lt2>
      <a:accent1>
        <a:srgbClr val="0000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AAFF"/>
      </a:accent5>
      <a:accent6>
        <a:srgbClr val="E7E700"/>
      </a:accent6>
      <a:hlink>
        <a:srgbClr val="CCCCFF"/>
      </a:hlink>
      <a:folHlink>
        <a:srgbClr val="B2B2B2"/>
      </a:folHlink>
    </a:clrScheme>
    <a:fontScheme name="Olomouc PDT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Olomouc PD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omouc PD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 PD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 PD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 PD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 PD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 PD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 PDT 8">
        <a:dk1>
          <a:srgbClr val="080808"/>
        </a:dk1>
        <a:lt1>
          <a:srgbClr val="FFFFFF"/>
        </a:lt1>
        <a:dk2>
          <a:srgbClr val="0000FF"/>
        </a:dk2>
        <a:lt2>
          <a:srgbClr val="F8F8F8"/>
        </a:lt2>
        <a:accent1>
          <a:srgbClr val="0000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AAFF"/>
        </a:accent5>
        <a:accent6>
          <a:srgbClr val="E7E700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1583</Words>
  <Application>Microsoft Office PowerPoint</Application>
  <PresentationFormat>Předvádění na obrazovce (4:3)</PresentationFormat>
  <Paragraphs>329</Paragraphs>
  <Slides>84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84</vt:i4>
      </vt:variant>
    </vt:vector>
  </HeadingPairs>
  <TitlesOfParts>
    <vt:vector size="86" baseType="lpstr">
      <vt:lpstr>Office Theme</vt:lpstr>
      <vt:lpstr>Olomouc PDT</vt:lpstr>
      <vt:lpstr>Cévní onemocnění sítnice</vt:lpstr>
      <vt:lpstr>Cévní onemocnění sítnice</vt:lpstr>
      <vt:lpstr>Diabetická retinopatie</vt:lpstr>
      <vt:lpstr>Diabetes mellitus- definice</vt:lpstr>
      <vt:lpstr>Diabetes mellitus- klasifikace</vt:lpstr>
      <vt:lpstr>Epidemiologie DM (ČR v r. 2012)</vt:lpstr>
      <vt:lpstr>Prezentace aplikace PowerPoint</vt:lpstr>
      <vt:lpstr>Patogeneze diabetu 1. typu</vt:lpstr>
      <vt:lpstr>Patogeneze diabetu 2. typu</vt:lpstr>
      <vt:lpstr>Diabetes mellitus (diagnostika)</vt:lpstr>
      <vt:lpstr>Inzulín</vt:lpstr>
      <vt:lpstr>Diabetes mellitus (akutní komplikace)</vt:lpstr>
      <vt:lpstr>Diabetes mellitus (pozdní komplikace)</vt:lpstr>
      <vt:lpstr>Diabetes mellitus (terapie)</vt:lpstr>
      <vt:lpstr>Diabetická retinopatie (definice)</vt:lpstr>
      <vt:lpstr>Diabetická retinopatie (studie)</vt:lpstr>
      <vt:lpstr>Diabetická retinopatie (epidemiologie)</vt:lpstr>
      <vt:lpstr>Diabetická retinopatie (epidemiologie)</vt:lpstr>
      <vt:lpstr>Prevalence DR</vt:lpstr>
      <vt:lpstr>Patofyziologie diabetické retinopatie</vt:lpstr>
      <vt:lpstr>Mikroangiopatie</vt:lpstr>
      <vt:lpstr>Vznik retinálního edému</vt:lpstr>
      <vt:lpstr>VEGF</vt:lpstr>
      <vt:lpstr>Proces neovaskularizace</vt:lpstr>
      <vt:lpstr>Klasifikace diabetické retinopatie</vt:lpstr>
      <vt:lpstr>Neproliferativní DR (NPDR)</vt:lpstr>
      <vt:lpstr>Prezentace aplikace PowerPoint</vt:lpstr>
      <vt:lpstr>Prezentace aplikace PowerPoint</vt:lpstr>
      <vt:lpstr>Prezentace aplikace PowerPoint</vt:lpstr>
      <vt:lpstr>Prezentace aplikace PowerPoint</vt:lpstr>
      <vt:lpstr>Proliferativní DR (PDR)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Diabetický makulární edém (DME)</vt:lpstr>
      <vt:lpstr>Prevalence diabetické makulopatie</vt:lpstr>
      <vt:lpstr>Diabetická makulopatie (M)</vt:lpstr>
      <vt:lpstr>Průřez makulou postiženou DME</vt:lpstr>
      <vt:lpstr>DME (rozdělení)</vt:lpstr>
      <vt:lpstr>Prezentace aplikace PowerPoint</vt:lpstr>
      <vt:lpstr>Prezentace aplikace PowerPoint</vt:lpstr>
      <vt:lpstr>Prezentace aplikace PowerPoint</vt:lpstr>
      <vt:lpstr>DME (diagnostika)</vt:lpstr>
      <vt:lpstr>OCT u DME</vt:lpstr>
      <vt:lpstr>Terapie DR (laser)</vt:lpstr>
      <vt:lpstr>Laser u DR (technika)</vt:lpstr>
      <vt:lpstr>Prezentace aplikace PowerPoint</vt:lpstr>
      <vt:lpstr>Terapie DME</vt:lpstr>
      <vt:lpstr>Prezentace aplikace PowerPoint</vt:lpstr>
      <vt:lpstr>Prezentace aplikace PowerPoint</vt:lpstr>
      <vt:lpstr>Prezentace aplikace PowerPoint</vt:lpstr>
      <vt:lpstr>Prezentace aplikace PowerPoint</vt:lpstr>
      <vt:lpstr>Chirurgická terapie DR</vt:lpstr>
      <vt:lpstr>Prezentace aplikace PowerPoint</vt:lpstr>
      <vt:lpstr>Prezentace aplikace PowerPoint</vt:lpstr>
      <vt:lpstr>Chirurgická terapie (indikace)</vt:lpstr>
      <vt:lpstr>Závěr</vt:lpstr>
      <vt:lpstr>Sítnicové cévní okluze</vt:lpstr>
      <vt:lpstr>Arteriální cévní okluze</vt:lpstr>
      <vt:lpstr>Příčiny arteriální okluze</vt:lpstr>
      <vt:lpstr>Větvová arteriální okluze</vt:lpstr>
      <vt:lpstr>Prezentace aplikace PowerPoint</vt:lpstr>
      <vt:lpstr>Kmenová arteriální okluze</vt:lpstr>
      <vt:lpstr>Prezentace aplikace PowerPoint</vt:lpstr>
      <vt:lpstr>Terapie arteriální okluze</vt:lpstr>
      <vt:lpstr>Venózní sítnicová okluze</vt:lpstr>
      <vt:lpstr>Příčiny venózní okluze</vt:lpstr>
      <vt:lpstr>Větvová venózní okluze</vt:lpstr>
      <vt:lpstr>Prezentace aplikace PowerPoint</vt:lpstr>
      <vt:lpstr>Kmenová venózní okluze</vt:lpstr>
      <vt:lpstr>Prezentace aplikace PowerPoint</vt:lpstr>
      <vt:lpstr>Terapie sítnicevé venózní okluze</vt:lpstr>
      <vt:lpstr>Hypertenzní postižení sítnicových cév</vt:lpstr>
      <vt:lpstr>Angiopathia retinae hypertonica</vt:lpstr>
      <vt:lpstr>Prezentace aplikace PowerPoint</vt:lpstr>
      <vt:lpstr>Angiosclerosis retinae hypertonica</vt:lpstr>
      <vt:lpstr>Prezentace aplikace PowerPoint</vt:lpstr>
      <vt:lpstr>Retinopathia hypertonica</vt:lpstr>
      <vt:lpstr>Prezentace aplikace PowerPoint</vt:lpstr>
      <vt:lpstr>Neuroretinopathia hypertonica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Cévní onemocnění sítnice</dc:title>
  <dc:creator>Petr Kolář</dc:creator>
  <cp:lastModifiedBy>Kolář Petr</cp:lastModifiedBy>
  <cp:revision>7</cp:revision>
  <dcterms:created xsi:type="dcterms:W3CDTF">2017-09-26T20:30:37Z</dcterms:created>
  <dcterms:modified xsi:type="dcterms:W3CDTF">2018-11-19T10:34:30Z</dcterms:modified>
</cp:coreProperties>
</file>