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301" r:id="rId10"/>
    <p:sldId id="269" r:id="rId11"/>
    <p:sldId id="272" r:id="rId12"/>
    <p:sldId id="270" r:id="rId13"/>
    <p:sldId id="271" r:id="rId14"/>
    <p:sldId id="30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300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3DCC0-26F6-4005-BCA0-39A21ECDE798}" type="datetimeFigureOut">
              <a:rPr lang="sk-SK" smtClean="0"/>
              <a:t>5. 3. 2014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96E7-BC00-41B1-8020-63FAE349EC0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E9F65-D17E-41AC-B632-C8FC46CA0650}" type="slidenum">
              <a:rPr lang="cs-CZ"/>
              <a:pPr/>
              <a:t>15</a:t>
            </a:fld>
            <a:endParaRPr lang="cs-CZ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5B525-7C64-4D8E-9A22-456DF21D9BD8}" type="slidenum">
              <a:rPr lang="cs-CZ"/>
              <a:pPr/>
              <a:t>22</a:t>
            </a:fld>
            <a:endParaRPr lang="cs-CZ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6431D1-C2C5-4521-AE3B-D634D7EF3A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FA8540-F49C-487F-915B-5A538CFE6F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0F72-CDAD-4211-8039-7B572E356E6F}" type="datetimeFigureOut">
              <a:rPr lang="sk-SK" smtClean="0"/>
              <a:t>4. 3. 2014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D943-41A7-42EE-8ECB-765117E8F45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673487"/>
            <a:ext cx="7772400" cy="1470025"/>
          </a:xfrm>
        </p:spPr>
        <p:txBody>
          <a:bodyPr/>
          <a:lstStyle/>
          <a:p>
            <a:r>
              <a:rPr lang="sk-SK" b="1" dirty="0" err="1" smtClean="0"/>
              <a:t>Neurooftalmologie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800" dirty="0" err="1" smtClean="0"/>
              <a:t>verze</a:t>
            </a:r>
            <a:r>
              <a:rPr lang="sk-SK" sz="1800" dirty="0" smtClean="0"/>
              <a:t> 1.0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1252534"/>
          </a:xfrm>
        </p:spPr>
        <p:txBody>
          <a:bodyPr>
            <a:normAutofit/>
          </a:bodyPr>
          <a:lstStyle/>
          <a:p>
            <a:r>
              <a:rPr lang="sk-SK" dirty="0" smtClean="0"/>
              <a:t>Oční klinika LF MU a FN Brno </a:t>
            </a:r>
          </a:p>
          <a:p>
            <a:r>
              <a:rPr lang="sk-SK" dirty="0" smtClean="0"/>
              <a:t>MUDr. Marek </a:t>
            </a:r>
            <a:r>
              <a:rPr lang="sk-SK" dirty="0" err="1" smtClean="0"/>
              <a:t>Michalec</a:t>
            </a:r>
            <a:endParaRPr lang="sk-SK" dirty="0" smtClean="0"/>
          </a:p>
        </p:txBody>
      </p:sp>
      <p:pic>
        <p:nvPicPr>
          <p:cNvPr id="4" name="Obrázok 3" descr="phrenological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500042"/>
            <a:ext cx="3048000" cy="3194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4" y="274638"/>
            <a:ext cx="8472518" cy="1143000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</a:rPr>
              <a:t>Pupilomotorická</a:t>
            </a:r>
            <a:r>
              <a:rPr lang="sk-SK" b="1" dirty="0" smtClean="0">
                <a:solidFill>
                  <a:srgbClr val="FFFF00"/>
                </a:solidFill>
              </a:rPr>
              <a:t> dráha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17681"/>
            <a:ext cx="8143932" cy="4811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err="1" smtClean="0"/>
              <a:t>část</a:t>
            </a:r>
            <a:r>
              <a:rPr lang="sk-SK" sz="2400" dirty="0" smtClean="0"/>
              <a:t> </a:t>
            </a:r>
            <a:r>
              <a:rPr lang="sk-SK" sz="2400" dirty="0" err="1" smtClean="0"/>
              <a:t>axonů</a:t>
            </a:r>
            <a:r>
              <a:rPr lang="sk-SK" sz="2400" dirty="0" smtClean="0"/>
              <a:t> 2. </a:t>
            </a:r>
            <a:r>
              <a:rPr lang="sk-SK" sz="2400" dirty="0" err="1" smtClean="0"/>
              <a:t>neuronu</a:t>
            </a:r>
            <a:r>
              <a:rPr lang="sk-SK" sz="2400" dirty="0" smtClean="0"/>
              <a:t> (asi 20%) odstupuje </a:t>
            </a:r>
            <a:r>
              <a:rPr lang="sk-SK" sz="2400" dirty="0" err="1" smtClean="0"/>
              <a:t>ze</a:t>
            </a:r>
            <a:r>
              <a:rPr lang="sk-SK" sz="2400" dirty="0" smtClean="0"/>
              <a:t> zrakové dráhy </a:t>
            </a:r>
            <a:r>
              <a:rPr lang="sk-SK" sz="2400" dirty="0" err="1" smtClean="0"/>
              <a:t>těsně</a:t>
            </a:r>
            <a:r>
              <a:rPr lang="sk-SK" sz="2400" dirty="0" smtClean="0"/>
              <a:t> </a:t>
            </a:r>
            <a:r>
              <a:rPr lang="sk-SK" sz="2400" dirty="0" err="1" smtClean="0"/>
              <a:t>před</a:t>
            </a:r>
            <a:r>
              <a:rPr lang="sk-SK" sz="2400" dirty="0" smtClean="0"/>
              <a:t> </a:t>
            </a:r>
            <a:r>
              <a:rPr lang="sk-SK" sz="2400" dirty="0" err="1" smtClean="0"/>
              <a:t>corp</a:t>
            </a:r>
            <a:r>
              <a:rPr lang="sk-SK" sz="2400" dirty="0" smtClean="0"/>
              <a:t>. </a:t>
            </a:r>
            <a:r>
              <a:rPr lang="sk-SK" sz="2400" dirty="0" err="1"/>
              <a:t>g</a:t>
            </a:r>
            <a:r>
              <a:rPr lang="sk-SK" sz="2400" dirty="0" err="1" smtClean="0"/>
              <a:t>eniculatum</a:t>
            </a:r>
            <a:r>
              <a:rPr lang="sk-SK" sz="2400" dirty="0" smtClean="0"/>
              <a:t> lat. a pokračuje do </a:t>
            </a:r>
            <a:r>
              <a:rPr lang="sk-SK" sz="2400" b="1" dirty="0" err="1" smtClean="0"/>
              <a:t>colliculus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superior</a:t>
            </a:r>
            <a:r>
              <a:rPr lang="sk-SK" sz="2400" dirty="0" smtClean="0"/>
              <a:t> v </a:t>
            </a:r>
            <a:r>
              <a:rPr lang="sk-SK" sz="2400" dirty="0" err="1" smtClean="0"/>
              <a:t>area</a:t>
            </a:r>
            <a:r>
              <a:rPr lang="sk-SK" sz="2400" dirty="0" smtClean="0"/>
              <a:t> </a:t>
            </a:r>
            <a:r>
              <a:rPr lang="sk-SK" sz="2400" dirty="0" err="1" smtClean="0"/>
              <a:t>pretectalis</a:t>
            </a:r>
            <a:r>
              <a:rPr lang="sk-SK" sz="2400" dirty="0" smtClean="0"/>
              <a:t> </a:t>
            </a:r>
            <a:r>
              <a:rPr lang="sk-SK" sz="2400" i="1" u="sng" dirty="0" smtClean="0"/>
              <a:t>(</a:t>
            </a:r>
            <a:r>
              <a:rPr lang="sk-SK" sz="2400" i="1" u="sng" dirty="0" err="1" smtClean="0"/>
              <a:t>aferentní</a:t>
            </a:r>
            <a:r>
              <a:rPr lang="sk-SK" sz="2400" i="1" u="sng" dirty="0" smtClean="0"/>
              <a:t> </a:t>
            </a:r>
            <a:r>
              <a:rPr lang="sk-SK" sz="2400" i="1" u="sng" dirty="0" err="1" smtClean="0"/>
              <a:t>část</a:t>
            </a:r>
            <a:r>
              <a:rPr lang="sk-SK" sz="2400" i="1" u="sng" dirty="0" smtClean="0"/>
              <a:t> </a:t>
            </a:r>
            <a:r>
              <a:rPr lang="sk-SK" sz="2400" i="1" u="sng" dirty="0" err="1" smtClean="0"/>
              <a:t>pupilomotorické</a:t>
            </a:r>
            <a:r>
              <a:rPr lang="sk-SK" sz="2400" i="1" u="sng" dirty="0" smtClean="0"/>
              <a:t> dráhy)</a:t>
            </a:r>
            <a:r>
              <a:rPr lang="sk-SK" sz="2400" dirty="0" smtClean="0"/>
              <a:t>, </a:t>
            </a:r>
            <a:r>
              <a:rPr lang="sk-SK" sz="2400" dirty="0" err="1" smtClean="0"/>
              <a:t>dále</a:t>
            </a:r>
            <a:r>
              <a:rPr lang="sk-SK" sz="2400" dirty="0" smtClean="0"/>
              <a:t> pokračuje </a:t>
            </a:r>
            <a:r>
              <a:rPr lang="sk-SK" sz="2400" dirty="0" err="1" smtClean="0"/>
              <a:t>přes</a:t>
            </a:r>
            <a:r>
              <a:rPr lang="sk-SK" sz="2400" dirty="0" smtClean="0"/>
              <a:t> </a:t>
            </a:r>
            <a:r>
              <a:rPr lang="sk-SK" sz="2400" dirty="0" err="1" smtClean="0"/>
              <a:t>nucl</a:t>
            </a:r>
            <a:r>
              <a:rPr lang="sk-SK" sz="2400" dirty="0" smtClean="0"/>
              <a:t>. </a:t>
            </a:r>
            <a:r>
              <a:rPr lang="sk-SK" sz="2400" dirty="0" err="1"/>
              <a:t>i</a:t>
            </a:r>
            <a:r>
              <a:rPr lang="sk-SK" sz="2400" dirty="0" err="1" smtClean="0"/>
              <a:t>ntersticialis</a:t>
            </a:r>
            <a:r>
              <a:rPr lang="sk-SK" sz="2400" dirty="0" smtClean="0"/>
              <a:t> </a:t>
            </a:r>
            <a:r>
              <a:rPr lang="sk-SK" sz="2400" dirty="0" err="1" smtClean="0"/>
              <a:t>Cajali</a:t>
            </a:r>
            <a:r>
              <a:rPr lang="sk-SK" sz="2400" dirty="0" smtClean="0"/>
              <a:t> a </a:t>
            </a:r>
            <a:r>
              <a:rPr lang="sk-SK" sz="2400" dirty="0" err="1" smtClean="0"/>
              <a:t>fasciculus</a:t>
            </a:r>
            <a:r>
              <a:rPr lang="sk-SK" sz="2400" dirty="0" smtClean="0"/>
              <a:t> </a:t>
            </a:r>
            <a:r>
              <a:rPr lang="sk-SK" sz="2400" dirty="0" err="1" smtClean="0"/>
              <a:t>longitudinali</a:t>
            </a:r>
            <a:r>
              <a:rPr lang="sk-SK" sz="2400" dirty="0" smtClean="0"/>
              <a:t> </a:t>
            </a:r>
            <a:r>
              <a:rPr lang="sk-SK" sz="2400" dirty="0" err="1" smtClean="0"/>
              <a:t>medialis</a:t>
            </a:r>
            <a:r>
              <a:rPr lang="sk-SK" sz="2400" dirty="0" smtClean="0"/>
              <a:t> do </a:t>
            </a:r>
            <a:r>
              <a:rPr lang="sk-SK" sz="2400" dirty="0" err="1" smtClean="0"/>
              <a:t>všech</a:t>
            </a:r>
            <a:r>
              <a:rPr lang="sk-SK" sz="2400" dirty="0" smtClean="0"/>
              <a:t> </a:t>
            </a:r>
            <a:r>
              <a:rPr lang="sk-SK" sz="2400" dirty="0" err="1" smtClean="0"/>
              <a:t>jader</a:t>
            </a:r>
            <a:r>
              <a:rPr lang="sk-SK" sz="2400" dirty="0" smtClean="0"/>
              <a:t>  </a:t>
            </a:r>
            <a:r>
              <a:rPr lang="sk-SK" sz="2400" dirty="0" err="1" smtClean="0"/>
              <a:t>okohybných</a:t>
            </a:r>
            <a:r>
              <a:rPr lang="sk-SK" sz="2400" dirty="0" smtClean="0"/>
              <a:t> </a:t>
            </a:r>
            <a:r>
              <a:rPr lang="sk-SK" sz="2400" dirty="0" err="1" smtClean="0"/>
              <a:t>nervů</a:t>
            </a:r>
            <a:r>
              <a:rPr lang="sk-SK" sz="2400" dirty="0" smtClean="0"/>
              <a:t> – </a:t>
            </a:r>
            <a:r>
              <a:rPr lang="sk-SK" sz="2400" dirty="0" err="1" smtClean="0"/>
              <a:t>podílí</a:t>
            </a:r>
            <a:r>
              <a:rPr lang="sk-SK" sz="2400" dirty="0" smtClean="0"/>
              <a:t> </a:t>
            </a:r>
            <a:r>
              <a:rPr lang="sk-SK" sz="2400" dirty="0" err="1" smtClean="0"/>
              <a:t>se</a:t>
            </a:r>
            <a:r>
              <a:rPr lang="sk-SK" sz="2400" dirty="0" smtClean="0"/>
              <a:t> na </a:t>
            </a:r>
            <a:r>
              <a:rPr lang="sk-SK" sz="2400" b="1" dirty="0" err="1" smtClean="0"/>
              <a:t>konvergenci</a:t>
            </a:r>
            <a:r>
              <a:rPr lang="sk-SK" sz="2400" dirty="0" smtClean="0"/>
              <a:t> a </a:t>
            </a:r>
            <a:r>
              <a:rPr lang="sk-SK" sz="2400" b="1" dirty="0" err="1" smtClean="0"/>
              <a:t>akomodaci</a:t>
            </a:r>
            <a:r>
              <a:rPr lang="sk-SK" sz="2400" dirty="0" smtClean="0"/>
              <a:t>!!!, </a:t>
            </a:r>
            <a:r>
              <a:rPr lang="sk-SK" sz="2400" dirty="0" err="1" smtClean="0"/>
              <a:t>zbytek</a:t>
            </a:r>
            <a:r>
              <a:rPr lang="sk-SK" sz="2400" dirty="0" smtClean="0"/>
              <a:t> vláken do n. </a:t>
            </a:r>
            <a:r>
              <a:rPr lang="sk-SK" sz="2400" dirty="0" err="1" smtClean="0"/>
              <a:t>Edinger-Westphal</a:t>
            </a:r>
            <a:endParaRPr lang="sk-SK" sz="2400" dirty="0" smtClean="0"/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Pupilomotorická</a:t>
            </a:r>
            <a:r>
              <a:rPr lang="sk-SK" b="1" dirty="0" smtClean="0">
                <a:solidFill>
                  <a:srgbClr val="FFFF00"/>
                </a:solidFill>
              </a:rPr>
              <a:t> dráha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ch14fg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528" y="1428736"/>
            <a:ext cx="6365053" cy="52864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FFFF00"/>
                </a:solidFill>
              </a:rPr>
              <a:t>Pupilomotorická</a:t>
            </a:r>
            <a:r>
              <a:rPr lang="sk-SK" b="1" dirty="0" smtClean="0">
                <a:solidFill>
                  <a:srgbClr val="FFFF00"/>
                </a:solidFill>
              </a:rPr>
              <a:t> dráha – </a:t>
            </a:r>
            <a:r>
              <a:rPr lang="sk-SK" b="1" dirty="0" err="1" smtClean="0">
                <a:solidFill>
                  <a:srgbClr val="FFFF00"/>
                </a:solidFill>
              </a:rPr>
              <a:t>eferentní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část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FFFF00"/>
                </a:solidFill>
              </a:rPr>
              <a:t>A) </a:t>
            </a:r>
            <a:r>
              <a:rPr lang="sk-SK" sz="2800" b="1" dirty="0" err="1" smtClean="0">
                <a:solidFill>
                  <a:srgbClr val="FFFF00"/>
                </a:solidFill>
              </a:rPr>
              <a:t>parasympatická</a:t>
            </a:r>
            <a:r>
              <a:rPr lang="sk-SK" sz="2800" dirty="0" smtClean="0"/>
              <a:t> – </a:t>
            </a:r>
            <a:r>
              <a:rPr lang="sk-SK" sz="2800" dirty="0" err="1" smtClean="0"/>
              <a:t>n.III</a:t>
            </a:r>
            <a:r>
              <a:rPr lang="sk-SK" sz="2800" dirty="0" smtClean="0"/>
              <a:t> – ganglion </a:t>
            </a:r>
            <a:r>
              <a:rPr lang="sk-SK" sz="2800" dirty="0" err="1" smtClean="0"/>
              <a:t>ciliare</a:t>
            </a:r>
            <a:r>
              <a:rPr lang="sk-SK" sz="2800" dirty="0" smtClean="0"/>
              <a:t> – </a:t>
            </a:r>
            <a:r>
              <a:rPr lang="sk-SK" sz="2800" dirty="0" err="1" smtClean="0"/>
              <a:t>nn</a:t>
            </a:r>
            <a:r>
              <a:rPr lang="sk-SK" sz="2800" dirty="0" smtClean="0"/>
              <a:t>. </a:t>
            </a:r>
            <a:r>
              <a:rPr lang="sk-SK" sz="2800" dirty="0" err="1"/>
              <a:t>c</a:t>
            </a:r>
            <a:r>
              <a:rPr lang="sk-SK" sz="2800" dirty="0" err="1" smtClean="0"/>
              <a:t>iliares</a:t>
            </a:r>
            <a:r>
              <a:rPr lang="sk-SK" sz="2800" dirty="0" smtClean="0"/>
              <a:t> </a:t>
            </a:r>
            <a:r>
              <a:rPr lang="sk-SK" sz="2800" dirty="0" err="1" smtClean="0"/>
              <a:t>breves</a:t>
            </a:r>
            <a:r>
              <a:rPr lang="sk-SK" sz="2800" dirty="0" smtClean="0"/>
              <a:t> – </a:t>
            </a:r>
            <a:r>
              <a:rPr lang="sk-SK" sz="2800" b="1" dirty="0" smtClean="0">
                <a:solidFill>
                  <a:srgbClr val="FF0000"/>
                </a:solidFill>
              </a:rPr>
              <a:t>m. </a:t>
            </a:r>
            <a:r>
              <a:rPr lang="sk-SK" sz="2800" b="1" dirty="0" err="1" smtClean="0">
                <a:solidFill>
                  <a:srgbClr val="FF0000"/>
                </a:solidFill>
              </a:rPr>
              <a:t>sphincter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pupilae</a:t>
            </a:r>
            <a:r>
              <a:rPr lang="sk-SK" sz="2800" dirty="0" smtClean="0"/>
              <a:t> </a:t>
            </a:r>
            <a:r>
              <a:rPr lang="sk-SK" sz="2800" b="1" dirty="0" smtClean="0"/>
              <a:t>(</a:t>
            </a:r>
            <a:r>
              <a:rPr lang="sk-SK" sz="2800" b="1" dirty="0" err="1" smtClean="0"/>
              <a:t>miosa</a:t>
            </a:r>
            <a:r>
              <a:rPr lang="sk-SK" sz="2800" b="1" dirty="0" smtClean="0"/>
              <a:t>)</a:t>
            </a:r>
            <a:r>
              <a:rPr lang="sk-SK" sz="2800" dirty="0" smtClean="0"/>
              <a:t> a </a:t>
            </a:r>
            <a:r>
              <a:rPr lang="sk-SK" sz="2800" b="1" dirty="0" smtClean="0">
                <a:solidFill>
                  <a:srgbClr val="FF0000"/>
                </a:solidFill>
              </a:rPr>
              <a:t>m. </a:t>
            </a:r>
            <a:r>
              <a:rPr lang="sk-SK" sz="2800" b="1" dirty="0" err="1" smtClean="0">
                <a:solidFill>
                  <a:srgbClr val="FF0000"/>
                </a:solidFill>
              </a:rPr>
              <a:t>ciliaris</a:t>
            </a:r>
            <a:r>
              <a:rPr lang="sk-SK" sz="2800" b="1" dirty="0" smtClean="0"/>
              <a:t> (</a:t>
            </a:r>
            <a:r>
              <a:rPr lang="sk-SK" sz="2800" b="1" dirty="0" err="1" smtClean="0"/>
              <a:t>akomodace</a:t>
            </a:r>
            <a:r>
              <a:rPr lang="sk-SK" sz="2800" b="1" dirty="0" smtClean="0"/>
              <a:t>)</a:t>
            </a:r>
          </a:p>
          <a:p>
            <a:pPr>
              <a:lnSpc>
                <a:spcPct val="150000"/>
              </a:lnSpc>
            </a:pPr>
            <a:endParaRPr lang="sk-SK" sz="2800" dirty="0"/>
          </a:p>
        </p:txBody>
      </p:sp>
      <p:pic>
        <p:nvPicPr>
          <p:cNvPr id="5" name="Obrázok 4" descr="8442094996_60ea8f3345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916002"/>
            <a:ext cx="3079919" cy="4013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FFFF00"/>
                </a:solidFill>
              </a:rPr>
              <a:t>Pupilomotorická</a:t>
            </a:r>
            <a:r>
              <a:rPr lang="sk-SK" b="1" dirty="0" smtClean="0">
                <a:solidFill>
                  <a:srgbClr val="FFFF00"/>
                </a:solidFill>
              </a:rPr>
              <a:t> dráha – </a:t>
            </a:r>
            <a:r>
              <a:rPr lang="sk-SK" b="1" dirty="0" err="1" smtClean="0">
                <a:solidFill>
                  <a:srgbClr val="FFFF00"/>
                </a:solidFill>
              </a:rPr>
              <a:t>eferentní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část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B) sympatická </a:t>
            </a:r>
            <a:r>
              <a:rPr lang="sk-SK" sz="2800" dirty="0" smtClean="0"/>
              <a:t>– </a:t>
            </a:r>
            <a:r>
              <a:rPr lang="sk-SK" sz="2800" dirty="0" err="1" smtClean="0"/>
              <a:t>truncus</a:t>
            </a:r>
            <a:r>
              <a:rPr lang="sk-SK" sz="2800" dirty="0" smtClean="0"/>
              <a:t> </a:t>
            </a:r>
            <a:r>
              <a:rPr lang="sk-SK" sz="2800" dirty="0" err="1" smtClean="0"/>
              <a:t>sympathicus</a:t>
            </a:r>
            <a:r>
              <a:rPr lang="sk-SK" sz="2800" dirty="0" smtClean="0"/>
              <a:t> – </a:t>
            </a:r>
            <a:r>
              <a:rPr lang="sk-SK" sz="2800" dirty="0" err="1" smtClean="0"/>
              <a:t>gangion</a:t>
            </a:r>
            <a:r>
              <a:rPr lang="sk-SK" sz="2800" dirty="0" smtClean="0"/>
              <a:t> </a:t>
            </a:r>
            <a:r>
              <a:rPr lang="sk-SK" sz="2800" dirty="0" err="1" smtClean="0"/>
              <a:t>cervicale</a:t>
            </a:r>
            <a:r>
              <a:rPr lang="sk-SK" sz="2800" dirty="0" smtClean="0"/>
              <a:t> </a:t>
            </a:r>
            <a:r>
              <a:rPr lang="sk-SK" sz="2800" dirty="0" err="1" smtClean="0"/>
              <a:t>superius</a:t>
            </a:r>
            <a:r>
              <a:rPr lang="sk-SK" sz="2800" dirty="0" smtClean="0"/>
              <a:t> – </a:t>
            </a:r>
            <a:r>
              <a:rPr lang="sk-SK" sz="2800" dirty="0" err="1" smtClean="0"/>
              <a:t>plexus</a:t>
            </a:r>
            <a:r>
              <a:rPr lang="sk-SK" sz="2800" dirty="0" smtClean="0"/>
              <a:t> </a:t>
            </a:r>
            <a:r>
              <a:rPr lang="sk-SK" sz="2800" dirty="0" err="1" smtClean="0"/>
              <a:t>caroticus</a:t>
            </a:r>
            <a:r>
              <a:rPr lang="sk-SK" sz="2800" dirty="0" smtClean="0"/>
              <a:t> </a:t>
            </a:r>
            <a:r>
              <a:rPr lang="sk-SK" sz="2800" dirty="0" err="1" smtClean="0"/>
              <a:t>internus</a:t>
            </a:r>
            <a:r>
              <a:rPr lang="sk-SK" sz="2800" dirty="0" smtClean="0"/>
              <a:t> - </a:t>
            </a:r>
            <a:r>
              <a:rPr lang="sk-SK" sz="2800" dirty="0" err="1" smtClean="0"/>
              <a:t>plexus</a:t>
            </a:r>
            <a:r>
              <a:rPr lang="sk-SK" sz="2800" dirty="0" smtClean="0"/>
              <a:t> </a:t>
            </a:r>
            <a:r>
              <a:rPr lang="sk-SK" sz="2800" dirty="0" err="1" smtClean="0"/>
              <a:t>cavernosus</a:t>
            </a:r>
            <a:r>
              <a:rPr lang="sk-SK" sz="2800" dirty="0" smtClean="0"/>
              <a:t> – </a:t>
            </a:r>
            <a:r>
              <a:rPr lang="sk-SK" sz="2800" dirty="0" err="1" smtClean="0"/>
              <a:t>nn</a:t>
            </a:r>
            <a:r>
              <a:rPr lang="sk-SK" sz="2800" dirty="0" smtClean="0"/>
              <a:t>. </a:t>
            </a:r>
            <a:r>
              <a:rPr lang="sk-SK" sz="2800" dirty="0" err="1" smtClean="0"/>
              <a:t>ciliares</a:t>
            </a:r>
            <a:r>
              <a:rPr lang="sk-SK" sz="2800" dirty="0" smtClean="0"/>
              <a:t> </a:t>
            </a:r>
            <a:r>
              <a:rPr lang="sk-SK" sz="2800" dirty="0" err="1" smtClean="0"/>
              <a:t>breves</a:t>
            </a:r>
            <a:r>
              <a:rPr lang="sk-SK" sz="2800" dirty="0" smtClean="0"/>
              <a:t>  - </a:t>
            </a:r>
            <a:r>
              <a:rPr lang="sk-SK" sz="2800" b="1" dirty="0" smtClean="0">
                <a:solidFill>
                  <a:srgbClr val="FF0000"/>
                </a:solidFill>
              </a:rPr>
              <a:t>m. </a:t>
            </a:r>
            <a:r>
              <a:rPr lang="sk-SK" sz="2800" b="1" dirty="0" err="1" smtClean="0">
                <a:solidFill>
                  <a:srgbClr val="FF0000"/>
                </a:solidFill>
              </a:rPr>
              <a:t>dilatator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pupillae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smtClean="0"/>
              <a:t>(</a:t>
            </a:r>
            <a:r>
              <a:rPr lang="sk-SK" sz="2800" b="1" dirty="0" err="1" smtClean="0"/>
              <a:t>mydriasa</a:t>
            </a:r>
            <a:r>
              <a:rPr lang="sk-SK" sz="2800" b="1" dirty="0" smtClean="0"/>
              <a:t>)</a:t>
            </a:r>
            <a:endParaRPr lang="sk-SK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374062" cy="75088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Okohybné poruchy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129028" name="Rectangle 4"/>
          <p:cNvSpPr>
            <a:spLocks noRot="1" noChangeArrowheads="1"/>
          </p:cNvSpPr>
          <p:nvPr/>
        </p:nvSpPr>
        <p:spPr bwMode="auto">
          <a:xfrm>
            <a:off x="304800" y="857232"/>
            <a:ext cx="85534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cs-CZ" sz="2400" dirty="0" smtClean="0">
                <a:latin typeface="Calibri" pitchFamily="34" charset="0"/>
              </a:rPr>
              <a:t>Paralytický strabismus – největší </a:t>
            </a:r>
            <a:r>
              <a:rPr lang="cs-CZ" sz="2400" dirty="0" err="1" smtClean="0">
                <a:latin typeface="Calibri" pitchFamily="34" charset="0"/>
              </a:rPr>
              <a:t>disparace</a:t>
            </a:r>
            <a:r>
              <a:rPr lang="cs-CZ" sz="2400" dirty="0" smtClean="0">
                <a:latin typeface="Calibri" pitchFamily="34" charset="0"/>
              </a:rPr>
              <a:t> obrazů ve směru parézy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cs-CZ" sz="2400" dirty="0" smtClean="0">
                <a:latin typeface="Calibri" pitchFamily="34" charset="0"/>
              </a:rPr>
              <a:t>A</a:t>
            </a:r>
            <a:r>
              <a:rPr lang="cs-CZ" sz="2400" dirty="0">
                <a:latin typeface="Calibri" pitchFamily="34" charset="0"/>
              </a:rPr>
              <a:t>) </a:t>
            </a:r>
            <a:r>
              <a:rPr lang="cs-CZ" sz="2400" b="1" dirty="0">
                <a:latin typeface="Calibri" pitchFamily="34" charset="0"/>
              </a:rPr>
              <a:t>obrny okohybných </a:t>
            </a:r>
            <a:r>
              <a:rPr lang="cs-CZ" sz="2400" b="1" dirty="0" smtClean="0">
                <a:latin typeface="Calibri" pitchFamily="34" charset="0"/>
              </a:rPr>
              <a:t>nervů </a:t>
            </a:r>
            <a:r>
              <a:rPr lang="cs-CZ" sz="2400" dirty="0" smtClean="0">
                <a:latin typeface="Calibri" pitchFamily="34" charset="0"/>
              </a:rPr>
              <a:t>– nejčastější </a:t>
            </a:r>
            <a:r>
              <a:rPr lang="cs-CZ" sz="2400" dirty="0" err="1" smtClean="0">
                <a:latin typeface="Calibri" pitchFamily="34" charset="0"/>
              </a:rPr>
              <a:t>n.VI</a:t>
            </a:r>
            <a:endParaRPr lang="cs-CZ" sz="24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cs-CZ" sz="2400" dirty="0">
                <a:latin typeface="Calibri" pitchFamily="34" charset="0"/>
              </a:rPr>
              <a:t>B) </a:t>
            </a:r>
            <a:r>
              <a:rPr lang="cs-CZ" sz="2400" b="1" dirty="0">
                <a:latin typeface="Calibri" pitchFamily="34" charset="0"/>
              </a:rPr>
              <a:t>mnohočetné parézy</a:t>
            </a:r>
            <a:r>
              <a:rPr lang="cs-CZ" sz="2400" dirty="0">
                <a:latin typeface="Calibri" pitchFamily="34" charset="0"/>
              </a:rPr>
              <a:t> – </a:t>
            </a:r>
            <a:r>
              <a:rPr lang="cs-CZ" sz="2400" dirty="0" err="1" smtClean="0">
                <a:latin typeface="Calibri" pitchFamily="34" charset="0"/>
              </a:rPr>
              <a:t>sy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kavernózního sinu, </a:t>
            </a:r>
            <a:r>
              <a:rPr lang="cs-CZ" sz="2400" dirty="0" err="1" smtClean="0">
                <a:latin typeface="Calibri" pitchFamily="34" charset="0"/>
              </a:rPr>
              <a:t>sy</a:t>
            </a:r>
            <a:r>
              <a:rPr lang="cs-CZ" sz="2400" dirty="0" smtClean="0">
                <a:latin typeface="Calibri" pitchFamily="34" charset="0"/>
              </a:rPr>
              <a:t> horní </a:t>
            </a:r>
            <a:r>
              <a:rPr lang="cs-CZ" sz="2400" dirty="0" err="1">
                <a:latin typeface="Calibri" pitchFamily="34" charset="0"/>
              </a:rPr>
              <a:t>fissury</a:t>
            </a:r>
            <a:endParaRPr lang="cs-CZ" sz="24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cs-CZ" sz="2400" dirty="0">
                <a:latin typeface="Calibri" pitchFamily="34" charset="0"/>
              </a:rPr>
              <a:t>C) </a:t>
            </a:r>
            <a:r>
              <a:rPr lang="cs-CZ" sz="2400" b="1" dirty="0" err="1">
                <a:latin typeface="Calibri" pitchFamily="34" charset="0"/>
              </a:rPr>
              <a:t>supranukleární</a:t>
            </a:r>
            <a:r>
              <a:rPr lang="cs-CZ" sz="2400" b="1" dirty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(centrální) okohybné </a:t>
            </a:r>
            <a:r>
              <a:rPr lang="cs-CZ" sz="2400" dirty="0" smtClean="0">
                <a:latin typeface="Calibri" pitchFamily="34" charset="0"/>
              </a:rPr>
              <a:t>poruchy – neurolog. choroby (SM…)</a:t>
            </a:r>
            <a:endParaRPr lang="cs-CZ" sz="24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cs-CZ" sz="2400" dirty="0">
                <a:latin typeface="Calibri" pitchFamily="34" charset="0"/>
              </a:rPr>
              <a:t>D) </a:t>
            </a:r>
            <a:r>
              <a:rPr lang="cs-CZ" sz="2400" b="1" dirty="0" smtClean="0">
                <a:latin typeface="Calibri" pitchFamily="34" charset="0"/>
              </a:rPr>
              <a:t>Myopatie</a:t>
            </a:r>
            <a:r>
              <a:rPr lang="cs-CZ" sz="2400" dirty="0" smtClean="0">
                <a:latin typeface="Calibri" pitchFamily="34" charset="0"/>
              </a:rPr>
              <a:t> – endokrinní </a:t>
            </a:r>
            <a:r>
              <a:rPr lang="cs-CZ" sz="2400" dirty="0" err="1" smtClean="0">
                <a:latin typeface="Calibri" pitchFamily="34" charset="0"/>
              </a:rPr>
              <a:t>orbitopatie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</a:rPr>
              <a:t>myastenia</a:t>
            </a:r>
            <a:r>
              <a:rPr lang="cs-CZ" sz="2400" dirty="0" smtClean="0">
                <a:latin typeface="Calibri" pitchFamily="34" charset="0"/>
              </a:rPr>
              <a:t> gravis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</a:rPr>
              <a:t>Klinický obraz: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cs-CZ" sz="2400" dirty="0" smtClean="0">
                <a:latin typeface="Calibri" pitchFamily="34" charset="0"/>
              </a:rPr>
              <a:t>- omezení hybnosti </a:t>
            </a:r>
            <a:r>
              <a:rPr lang="cs-CZ" sz="2400" dirty="0" err="1" smtClean="0">
                <a:latin typeface="Calibri" pitchFamily="34" charset="0"/>
              </a:rPr>
              <a:t>bulbu</a:t>
            </a:r>
            <a:endParaRPr lang="cs-CZ" sz="24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cs-CZ" sz="2400" dirty="0" smtClean="0">
                <a:latin typeface="Calibri" pitchFamily="34" charset="0"/>
              </a:rPr>
              <a:t>- obtěžující diplopie</a:t>
            </a:r>
            <a:endParaRPr lang="cs-CZ" sz="2400" dirty="0">
              <a:latin typeface="Calibri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9925" cy="1223963"/>
          </a:xfrm>
        </p:spPr>
        <p:txBody>
          <a:bodyPr>
            <a:normAutofit fontScale="90000"/>
          </a:bodyPr>
          <a:lstStyle/>
          <a:p>
            <a:r>
              <a:rPr lang="sk-SK" b="1" dirty="0" err="1">
                <a:solidFill>
                  <a:srgbClr val="FFFF00"/>
                </a:solidFill>
              </a:rPr>
              <a:t>Vyšetřovací</a:t>
            </a:r>
            <a:r>
              <a:rPr lang="sk-SK" b="1" dirty="0">
                <a:solidFill>
                  <a:srgbClr val="FFFF00"/>
                </a:solidFill>
              </a:rPr>
              <a:t> </a:t>
            </a:r>
            <a:r>
              <a:rPr lang="sk-SK" b="1" dirty="0" err="1">
                <a:solidFill>
                  <a:srgbClr val="FFFF00"/>
                </a:solidFill>
              </a:rPr>
              <a:t>metody</a:t>
            </a:r>
            <a:r>
              <a:rPr lang="sk-SK" b="1" dirty="0">
                <a:solidFill>
                  <a:srgbClr val="FFFF00"/>
                </a:solidFill>
              </a:rPr>
              <a:t> v </a:t>
            </a:r>
            <a:r>
              <a:rPr lang="sk-SK" b="1" dirty="0" err="1">
                <a:solidFill>
                  <a:srgbClr val="FFFF00"/>
                </a:solidFill>
              </a:rPr>
              <a:t>neurooftalmologii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307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800" dirty="0" smtClean="0"/>
              <a:t>anamnéza </a:t>
            </a:r>
            <a:endParaRPr lang="sk-SK" sz="28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800" dirty="0"/>
              <a:t>Komplexní oční </a:t>
            </a:r>
            <a:r>
              <a:rPr lang="sk-SK" sz="2800" dirty="0" err="1" smtClean="0"/>
              <a:t>vyšetření</a:t>
            </a:r>
            <a:r>
              <a:rPr lang="sk-SK" sz="2800" dirty="0" smtClean="0"/>
              <a:t> (</a:t>
            </a:r>
            <a:r>
              <a:rPr lang="sk-SK" sz="2800" dirty="0" err="1" smtClean="0"/>
              <a:t>přední</a:t>
            </a:r>
            <a:r>
              <a:rPr lang="sk-SK" sz="2800" dirty="0" smtClean="0"/>
              <a:t> segment, oční pozadí)</a:t>
            </a:r>
            <a:endParaRPr lang="sk-SK" sz="28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800" dirty="0" err="1"/>
              <a:t>Perimetr</a:t>
            </a:r>
            <a:r>
              <a:rPr lang="sk-SK" sz="2800" dirty="0"/>
              <a:t>, </a:t>
            </a:r>
            <a:r>
              <a:rPr lang="sk-SK" sz="2800" dirty="0" err="1"/>
              <a:t>barvocit</a:t>
            </a:r>
            <a:r>
              <a:rPr lang="sk-SK" sz="2800" dirty="0"/>
              <a:t>, kontrastní </a:t>
            </a:r>
            <a:r>
              <a:rPr lang="sk-SK" sz="2800" dirty="0" err="1"/>
              <a:t>citlivost</a:t>
            </a:r>
            <a:endParaRPr lang="sk-SK" sz="28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800" dirty="0" err="1"/>
              <a:t>Elektrofyziologické</a:t>
            </a:r>
            <a:r>
              <a:rPr lang="sk-SK" sz="2800" dirty="0"/>
              <a:t> </a:t>
            </a:r>
            <a:r>
              <a:rPr lang="sk-SK" sz="2800" dirty="0" err="1"/>
              <a:t>vyšetřovací</a:t>
            </a:r>
            <a:r>
              <a:rPr lang="sk-SK" sz="2800" dirty="0"/>
              <a:t> </a:t>
            </a:r>
            <a:r>
              <a:rPr lang="sk-SK" sz="2800" dirty="0" err="1"/>
              <a:t>metody</a:t>
            </a:r>
            <a:r>
              <a:rPr lang="sk-SK" sz="2800" dirty="0"/>
              <a:t> </a:t>
            </a:r>
            <a:r>
              <a:rPr lang="sk-SK" sz="2800" dirty="0" smtClean="0"/>
              <a:t> (ERG, VEP)</a:t>
            </a:r>
            <a:endParaRPr lang="sk-SK" sz="28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800" dirty="0"/>
              <a:t>MR </a:t>
            </a:r>
            <a:r>
              <a:rPr lang="sk-SK" sz="2800" dirty="0" err="1"/>
              <a:t>mozku</a:t>
            </a:r>
            <a:r>
              <a:rPr lang="sk-SK" sz="2800" dirty="0"/>
              <a:t> ev. </a:t>
            </a:r>
            <a:r>
              <a:rPr lang="sk-SK" sz="2800" dirty="0" err="1" smtClean="0"/>
              <a:t>orbit</a:t>
            </a:r>
            <a:r>
              <a:rPr lang="sk-SK" sz="2800" dirty="0" smtClean="0"/>
              <a:t> </a:t>
            </a:r>
            <a:r>
              <a:rPr lang="sk-SK" sz="2800" dirty="0"/>
              <a:t>s </a:t>
            </a:r>
            <a:r>
              <a:rPr lang="sk-SK" sz="2800" dirty="0" smtClean="0"/>
              <a:t>kontrastní látkou, </a:t>
            </a:r>
            <a:r>
              <a:rPr lang="sk-SK" sz="2800" dirty="0" err="1"/>
              <a:t>angio</a:t>
            </a:r>
            <a:r>
              <a:rPr lang="sk-SK" sz="2800" dirty="0"/>
              <a:t> MR, </a:t>
            </a:r>
            <a:r>
              <a:rPr lang="sk-SK" sz="2800" dirty="0" smtClean="0"/>
              <a:t>CT</a:t>
            </a:r>
            <a:endParaRPr lang="sk-SK" sz="28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800" dirty="0"/>
              <a:t>Neurologické </a:t>
            </a:r>
            <a:r>
              <a:rPr lang="sk-SK" sz="2800" dirty="0" smtClean="0"/>
              <a:t>ev. </a:t>
            </a:r>
            <a:r>
              <a:rPr lang="sk-SK" sz="2800" dirty="0" smtClean="0"/>
              <a:t>endokrinologické </a:t>
            </a:r>
            <a:r>
              <a:rPr lang="sk-SK" sz="2800" dirty="0" err="1" smtClean="0"/>
              <a:t>vyšetření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277813"/>
            <a:ext cx="5543550" cy="8477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Anamnéza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b="1" dirty="0"/>
              <a:t>Charakter zrakové poruchy  </a:t>
            </a:r>
            <a:r>
              <a:rPr lang="cs-CZ" dirty="0"/>
              <a:t>- monokulární, binokulární, zamlžené vidění, výpadky v ZP, diplopie, zrakové halucinace, nystagmus</a:t>
            </a:r>
            <a:endParaRPr lang="cs-CZ" b="1" dirty="0"/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b="1" dirty="0"/>
              <a:t>Výskyt </a:t>
            </a:r>
            <a:r>
              <a:rPr lang="cs-CZ" b="1" dirty="0" smtClean="0"/>
              <a:t>zrakové </a:t>
            </a:r>
            <a:r>
              <a:rPr lang="cs-CZ" b="1" dirty="0"/>
              <a:t>poruchy </a:t>
            </a:r>
            <a:r>
              <a:rPr lang="cs-CZ" dirty="0"/>
              <a:t>– kdy nastaly potíže, přetrvávají?, rychlost nástupu, mění se?, je vyvolávající moment</a:t>
            </a:r>
            <a:r>
              <a:rPr lang="cs-CZ" dirty="0" smtClean="0"/>
              <a:t>?, </a:t>
            </a:r>
            <a:r>
              <a:rPr lang="cs-CZ" dirty="0"/>
              <a:t>věk pacienta</a:t>
            </a:r>
            <a:endParaRPr lang="cs-CZ" b="1" dirty="0"/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b="1" dirty="0"/>
              <a:t>Oční </a:t>
            </a:r>
            <a:r>
              <a:rPr lang="cs-CZ" b="1" dirty="0" smtClean="0"/>
              <a:t>anamnéza </a:t>
            </a:r>
            <a:r>
              <a:rPr lang="cs-CZ" dirty="0" smtClean="0"/>
              <a:t>- refrakční </a:t>
            </a:r>
            <a:r>
              <a:rPr lang="cs-CZ" dirty="0"/>
              <a:t>vada, operace, FA oční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77813"/>
            <a:ext cx="5543550" cy="847725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Anamnéza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SzPct val="80000"/>
              <a:buFontTx/>
              <a:buChar char="•"/>
            </a:pPr>
            <a:r>
              <a:rPr lang="cs-CZ" b="1" dirty="0"/>
              <a:t>Osobní anamnéza </a:t>
            </a:r>
            <a:r>
              <a:rPr lang="cs-CZ" dirty="0"/>
              <a:t>– </a:t>
            </a:r>
            <a:r>
              <a:rPr lang="cs-CZ" sz="2800" dirty="0"/>
              <a:t>interní (DM, HT, AS, HLP, AI), neurologická (</a:t>
            </a:r>
            <a:r>
              <a:rPr lang="cs-CZ" sz="2800" dirty="0" err="1"/>
              <a:t>napr</a:t>
            </a:r>
            <a:r>
              <a:rPr lang="cs-CZ" sz="2800" dirty="0"/>
              <a:t>. migréna, </a:t>
            </a:r>
            <a:r>
              <a:rPr lang="cs-CZ" sz="2800" dirty="0" smtClean="0"/>
              <a:t>parézy</a:t>
            </a:r>
            <a:r>
              <a:rPr lang="cs-CZ" sz="2800" dirty="0"/>
              <a:t>, parestezie), onkologická (Ca, </a:t>
            </a:r>
            <a:r>
              <a:rPr lang="cs-CZ" sz="2800" dirty="0" smtClean="0"/>
              <a:t>metastázy), bolesti, </a:t>
            </a:r>
            <a:r>
              <a:rPr lang="cs-CZ" sz="2800" dirty="0"/>
              <a:t>trauma, operace</a:t>
            </a:r>
          </a:p>
          <a:p>
            <a:pPr>
              <a:lnSpc>
                <a:spcPct val="150000"/>
              </a:lnSpc>
              <a:buSzPct val="80000"/>
              <a:buFontTx/>
              <a:buChar char="•"/>
            </a:pPr>
            <a:r>
              <a:rPr lang="cs-CZ" b="1" dirty="0"/>
              <a:t>Farmakologická anamnéza </a:t>
            </a:r>
            <a:r>
              <a:rPr lang="cs-CZ" sz="2800" dirty="0"/>
              <a:t>– KS, HAK, TTC, </a:t>
            </a:r>
            <a:r>
              <a:rPr lang="cs-CZ" sz="2800" dirty="0" err="1"/>
              <a:t>tamoxifen</a:t>
            </a:r>
            <a:r>
              <a:rPr lang="cs-CZ" sz="2800" dirty="0"/>
              <a:t>, </a:t>
            </a:r>
            <a:r>
              <a:rPr lang="cs-CZ" sz="2800" dirty="0" err="1"/>
              <a:t>aminoglykosidy</a:t>
            </a:r>
            <a:r>
              <a:rPr lang="cs-CZ" sz="2800" dirty="0"/>
              <a:t>, lithium……..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b="1" dirty="0"/>
              <a:t>Fyziologické funkce </a:t>
            </a:r>
            <a:r>
              <a:rPr lang="cs-CZ" dirty="0"/>
              <a:t>– </a:t>
            </a:r>
            <a:r>
              <a:rPr lang="cs-CZ" sz="2800" dirty="0"/>
              <a:t>potíže se spánkem, chrápání, spánkové apnoe, erektilní dysfunkce, speciální dieta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b="1" dirty="0" smtClean="0"/>
              <a:t>Abúzy </a:t>
            </a:r>
            <a:r>
              <a:rPr lang="cs-CZ" dirty="0"/>
              <a:t>– </a:t>
            </a:r>
            <a:r>
              <a:rPr lang="cs-CZ" sz="2800" dirty="0"/>
              <a:t>cigarety, alkohol, drogy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77813"/>
            <a:ext cx="5761037" cy="1139825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Oční vyšetření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6751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3600" dirty="0" err="1"/>
              <a:t>Aspekce</a:t>
            </a:r>
            <a:r>
              <a:rPr lang="sk-SK" sz="3600" dirty="0"/>
              <a:t> a </a:t>
            </a:r>
            <a:r>
              <a:rPr lang="sk-SK" sz="3600" dirty="0" err="1"/>
              <a:t>palpace</a:t>
            </a:r>
            <a:r>
              <a:rPr lang="sk-SK" sz="3600" dirty="0"/>
              <a:t> </a:t>
            </a:r>
            <a:r>
              <a:rPr lang="sk-SK" sz="3600" dirty="0" err="1"/>
              <a:t>očních</a:t>
            </a:r>
            <a:r>
              <a:rPr lang="sk-SK" sz="3600" dirty="0"/>
              <a:t> </a:t>
            </a:r>
            <a:r>
              <a:rPr lang="sk-SK" sz="3600" dirty="0" err="1"/>
              <a:t>adnex</a:t>
            </a:r>
            <a:r>
              <a:rPr lang="sk-SK" sz="3600" dirty="0"/>
              <a:t>, </a:t>
            </a:r>
            <a:r>
              <a:rPr lang="sk-SK" sz="3600" dirty="0" err="1"/>
              <a:t>hybnost</a:t>
            </a:r>
            <a:r>
              <a:rPr lang="sk-SK" sz="3600" dirty="0"/>
              <a:t> a postavení </a:t>
            </a:r>
            <a:r>
              <a:rPr lang="sk-SK" sz="3600" dirty="0" err="1"/>
              <a:t>bulbů</a:t>
            </a:r>
            <a:r>
              <a:rPr lang="sk-SK" sz="3600" dirty="0"/>
              <a:t>, </a:t>
            </a:r>
            <a:r>
              <a:rPr lang="sk-SK" sz="3600" dirty="0" err="1"/>
              <a:t>fixace</a:t>
            </a:r>
            <a:endParaRPr lang="sk-SK" sz="3600" dirty="0"/>
          </a:p>
          <a:p>
            <a:pPr>
              <a:lnSpc>
                <a:spcPct val="16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3600" dirty="0"/>
              <a:t>Zraková </a:t>
            </a:r>
            <a:r>
              <a:rPr lang="sk-SK" sz="3600" dirty="0" err="1"/>
              <a:t>ostrost</a:t>
            </a:r>
            <a:r>
              <a:rPr lang="sk-SK" sz="3600" dirty="0"/>
              <a:t>, </a:t>
            </a:r>
            <a:r>
              <a:rPr lang="sk-SK" sz="3600" dirty="0" err="1"/>
              <a:t>měření</a:t>
            </a:r>
            <a:r>
              <a:rPr lang="sk-SK" sz="3600" dirty="0"/>
              <a:t> NT, </a:t>
            </a:r>
            <a:r>
              <a:rPr lang="sk-SK" sz="3600" dirty="0" err="1"/>
              <a:t>vyšetření</a:t>
            </a:r>
            <a:r>
              <a:rPr lang="sk-SK" sz="3600" dirty="0"/>
              <a:t> </a:t>
            </a:r>
            <a:r>
              <a:rPr lang="sk-SK" sz="3600" dirty="0" err="1"/>
              <a:t>předního</a:t>
            </a:r>
            <a:r>
              <a:rPr lang="sk-SK" sz="3600" dirty="0"/>
              <a:t> i </a:t>
            </a:r>
            <a:r>
              <a:rPr lang="sk-SK" sz="3600" dirty="0" err="1"/>
              <a:t>zadního</a:t>
            </a:r>
            <a:r>
              <a:rPr lang="sk-SK" sz="3600" dirty="0"/>
              <a:t> segmentu oka, </a:t>
            </a:r>
            <a:r>
              <a:rPr lang="sk-SK" sz="3600" dirty="0" err="1"/>
              <a:t>biomikroskopická</a:t>
            </a:r>
            <a:r>
              <a:rPr lang="sk-SK" sz="3600" dirty="0"/>
              <a:t> </a:t>
            </a:r>
            <a:r>
              <a:rPr lang="sk-SK" sz="3600" dirty="0" err="1"/>
              <a:t>oftalmoskopie</a:t>
            </a:r>
            <a:endParaRPr lang="sk-SK" sz="3600" dirty="0"/>
          </a:p>
          <a:p>
            <a:pPr>
              <a:lnSpc>
                <a:spcPct val="16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3600" dirty="0" err="1"/>
              <a:t>Pupila</a:t>
            </a:r>
            <a:r>
              <a:rPr lang="sk-SK" sz="3600" dirty="0"/>
              <a:t> – </a:t>
            </a:r>
            <a:r>
              <a:rPr lang="sk-SK" sz="3600" dirty="0" err="1"/>
              <a:t>velikost</a:t>
            </a:r>
            <a:r>
              <a:rPr lang="sk-SK" sz="3600" dirty="0"/>
              <a:t> a tvar, </a:t>
            </a:r>
            <a:r>
              <a:rPr lang="sk-SK" sz="3600" dirty="0" err="1"/>
              <a:t>reakce</a:t>
            </a:r>
            <a:r>
              <a:rPr lang="sk-SK" sz="3600" dirty="0"/>
              <a:t> </a:t>
            </a:r>
            <a:r>
              <a:rPr lang="sk-SK" sz="3600" dirty="0" err="1"/>
              <a:t>přímá</a:t>
            </a:r>
            <a:r>
              <a:rPr lang="sk-SK" sz="3600" dirty="0"/>
              <a:t> a  </a:t>
            </a:r>
            <a:r>
              <a:rPr lang="sk-SK" sz="3600" dirty="0" err="1"/>
              <a:t>konsenzuální</a:t>
            </a:r>
            <a:r>
              <a:rPr lang="sk-SK" sz="3600" dirty="0"/>
              <a:t>, </a:t>
            </a:r>
            <a:r>
              <a:rPr lang="sk-SK" sz="3600" dirty="0" err="1"/>
              <a:t>konvergence</a:t>
            </a:r>
            <a:r>
              <a:rPr lang="sk-SK" sz="3600" dirty="0"/>
              <a:t>, </a:t>
            </a:r>
            <a:r>
              <a:rPr lang="sk-SK" sz="3600" dirty="0" smtClean="0"/>
              <a:t>RAPD</a:t>
            </a:r>
            <a:r>
              <a:rPr lang="sk-SK" sz="3600" dirty="0"/>
              <a:t>, </a:t>
            </a:r>
            <a:r>
              <a:rPr lang="sk-SK" sz="3600" dirty="0" err="1"/>
              <a:t>anizokoria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7813"/>
            <a:ext cx="5400675" cy="1139825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Zorné pole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Souhrn bodů, které vidíme jedním okem při fixaci bez pohybu oka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vyšetření ZP – perimetr (statický, kinetický)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Zjištění schopnosti oka rozlišit  rozdíl dvou světelných bodů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</a:pPr>
            <a:r>
              <a:rPr lang="cs-CZ" b="1" dirty="0">
                <a:solidFill>
                  <a:srgbClr val="FF0000"/>
                </a:solidFill>
              </a:rPr>
              <a:t>Skotom </a:t>
            </a:r>
            <a:r>
              <a:rPr lang="cs-CZ" dirty="0"/>
              <a:t>–</a:t>
            </a:r>
            <a:r>
              <a:rPr lang="cs-CZ" sz="2800" dirty="0"/>
              <a:t> výpadek uvnitř normálního ZP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None/>
            </a:pPr>
            <a:r>
              <a:rPr lang="cs-CZ" sz="2800" dirty="0" smtClean="0"/>
              <a:t>- Různý </a:t>
            </a:r>
            <a:r>
              <a:rPr lang="cs-CZ" sz="2800" i="1" dirty="0"/>
              <a:t>tvar a lokalizace</a:t>
            </a:r>
            <a:r>
              <a:rPr lang="cs-CZ" sz="2800" dirty="0"/>
              <a:t> – centrální, </a:t>
            </a:r>
            <a:r>
              <a:rPr lang="cs-CZ" sz="2800" dirty="0" err="1"/>
              <a:t>centrocekální</a:t>
            </a:r>
            <a:r>
              <a:rPr lang="cs-CZ" sz="2800" dirty="0"/>
              <a:t>, </a:t>
            </a:r>
            <a:r>
              <a:rPr lang="cs-CZ" sz="2800" dirty="0" err="1"/>
              <a:t>paracentrální</a:t>
            </a:r>
            <a:r>
              <a:rPr lang="cs-CZ" sz="2800" dirty="0"/>
              <a:t>, obloukovitý </a:t>
            </a:r>
            <a:r>
              <a:rPr lang="cs-CZ" sz="2800" dirty="0" err="1"/>
              <a:t>hemianopický</a:t>
            </a:r>
            <a:r>
              <a:rPr lang="cs-CZ" sz="2800" dirty="0"/>
              <a:t>….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None/>
            </a:pPr>
            <a:r>
              <a:rPr lang="cs-CZ" sz="2800" i="1" dirty="0" smtClean="0"/>
              <a:t>- </a:t>
            </a:r>
            <a:r>
              <a:rPr lang="cs-CZ" sz="2800" b="1" i="1" dirty="0" smtClean="0"/>
              <a:t>Relativní</a:t>
            </a:r>
            <a:r>
              <a:rPr lang="cs-CZ" sz="2800" b="1" dirty="0" smtClean="0"/>
              <a:t> </a:t>
            </a:r>
            <a:r>
              <a:rPr lang="cs-CZ" sz="2800" dirty="0"/>
              <a:t>-  porušené vnímání podnětů nižších intenzit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None/>
            </a:pPr>
            <a:r>
              <a:rPr lang="cs-CZ" sz="2800" i="1" dirty="0" smtClean="0"/>
              <a:t>- </a:t>
            </a:r>
            <a:r>
              <a:rPr lang="cs-CZ" sz="2800" b="1" i="1" dirty="0" smtClean="0"/>
              <a:t>Absolutní</a:t>
            </a:r>
            <a:r>
              <a:rPr lang="cs-CZ" sz="2800" dirty="0" smtClean="0"/>
              <a:t> </a:t>
            </a:r>
            <a:r>
              <a:rPr lang="cs-CZ" sz="2800" dirty="0"/>
              <a:t>– úplná ztráta vnímaní podnětu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Neurooftalmologie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err="1" smtClean="0"/>
              <a:t>Interdisciplinární</a:t>
            </a:r>
            <a:r>
              <a:rPr lang="sk-SK" sz="2800" dirty="0" smtClean="0"/>
              <a:t> </a:t>
            </a:r>
            <a:r>
              <a:rPr lang="sk-SK" sz="2800" dirty="0" err="1" smtClean="0"/>
              <a:t>věda</a:t>
            </a:r>
            <a:endParaRPr lang="sk-SK" sz="2800" dirty="0" smtClean="0"/>
          </a:p>
          <a:p>
            <a:pPr>
              <a:lnSpc>
                <a:spcPct val="150000"/>
              </a:lnSpc>
            </a:pPr>
            <a:r>
              <a:rPr lang="sk-SK" sz="2800" dirty="0" smtClean="0"/>
              <a:t>syntéza </a:t>
            </a:r>
            <a:r>
              <a:rPr lang="sk-SK" sz="2800" dirty="0" err="1" smtClean="0"/>
              <a:t>oftalmologie</a:t>
            </a:r>
            <a:r>
              <a:rPr lang="sk-SK" sz="2800" dirty="0" smtClean="0"/>
              <a:t> a </a:t>
            </a:r>
            <a:r>
              <a:rPr lang="sk-SK" sz="2800" dirty="0" err="1" smtClean="0"/>
              <a:t>neurologie</a:t>
            </a:r>
            <a:endParaRPr lang="sk-SK" sz="2800" dirty="0" smtClean="0"/>
          </a:p>
          <a:p>
            <a:pPr>
              <a:lnSpc>
                <a:spcPct val="150000"/>
              </a:lnSpc>
            </a:pPr>
            <a:r>
              <a:rPr lang="sk-SK" sz="2800" dirty="0" err="1" smtClean="0"/>
              <a:t>studuje</a:t>
            </a:r>
            <a:r>
              <a:rPr lang="sk-SK" sz="2800" dirty="0" smtClean="0"/>
              <a:t> poruchy </a:t>
            </a:r>
            <a:r>
              <a:rPr lang="sk-SK" sz="2800" dirty="0" err="1" smtClean="0"/>
              <a:t>vidění</a:t>
            </a:r>
            <a:r>
              <a:rPr lang="sk-SK" sz="2800" dirty="0" smtClean="0"/>
              <a:t> a </a:t>
            </a:r>
            <a:r>
              <a:rPr lang="sk-SK" sz="2800" dirty="0" err="1" smtClean="0"/>
              <a:t>jiné</a:t>
            </a:r>
            <a:r>
              <a:rPr lang="sk-SK" sz="2800" dirty="0" smtClean="0"/>
              <a:t> oční </a:t>
            </a:r>
            <a:r>
              <a:rPr lang="sk-SK" sz="2800" dirty="0" err="1" smtClean="0"/>
              <a:t>projevy</a:t>
            </a:r>
            <a:r>
              <a:rPr lang="sk-SK" sz="2800" dirty="0" smtClean="0"/>
              <a:t> v </a:t>
            </a:r>
            <a:r>
              <a:rPr lang="sk-SK" sz="2800" dirty="0" err="1" smtClean="0"/>
              <a:t>souvislosti</a:t>
            </a:r>
            <a:r>
              <a:rPr lang="sk-SK" sz="2800" dirty="0" smtClean="0"/>
              <a:t> s poruchami nervového systému</a:t>
            </a:r>
          </a:p>
          <a:p>
            <a:pPr>
              <a:lnSpc>
                <a:spcPct val="150000"/>
              </a:lnSpc>
            </a:pPr>
            <a:r>
              <a:rPr lang="sk-SK" sz="2800" dirty="0" err="1"/>
              <a:t>z</a:t>
            </a:r>
            <a:r>
              <a:rPr lang="sk-SK" sz="2800" dirty="0" err="1" smtClean="0"/>
              <a:t>ajímá</a:t>
            </a:r>
            <a:r>
              <a:rPr lang="sk-SK" sz="2800" dirty="0" smtClean="0"/>
              <a:t> poruchy senzorické, </a:t>
            </a:r>
            <a:r>
              <a:rPr lang="sk-SK" sz="2800" dirty="0" err="1" smtClean="0"/>
              <a:t>senzitivní</a:t>
            </a:r>
            <a:r>
              <a:rPr lang="sk-SK" sz="2800" dirty="0" smtClean="0"/>
              <a:t> a motorické </a:t>
            </a:r>
            <a:r>
              <a:rPr lang="sk-SK" sz="2800" dirty="0" err="1" smtClean="0"/>
              <a:t>inervace</a:t>
            </a:r>
            <a:r>
              <a:rPr lang="sk-SK" sz="2800" dirty="0" smtClean="0"/>
              <a:t> oka</a:t>
            </a:r>
            <a:endParaRPr lang="sk-SK" sz="2800" dirty="0" smtClean="0"/>
          </a:p>
          <a:p>
            <a:pPr>
              <a:lnSpc>
                <a:spcPct val="150000"/>
              </a:lnSpc>
            </a:pPr>
            <a:endParaRPr lang="sk-SK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Statický perimetr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20" name="Picture 8" descr="15-017_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4032250" cy="4762500"/>
          </a:xfrm>
          <a:prstGeom prst="rect">
            <a:avLst/>
          </a:prstGeom>
          <a:noFill/>
        </p:spPr>
      </p:pic>
      <p:pic>
        <p:nvPicPr>
          <p:cNvPr id="13321" name="Picture 9" descr="1002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84313"/>
            <a:ext cx="4183062" cy="4752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333375"/>
            <a:ext cx="5616575" cy="1079500"/>
          </a:xfrm>
        </p:spPr>
        <p:txBody>
          <a:bodyPr/>
          <a:lstStyle/>
          <a:p>
            <a:r>
              <a:rPr lang="cs-CZ" b="1">
                <a:solidFill>
                  <a:srgbClr val="FFFF00"/>
                </a:solidFill>
                <a:latin typeface="Times New Roman" pitchFamily="18" charset="0"/>
              </a:rPr>
              <a:t>Kinetický perimetr</a:t>
            </a:r>
          </a:p>
        </p:txBody>
      </p:sp>
      <p:pic>
        <p:nvPicPr>
          <p:cNvPr id="12295" name="Picture 7" descr="15-013_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6119813" cy="32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>
                <a:solidFill>
                  <a:srgbClr val="FFFF00"/>
                </a:solidFill>
              </a:rPr>
              <a:t>Elektrofyziologické</a:t>
            </a:r>
            <a:r>
              <a:rPr lang="sk-SK" b="1" dirty="0">
                <a:solidFill>
                  <a:srgbClr val="FFFF00"/>
                </a:solidFill>
              </a:rPr>
              <a:t> </a:t>
            </a:r>
            <a:r>
              <a:rPr lang="sk-SK" b="1" dirty="0" err="1">
                <a:solidFill>
                  <a:srgbClr val="FFFF00"/>
                </a:solidFill>
              </a:rPr>
              <a:t>vyšetřovací</a:t>
            </a:r>
            <a:r>
              <a:rPr lang="sk-SK" b="1" dirty="0">
                <a:solidFill>
                  <a:srgbClr val="FFFF00"/>
                </a:solidFill>
              </a:rPr>
              <a:t> </a:t>
            </a:r>
            <a:r>
              <a:rPr lang="sk-SK" b="1" dirty="0" err="1">
                <a:solidFill>
                  <a:srgbClr val="FFFF00"/>
                </a:solidFill>
              </a:rPr>
              <a:t>metody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sk-SK" dirty="0" err="1">
                <a:latin typeface="+mj-lt"/>
              </a:rPr>
              <a:t>elektroretinografie</a:t>
            </a:r>
            <a:r>
              <a:rPr lang="sk-SK" dirty="0">
                <a:latin typeface="+mj-lt"/>
              </a:rPr>
              <a:t> </a:t>
            </a:r>
            <a:r>
              <a:rPr lang="sk-SK" b="1" dirty="0">
                <a:latin typeface="+mj-lt"/>
              </a:rPr>
              <a:t>(ERG) </a:t>
            </a:r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sk-SK" dirty="0">
                <a:latin typeface="+mj-lt"/>
              </a:rPr>
              <a:t>zrakové evokované potenciály </a:t>
            </a:r>
            <a:r>
              <a:rPr lang="sk-SK" b="1" dirty="0">
                <a:latin typeface="+mj-lt"/>
              </a:rPr>
              <a:t>(VEP) </a:t>
            </a:r>
          </a:p>
        </p:txBody>
      </p:sp>
      <p:pic>
        <p:nvPicPr>
          <p:cNvPr id="25604" name="Picture 4" descr="ve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4105275" cy="2227262"/>
          </a:xfrm>
          <a:prstGeom prst="rect">
            <a:avLst/>
          </a:prstGeom>
          <a:noFill/>
        </p:spPr>
      </p:pic>
      <p:pic>
        <p:nvPicPr>
          <p:cNvPr id="25605" name="Picture 5" descr="vep"/>
          <p:cNvPicPr>
            <a:picLocks noChangeAspect="1" noChangeArrowheads="1"/>
          </p:cNvPicPr>
          <p:nvPr/>
        </p:nvPicPr>
        <p:blipFill>
          <a:blip r:embed="rId4"/>
          <a:srcRect t="11696" r="8907" b="11696"/>
          <a:stretch>
            <a:fillRect/>
          </a:stretch>
        </p:blipFill>
        <p:spPr bwMode="auto">
          <a:xfrm>
            <a:off x="4787900" y="3500438"/>
            <a:ext cx="3887788" cy="2308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10-013_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00174"/>
            <a:ext cx="4103688" cy="4608512"/>
          </a:xfrm>
          <a:prstGeom prst="rect">
            <a:avLst/>
          </a:prstGeom>
          <a:noFill/>
        </p:spPr>
      </p:pic>
      <p:sp>
        <p:nvSpPr>
          <p:cNvPr id="41996" name="Rectangle 1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048375" cy="1008063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Vyšetření barvocitu</a:t>
            </a:r>
          </a:p>
        </p:txBody>
      </p:sp>
      <p:pic>
        <p:nvPicPr>
          <p:cNvPr id="41995" name="Picture 11" descr="10-014_CD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500174"/>
            <a:ext cx="4500562" cy="4608512"/>
          </a:xfrm>
          <a:noFill/>
          <a:ln/>
        </p:spPr>
      </p:pic>
      <p:sp>
        <p:nvSpPr>
          <p:cNvPr id="5" name="BlokTextu 4"/>
          <p:cNvSpPr txBox="1"/>
          <p:nvPr/>
        </p:nvSpPr>
        <p:spPr>
          <a:xfrm>
            <a:off x="6429388" y="6130373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100 </a:t>
            </a:r>
            <a:r>
              <a:rPr lang="sk-SK" sz="3200" b="1" dirty="0" err="1" smtClean="0"/>
              <a:t>hue</a:t>
            </a:r>
            <a:r>
              <a:rPr lang="sk-SK" sz="3200" b="1" dirty="0" smtClean="0"/>
              <a:t> test</a:t>
            </a:r>
            <a:endParaRPr lang="sk-S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7813"/>
            <a:ext cx="5903913" cy="1063625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Urgentní situace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SzPct val="80000"/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latin typeface="+mj-lt"/>
              </a:rPr>
              <a:t>A) život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ohrožující:</a:t>
            </a:r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i="1" dirty="0">
                <a:latin typeface="+mj-lt"/>
              </a:rPr>
              <a:t>Diplopie související s  možnou obrnou n. III </a:t>
            </a:r>
            <a:r>
              <a:rPr lang="cs-CZ" sz="2800" i="1" dirty="0" smtClean="0">
                <a:latin typeface="+mj-lt"/>
              </a:rPr>
              <a:t>- </a:t>
            </a:r>
            <a:r>
              <a:rPr lang="cs-CZ" sz="2800" dirty="0" smtClean="0">
                <a:latin typeface="+mj-lt"/>
              </a:rPr>
              <a:t>k </a:t>
            </a:r>
            <a:r>
              <a:rPr lang="cs-CZ" sz="2800" dirty="0">
                <a:latin typeface="+mj-lt"/>
              </a:rPr>
              <a:t>vyloučení mozkového </a:t>
            </a:r>
            <a:r>
              <a:rPr lang="cs-CZ" sz="2800" dirty="0" err="1">
                <a:latin typeface="+mj-lt"/>
              </a:rPr>
              <a:t>aneuryzma</a:t>
            </a:r>
            <a:endParaRPr lang="cs-CZ" sz="2800" dirty="0">
              <a:latin typeface="+mj-lt"/>
            </a:endParaRPr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i="1" dirty="0">
                <a:latin typeface="+mj-lt"/>
              </a:rPr>
              <a:t>Bilaterální edém papily n. II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dirty="0">
                <a:latin typeface="+mj-lt"/>
              </a:rPr>
              <a:t>– </a:t>
            </a:r>
            <a:r>
              <a:rPr lang="cs-CZ" sz="2800" dirty="0" err="1">
                <a:latin typeface="+mj-lt"/>
              </a:rPr>
              <a:t>susp</a:t>
            </a:r>
            <a:r>
              <a:rPr lang="cs-CZ" sz="2800" dirty="0">
                <a:latin typeface="+mj-lt"/>
              </a:rPr>
              <a:t>. mozkový tumor nebo trombóza durálních splavů</a:t>
            </a:r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i="1" dirty="0">
                <a:latin typeface="+mj-lt"/>
              </a:rPr>
              <a:t>Akutní </a:t>
            </a:r>
            <a:r>
              <a:rPr lang="cs-CZ" sz="2800" b="1" i="1" dirty="0" err="1">
                <a:latin typeface="+mj-lt"/>
              </a:rPr>
              <a:t>bilat</a:t>
            </a:r>
            <a:r>
              <a:rPr lang="cs-CZ" sz="2800" b="1" i="1" dirty="0">
                <a:latin typeface="+mj-lt"/>
              </a:rPr>
              <a:t>. </a:t>
            </a:r>
            <a:r>
              <a:rPr lang="cs-CZ" sz="2800" b="1" i="1" dirty="0" err="1">
                <a:latin typeface="+mj-lt"/>
              </a:rPr>
              <a:t>oftalmoplegie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dirty="0">
                <a:latin typeface="+mj-lt"/>
              </a:rPr>
              <a:t>– </a:t>
            </a:r>
            <a:r>
              <a:rPr lang="cs-CZ" sz="2800" dirty="0" err="1">
                <a:latin typeface="+mj-lt"/>
              </a:rPr>
              <a:t>pituitární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apoplexe</a:t>
            </a:r>
            <a:r>
              <a:rPr lang="cs-CZ" sz="2800" dirty="0">
                <a:latin typeface="+mj-lt"/>
              </a:rPr>
              <a:t> nebo </a:t>
            </a:r>
            <a:r>
              <a:rPr lang="cs-CZ" sz="2800" dirty="0" err="1">
                <a:latin typeface="+mj-lt"/>
              </a:rPr>
              <a:t>myasthenia</a:t>
            </a:r>
            <a:r>
              <a:rPr lang="cs-CZ" sz="2800" dirty="0">
                <a:latin typeface="+mj-lt"/>
              </a:rPr>
              <a:t> gravis</a:t>
            </a:r>
          </a:p>
          <a:p>
            <a:pPr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i="1" dirty="0">
                <a:latin typeface="+mj-lt"/>
              </a:rPr>
              <a:t>Ptóza nebo diplopie </a:t>
            </a:r>
            <a:r>
              <a:rPr lang="cs-CZ" sz="2800" i="1" dirty="0">
                <a:latin typeface="+mj-lt"/>
              </a:rPr>
              <a:t>s dyspnoe, dysfagií,</a:t>
            </a:r>
            <a:r>
              <a:rPr lang="cs-CZ" sz="2800" dirty="0">
                <a:latin typeface="+mj-lt"/>
              </a:rPr>
              <a:t> </a:t>
            </a:r>
            <a:r>
              <a:rPr lang="cs-CZ" sz="2800" i="1" dirty="0">
                <a:latin typeface="+mj-lt"/>
              </a:rPr>
              <a:t>systémovou slabostí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– při </a:t>
            </a:r>
            <a:r>
              <a:rPr lang="cs-CZ" sz="2800" dirty="0" err="1">
                <a:latin typeface="+mj-lt"/>
              </a:rPr>
              <a:t>myasthenia</a:t>
            </a:r>
            <a:r>
              <a:rPr lang="cs-CZ" sz="2800" dirty="0">
                <a:latin typeface="+mj-lt"/>
              </a:rPr>
              <a:t> gravis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7813"/>
            <a:ext cx="5903913" cy="1063625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Urgentní situace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latin typeface="+mj-lt"/>
              </a:rPr>
              <a:t>B) ohrožující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zrak bilaterálně: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>
                <a:latin typeface="+mj-lt"/>
              </a:rPr>
              <a:t>Oboustranný náhlý pokles vidění u </a:t>
            </a:r>
            <a:r>
              <a:rPr lang="cs-CZ" sz="2800" dirty="0" err="1">
                <a:latin typeface="+mj-lt"/>
              </a:rPr>
              <a:t>gigantocelulární</a:t>
            </a:r>
            <a:r>
              <a:rPr lang="cs-CZ" sz="2800" dirty="0">
                <a:latin typeface="+mj-lt"/>
              </a:rPr>
              <a:t> arteritidy nebo </a:t>
            </a:r>
            <a:r>
              <a:rPr lang="cs-CZ" sz="2800" dirty="0" err="1">
                <a:latin typeface="+mj-lt"/>
              </a:rPr>
              <a:t>pituitární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apoplexe</a:t>
            </a:r>
            <a:endParaRPr lang="cs-CZ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latin typeface="+mj-lt"/>
              </a:rPr>
              <a:t>C) ohrožující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zrak unilaterálně:</a:t>
            </a:r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>
                <a:latin typeface="+mj-lt"/>
              </a:rPr>
              <a:t>Akutní glaukom. záchvat, </a:t>
            </a:r>
            <a:r>
              <a:rPr lang="cs-CZ" sz="2800" dirty="0" err="1">
                <a:latin typeface="+mj-lt"/>
              </a:rPr>
              <a:t>endoftalmitis</a:t>
            </a:r>
            <a:r>
              <a:rPr lang="cs-CZ" sz="2800" dirty="0">
                <a:latin typeface="+mj-lt"/>
              </a:rPr>
              <a:t>, penetrující oční poranění, neuritis, AION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Patologie zrakového nervu - rozdělení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000108"/>
            <a:ext cx="8464579" cy="55626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A) Vrozené anomálie</a:t>
            </a:r>
            <a:endParaRPr lang="cs-CZ" sz="2400" b="1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None/>
            </a:pPr>
            <a:r>
              <a:rPr lang="cs-CZ" dirty="0"/>
              <a:t>h</a:t>
            </a:r>
            <a:r>
              <a:rPr lang="cs-CZ" dirty="0" smtClean="0"/>
              <a:t>ypoplasie, </a:t>
            </a:r>
            <a:r>
              <a:rPr lang="cs-CZ" dirty="0" err="1" smtClean="0"/>
              <a:t>kolobom</a:t>
            </a:r>
            <a:r>
              <a:rPr lang="cs-CZ" dirty="0"/>
              <a:t>, </a:t>
            </a:r>
            <a:r>
              <a:rPr lang="cs-CZ" dirty="0" smtClean="0"/>
              <a:t>jamka terče, </a:t>
            </a:r>
            <a:r>
              <a:rPr lang="cs-CZ" dirty="0" err="1" smtClean="0"/>
              <a:t>Morning</a:t>
            </a:r>
            <a:r>
              <a:rPr lang="cs-CZ" dirty="0" smtClean="0"/>
              <a:t> </a:t>
            </a:r>
            <a:r>
              <a:rPr lang="cs-CZ" dirty="0" err="1"/>
              <a:t>glory</a:t>
            </a:r>
            <a:r>
              <a:rPr lang="cs-CZ" dirty="0"/>
              <a:t> </a:t>
            </a:r>
            <a:r>
              <a:rPr lang="cs-CZ" dirty="0" smtClean="0"/>
              <a:t>syndrom, inverzní terč, </a:t>
            </a:r>
            <a:r>
              <a:rPr lang="cs-CZ" dirty="0" err="1" smtClean="0"/>
              <a:t>tilted</a:t>
            </a:r>
            <a:r>
              <a:rPr lang="cs-CZ" dirty="0" smtClean="0"/>
              <a:t> </a:t>
            </a:r>
            <a:r>
              <a:rPr lang="cs-CZ" dirty="0" err="1" smtClean="0"/>
              <a:t>disc</a:t>
            </a:r>
            <a:r>
              <a:rPr lang="cs-CZ" dirty="0" smtClean="0"/>
              <a:t>, </a:t>
            </a:r>
            <a:r>
              <a:rPr lang="cs-CZ" dirty="0" err="1" smtClean="0"/>
              <a:t>fibrae</a:t>
            </a:r>
            <a:r>
              <a:rPr lang="cs-CZ" dirty="0" smtClean="0"/>
              <a:t> </a:t>
            </a:r>
            <a:r>
              <a:rPr lang="cs-CZ" dirty="0" err="1" smtClean="0"/>
              <a:t>medullares</a:t>
            </a:r>
            <a:r>
              <a:rPr lang="cs-CZ" dirty="0" smtClean="0"/>
              <a:t>, drúzová </a:t>
            </a:r>
            <a:r>
              <a:rPr lang="cs-CZ" dirty="0"/>
              <a:t>papila</a:t>
            </a:r>
          </a:p>
          <a:p>
            <a:pPr marL="533400" indent="-533400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B) Neuritidy</a:t>
            </a:r>
            <a:endParaRPr lang="cs-CZ" sz="2400" b="1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None/>
            </a:pPr>
            <a:r>
              <a:rPr lang="cs-CZ" dirty="0" smtClean="0"/>
              <a:t>akutní/</a:t>
            </a:r>
            <a:r>
              <a:rPr lang="cs-CZ" dirty="0" err="1" smtClean="0"/>
              <a:t>chornická</a:t>
            </a:r>
            <a:r>
              <a:rPr lang="cs-CZ" dirty="0" smtClean="0"/>
              <a:t> neuritida, </a:t>
            </a:r>
            <a:r>
              <a:rPr lang="cs-CZ" dirty="0" err="1"/>
              <a:t>n</a:t>
            </a:r>
            <a:r>
              <a:rPr lang="cs-CZ" dirty="0" err="1" smtClean="0"/>
              <a:t>euromyelitis</a:t>
            </a:r>
            <a:r>
              <a:rPr lang="cs-CZ" dirty="0" smtClean="0"/>
              <a:t> </a:t>
            </a:r>
            <a:r>
              <a:rPr lang="cs-CZ" dirty="0" err="1" smtClean="0"/>
              <a:t>optica</a:t>
            </a:r>
            <a:r>
              <a:rPr lang="cs-CZ" dirty="0" smtClean="0"/>
              <a:t> (m.</a:t>
            </a:r>
            <a:r>
              <a:rPr lang="cs-CZ" dirty="0" err="1" smtClean="0"/>
              <a:t>Devic</a:t>
            </a:r>
            <a:r>
              <a:rPr lang="cs-CZ" dirty="0" smtClean="0"/>
              <a:t>), </a:t>
            </a:r>
            <a:r>
              <a:rPr lang="cs-CZ" dirty="0" err="1" smtClean="0"/>
              <a:t>papilitida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C) Neuropatie </a:t>
            </a:r>
          </a:p>
          <a:p>
            <a:pPr lvl="1">
              <a:lnSpc>
                <a:spcPct val="150000"/>
              </a:lnSpc>
              <a:buNone/>
            </a:pPr>
            <a:r>
              <a:rPr lang="cs-CZ" dirty="0" smtClean="0"/>
              <a:t>AION (ischemické neuropatie), atrofie zrakového nervu, toxické a nutritivní neuropatie </a:t>
            </a:r>
          </a:p>
          <a:p>
            <a:pPr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D) Edém papily</a:t>
            </a:r>
          </a:p>
          <a:p>
            <a:pPr lvl="1">
              <a:lnSpc>
                <a:spcPct val="150000"/>
              </a:lnSpc>
              <a:buNone/>
            </a:pPr>
            <a:r>
              <a:rPr lang="cs-CZ" dirty="0"/>
              <a:t>p</a:t>
            </a:r>
            <a:r>
              <a:rPr lang="cs-CZ" dirty="0" smtClean="0"/>
              <a:t>očínající, vyvinutý , chronický, atrofující</a:t>
            </a:r>
            <a:endParaRPr lang="cs-CZ" sz="2400" dirty="0" smtClean="0"/>
          </a:p>
          <a:p>
            <a:pPr marL="914400" lvl="1" indent="-457200"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Edém papily zrakového nervu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429684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Mechanismus </a:t>
            </a:r>
            <a:r>
              <a:rPr lang="cs-CZ" sz="2800" b="1" dirty="0">
                <a:solidFill>
                  <a:srgbClr val="FF0000"/>
                </a:solidFill>
                <a:latin typeface="+mj-lt"/>
              </a:rPr>
              <a:t>vzniku: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dirty="0">
                <a:latin typeface="+mj-lt"/>
              </a:rPr>
              <a:t>Primárně </a:t>
            </a:r>
            <a:r>
              <a:rPr lang="cs-CZ" sz="2800" dirty="0" smtClean="0">
                <a:latin typeface="+mj-lt"/>
              </a:rPr>
              <a:t>– </a:t>
            </a:r>
            <a:r>
              <a:rPr lang="cs-CZ" sz="2800" dirty="0">
                <a:latin typeface="+mj-lt"/>
              </a:rPr>
              <a:t>porucha axoplasmatického transportu</a:t>
            </a:r>
            <a:endParaRPr lang="cs-CZ" sz="2800" b="1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dirty="0">
                <a:latin typeface="+mj-lt"/>
              </a:rPr>
              <a:t>Sekundárně</a:t>
            </a:r>
            <a:r>
              <a:rPr lang="cs-CZ" sz="2800" dirty="0">
                <a:latin typeface="+mj-lt"/>
              </a:rPr>
              <a:t> – venózní obstrukce, dilatace povrchových kapilár terče zrak. nervu, dilatace retin. a </a:t>
            </a:r>
            <a:r>
              <a:rPr lang="cs-CZ" sz="2800" dirty="0" err="1">
                <a:latin typeface="+mj-lt"/>
              </a:rPr>
              <a:t>tortuozita</a:t>
            </a:r>
            <a:r>
              <a:rPr lang="cs-CZ" sz="2800" dirty="0">
                <a:latin typeface="+mj-lt"/>
              </a:rPr>
              <a:t> retinálních vén, retinální </a:t>
            </a:r>
            <a:r>
              <a:rPr lang="cs-CZ" sz="2800" dirty="0" smtClean="0">
                <a:latin typeface="+mj-lt"/>
              </a:rPr>
              <a:t>hemoragie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dirty="0" smtClean="0">
                <a:latin typeface="+mj-lt"/>
              </a:rPr>
              <a:t>Pozn.:</a:t>
            </a:r>
            <a:r>
              <a:rPr lang="cs-CZ" sz="2800" dirty="0" smtClean="0">
                <a:latin typeface="+mj-lt"/>
              </a:rPr>
              <a:t> v</a:t>
            </a:r>
            <a:r>
              <a:rPr lang="cs-CZ" sz="2800" dirty="0" smtClean="0"/>
              <a:t>zniká </a:t>
            </a:r>
            <a:r>
              <a:rPr lang="cs-CZ" sz="2800" dirty="0"/>
              <a:t>na podobném podkladě bez ohledu na etiologii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endParaRPr lang="cs-CZ" sz="28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Edém papily zrakového nervu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cs-CZ" sz="3600" b="1" dirty="0">
                <a:latin typeface="+mj-lt"/>
              </a:rPr>
              <a:t>Příčiny vzniku: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3600" b="1" dirty="0">
                <a:solidFill>
                  <a:srgbClr val="FF0000"/>
                </a:solidFill>
                <a:latin typeface="+mj-lt"/>
              </a:rPr>
              <a:t>Zvýšení intrakraniálního tlaku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– edém mozku, benigní </a:t>
            </a:r>
            <a:r>
              <a:rPr lang="cs-CZ" dirty="0" smtClean="0">
                <a:latin typeface="+mj-lt"/>
              </a:rPr>
              <a:t>a </a:t>
            </a:r>
            <a:r>
              <a:rPr lang="cs-CZ" dirty="0">
                <a:latin typeface="+mj-lt"/>
              </a:rPr>
              <a:t>maligní mozkové tumory, hydrocefalus, MTS, idiopatická IKH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3600" b="1" dirty="0">
                <a:solidFill>
                  <a:srgbClr val="FF0000"/>
                </a:solidFill>
                <a:latin typeface="+mj-lt"/>
              </a:rPr>
              <a:t>Postižení n. II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– </a:t>
            </a:r>
            <a:r>
              <a:rPr lang="cs-CZ" dirty="0" smtClean="0">
                <a:latin typeface="+mj-lt"/>
              </a:rPr>
              <a:t>intraokulární </a:t>
            </a:r>
            <a:r>
              <a:rPr lang="cs-CZ" dirty="0">
                <a:latin typeface="+mj-lt"/>
              </a:rPr>
              <a:t>neuritida, AION, nádory optiku, infiltrace při </a:t>
            </a:r>
            <a:r>
              <a:rPr lang="cs-CZ" dirty="0" err="1">
                <a:latin typeface="+mj-lt"/>
              </a:rPr>
              <a:t>hematoonkol</a:t>
            </a:r>
            <a:r>
              <a:rPr lang="cs-CZ" dirty="0">
                <a:latin typeface="+mj-lt"/>
              </a:rPr>
              <a:t>. onemocněních, </a:t>
            </a:r>
            <a:r>
              <a:rPr lang="cs-CZ" dirty="0" err="1">
                <a:latin typeface="+mj-lt"/>
              </a:rPr>
              <a:t>papiloflebitida</a:t>
            </a:r>
            <a:r>
              <a:rPr lang="cs-CZ" dirty="0">
                <a:latin typeface="+mj-lt"/>
              </a:rPr>
              <a:t>, drúzy papily,  sarkoidóza, hereditární neuropatie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Edém papily zrakového nervu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cs-CZ" dirty="0">
                <a:latin typeface="+mj-lt"/>
              </a:rPr>
              <a:t>Příčiny vzniku: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dirty="0">
                <a:latin typeface="+mj-lt"/>
              </a:rPr>
              <a:t>Oční choroby </a:t>
            </a:r>
            <a:r>
              <a:rPr lang="cs-CZ" sz="2800" dirty="0">
                <a:latin typeface="+mj-lt"/>
              </a:rPr>
              <a:t>– okluze v. centr. </a:t>
            </a:r>
            <a:r>
              <a:rPr lang="cs-CZ" sz="2800" dirty="0" err="1">
                <a:latin typeface="+mj-lt"/>
              </a:rPr>
              <a:t>retinae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 err="1">
                <a:latin typeface="+mj-lt"/>
              </a:rPr>
              <a:t>chron</a:t>
            </a:r>
            <a:r>
              <a:rPr lang="cs-CZ" sz="2800" dirty="0">
                <a:latin typeface="+mj-lt"/>
              </a:rPr>
              <a:t>. uveitidy, oční hypotenze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dirty="0">
                <a:latin typeface="+mj-lt"/>
              </a:rPr>
              <a:t>Orbitální afekce</a:t>
            </a:r>
            <a:r>
              <a:rPr lang="cs-CZ" sz="2800" dirty="0">
                <a:latin typeface="+mj-lt"/>
              </a:rPr>
              <a:t> – tumory, </a:t>
            </a:r>
            <a:r>
              <a:rPr lang="cs-CZ" sz="2800" dirty="0" err="1">
                <a:latin typeface="+mj-lt"/>
              </a:rPr>
              <a:t>endokrin</a:t>
            </a:r>
            <a:r>
              <a:rPr lang="cs-CZ" sz="2800" dirty="0">
                <a:latin typeface="+mj-lt"/>
              </a:rPr>
              <a:t>. </a:t>
            </a:r>
            <a:r>
              <a:rPr lang="cs-CZ" sz="2800" dirty="0" err="1">
                <a:latin typeface="+mj-lt"/>
              </a:rPr>
              <a:t>orbitopatie</a:t>
            </a:r>
            <a:r>
              <a:rPr lang="cs-CZ" sz="2800" dirty="0">
                <a:latin typeface="+mj-lt"/>
              </a:rPr>
              <a:t>, zánět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b="1" dirty="0">
                <a:latin typeface="+mj-lt"/>
              </a:rPr>
              <a:t>Systémové choroby </a:t>
            </a:r>
            <a:r>
              <a:rPr lang="cs-CZ" sz="2800" dirty="0">
                <a:latin typeface="+mj-lt"/>
              </a:rPr>
              <a:t>– SLE, diabetes </a:t>
            </a:r>
            <a:r>
              <a:rPr lang="cs-CZ" sz="2800" dirty="0" err="1">
                <a:latin typeface="+mj-lt"/>
              </a:rPr>
              <a:t>mellitus</a:t>
            </a:r>
            <a:r>
              <a:rPr lang="cs-CZ" sz="2800" dirty="0">
                <a:latin typeface="+mj-lt"/>
              </a:rPr>
              <a:t>, hypertenze, vaskulitidy apod.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>
                <a:latin typeface="+mj-lt"/>
              </a:rPr>
              <a:t>Traumata, </a:t>
            </a:r>
            <a:r>
              <a:rPr lang="cs-CZ" sz="2800" dirty="0" err="1">
                <a:latin typeface="+mj-lt"/>
              </a:rPr>
              <a:t>karotidokavernózní</a:t>
            </a:r>
            <a:r>
              <a:rPr lang="cs-CZ" sz="2800" dirty="0">
                <a:latin typeface="+mj-lt"/>
              </a:rPr>
              <a:t> píštěl……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endParaRPr lang="cs-CZ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Trochu </a:t>
            </a:r>
            <a:r>
              <a:rPr lang="sk-SK" b="1" dirty="0" err="1" smtClean="0">
                <a:solidFill>
                  <a:srgbClr val="FFFF00"/>
                </a:solidFill>
              </a:rPr>
              <a:t>anatomie</a:t>
            </a:r>
            <a:r>
              <a:rPr lang="sk-SK" b="1" dirty="0" smtClean="0">
                <a:solidFill>
                  <a:srgbClr val="FFFF00"/>
                </a:solidFill>
              </a:rPr>
              <a:t> na úvod...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sk-SK" b="1" dirty="0"/>
              <a:t>s</a:t>
            </a:r>
            <a:r>
              <a:rPr lang="sk-SK" b="1" dirty="0" smtClean="0"/>
              <a:t>enzorická </a:t>
            </a:r>
            <a:r>
              <a:rPr lang="sk-SK" b="1" dirty="0" err="1" smtClean="0"/>
              <a:t>inervace</a:t>
            </a:r>
            <a:r>
              <a:rPr lang="sk-SK" b="1" dirty="0" smtClean="0"/>
              <a:t> </a:t>
            </a:r>
            <a:r>
              <a:rPr lang="sk-SK" dirty="0" smtClean="0"/>
              <a:t>– zraková dráha</a:t>
            </a:r>
          </a:p>
          <a:p>
            <a:pPr>
              <a:lnSpc>
                <a:spcPct val="200000"/>
              </a:lnSpc>
            </a:pPr>
            <a:r>
              <a:rPr lang="sk-SK" b="1" dirty="0" err="1"/>
              <a:t>s</a:t>
            </a:r>
            <a:r>
              <a:rPr lang="sk-SK" b="1" dirty="0" err="1" smtClean="0"/>
              <a:t>enzitivní</a:t>
            </a:r>
            <a:r>
              <a:rPr lang="sk-SK" b="1" dirty="0" smtClean="0"/>
              <a:t> </a:t>
            </a:r>
            <a:r>
              <a:rPr lang="sk-SK" b="1" dirty="0" err="1" smtClean="0"/>
              <a:t>inervace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pupilomotorická</a:t>
            </a:r>
            <a:r>
              <a:rPr lang="sk-SK" dirty="0" smtClean="0"/>
              <a:t> dráha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motorická </a:t>
            </a:r>
            <a:r>
              <a:rPr lang="sk-SK" b="1" dirty="0" err="1" smtClean="0"/>
              <a:t>inervace</a:t>
            </a:r>
            <a:r>
              <a:rPr lang="sk-SK" dirty="0" smtClean="0"/>
              <a:t> – </a:t>
            </a:r>
            <a:r>
              <a:rPr lang="sk-SK" dirty="0" err="1" smtClean="0"/>
              <a:t>okohybný</a:t>
            </a:r>
            <a:r>
              <a:rPr lang="sk-SK" dirty="0" smtClean="0"/>
              <a:t> aparát</a:t>
            </a:r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Edém papily zrakového nervu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cs-CZ" b="1" dirty="0"/>
              <a:t>Příznaky mechanické: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Prominence papily  a smazání jejích hranic 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Vyplnění fyziologické exkavace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Edém </a:t>
            </a:r>
            <a:r>
              <a:rPr lang="cs-CZ" sz="2800" dirty="0" err="1"/>
              <a:t>peripapilární</a:t>
            </a:r>
            <a:r>
              <a:rPr lang="cs-CZ" sz="2800" dirty="0"/>
              <a:t> vrstvy nervových vláken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Retinální a </a:t>
            </a:r>
            <a:r>
              <a:rPr lang="cs-CZ" sz="2800" dirty="0" err="1"/>
              <a:t>chorioidální</a:t>
            </a:r>
            <a:r>
              <a:rPr lang="cs-CZ" sz="2800" dirty="0"/>
              <a:t> záhyby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cs-CZ" b="1" dirty="0"/>
              <a:t>Příznaky cévní: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Hyperémie papily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Dilatace a </a:t>
            </a:r>
            <a:r>
              <a:rPr lang="cs-CZ" sz="2800" dirty="0" err="1"/>
              <a:t>tortuozita</a:t>
            </a:r>
            <a:r>
              <a:rPr lang="cs-CZ" sz="2800" dirty="0"/>
              <a:t> cév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 err="1"/>
              <a:t>Peripapilární</a:t>
            </a:r>
            <a:r>
              <a:rPr lang="cs-CZ" sz="2800" dirty="0"/>
              <a:t> hemoragie a vatovitá ložiska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Fyziologický nález na OP</a:t>
            </a:r>
          </a:p>
        </p:txBody>
      </p:sp>
      <p:pic>
        <p:nvPicPr>
          <p:cNvPr id="71688" name="Picture 8" descr="fundus 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8802"/>
            <a:ext cx="4038600" cy="3028950"/>
          </a:xfrm>
        </p:spPr>
      </p:pic>
      <p:pic>
        <p:nvPicPr>
          <p:cNvPr id="71689" name="Picture 9" descr="fundus 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28802"/>
            <a:ext cx="4038600" cy="3028950"/>
          </a:xfrm>
        </p:spPr>
      </p:pic>
      <p:sp>
        <p:nvSpPr>
          <p:cNvPr id="5" name="BlokTextu 4"/>
          <p:cNvSpPr txBox="1"/>
          <p:nvPr/>
        </p:nvSpPr>
        <p:spPr>
          <a:xfrm>
            <a:off x="571472" y="542926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Oboustranně</a:t>
            </a:r>
            <a:r>
              <a:rPr lang="sk-SK" sz="2400" dirty="0" smtClean="0"/>
              <a:t> </a:t>
            </a:r>
            <a:r>
              <a:rPr lang="sk-SK" sz="2400" dirty="0" err="1" smtClean="0"/>
              <a:t>ostře</a:t>
            </a:r>
            <a:r>
              <a:rPr lang="sk-SK" sz="2400" dirty="0" smtClean="0"/>
              <a:t> ohraničený terč zrakového nervu, v niveau, bez edému, </a:t>
            </a:r>
            <a:r>
              <a:rPr lang="sk-SK" sz="2400" dirty="0" err="1" smtClean="0"/>
              <a:t>normální</a:t>
            </a:r>
            <a:r>
              <a:rPr lang="sk-SK" sz="2400" dirty="0" smtClean="0"/>
              <a:t> </a:t>
            </a:r>
            <a:r>
              <a:rPr lang="sk-SK" sz="2400" dirty="0" err="1" smtClean="0"/>
              <a:t>cévní</a:t>
            </a:r>
            <a:r>
              <a:rPr lang="sk-SK" sz="2400" dirty="0" smtClean="0"/>
              <a:t> náplň, makuly s </a:t>
            </a:r>
            <a:r>
              <a:rPr lang="sk-SK" sz="2400" dirty="0" err="1" smtClean="0"/>
              <a:t>fyziolog</a:t>
            </a:r>
            <a:r>
              <a:rPr lang="sk-SK" sz="2400" dirty="0" smtClean="0"/>
              <a:t>. </a:t>
            </a:r>
            <a:r>
              <a:rPr lang="sk-SK" sz="2400" dirty="0" err="1" smtClean="0"/>
              <a:t>reflexem</a:t>
            </a:r>
            <a:r>
              <a:rPr lang="sk-SK" sz="2400" dirty="0" smtClean="0"/>
              <a:t>, </a:t>
            </a:r>
            <a:r>
              <a:rPr lang="sk-SK" sz="2400" dirty="0" err="1" smtClean="0"/>
              <a:t>sítnice</a:t>
            </a:r>
            <a:r>
              <a:rPr lang="sk-SK" sz="2400" dirty="0" smtClean="0"/>
              <a:t> bez ložiskové </a:t>
            </a:r>
            <a:r>
              <a:rPr lang="sk-SK" sz="2400" dirty="0" err="1" smtClean="0"/>
              <a:t>patologie</a:t>
            </a:r>
            <a:endParaRPr lang="sk-SK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398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Městnavá papila </a:t>
            </a:r>
            <a:r>
              <a:rPr lang="cs-CZ" b="1" dirty="0" smtClean="0">
                <a:solidFill>
                  <a:srgbClr val="FFFF00"/>
                </a:solidFill>
              </a:rPr>
              <a:t>– </a:t>
            </a:r>
            <a:r>
              <a:rPr lang="cs-CZ" b="1" dirty="0" err="1" smtClean="0">
                <a:solidFill>
                  <a:srgbClr val="FFFF00"/>
                </a:solidFill>
              </a:rPr>
              <a:t>papila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stagnans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285860"/>
            <a:ext cx="4781552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</a:pPr>
            <a:r>
              <a:rPr lang="cs-CZ" sz="2200" b="1" dirty="0">
                <a:latin typeface="+mj-lt"/>
              </a:rPr>
              <a:t>Edém terče, jehož příčinou je zvýšený IKT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200" dirty="0">
                <a:latin typeface="+mj-lt"/>
              </a:rPr>
              <a:t>V 75% je příčinou nitrolební </a:t>
            </a:r>
            <a:r>
              <a:rPr lang="cs-CZ" sz="2200" dirty="0" smtClean="0">
                <a:latin typeface="+mj-lt"/>
              </a:rPr>
              <a:t>nádor!!!</a:t>
            </a:r>
            <a:endParaRPr lang="cs-CZ" sz="22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200" dirty="0">
                <a:latin typeface="+mj-lt"/>
              </a:rPr>
              <a:t>Většinou oboustranný, ale nemusí být symetrický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200" dirty="0">
                <a:latin typeface="+mj-lt"/>
              </a:rPr>
              <a:t>U mladších nastupuje </a:t>
            </a:r>
            <a:r>
              <a:rPr lang="cs-CZ" sz="2200" dirty="0" smtClean="0">
                <a:latin typeface="+mj-lt"/>
              </a:rPr>
              <a:t>rychleji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200" dirty="0" smtClean="0"/>
              <a:t>Často </a:t>
            </a:r>
            <a:r>
              <a:rPr lang="cs-CZ" sz="2200" dirty="0"/>
              <a:t>bez </a:t>
            </a:r>
            <a:r>
              <a:rPr lang="cs-CZ" sz="2200" dirty="0" smtClean="0"/>
              <a:t>subjektivních </a:t>
            </a:r>
            <a:r>
              <a:rPr lang="cs-CZ" sz="2200" dirty="0"/>
              <a:t>p</a:t>
            </a:r>
            <a:r>
              <a:rPr lang="cs-CZ" sz="2200" dirty="0" smtClean="0"/>
              <a:t>otíží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200" dirty="0" smtClean="0"/>
              <a:t>Rozšíření </a:t>
            </a:r>
            <a:r>
              <a:rPr lang="cs-CZ" sz="2200" dirty="0"/>
              <a:t>slepé </a:t>
            </a:r>
            <a:r>
              <a:rPr lang="cs-CZ" sz="2200" dirty="0" smtClean="0"/>
              <a:t>skvrny (</a:t>
            </a:r>
            <a:r>
              <a:rPr lang="cs-CZ" sz="2200" dirty="0" err="1" smtClean="0"/>
              <a:t>Marriotův</a:t>
            </a:r>
            <a:r>
              <a:rPr lang="cs-CZ" sz="2200" dirty="0" smtClean="0"/>
              <a:t> bod), </a:t>
            </a:r>
            <a:r>
              <a:rPr lang="cs-CZ" sz="2200" dirty="0"/>
              <a:t>vteřinové obnubilace</a:t>
            </a:r>
          </a:p>
        </p:txBody>
      </p:sp>
      <p:pic>
        <p:nvPicPr>
          <p:cNvPr id="50182" name="Picture 6" descr="14-008_CD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1118" y="2346325"/>
            <a:ext cx="4038600" cy="3036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476375" y="39338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2400" b="1">
              <a:latin typeface="Times New Roman" pitchFamily="18" charset="0"/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Optická neuritida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412875"/>
            <a:ext cx="4471990" cy="49688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</a:pPr>
            <a:r>
              <a:rPr lang="cs-CZ" sz="2400" dirty="0" smtClean="0"/>
              <a:t>Těžká </a:t>
            </a:r>
            <a:r>
              <a:rPr lang="cs-CZ" sz="2400" dirty="0"/>
              <a:t>porucha </a:t>
            </a:r>
            <a:r>
              <a:rPr lang="cs-CZ" sz="2400" dirty="0" err="1"/>
              <a:t>vizu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Bolesti při pohybech oka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Manifestace: 20. – 40r.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Převážně u žen (2-3:1)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Často asociace se systémovými a </a:t>
            </a:r>
            <a:r>
              <a:rPr lang="cs-CZ" sz="2400" dirty="0" err="1"/>
              <a:t>demyelinizačními</a:t>
            </a:r>
            <a:r>
              <a:rPr lang="cs-CZ" sz="2400" dirty="0"/>
              <a:t> chorobami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Výjimečně afekce oboustranná</a:t>
            </a:r>
          </a:p>
        </p:txBody>
      </p:sp>
      <p:pic>
        <p:nvPicPr>
          <p:cNvPr id="57356" name="Picture 12" descr="14-011_CD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62556" y="2346325"/>
            <a:ext cx="4038600" cy="3036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76375" y="39338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2400" b="1">
              <a:latin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476250"/>
            <a:ext cx="5905500" cy="5588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Optická neuritida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27148"/>
            <a:ext cx="4352956" cy="55165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80000"/>
              <a:buNone/>
            </a:pPr>
            <a:r>
              <a:rPr lang="cs-CZ" sz="2400" b="1" dirty="0">
                <a:solidFill>
                  <a:srgbClr val="FF0000"/>
                </a:solidFill>
              </a:rPr>
              <a:t>Intraokulární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Edém papily s hyperémií a  hemoragiemi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 err="1"/>
              <a:t>Oftalmoskopicky</a:t>
            </a:r>
            <a:r>
              <a:rPr lang="cs-CZ" sz="2400" dirty="0"/>
              <a:t> těžko odlišitelná od </a:t>
            </a:r>
            <a:r>
              <a:rPr lang="cs-CZ" sz="2400" dirty="0" err="1"/>
              <a:t>papiledému</a:t>
            </a:r>
            <a:endParaRPr lang="cs-CZ" sz="2400" dirty="0"/>
          </a:p>
          <a:p>
            <a:pPr>
              <a:lnSpc>
                <a:spcPct val="150000"/>
              </a:lnSpc>
              <a:buClr>
                <a:srgbClr val="FFFF00"/>
              </a:buClr>
              <a:buSzPct val="80000"/>
              <a:buNone/>
            </a:pPr>
            <a:r>
              <a:rPr lang="cs-CZ" sz="2400" b="1" dirty="0" err="1" smtClean="0">
                <a:solidFill>
                  <a:srgbClr val="FF0000"/>
                </a:solidFill>
              </a:rPr>
              <a:t>Retrobulbární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Častější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Normální nález na TZN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Ve 20% 1. příznak SM</a:t>
            </a:r>
          </a:p>
        </p:txBody>
      </p:sp>
      <p:pic>
        <p:nvPicPr>
          <p:cNvPr id="62472" name="Picture 8" descr="konr rije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981" y="1989138"/>
            <a:ext cx="4321175" cy="3455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76375" y="39338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2400" b="1">
              <a:latin typeface="Times New Roman" pitchFamily="18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AION </a:t>
            </a:r>
            <a:r>
              <a:rPr lang="cs-CZ" sz="4000" b="1" dirty="0" smtClean="0">
                <a:solidFill>
                  <a:srgbClr val="FFFF00"/>
                </a:solidFill>
              </a:rPr>
              <a:t/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sz="4000" b="1" dirty="0" smtClean="0">
                <a:solidFill>
                  <a:srgbClr val="FFFF00"/>
                </a:solidFill>
              </a:rPr>
              <a:t>přední </a:t>
            </a:r>
            <a:r>
              <a:rPr lang="cs-CZ" sz="4000" b="1" dirty="0">
                <a:solidFill>
                  <a:srgbClr val="FFFF00"/>
                </a:solidFill>
              </a:rPr>
              <a:t>ischemická neuropatie optiku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cs-CZ" sz="2800" dirty="0"/>
              <a:t>Porucha </a:t>
            </a:r>
            <a:r>
              <a:rPr lang="cs-CZ" sz="2800" dirty="0" err="1"/>
              <a:t>perfuze</a:t>
            </a:r>
            <a:r>
              <a:rPr lang="cs-CZ" sz="2800" dirty="0"/>
              <a:t> </a:t>
            </a:r>
            <a:r>
              <a:rPr lang="cs-CZ" sz="2800" dirty="0" err="1"/>
              <a:t>aa.ciliares</a:t>
            </a:r>
            <a:r>
              <a:rPr lang="cs-CZ" sz="2800" dirty="0"/>
              <a:t> </a:t>
            </a:r>
            <a:r>
              <a:rPr lang="cs-CZ" sz="2800" dirty="0" err="1"/>
              <a:t>breves</a:t>
            </a:r>
            <a:r>
              <a:rPr lang="cs-CZ" sz="2800" dirty="0"/>
              <a:t>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80000"/>
              <a:buNone/>
            </a:pPr>
            <a:r>
              <a:rPr lang="cs-CZ" sz="2800" b="1" dirty="0" err="1">
                <a:solidFill>
                  <a:srgbClr val="FF0000"/>
                </a:solidFill>
              </a:rPr>
              <a:t>Arteritická</a:t>
            </a:r>
            <a:r>
              <a:rPr lang="cs-CZ" sz="2800" b="1" dirty="0">
                <a:solidFill>
                  <a:srgbClr val="FF0000"/>
                </a:solidFill>
              </a:rPr>
              <a:t> forma (15%)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80000"/>
              <a:buNone/>
            </a:pPr>
            <a:r>
              <a:rPr lang="cs-CZ" sz="2800" b="1" dirty="0" err="1">
                <a:solidFill>
                  <a:srgbClr val="FF0000"/>
                </a:solidFill>
              </a:rPr>
              <a:t>Nearteritická</a:t>
            </a:r>
            <a:r>
              <a:rPr lang="cs-CZ" sz="2800" b="1" dirty="0">
                <a:solidFill>
                  <a:srgbClr val="FF0000"/>
                </a:solidFill>
              </a:rPr>
              <a:t> forma (80-85%)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Starší pacienti nad 45 let, častěji muži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Rizikové faktory: HT, AS, DM, HLP, kouření, systémová hypotenze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Poruchy </a:t>
            </a:r>
            <a:r>
              <a:rPr lang="cs-CZ" sz="2800" dirty="0" err="1"/>
              <a:t>vizu</a:t>
            </a:r>
            <a:r>
              <a:rPr lang="cs-CZ" sz="2800" dirty="0"/>
              <a:t>  - náhlé a nebolestivé, od světlocitu k téměř </a:t>
            </a:r>
            <a:r>
              <a:rPr lang="cs-CZ" sz="2800" dirty="0" err="1"/>
              <a:t>norm</a:t>
            </a:r>
            <a:r>
              <a:rPr lang="cs-CZ" sz="2800" dirty="0"/>
              <a:t>. hodnotám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Poruchy ZP – jakýkoliv výpadek ZP - </a:t>
            </a:r>
            <a:r>
              <a:rPr lang="cs-CZ" sz="2800" dirty="0" err="1"/>
              <a:t>altitudinální</a:t>
            </a:r>
            <a:r>
              <a:rPr lang="cs-CZ" sz="2800" dirty="0"/>
              <a:t> </a:t>
            </a:r>
            <a:r>
              <a:rPr lang="cs-CZ" sz="2800" dirty="0" err="1"/>
              <a:t>heminanopsie</a:t>
            </a:r>
            <a:r>
              <a:rPr lang="cs-CZ" sz="2800" dirty="0"/>
              <a:t>, obloukovité skotomy, výpadky v </a:t>
            </a:r>
            <a:r>
              <a:rPr lang="cs-CZ" sz="2800" dirty="0" err="1"/>
              <a:t>inferonasálním</a:t>
            </a:r>
            <a:r>
              <a:rPr lang="cs-CZ" sz="2800" dirty="0"/>
              <a:t> kvadrantu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476375" y="39338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2400" b="1"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260350"/>
            <a:ext cx="8286808" cy="109694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AION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přední ischemická neuropatie optiku</a:t>
            </a:r>
            <a:endParaRPr lang="cs-CZ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5542" name="Picture 6" descr="prochazko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412875"/>
            <a:ext cx="3529012" cy="2549525"/>
          </a:xfrm>
        </p:spPr>
      </p:pic>
      <p:sp>
        <p:nvSpPr>
          <p:cNvPr id="6554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365625"/>
            <a:ext cx="8229600" cy="2197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cs-CZ" sz="2800" dirty="0" err="1"/>
              <a:t>Oftalmoskopický</a:t>
            </a:r>
            <a:r>
              <a:rPr lang="cs-CZ" sz="2800" dirty="0"/>
              <a:t> nález: 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800" dirty="0"/>
              <a:t>Bledý, ischemický edém TZN, s drobnými </a:t>
            </a:r>
            <a:r>
              <a:rPr lang="cs-CZ" sz="2800" dirty="0" err="1"/>
              <a:t>extravazáty</a:t>
            </a:r>
            <a:r>
              <a:rPr lang="cs-CZ" sz="2800" dirty="0"/>
              <a:t> či hemoragiemi na papile nebo </a:t>
            </a:r>
            <a:r>
              <a:rPr lang="cs-CZ" sz="2800" dirty="0" err="1"/>
              <a:t>peripapilárně</a:t>
            </a:r>
            <a:endParaRPr lang="cs-CZ" sz="2800" dirty="0"/>
          </a:p>
        </p:txBody>
      </p:sp>
      <p:pic>
        <p:nvPicPr>
          <p:cNvPr id="65546" name="Picture 10" descr="dolezelova1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412875"/>
            <a:ext cx="3530600" cy="255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14-007_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00034" y="3789363"/>
            <a:ext cx="2590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b="1" dirty="0" smtClean="0"/>
              <a:t>↑ Drúzová </a:t>
            </a:r>
            <a:r>
              <a:rPr lang="cs-CZ" sz="2400" b="1" dirty="0"/>
              <a:t>papila - </a:t>
            </a:r>
            <a:r>
              <a:rPr lang="cs-CZ" sz="2400" b="1" dirty="0" err="1"/>
              <a:t>pseudoedém</a:t>
            </a:r>
            <a:endParaRPr lang="cs-CZ" sz="2400" b="1" dirty="0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867400" y="2110079"/>
            <a:ext cx="218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↓ Edém </a:t>
            </a:r>
            <a:r>
              <a:rPr lang="cs-CZ" sz="2400" b="1" dirty="0">
                <a:latin typeface="+mj-lt"/>
              </a:rPr>
              <a:t>při IKH</a:t>
            </a:r>
          </a:p>
        </p:txBody>
      </p:sp>
      <p:pic>
        <p:nvPicPr>
          <p:cNvPr id="55306" name="Picture 10" descr="zden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924175"/>
            <a:ext cx="5292725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sebesta1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3700463"/>
          </a:xfrm>
          <a:prstGeom prst="rect">
            <a:avLst/>
          </a:prstGeom>
          <a:noFill/>
        </p:spPr>
      </p:pic>
      <p:pic>
        <p:nvPicPr>
          <p:cNvPr id="67589" name="Picture 5" descr="sebesta1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105150"/>
            <a:ext cx="5003800" cy="3752850"/>
          </a:xfrm>
          <a:prstGeom prst="rect">
            <a:avLst/>
          </a:prstGeo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214942" y="352364"/>
            <a:ext cx="38576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Syndrom </a:t>
            </a:r>
            <a:r>
              <a:rPr lang="cs-CZ" sz="2400" b="1" dirty="0" err="1"/>
              <a:t>Foster</a:t>
            </a:r>
            <a:r>
              <a:rPr lang="cs-CZ" sz="2400" b="1" dirty="0"/>
              <a:t> </a:t>
            </a:r>
            <a:r>
              <a:rPr lang="cs-CZ" sz="2400" b="1" dirty="0" smtClean="0"/>
              <a:t>– </a:t>
            </a:r>
            <a:r>
              <a:rPr lang="cs-CZ" sz="2400" b="1" dirty="0" err="1" smtClean="0"/>
              <a:t>Kennedy</a:t>
            </a:r>
            <a:endParaRPr lang="cs-CZ" sz="2400" b="1" dirty="0" smtClean="0"/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cs-CZ" sz="2400" dirty="0" smtClean="0"/>
              <a:t>Pravý – nádor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cs-CZ" sz="2400" dirty="0" smtClean="0"/>
              <a:t>Nepravý – jiná příčina (IKH…)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42844" y="4214818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err="1" smtClean="0"/>
              <a:t>Oftalmoskopický</a:t>
            </a:r>
            <a:r>
              <a:rPr lang="sk-SK" sz="2000" b="1" dirty="0" smtClean="0"/>
              <a:t> nález: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Jedno oko: atrofia zrakového nervu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Druhé oko: edém terče zrak. nervu</a:t>
            </a:r>
            <a:endParaRPr lang="sk-SK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Syndrom</a:t>
            </a:r>
            <a:r>
              <a:rPr lang="sk-SK" b="1" dirty="0" smtClean="0">
                <a:solidFill>
                  <a:srgbClr val="FFFF00"/>
                </a:solidFill>
              </a:rPr>
              <a:t> hrotu očnice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3500" b="1" dirty="0" err="1" smtClean="0"/>
              <a:t>Etiologie</a:t>
            </a:r>
            <a:r>
              <a:rPr lang="sk-SK" sz="3500" b="1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sz="3000" dirty="0" err="1" smtClean="0"/>
              <a:t>léze</a:t>
            </a:r>
            <a:r>
              <a:rPr lang="sk-SK" sz="3000" dirty="0" smtClean="0"/>
              <a:t> </a:t>
            </a:r>
            <a:r>
              <a:rPr lang="sk-SK" sz="3000" dirty="0" err="1" smtClean="0"/>
              <a:t>n.II</a:t>
            </a:r>
            <a:r>
              <a:rPr lang="sk-SK" sz="3000" dirty="0" smtClean="0"/>
              <a:t>, </a:t>
            </a:r>
            <a:r>
              <a:rPr lang="sk-SK" sz="3000" dirty="0" err="1" smtClean="0"/>
              <a:t>n.III</a:t>
            </a:r>
            <a:r>
              <a:rPr lang="sk-SK" sz="3000" dirty="0" smtClean="0"/>
              <a:t>, </a:t>
            </a:r>
            <a:r>
              <a:rPr lang="sk-SK" sz="3000" dirty="0" err="1" smtClean="0"/>
              <a:t>n.IV</a:t>
            </a:r>
            <a:r>
              <a:rPr lang="sk-SK" sz="3000" dirty="0" smtClean="0"/>
              <a:t>, n.V</a:t>
            </a:r>
            <a:r>
              <a:rPr lang="sk-SK" sz="3000" baseline="-25000" dirty="0" smtClean="0"/>
              <a:t>1</a:t>
            </a:r>
            <a:r>
              <a:rPr lang="sk-SK" sz="3000" dirty="0" smtClean="0"/>
              <a:t>, </a:t>
            </a:r>
            <a:r>
              <a:rPr lang="sk-SK" sz="3000" dirty="0" err="1" smtClean="0"/>
              <a:t>n.VI</a:t>
            </a:r>
            <a:r>
              <a:rPr lang="sk-SK" sz="3000" dirty="0" smtClean="0"/>
              <a:t> 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sz="2400" dirty="0" smtClean="0"/>
              <a:t>(</a:t>
            </a:r>
            <a:r>
              <a:rPr lang="sk-SK" sz="2400" dirty="0" err="1" smtClean="0"/>
              <a:t>expanzivní</a:t>
            </a:r>
            <a:r>
              <a:rPr lang="sk-SK" sz="2400" dirty="0" smtClean="0"/>
              <a:t>/</a:t>
            </a:r>
            <a:r>
              <a:rPr lang="sk-SK" sz="2400" dirty="0" err="1" smtClean="0"/>
              <a:t>infiltrativní</a:t>
            </a:r>
            <a:r>
              <a:rPr lang="sk-SK" sz="2400" dirty="0" smtClean="0"/>
              <a:t>  proces v </a:t>
            </a:r>
            <a:r>
              <a:rPr lang="sk-SK" sz="2400" dirty="0" err="1" smtClean="0"/>
              <a:t>orbitě</a:t>
            </a:r>
            <a:r>
              <a:rPr lang="sk-SK" sz="2400" dirty="0" smtClean="0"/>
              <a:t> – neoplazma, metastáza; </a:t>
            </a:r>
            <a:r>
              <a:rPr lang="sk-SK" sz="2400" dirty="0" err="1" smtClean="0"/>
              <a:t>orbitocelulitída</a:t>
            </a:r>
            <a:r>
              <a:rPr lang="sk-SK" sz="2400" dirty="0" smtClean="0"/>
              <a:t> – infekční </a:t>
            </a:r>
            <a:r>
              <a:rPr lang="sk-SK" sz="2400" dirty="0" err="1" smtClean="0"/>
              <a:t>etiologie</a:t>
            </a:r>
            <a:r>
              <a:rPr lang="sk-SK" sz="2400" dirty="0" smtClean="0"/>
              <a:t>)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3500" b="1" dirty="0" smtClean="0"/>
              <a:t>Klinický obraz</a:t>
            </a:r>
          </a:p>
          <a:p>
            <a:r>
              <a:rPr lang="sk-SK" sz="3000" dirty="0" smtClean="0"/>
              <a:t>kompletní </a:t>
            </a:r>
            <a:r>
              <a:rPr lang="sk-SK" sz="3000" dirty="0" err="1" smtClean="0"/>
              <a:t>oftalmoplegie</a:t>
            </a:r>
            <a:endParaRPr lang="sk-SK" sz="3000" dirty="0" smtClean="0"/>
          </a:p>
          <a:p>
            <a:r>
              <a:rPr lang="sk-SK" sz="3000" dirty="0" err="1"/>
              <a:t>s</a:t>
            </a:r>
            <a:r>
              <a:rPr lang="sk-SK" sz="3000" dirty="0" err="1" smtClean="0"/>
              <a:t>nížení</a:t>
            </a:r>
            <a:r>
              <a:rPr lang="sk-SK" sz="3000" dirty="0" smtClean="0"/>
              <a:t> / </a:t>
            </a:r>
            <a:r>
              <a:rPr lang="sk-SK" sz="3000" dirty="0" err="1" smtClean="0"/>
              <a:t>poškození</a:t>
            </a:r>
            <a:r>
              <a:rPr lang="sk-SK" sz="3000" dirty="0" smtClean="0"/>
              <a:t> / </a:t>
            </a:r>
            <a:r>
              <a:rPr lang="sk-SK" sz="3000" dirty="0" err="1" smtClean="0"/>
              <a:t>ztráta</a:t>
            </a:r>
            <a:r>
              <a:rPr lang="sk-SK" sz="3000" dirty="0" smtClean="0"/>
              <a:t> zraku (</a:t>
            </a:r>
            <a:r>
              <a:rPr lang="sk-SK" sz="3000" dirty="0" err="1" smtClean="0"/>
              <a:t>vizu</a:t>
            </a:r>
            <a:r>
              <a:rPr lang="sk-SK" sz="3000" dirty="0" smtClean="0"/>
              <a:t>)</a:t>
            </a:r>
          </a:p>
          <a:p>
            <a:r>
              <a:rPr lang="sk-SK" sz="3000" dirty="0" err="1"/>
              <a:t>e</a:t>
            </a:r>
            <a:r>
              <a:rPr lang="sk-SK" sz="3000" dirty="0" err="1" smtClean="0"/>
              <a:t>xoftalmus</a:t>
            </a:r>
            <a:endParaRPr lang="sk-SK" sz="3000" dirty="0" smtClean="0"/>
          </a:p>
          <a:p>
            <a:r>
              <a:rPr lang="sk-SK" sz="3000" dirty="0" smtClean="0"/>
              <a:t>edém/atrofie terče zrak. nervu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Anatomie</a:t>
            </a:r>
            <a:r>
              <a:rPr lang="sk-SK" b="1" dirty="0" smtClean="0">
                <a:solidFill>
                  <a:srgbClr val="FFFF00"/>
                </a:solidFill>
              </a:rPr>
              <a:t> zrakové dráhy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 smtClean="0">
                <a:solidFill>
                  <a:srgbClr val="FF0000"/>
                </a:solidFill>
              </a:rPr>
              <a:t>Sítnice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- </a:t>
            </a:r>
            <a:r>
              <a:rPr lang="sk-SK" sz="2400" b="1" dirty="0" smtClean="0"/>
              <a:t>tyčinky</a:t>
            </a:r>
            <a:r>
              <a:rPr lang="sk-SK" sz="2400" dirty="0" smtClean="0"/>
              <a:t> a </a:t>
            </a:r>
            <a:r>
              <a:rPr lang="sk-SK" sz="2400" b="1" dirty="0" err="1" smtClean="0"/>
              <a:t>čípky</a:t>
            </a:r>
            <a:r>
              <a:rPr lang="sk-SK" sz="2400" b="1" dirty="0" smtClean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fotoreceptory</a:t>
            </a:r>
            <a:r>
              <a:rPr lang="sk-SK" sz="2400" dirty="0" smtClean="0"/>
              <a:t>), </a:t>
            </a:r>
            <a:r>
              <a:rPr lang="sk-SK" sz="2400" b="1" dirty="0" err="1" smtClean="0"/>
              <a:t>bipolární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buňky</a:t>
            </a:r>
            <a:r>
              <a:rPr lang="sk-SK" sz="2400" dirty="0" smtClean="0"/>
              <a:t> (1. </a:t>
            </a:r>
            <a:r>
              <a:rPr lang="sk-SK" sz="2400" dirty="0" err="1" smtClean="0"/>
              <a:t>neuron</a:t>
            </a:r>
            <a:r>
              <a:rPr lang="sk-SK" sz="2400" dirty="0" smtClean="0"/>
              <a:t>), </a:t>
            </a:r>
            <a:r>
              <a:rPr lang="sk-SK" sz="2400" b="1" dirty="0" smtClean="0"/>
              <a:t>gangliové </a:t>
            </a:r>
            <a:r>
              <a:rPr lang="sk-SK" sz="2400" b="1" dirty="0" err="1" smtClean="0"/>
              <a:t>buňky</a:t>
            </a:r>
            <a:r>
              <a:rPr lang="sk-SK" sz="2400" dirty="0" smtClean="0"/>
              <a:t> (2. </a:t>
            </a:r>
            <a:r>
              <a:rPr lang="sk-SK" sz="2400" dirty="0" err="1" smtClean="0"/>
              <a:t>neuron</a:t>
            </a:r>
            <a:r>
              <a:rPr lang="sk-SK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FF0000"/>
                </a:solidFill>
              </a:rPr>
              <a:t>Zrakový nerv</a:t>
            </a:r>
            <a:r>
              <a:rPr lang="sk-SK" sz="2400" dirty="0" smtClean="0"/>
              <a:t> - </a:t>
            </a:r>
            <a:r>
              <a:rPr lang="sk-SK" sz="2400" dirty="0" err="1" smtClean="0"/>
              <a:t>axony</a:t>
            </a:r>
            <a:r>
              <a:rPr lang="sk-SK" sz="2400" dirty="0" smtClean="0"/>
              <a:t> </a:t>
            </a:r>
            <a:r>
              <a:rPr lang="sk-SK" sz="2400" dirty="0" err="1" smtClean="0"/>
              <a:t>ggl</a:t>
            </a:r>
            <a:r>
              <a:rPr lang="sk-SK" sz="2400" dirty="0" smtClean="0"/>
              <a:t>. </a:t>
            </a:r>
            <a:r>
              <a:rPr lang="sk-SK" sz="2400" dirty="0" err="1" smtClean="0"/>
              <a:t>buněk</a:t>
            </a:r>
            <a:r>
              <a:rPr lang="sk-SK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>
                <a:solidFill>
                  <a:srgbClr val="FF0000"/>
                </a:solidFill>
              </a:rPr>
              <a:t>Chiasma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opticum</a:t>
            </a:r>
            <a:r>
              <a:rPr lang="sk-SK" sz="2400" dirty="0" smtClean="0"/>
              <a:t> - </a:t>
            </a:r>
            <a:r>
              <a:rPr lang="sk-SK" sz="2400" dirty="0" err="1" smtClean="0"/>
              <a:t>axony</a:t>
            </a:r>
            <a:r>
              <a:rPr lang="sk-SK" sz="2400" dirty="0" smtClean="0"/>
              <a:t> </a:t>
            </a:r>
            <a:r>
              <a:rPr lang="sk-SK" sz="2400" dirty="0" err="1" smtClean="0"/>
              <a:t>ggl</a:t>
            </a:r>
            <a:r>
              <a:rPr lang="sk-SK" sz="2400" dirty="0" smtClean="0"/>
              <a:t>. </a:t>
            </a:r>
            <a:r>
              <a:rPr lang="sk-SK" sz="2400" dirty="0" err="1" smtClean="0"/>
              <a:t>buněk</a:t>
            </a:r>
            <a:r>
              <a:rPr lang="sk-SK" sz="2400" dirty="0" smtClean="0"/>
              <a:t> - </a:t>
            </a:r>
            <a:r>
              <a:rPr lang="sk-SK" sz="2400" dirty="0" err="1" smtClean="0"/>
              <a:t>částečné</a:t>
            </a:r>
            <a:r>
              <a:rPr lang="sk-SK" sz="2400" dirty="0" smtClean="0"/>
              <a:t> </a:t>
            </a:r>
            <a:r>
              <a:rPr lang="sk-SK" sz="2400" dirty="0" err="1" smtClean="0"/>
              <a:t>křížení</a:t>
            </a:r>
            <a:r>
              <a:rPr lang="sk-SK" sz="2400" dirty="0" smtClean="0"/>
              <a:t>!!! 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>
                <a:solidFill>
                  <a:srgbClr val="FF0000"/>
                </a:solidFill>
              </a:rPr>
              <a:t>Tractus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opticus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- </a:t>
            </a:r>
            <a:r>
              <a:rPr lang="sk-SK" sz="2400" dirty="0" err="1" smtClean="0"/>
              <a:t>axony</a:t>
            </a:r>
            <a:r>
              <a:rPr lang="sk-SK" sz="2400" dirty="0" smtClean="0"/>
              <a:t> </a:t>
            </a:r>
            <a:r>
              <a:rPr lang="sk-SK" sz="2400" dirty="0" err="1" smtClean="0"/>
              <a:t>ggl</a:t>
            </a:r>
            <a:r>
              <a:rPr lang="sk-SK" sz="2400" dirty="0" smtClean="0"/>
              <a:t>. </a:t>
            </a:r>
            <a:r>
              <a:rPr lang="sk-SK" sz="2400" dirty="0" err="1" smtClean="0"/>
              <a:t>buněk</a:t>
            </a: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FF0000"/>
                </a:solidFill>
              </a:rPr>
              <a:t>Corpus </a:t>
            </a:r>
            <a:r>
              <a:rPr lang="sk-SK" sz="2400" b="1" dirty="0" err="1" smtClean="0">
                <a:solidFill>
                  <a:srgbClr val="FF0000"/>
                </a:solidFill>
              </a:rPr>
              <a:t>geniculatum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laterale</a:t>
            </a:r>
            <a:r>
              <a:rPr lang="sk-SK" sz="2400" b="1" dirty="0" smtClean="0"/>
              <a:t> </a:t>
            </a:r>
            <a:r>
              <a:rPr lang="sk-SK" sz="2400" dirty="0" smtClean="0"/>
              <a:t>– </a:t>
            </a:r>
            <a:r>
              <a:rPr lang="sk-SK" sz="2400" dirty="0" err="1" smtClean="0"/>
              <a:t>magno</a:t>
            </a:r>
            <a:r>
              <a:rPr lang="sk-SK" sz="2400" dirty="0" smtClean="0"/>
              <a:t>- a </a:t>
            </a:r>
            <a:r>
              <a:rPr lang="sk-SK" sz="2400" dirty="0" err="1" smtClean="0"/>
              <a:t>parvocelulární</a:t>
            </a:r>
            <a:r>
              <a:rPr lang="sk-SK" sz="2400" dirty="0" smtClean="0"/>
              <a:t> </a:t>
            </a:r>
            <a:r>
              <a:rPr lang="sk-SK" sz="2400" dirty="0" err="1" smtClean="0"/>
              <a:t>buňky</a:t>
            </a:r>
            <a:r>
              <a:rPr lang="sk-SK" sz="2400" dirty="0" smtClean="0"/>
              <a:t> (3. </a:t>
            </a:r>
            <a:r>
              <a:rPr lang="sk-SK" sz="2400" dirty="0" err="1" smtClean="0"/>
              <a:t>neuron</a:t>
            </a:r>
            <a:r>
              <a:rPr lang="sk-SK" sz="2400" dirty="0" smtClean="0"/>
              <a:t>), </a:t>
            </a:r>
            <a:r>
              <a:rPr lang="sk-SK" sz="2400" dirty="0" err="1" smtClean="0"/>
              <a:t>primární</a:t>
            </a:r>
            <a:r>
              <a:rPr lang="sk-SK" sz="2400" dirty="0" smtClean="0"/>
              <a:t> zrakové centrum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>
                <a:solidFill>
                  <a:srgbClr val="FF0000"/>
                </a:solidFill>
              </a:rPr>
              <a:t>Radiatio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optica</a:t>
            </a:r>
            <a:r>
              <a:rPr lang="sk-SK" sz="2400" b="1" dirty="0" smtClean="0"/>
              <a:t> </a:t>
            </a:r>
            <a:r>
              <a:rPr lang="sk-SK" sz="2400" dirty="0" smtClean="0"/>
              <a:t>- </a:t>
            </a:r>
            <a:r>
              <a:rPr lang="sk-SK" sz="2400" dirty="0" err="1" smtClean="0"/>
              <a:t>axony</a:t>
            </a:r>
            <a:r>
              <a:rPr lang="sk-SK" sz="2400" dirty="0" smtClean="0"/>
              <a:t> 3. </a:t>
            </a:r>
            <a:r>
              <a:rPr lang="sk-SK" sz="2400" dirty="0" err="1" smtClean="0"/>
              <a:t>neuronu</a:t>
            </a:r>
            <a:r>
              <a:rPr lang="sk-SK" sz="2400" dirty="0" smtClean="0"/>
              <a:t> – </a:t>
            </a:r>
            <a:r>
              <a:rPr lang="sk-SK" sz="2400" dirty="0" err="1" smtClean="0"/>
              <a:t>tractus</a:t>
            </a:r>
            <a:r>
              <a:rPr lang="sk-SK" sz="2400" dirty="0" smtClean="0"/>
              <a:t> </a:t>
            </a:r>
            <a:r>
              <a:rPr lang="sk-SK" sz="2400" dirty="0" err="1" smtClean="0"/>
              <a:t>geniculocalcarinus</a:t>
            </a: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FF0000"/>
                </a:solidFill>
              </a:rPr>
              <a:t>Zraková </a:t>
            </a:r>
            <a:r>
              <a:rPr lang="sk-SK" sz="2400" b="1" dirty="0" err="1" smtClean="0">
                <a:solidFill>
                  <a:srgbClr val="FF0000"/>
                </a:solidFill>
              </a:rPr>
              <a:t>kůra</a:t>
            </a:r>
            <a:r>
              <a:rPr lang="sk-SK" sz="2400" dirty="0" smtClean="0"/>
              <a:t> (</a:t>
            </a:r>
            <a:r>
              <a:rPr lang="sk-SK" sz="2400" dirty="0" err="1" smtClean="0"/>
              <a:t>Gratioletův</a:t>
            </a:r>
            <a:r>
              <a:rPr lang="sk-SK" sz="2400" dirty="0" smtClean="0"/>
              <a:t> </a:t>
            </a:r>
            <a:r>
              <a:rPr lang="sk-SK" sz="2400" dirty="0" err="1" smtClean="0"/>
              <a:t>svazek</a:t>
            </a:r>
            <a:r>
              <a:rPr lang="sk-SK" sz="2400" dirty="0" smtClean="0"/>
              <a:t>) - </a:t>
            </a:r>
            <a:r>
              <a:rPr lang="sk-SK" sz="2400" dirty="0" err="1" smtClean="0"/>
              <a:t>fissura</a:t>
            </a:r>
            <a:r>
              <a:rPr lang="sk-SK" sz="2400" dirty="0" smtClean="0"/>
              <a:t> </a:t>
            </a:r>
            <a:r>
              <a:rPr lang="sk-SK" sz="2400" dirty="0" err="1" smtClean="0"/>
              <a:t>calcarina</a:t>
            </a:r>
            <a:r>
              <a:rPr lang="sk-SK" sz="2400" dirty="0" smtClean="0"/>
              <a:t> - </a:t>
            </a:r>
            <a:r>
              <a:rPr lang="sk-SK" sz="2400" dirty="0" err="1" smtClean="0"/>
              <a:t>primární</a:t>
            </a:r>
            <a:r>
              <a:rPr lang="sk-SK" sz="2400" dirty="0" smtClean="0"/>
              <a:t> zraková </a:t>
            </a:r>
            <a:r>
              <a:rPr lang="sk-SK" sz="2400" dirty="0" err="1" smtClean="0"/>
              <a:t>kůra</a:t>
            </a:r>
            <a:r>
              <a:rPr lang="sk-SK" sz="2400" dirty="0" smtClean="0"/>
              <a:t> (</a:t>
            </a:r>
            <a:r>
              <a:rPr lang="sk-SK" sz="2400" dirty="0" err="1" smtClean="0"/>
              <a:t>Brodmanova</a:t>
            </a:r>
            <a:r>
              <a:rPr lang="sk-SK" sz="2400" dirty="0" smtClean="0"/>
              <a:t> </a:t>
            </a:r>
            <a:r>
              <a:rPr lang="sk-SK" sz="2400" dirty="0" err="1" smtClean="0"/>
              <a:t>area</a:t>
            </a:r>
            <a:r>
              <a:rPr lang="sk-SK" sz="2400" dirty="0" smtClean="0"/>
              <a:t> 17)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Syndrom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kavernozního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sinu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err="1" smtClean="0"/>
              <a:t>Etiologie</a:t>
            </a:r>
            <a:endParaRPr lang="sk-SK" b="1" dirty="0" smtClean="0"/>
          </a:p>
          <a:p>
            <a:r>
              <a:rPr lang="sk-SK" sz="2800" dirty="0" err="1" smtClean="0"/>
              <a:t>léze</a:t>
            </a:r>
            <a:r>
              <a:rPr lang="sk-SK" sz="2800" dirty="0" smtClean="0"/>
              <a:t> </a:t>
            </a:r>
            <a:r>
              <a:rPr lang="sk-SK" sz="2800" dirty="0" err="1" smtClean="0"/>
              <a:t>n.III</a:t>
            </a:r>
            <a:r>
              <a:rPr lang="sk-SK" sz="2800" dirty="0" smtClean="0"/>
              <a:t>, </a:t>
            </a:r>
            <a:r>
              <a:rPr lang="sk-SK" sz="2800" dirty="0" err="1" smtClean="0"/>
              <a:t>n.IV</a:t>
            </a:r>
            <a:r>
              <a:rPr lang="sk-SK" sz="2800" dirty="0" smtClean="0"/>
              <a:t>, n.V</a:t>
            </a:r>
            <a:r>
              <a:rPr lang="sk-SK" sz="2800" baseline="-25000" dirty="0" smtClean="0"/>
              <a:t>1</a:t>
            </a:r>
            <a:r>
              <a:rPr lang="sk-SK" sz="2800" dirty="0" smtClean="0"/>
              <a:t>, </a:t>
            </a:r>
            <a:r>
              <a:rPr lang="sk-SK" sz="2800" dirty="0" err="1" smtClean="0"/>
              <a:t>n.VI</a:t>
            </a:r>
            <a:r>
              <a:rPr lang="sk-SK" sz="2800" dirty="0" smtClean="0"/>
              <a:t> </a:t>
            </a:r>
            <a:r>
              <a:rPr lang="sk-SK" sz="2200" dirty="0" smtClean="0"/>
              <a:t>(</a:t>
            </a:r>
            <a:r>
              <a:rPr lang="sk-SK" sz="2200" dirty="0" err="1" smtClean="0"/>
              <a:t>meningeomy</a:t>
            </a:r>
            <a:r>
              <a:rPr lang="sk-SK" sz="2200" dirty="0" smtClean="0"/>
              <a:t>, metastázy, Tu hypofýzy, </a:t>
            </a:r>
            <a:r>
              <a:rPr lang="sk-SK" sz="2200" dirty="0" err="1" smtClean="0"/>
              <a:t>pituitární</a:t>
            </a:r>
            <a:r>
              <a:rPr lang="sk-SK" sz="2200" dirty="0" smtClean="0"/>
              <a:t> apoplexie, </a:t>
            </a:r>
            <a:r>
              <a:rPr lang="sk-SK" sz="2200" dirty="0" err="1" smtClean="0"/>
              <a:t>aneuryzmata</a:t>
            </a:r>
            <a:r>
              <a:rPr lang="sk-SK" sz="2200" dirty="0" smtClean="0"/>
              <a:t> </a:t>
            </a:r>
            <a:r>
              <a:rPr lang="sk-SK" sz="2200" dirty="0" err="1" smtClean="0"/>
              <a:t>intrakaverózní</a:t>
            </a:r>
            <a:r>
              <a:rPr lang="sk-SK" sz="2200" dirty="0" smtClean="0"/>
              <a:t> </a:t>
            </a:r>
            <a:r>
              <a:rPr lang="sk-SK" sz="2200" dirty="0" err="1" smtClean="0"/>
              <a:t>části</a:t>
            </a:r>
            <a:r>
              <a:rPr lang="sk-SK" sz="2200" dirty="0" smtClean="0"/>
              <a:t> </a:t>
            </a:r>
            <a:r>
              <a:rPr lang="sk-SK" sz="2200" dirty="0" err="1" smtClean="0"/>
              <a:t>a.carotis</a:t>
            </a:r>
            <a:r>
              <a:rPr lang="sk-SK" sz="2200" dirty="0" smtClean="0"/>
              <a:t> </a:t>
            </a:r>
            <a:r>
              <a:rPr lang="sk-SK" sz="2200" dirty="0" err="1" smtClean="0"/>
              <a:t>int</a:t>
            </a:r>
            <a:r>
              <a:rPr lang="sk-SK" sz="2200" dirty="0" smtClean="0"/>
              <a:t>., </a:t>
            </a:r>
            <a:r>
              <a:rPr lang="sk-SK" sz="2200" dirty="0" err="1" smtClean="0"/>
              <a:t>karotido-kavernózní</a:t>
            </a:r>
            <a:r>
              <a:rPr lang="sk-SK" sz="2200" dirty="0" smtClean="0"/>
              <a:t> </a:t>
            </a:r>
            <a:r>
              <a:rPr lang="sk-SK" sz="2200" dirty="0" err="1" smtClean="0"/>
              <a:t>píštěl</a:t>
            </a:r>
            <a:r>
              <a:rPr lang="sk-SK" sz="2200" dirty="0" smtClean="0"/>
              <a:t>, trombóza </a:t>
            </a:r>
            <a:r>
              <a:rPr lang="sk-SK" sz="2200" dirty="0" err="1" smtClean="0"/>
              <a:t>kavernózního</a:t>
            </a:r>
            <a:r>
              <a:rPr lang="sk-SK" sz="2200" dirty="0" smtClean="0"/>
              <a:t> </a:t>
            </a:r>
            <a:r>
              <a:rPr lang="sk-SK" sz="2200" dirty="0" err="1" smtClean="0"/>
              <a:t>sinu</a:t>
            </a:r>
            <a:r>
              <a:rPr lang="sk-SK" sz="2200" dirty="0" smtClean="0"/>
              <a:t>...)</a:t>
            </a:r>
          </a:p>
          <a:p>
            <a:pPr>
              <a:buNone/>
            </a:pPr>
            <a:r>
              <a:rPr lang="sk-SK" b="1" dirty="0" smtClean="0"/>
              <a:t>Klinický obraz</a:t>
            </a:r>
          </a:p>
          <a:p>
            <a:r>
              <a:rPr lang="sk-SK" sz="2800" dirty="0" smtClean="0"/>
              <a:t>kompletní </a:t>
            </a:r>
            <a:r>
              <a:rPr lang="sk-SK" sz="2800" dirty="0" err="1" smtClean="0"/>
              <a:t>oftalmoplegie</a:t>
            </a:r>
            <a:endParaRPr lang="sk-SK" sz="2800" dirty="0" smtClean="0"/>
          </a:p>
          <a:p>
            <a:r>
              <a:rPr lang="sk-SK" sz="2800" dirty="0"/>
              <a:t>d</a:t>
            </a:r>
            <a:r>
              <a:rPr lang="sk-SK" sz="2800" dirty="0" smtClean="0"/>
              <a:t>ilatovaná zornice</a:t>
            </a:r>
          </a:p>
          <a:p>
            <a:r>
              <a:rPr lang="sk-SK" sz="2800" dirty="0" err="1"/>
              <a:t>z</a:t>
            </a:r>
            <a:r>
              <a:rPr lang="sk-SK" sz="2800" dirty="0" err="1" smtClean="0"/>
              <a:t>tráta</a:t>
            </a:r>
            <a:r>
              <a:rPr lang="sk-SK" sz="2800" dirty="0" smtClean="0"/>
              <a:t> </a:t>
            </a:r>
            <a:r>
              <a:rPr lang="sk-SK" sz="2800" dirty="0" err="1" smtClean="0"/>
              <a:t>čití</a:t>
            </a:r>
            <a:r>
              <a:rPr lang="sk-SK" sz="2800" dirty="0" smtClean="0"/>
              <a:t> </a:t>
            </a:r>
            <a:r>
              <a:rPr lang="sk-SK" sz="2200" dirty="0" smtClean="0"/>
              <a:t>(v inervační oblasti n.V</a:t>
            </a:r>
            <a:r>
              <a:rPr lang="sk-SK" sz="2200" baseline="-25000" dirty="0" smtClean="0"/>
              <a:t>1</a:t>
            </a:r>
            <a:r>
              <a:rPr lang="sk-SK" sz="2200" dirty="0" smtClean="0"/>
              <a:t>, </a:t>
            </a:r>
            <a:r>
              <a:rPr lang="sk-SK" sz="2200" dirty="0" err="1" smtClean="0"/>
              <a:t>někdy</a:t>
            </a:r>
            <a:r>
              <a:rPr lang="sk-SK" sz="2200" dirty="0" smtClean="0"/>
              <a:t> i n.V</a:t>
            </a:r>
            <a:r>
              <a:rPr lang="sk-SK" sz="2200" baseline="-25000" dirty="0" smtClean="0"/>
              <a:t>2</a:t>
            </a:r>
            <a:r>
              <a:rPr lang="sk-SK" sz="2200" dirty="0" smtClean="0"/>
              <a:t>)</a:t>
            </a:r>
          </a:p>
          <a:p>
            <a:r>
              <a:rPr lang="sk-SK" sz="2800" dirty="0" err="1" smtClean="0"/>
              <a:t>Hornerův</a:t>
            </a:r>
            <a:r>
              <a:rPr lang="sk-SK" sz="2800" dirty="0" smtClean="0"/>
              <a:t> </a:t>
            </a:r>
            <a:r>
              <a:rPr lang="sk-SK" sz="2800" dirty="0" err="1" smtClean="0"/>
              <a:t>syndrom</a:t>
            </a:r>
            <a:r>
              <a:rPr lang="sk-SK" sz="2800" dirty="0" smtClean="0"/>
              <a:t> </a:t>
            </a:r>
            <a:endParaRPr lang="sk-SK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</a:rPr>
              <a:t>Ultrastruktura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sítnice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Retine_couches_couleur_(FF)_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6786610" cy="558633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retina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6002" y="0"/>
            <a:ext cx="10125786" cy="6866822"/>
          </a:xfrm>
        </p:spPr>
      </p:pic>
      <p:sp>
        <p:nvSpPr>
          <p:cNvPr id="7" name="BlokTextu 6"/>
          <p:cNvSpPr txBox="1"/>
          <p:nvPr/>
        </p:nvSpPr>
        <p:spPr>
          <a:xfrm>
            <a:off x="714348" y="600076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solidFill>
                  <a:srgbClr val="FF0000"/>
                </a:solidFill>
              </a:rPr>
              <a:t>fotoreceptory</a:t>
            </a:r>
            <a:r>
              <a:rPr lang="sk-SK" sz="3600" b="1" dirty="0" smtClean="0">
                <a:solidFill>
                  <a:srgbClr val="FF0000"/>
                </a:solidFill>
              </a:rPr>
              <a:t> v </a:t>
            </a:r>
            <a:r>
              <a:rPr lang="sk-SK" sz="3600" b="1" dirty="0" err="1" smtClean="0">
                <a:solidFill>
                  <a:srgbClr val="FF0000"/>
                </a:solidFill>
              </a:rPr>
              <a:t>elektronovém</a:t>
            </a:r>
            <a:r>
              <a:rPr lang="sk-SK" sz="3600" b="1" dirty="0" smtClean="0">
                <a:solidFill>
                  <a:srgbClr val="FF0000"/>
                </a:solidFill>
              </a:rPr>
              <a:t> mikroskopu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Zraková dráha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285720" y="1600200"/>
            <a:ext cx="4972056" cy="4900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 smtClean="0"/>
              <a:t>Chiasma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opticum</a:t>
            </a:r>
            <a:r>
              <a:rPr lang="sk-SK" sz="2400" dirty="0" smtClean="0"/>
              <a:t> - </a:t>
            </a:r>
            <a:r>
              <a:rPr lang="sk-SK" sz="2400" dirty="0" err="1" smtClean="0"/>
              <a:t>kříží</a:t>
            </a:r>
            <a:r>
              <a:rPr lang="sk-SK" sz="2400" dirty="0" smtClean="0"/>
              <a:t> </a:t>
            </a:r>
            <a:r>
              <a:rPr lang="sk-SK" sz="2400" dirty="0" err="1" smtClean="0"/>
              <a:t>se</a:t>
            </a:r>
            <a:r>
              <a:rPr lang="sk-SK" sz="2400" dirty="0" smtClean="0"/>
              <a:t> </a:t>
            </a:r>
            <a:r>
              <a:rPr lang="sk-SK" sz="2400" dirty="0" err="1" smtClean="0"/>
              <a:t>pouze</a:t>
            </a:r>
            <a:r>
              <a:rPr lang="sk-SK" sz="2400" dirty="0" smtClean="0"/>
              <a:t> vlákna </a:t>
            </a:r>
            <a:r>
              <a:rPr lang="sk-SK" sz="2400" dirty="0" err="1" smtClean="0"/>
              <a:t>vedoucí</a:t>
            </a:r>
            <a:r>
              <a:rPr lang="sk-SK" sz="2400" dirty="0" smtClean="0"/>
              <a:t> </a:t>
            </a:r>
            <a:r>
              <a:rPr lang="sk-SK" sz="2400" dirty="0" err="1" smtClean="0"/>
              <a:t>informaci</a:t>
            </a:r>
            <a:r>
              <a:rPr lang="sk-SK" sz="2400" dirty="0" smtClean="0"/>
              <a:t> z </a:t>
            </a:r>
            <a:r>
              <a:rPr lang="sk-SK" sz="2400" dirty="0" err="1" smtClean="0"/>
              <a:t>nasální</a:t>
            </a:r>
            <a:r>
              <a:rPr lang="sk-SK" sz="2400" dirty="0" smtClean="0"/>
              <a:t> </a:t>
            </a:r>
            <a:r>
              <a:rPr lang="sk-SK" sz="2400" dirty="0" err="1" smtClean="0"/>
              <a:t>části</a:t>
            </a:r>
            <a:r>
              <a:rPr lang="sk-SK" sz="2400" dirty="0" smtClean="0"/>
              <a:t> </a:t>
            </a:r>
            <a:r>
              <a:rPr lang="sk-SK" sz="2400" dirty="0" err="1" smtClean="0"/>
              <a:t>sítnice</a:t>
            </a:r>
            <a:r>
              <a:rPr lang="sk-SK" sz="2400" dirty="0" smtClean="0"/>
              <a:t>, </a:t>
            </a:r>
            <a:r>
              <a:rPr lang="sk-SK" sz="2400" dirty="0" err="1" smtClean="0"/>
              <a:t>tedy</a:t>
            </a:r>
            <a:r>
              <a:rPr lang="sk-SK" sz="2400" dirty="0" smtClean="0"/>
              <a:t> z </a:t>
            </a:r>
            <a:r>
              <a:rPr lang="sk-SK" sz="2400" dirty="0" err="1" smtClean="0"/>
              <a:t>temporální</a:t>
            </a:r>
            <a:r>
              <a:rPr lang="sk-SK" sz="2400" dirty="0" smtClean="0"/>
              <a:t> </a:t>
            </a:r>
            <a:r>
              <a:rPr lang="sk-SK" sz="2400" dirty="0" err="1" smtClean="0"/>
              <a:t>části</a:t>
            </a:r>
            <a:r>
              <a:rPr lang="sk-SK" sz="2400" dirty="0" smtClean="0"/>
              <a:t>  zorného pole!!!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/>
              <a:t>retinotopická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organizace</a:t>
            </a:r>
            <a:r>
              <a:rPr lang="sk-SK" sz="2400" b="1" dirty="0"/>
              <a:t> </a:t>
            </a:r>
            <a:r>
              <a:rPr lang="sk-SK" sz="2400" dirty="0" smtClean="0"/>
              <a:t>- význam v </a:t>
            </a:r>
            <a:r>
              <a:rPr lang="sk-SK" sz="2400" dirty="0" err="1" smtClean="0"/>
              <a:t>klinice</a:t>
            </a:r>
            <a:r>
              <a:rPr lang="sk-SK" sz="2400" dirty="0" smtClean="0"/>
              <a:t> </a:t>
            </a:r>
            <a:r>
              <a:rPr lang="sk-SK" sz="2400" dirty="0" err="1" smtClean="0"/>
              <a:t>při</a:t>
            </a:r>
            <a:r>
              <a:rPr lang="sk-SK" sz="2400" dirty="0" smtClean="0"/>
              <a:t> </a:t>
            </a:r>
            <a:r>
              <a:rPr lang="sk-SK" sz="2400" dirty="0" err="1" smtClean="0"/>
              <a:t>určování</a:t>
            </a:r>
            <a:r>
              <a:rPr lang="sk-SK" sz="2400" dirty="0" smtClean="0"/>
              <a:t> </a:t>
            </a:r>
            <a:r>
              <a:rPr lang="sk-SK" sz="2400" dirty="0" err="1" smtClean="0"/>
              <a:t>místa</a:t>
            </a:r>
            <a:r>
              <a:rPr lang="sk-SK" sz="2400" dirty="0" smtClean="0"/>
              <a:t> </a:t>
            </a:r>
            <a:r>
              <a:rPr lang="sk-SK" sz="2400" dirty="0" err="1" smtClean="0"/>
              <a:t>léze</a:t>
            </a:r>
            <a:r>
              <a:rPr lang="sk-SK" sz="2400" dirty="0" smtClean="0"/>
              <a:t>  pomocí </a:t>
            </a:r>
            <a:r>
              <a:rPr lang="sk-SK" sz="2400" dirty="0" err="1" smtClean="0"/>
              <a:t>vyšetření</a:t>
            </a:r>
            <a:r>
              <a:rPr lang="sk-SK" sz="2400" dirty="0" smtClean="0"/>
              <a:t> na </a:t>
            </a:r>
            <a:r>
              <a:rPr lang="sk-SK" sz="2400" dirty="0" err="1" smtClean="0"/>
              <a:t>perimetru</a:t>
            </a:r>
            <a:endParaRPr lang="sk-SK" sz="2400" dirty="0"/>
          </a:p>
        </p:txBody>
      </p:sp>
      <p:pic>
        <p:nvPicPr>
          <p:cNvPr id="8" name="Obrázok 7" descr="optic-pathw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775" y="1357298"/>
            <a:ext cx="3549381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Poruchy zrakové dráhy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X2604-H-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96" y="1428736"/>
            <a:ext cx="7913132" cy="51435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Poruchy zrakové dráhy - typy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sk-SK" b="1" dirty="0" err="1" smtClean="0">
                <a:solidFill>
                  <a:srgbClr val="FF0000"/>
                </a:solidFill>
              </a:rPr>
              <a:t>Hemianopsie</a:t>
            </a:r>
            <a:r>
              <a:rPr lang="sk-SK" dirty="0" smtClean="0"/>
              <a:t> – </a:t>
            </a:r>
            <a:r>
              <a:rPr lang="sk-SK" dirty="0" err="1" smtClean="0"/>
              <a:t>výpadek</a:t>
            </a:r>
            <a:r>
              <a:rPr lang="sk-SK" dirty="0" smtClean="0"/>
              <a:t> poloviny zorného pole</a:t>
            </a:r>
          </a:p>
          <a:p>
            <a:pPr>
              <a:lnSpc>
                <a:spcPct val="150000"/>
              </a:lnSpc>
            </a:pPr>
            <a:r>
              <a:rPr lang="sk-SK" b="1" dirty="0" err="1" smtClean="0">
                <a:solidFill>
                  <a:srgbClr val="FF0000"/>
                </a:solidFill>
              </a:rPr>
              <a:t>Kvadrantanopsie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– </a:t>
            </a:r>
            <a:r>
              <a:rPr lang="sk-SK" dirty="0" err="1" smtClean="0"/>
              <a:t>výpadek</a:t>
            </a:r>
            <a:r>
              <a:rPr lang="sk-SK" dirty="0" smtClean="0"/>
              <a:t> </a:t>
            </a:r>
            <a:r>
              <a:rPr lang="sk-SK" dirty="0" err="1" smtClean="0"/>
              <a:t>čtvrtiny</a:t>
            </a:r>
            <a:r>
              <a:rPr lang="sk-SK" dirty="0" smtClean="0"/>
              <a:t> zorného pole</a:t>
            </a:r>
          </a:p>
          <a:p>
            <a:pPr>
              <a:lnSpc>
                <a:spcPct val="150000"/>
              </a:lnSpc>
            </a:pPr>
            <a:r>
              <a:rPr lang="sk-SK" b="1" dirty="0" err="1" smtClean="0"/>
              <a:t>Dle</a:t>
            </a:r>
            <a:r>
              <a:rPr lang="sk-SK" b="1" dirty="0" smtClean="0"/>
              <a:t> charakteru</a:t>
            </a:r>
            <a:r>
              <a:rPr lang="sk-SK" dirty="0" smtClean="0"/>
              <a:t> – </a:t>
            </a:r>
            <a:r>
              <a:rPr lang="sk-SK" dirty="0" err="1" smtClean="0"/>
              <a:t>temporální</a:t>
            </a:r>
            <a:r>
              <a:rPr lang="sk-SK" dirty="0" smtClean="0"/>
              <a:t>, </a:t>
            </a:r>
            <a:r>
              <a:rPr lang="sk-SK" dirty="0" err="1" smtClean="0"/>
              <a:t>nasální</a:t>
            </a:r>
            <a:r>
              <a:rPr lang="sk-SK" dirty="0" smtClean="0"/>
              <a:t>, </a:t>
            </a:r>
            <a:r>
              <a:rPr lang="sk-SK" dirty="0" err="1" smtClean="0"/>
              <a:t>altitudinální</a:t>
            </a:r>
            <a:r>
              <a:rPr lang="sk-SK" dirty="0" smtClean="0"/>
              <a:t>, homonymní (</a:t>
            </a:r>
            <a:r>
              <a:rPr lang="sk-SK" dirty="0" err="1" smtClean="0"/>
              <a:t>stejnostranná</a:t>
            </a:r>
            <a:r>
              <a:rPr lang="sk-SK" dirty="0" smtClean="0"/>
              <a:t>), </a:t>
            </a:r>
            <a:r>
              <a:rPr lang="sk-SK" dirty="0" err="1" smtClean="0"/>
              <a:t>heteronymní</a:t>
            </a:r>
            <a:r>
              <a:rPr lang="sk-SK" dirty="0" smtClean="0"/>
              <a:t> (</a:t>
            </a:r>
            <a:r>
              <a:rPr lang="sk-SK" dirty="0" err="1" smtClean="0"/>
              <a:t>nestejnostranná</a:t>
            </a:r>
            <a:r>
              <a:rPr lang="sk-SK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b="1" dirty="0" err="1" smtClean="0"/>
              <a:t>Dle</a:t>
            </a:r>
            <a:r>
              <a:rPr lang="sk-SK" b="1" dirty="0" smtClean="0"/>
              <a:t> výskytu:</a:t>
            </a:r>
            <a:r>
              <a:rPr lang="sk-SK" dirty="0" smtClean="0"/>
              <a:t> jednostranná, </a:t>
            </a:r>
            <a:r>
              <a:rPr lang="sk-SK" dirty="0" err="1" smtClean="0"/>
              <a:t>oboustranná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b="1" dirty="0" err="1" smtClean="0"/>
              <a:t>Dle</a:t>
            </a:r>
            <a:r>
              <a:rPr lang="sk-SK" b="1" dirty="0" smtClean="0"/>
              <a:t> </a:t>
            </a:r>
            <a:r>
              <a:rPr lang="sk-SK" b="1" dirty="0" err="1" smtClean="0"/>
              <a:t>shody</a:t>
            </a:r>
            <a:r>
              <a:rPr lang="sk-SK" b="1" dirty="0" smtClean="0"/>
              <a:t>:</a:t>
            </a:r>
            <a:r>
              <a:rPr lang="sk-SK" dirty="0" smtClean="0"/>
              <a:t> kongruentní, </a:t>
            </a:r>
            <a:r>
              <a:rPr lang="sk-SK" dirty="0" err="1" smtClean="0"/>
              <a:t>inkongruentní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1486</Words>
  <Application>Microsoft Office PowerPoint</Application>
  <PresentationFormat>Prezentácia na obrazovke (4:3)</PresentationFormat>
  <Paragraphs>191</Paragraphs>
  <Slides>40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1" baseType="lpstr">
      <vt:lpstr>Motív Office</vt:lpstr>
      <vt:lpstr>Neurooftalmologie verze 1.0</vt:lpstr>
      <vt:lpstr>Neurooftalmologie</vt:lpstr>
      <vt:lpstr>Trochu anatomie na úvod...</vt:lpstr>
      <vt:lpstr>Anatomie zrakové dráhy</vt:lpstr>
      <vt:lpstr>Ultrastruktura sítnice</vt:lpstr>
      <vt:lpstr>Snímka 6</vt:lpstr>
      <vt:lpstr>Zraková dráha</vt:lpstr>
      <vt:lpstr>Poruchy zrakové dráhy</vt:lpstr>
      <vt:lpstr>Poruchy zrakové dráhy - typy</vt:lpstr>
      <vt:lpstr>Pupilomotorická dráha</vt:lpstr>
      <vt:lpstr>Pupilomotorická dráha</vt:lpstr>
      <vt:lpstr>Pupilomotorická dráha – eferentní část </vt:lpstr>
      <vt:lpstr>Pupilomotorická dráha – eferentní část </vt:lpstr>
      <vt:lpstr>Okohybné poruchy</vt:lpstr>
      <vt:lpstr>Vyšetřovací metody v neurooftalmologii</vt:lpstr>
      <vt:lpstr>Anamnéza</vt:lpstr>
      <vt:lpstr>Anamnéza</vt:lpstr>
      <vt:lpstr>Oční vyšetření</vt:lpstr>
      <vt:lpstr>Zorné pole</vt:lpstr>
      <vt:lpstr>Statický perimetr</vt:lpstr>
      <vt:lpstr>Kinetický perimetr</vt:lpstr>
      <vt:lpstr>Elektrofyziologické vyšetřovací metody</vt:lpstr>
      <vt:lpstr>Vyšetření barvocitu</vt:lpstr>
      <vt:lpstr>Urgentní situace</vt:lpstr>
      <vt:lpstr>Urgentní situace</vt:lpstr>
      <vt:lpstr>Patologie zrakového nervu - rozdělení</vt:lpstr>
      <vt:lpstr>Edém papily zrakového nervu</vt:lpstr>
      <vt:lpstr>Edém papily zrakového nervu</vt:lpstr>
      <vt:lpstr>Edém papily zrakového nervu</vt:lpstr>
      <vt:lpstr>Edém papily zrakového nervu</vt:lpstr>
      <vt:lpstr>Fyziologický nález na OP</vt:lpstr>
      <vt:lpstr>Městnavá papila – papila stagnans</vt:lpstr>
      <vt:lpstr>Optická neuritida</vt:lpstr>
      <vt:lpstr>Optická neuritida</vt:lpstr>
      <vt:lpstr>AION  přední ischemická neuropatie optiku</vt:lpstr>
      <vt:lpstr>AION  přední ischemická neuropatie optiku</vt:lpstr>
      <vt:lpstr>Snímka 37</vt:lpstr>
      <vt:lpstr>Snímka 38</vt:lpstr>
      <vt:lpstr>Syndrom hrotu očnice</vt:lpstr>
      <vt:lpstr>Syndrom kavernozního sinu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Marek</dc:creator>
  <cp:lastModifiedBy>Marek</cp:lastModifiedBy>
  <cp:revision>39</cp:revision>
  <dcterms:created xsi:type="dcterms:W3CDTF">2014-03-04T19:25:01Z</dcterms:created>
  <dcterms:modified xsi:type="dcterms:W3CDTF">2014-03-05T01:36:16Z</dcterms:modified>
</cp:coreProperties>
</file>