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9" r:id="rId1"/>
  </p:sldMasterIdLst>
  <p:notesMasterIdLst>
    <p:notesMasterId r:id="rId22"/>
  </p:notesMasterIdLst>
  <p:handoutMasterIdLst>
    <p:handoutMasterId r:id="rId23"/>
  </p:handoutMasterIdLst>
  <p:sldIdLst>
    <p:sldId id="256" r:id="rId2"/>
    <p:sldId id="344" r:id="rId3"/>
    <p:sldId id="345" r:id="rId4"/>
    <p:sldId id="346" r:id="rId5"/>
    <p:sldId id="347" r:id="rId6"/>
    <p:sldId id="348" r:id="rId7"/>
    <p:sldId id="349" r:id="rId8"/>
    <p:sldId id="359" r:id="rId9"/>
    <p:sldId id="350" r:id="rId10"/>
    <p:sldId id="351" r:id="rId11"/>
    <p:sldId id="360" r:id="rId12"/>
    <p:sldId id="352" r:id="rId13"/>
    <p:sldId id="353" r:id="rId14"/>
    <p:sldId id="361" r:id="rId15"/>
    <p:sldId id="354" r:id="rId16"/>
    <p:sldId id="362" r:id="rId17"/>
    <p:sldId id="355" r:id="rId18"/>
    <p:sldId id="356" r:id="rId19"/>
    <p:sldId id="357" r:id="rId20"/>
    <p:sldId id="358" r:id="rId2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3300"/>
    <a:srgbClr val="003399"/>
    <a:srgbClr val="000066"/>
    <a:srgbClr val="9900FF"/>
    <a:srgbClr val="33CC33"/>
    <a:srgbClr val="0066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95" autoAdjust="0"/>
    <p:restoredTop sz="94595" autoAdjust="0"/>
  </p:normalViewPr>
  <p:slideViewPr>
    <p:cSldViewPr snapToGrid="0">
      <p:cViewPr>
        <p:scale>
          <a:sx n="66" d="100"/>
          <a:sy n="66" d="100"/>
        </p:scale>
        <p:origin x="-1974" y="-5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ABCD700F-C3EF-4243-9ED7-34264F4F4360}" type="datetimeFigureOut">
              <a:rPr lang="cs-CZ"/>
              <a:pPr>
                <a:defRPr/>
              </a:pPr>
              <a:t>24.2.2014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9C46253-A21D-46B9-BD58-7BB8F53A79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657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6FB7104-244A-4953-8879-1983E57B8254}" type="datetimeFigureOut">
              <a:rPr lang="cs-CZ"/>
              <a:pPr>
                <a:defRPr/>
              </a:pPr>
              <a:t>24.2.2014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80964F3-404D-446E-9396-1D508267E4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581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81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B344E7C-2021-41EF-AB4F-DCA29D0F4EFC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66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1127F62-294C-48BA-BDC6-66473363F227}" type="slidenum">
              <a:rPr lang="cs-CZ" smtClean="0">
                <a:solidFill>
                  <a:srgbClr val="000000"/>
                </a:solidFill>
              </a:rPr>
              <a:pPr/>
              <a:t>10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8675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CE2A3C1D-3D10-4243-BF9F-03BEDDBE50CA}" type="slidenum">
              <a:rPr lang="cs-CZ" sz="1200">
                <a:solidFill>
                  <a:srgbClr val="000000"/>
                </a:solidFill>
              </a:rPr>
              <a:pPr algn="r"/>
              <a:t>11</a:t>
            </a:fld>
            <a:endParaRPr 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6D3AE0C-67D5-4835-996C-A715AC9D34DC}" type="slidenum">
              <a:rPr lang="cs-CZ" smtClean="0">
                <a:solidFill>
                  <a:srgbClr val="000000"/>
                </a:solidFill>
              </a:rPr>
              <a:pPr/>
              <a:t>12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277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EE83A17-0FF0-4851-8D90-4CEFC495DAAA}" type="slidenum">
              <a:rPr lang="cs-CZ" smtClean="0">
                <a:solidFill>
                  <a:srgbClr val="000000"/>
                </a:solidFill>
              </a:rPr>
              <a:pPr/>
              <a:t>13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4819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F265EB3-FDE3-4569-A587-1DDC26B57DF1}" type="slidenum">
              <a:rPr lang="cs-CZ" sz="1200">
                <a:solidFill>
                  <a:srgbClr val="000000"/>
                </a:solidFill>
              </a:rPr>
              <a:pPr algn="r"/>
              <a:t>14</a:t>
            </a:fld>
            <a:endParaRPr 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686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55B9CA-CF97-4B18-8F8A-B3E92676308B}" type="slidenum">
              <a:rPr lang="cs-CZ" smtClean="0">
                <a:solidFill>
                  <a:srgbClr val="000000"/>
                </a:solidFill>
              </a:rPr>
              <a:pPr/>
              <a:t>15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8915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95AA14E5-6430-48C2-AB82-AD4EE2570D00}" type="slidenum">
              <a:rPr lang="cs-CZ" sz="1200">
                <a:solidFill>
                  <a:srgbClr val="000000"/>
                </a:solidFill>
              </a:rPr>
              <a:pPr algn="r"/>
              <a:t>16</a:t>
            </a:fld>
            <a:endParaRPr 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096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50D5E8C-9736-403B-82E8-1DF9462D53D5}" type="slidenum">
              <a:rPr lang="cs-CZ" smtClean="0">
                <a:solidFill>
                  <a:srgbClr val="000000"/>
                </a:solidFill>
              </a:rPr>
              <a:pPr/>
              <a:t>17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CA15AC-5B3D-4D97-A458-A427F1C0EC7E}" type="slidenum">
              <a:rPr lang="cs-CZ" smtClean="0">
                <a:solidFill>
                  <a:srgbClr val="000000"/>
                </a:solidFill>
              </a:rPr>
              <a:pPr/>
              <a:t>18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A332490-1AD6-410C-9746-96EA4816F121}" type="slidenum">
              <a:rPr lang="cs-CZ" smtClean="0">
                <a:solidFill>
                  <a:srgbClr val="000000"/>
                </a:solidFill>
              </a:rPr>
              <a:pPr/>
              <a:t>19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02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DC7E50-5837-4FAE-9EED-3960EA4C4355}" type="slidenum">
              <a:rPr lang="cs-CZ" smtClean="0">
                <a:solidFill>
                  <a:srgbClr val="000000"/>
                </a:solidFill>
              </a:rPr>
              <a:pPr/>
              <a:t>2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582567-D1C6-4C2D-986D-FB0CEB1DC35C}" type="slidenum">
              <a:rPr lang="cs-CZ" smtClean="0">
                <a:solidFill>
                  <a:srgbClr val="000000"/>
                </a:solidFill>
              </a:rPr>
              <a:pPr/>
              <a:t>20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22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0F2064D-F92F-40A4-97F8-136AD2643FC4}" type="slidenum">
              <a:rPr lang="cs-CZ" smtClean="0">
                <a:solidFill>
                  <a:srgbClr val="000000"/>
                </a:solidFill>
              </a:rPr>
              <a:pPr/>
              <a:t>3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43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DFC4FF-51DA-4E16-A36D-03D103F35A0C}" type="slidenum">
              <a:rPr lang="cs-CZ" smtClean="0">
                <a:solidFill>
                  <a:srgbClr val="000000"/>
                </a:solidFill>
              </a:rPr>
              <a:pPr/>
              <a:t>4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638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33E0CA0-B1E1-4578-89F0-92E5D5D96481}" type="slidenum">
              <a:rPr lang="cs-CZ" smtClean="0">
                <a:solidFill>
                  <a:srgbClr val="000000"/>
                </a:solidFill>
              </a:rPr>
              <a:pPr/>
              <a:t>5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843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123092-D7DF-4B12-8DAA-817F8BC44423}" type="slidenum">
              <a:rPr lang="cs-CZ" smtClean="0">
                <a:solidFill>
                  <a:srgbClr val="000000"/>
                </a:solidFill>
              </a:rPr>
              <a:pPr/>
              <a:t>6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8FB4F67-2661-411F-A873-1A214ECF432C}" type="slidenum">
              <a:rPr lang="cs-CZ" smtClean="0">
                <a:solidFill>
                  <a:srgbClr val="000000"/>
                </a:solidFill>
              </a:rPr>
              <a:pPr/>
              <a:t>7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2531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993F709-12EE-4924-B917-7D276E66E26B}" type="slidenum">
              <a:rPr lang="cs-CZ" sz="1200">
                <a:solidFill>
                  <a:srgbClr val="000000"/>
                </a:solidFill>
              </a:rPr>
              <a:pPr algn="r"/>
              <a:t>8</a:t>
            </a:fld>
            <a:endParaRPr lang="cs-CZ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45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9627ECD-027F-4075-B50B-4E22613D5348}" type="slidenum">
              <a:rPr lang="cs-CZ" smtClean="0">
                <a:solidFill>
                  <a:srgbClr val="000000"/>
                </a:solidFill>
              </a:rPr>
              <a:pPr/>
              <a:t>9</a:t>
            </a:fld>
            <a:endParaRPr lang="cs-CZ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baseline="0">
                <a:ln>
                  <a:solidFill>
                    <a:schemeClr val="accent2"/>
                  </a:solidFill>
                </a:ln>
                <a:solidFill>
                  <a:srgbClr val="FFC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07E92-FF45-4600-8AD7-5B025E3934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>
            <a:lvl1pPr>
              <a:defRPr b="1" i="0" baseline="0">
                <a:ln>
                  <a:solidFill>
                    <a:schemeClr val="accent2"/>
                  </a:solidFill>
                </a:ln>
                <a:solidFill>
                  <a:srgbClr val="FFC000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Tahoma" pitchFamily="34" charset="0"/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en-US" dirty="0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DBF2C-E05F-4D25-BA4B-61210207D2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CD1CE-34E7-436C-9070-428CA3769D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9" name="Zástupný symbol pro text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972B4FA-9A13-457C-AD12-A12439636D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2" r:id="rId2"/>
    <p:sldLayoutId id="214748404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 cap="all">
          <a:ln>
            <a:solidFill>
              <a:schemeClr val="accent2"/>
            </a:solidFill>
          </a:ln>
          <a:solidFill>
            <a:srgbClr val="FFC0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  <a:latin typeface="Tahoma" pitchFamily="34" charset="0"/>
          <a:ea typeface="Tahoma" pitchFamily="34" charset="0"/>
          <a:cs typeface="Tahoma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Tahoma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Tahoma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Tahoma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C000"/>
          </a:solidFill>
          <a:latin typeface="Tahoma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jp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Rectangle 6"/>
          <p:cNvSpPr>
            <a:spLocks noGrp="1" noChangeArrowheads="1"/>
          </p:cNvSpPr>
          <p:nvPr>
            <p:ph type="title"/>
          </p:nvPr>
        </p:nvSpPr>
        <p:spPr>
          <a:xfrm>
            <a:off x="406400" y="503238"/>
            <a:ext cx="8229600" cy="1143000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Záněty </a:t>
            </a:r>
            <a:r>
              <a:rPr lang="cs-CZ" sz="25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Živnatky</a:t>
            </a:r>
            <a:r>
              <a:rPr lang="cs-CZ" sz="25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uveitidy </a:t>
            </a:r>
            <a:endParaRPr lang="cs-CZ" sz="2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70" name="Text Box 11"/>
          <p:cNvSpPr txBox="1">
            <a:spLocks noChangeArrowheads="1"/>
          </p:cNvSpPr>
          <p:nvPr/>
        </p:nvSpPr>
        <p:spPr bwMode="auto">
          <a:xfrm>
            <a:off x="203200" y="6149975"/>
            <a:ext cx="8737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</a:pPr>
            <a:r>
              <a:rPr lang="cs-CZ" sz="1600" b="1">
                <a:solidFill>
                  <a:srgbClr val="993300"/>
                </a:solidFill>
                <a:latin typeface="Tahoma" pitchFamily="34" charset="0"/>
                <a:cs typeface="Tahoma" pitchFamily="34" charset="0"/>
              </a:rPr>
              <a:t>přednostka prof. MUDr. E. Vlková, CSc.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4648200" y="5689600"/>
            <a:ext cx="3175000" cy="27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cxnSp>
        <p:nvCxnSpPr>
          <p:cNvPr id="18" name="Přímá spojovací čára 17"/>
          <p:cNvCxnSpPr/>
          <p:nvPr/>
        </p:nvCxnSpPr>
        <p:spPr>
          <a:xfrm rot="10800000">
            <a:off x="4775200" y="5689600"/>
            <a:ext cx="2971800" cy="1588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0" y="5689600"/>
            <a:ext cx="8839200" cy="33813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MUDr. </a:t>
            </a:r>
            <a:r>
              <a:rPr lang="cs-CZ" sz="16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Karkanová</a:t>
            </a:r>
            <a:r>
              <a:rPr lang="cs-CZ" sz="1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Michala, Oční klinika LF MU a FN </a:t>
            </a:r>
            <a:r>
              <a:rPr lang="cs-CZ" sz="16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Brno</a:t>
            </a:r>
            <a:endParaRPr lang="cs-CZ" sz="1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74" y="1600490"/>
            <a:ext cx="3078480" cy="204216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5614" y="3671678"/>
            <a:ext cx="2877312" cy="1989892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154" y="3642650"/>
            <a:ext cx="3048000" cy="203606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5466" y="1669560"/>
            <a:ext cx="2951974" cy="1987604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632" y="2568444"/>
            <a:ext cx="2840736" cy="212750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Chronická přední </a:t>
            </a:r>
            <a:r>
              <a:rPr lang="cs-CZ" sz="2500" dirty="0" err="1" smtClean="0"/>
              <a:t>iridocyklitida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</a:rPr>
              <a:t>Projevy a příznaky: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plíživý průběh, variabilní příznaky, většinou bez bolesti nebo jen mírná bolest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ciliární injekce mírná, většinou bledý bulbus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nevelké množství precipitátů na endotelu rohovky, malé množství buněk v přední komoře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nižší tendence ke tvorbě zadních </a:t>
            </a:r>
            <a:r>
              <a:rPr lang="cs-CZ" sz="2200" dirty="0" err="1" smtClean="0"/>
              <a:t>synéchií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chronické komplikace dle aktivity zánětu (tvorba komplikované katarakty, sekundárního glaukomu)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léčba: kortikoidy a nesteroidní antiflogistika lokálně, v případě potřeby i </a:t>
            </a:r>
            <a:r>
              <a:rPr lang="cs-CZ" sz="2200" dirty="0" err="1" smtClean="0"/>
              <a:t>parabulbárně</a:t>
            </a:r>
            <a:r>
              <a:rPr lang="cs-CZ" sz="2200" dirty="0" smtClean="0"/>
              <a:t> nebo celkově, mydriatika, dále dle etiologie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Chronická přední </a:t>
            </a:r>
            <a:r>
              <a:rPr lang="cs-CZ" sz="2500" dirty="0" err="1" smtClean="0"/>
              <a:t>iridocyklitida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365" y="1485827"/>
            <a:ext cx="4834128" cy="321868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34" y="3429000"/>
            <a:ext cx="4803648" cy="3206496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Chronická přední </a:t>
            </a:r>
            <a:r>
              <a:rPr lang="cs-CZ" sz="2500" dirty="0" err="1" smtClean="0"/>
              <a:t>iridocyklitida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Etiologie: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C3300"/>
                </a:solidFill>
              </a:rPr>
              <a:t>Juvenilní revmatoidní artritida</a:t>
            </a:r>
            <a:r>
              <a:rPr lang="cs-CZ" sz="2200" dirty="0" smtClean="0"/>
              <a:t>  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Fuchsova </a:t>
            </a:r>
            <a:r>
              <a:rPr lang="cs-CZ" sz="2200" dirty="0" err="1" smtClean="0">
                <a:solidFill>
                  <a:srgbClr val="C00000"/>
                </a:solidFill>
              </a:rPr>
              <a:t>heterochromní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iridocyklitida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(</a:t>
            </a:r>
            <a:r>
              <a:rPr lang="cs-CZ" sz="2200" dirty="0" err="1" smtClean="0"/>
              <a:t>heterochromie</a:t>
            </a:r>
            <a:r>
              <a:rPr lang="cs-CZ" sz="2200" dirty="0" smtClean="0"/>
              <a:t> – rozdíl v barvě duhovek z důvodu difúzní </a:t>
            </a:r>
            <a:r>
              <a:rPr lang="cs-CZ" sz="2200" dirty="0" err="1" smtClean="0"/>
              <a:t>stromální</a:t>
            </a:r>
            <a:r>
              <a:rPr lang="cs-CZ" sz="2200" dirty="0" smtClean="0"/>
              <a:t> atrofie)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Sarkoidóza </a:t>
            </a:r>
            <a:r>
              <a:rPr lang="cs-CZ" sz="2200" dirty="0" smtClean="0"/>
              <a:t>(</a:t>
            </a:r>
            <a:r>
              <a:rPr lang="cs-CZ" sz="2200" dirty="0" err="1" smtClean="0"/>
              <a:t>granulomatózní</a:t>
            </a:r>
            <a:r>
              <a:rPr lang="cs-CZ" sz="2200" dirty="0" smtClean="0"/>
              <a:t> typ zánětu)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Syfilis </a:t>
            </a:r>
            <a:r>
              <a:rPr lang="cs-CZ" sz="2200" dirty="0" smtClean="0"/>
              <a:t>( roseoly duhovky)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Lymská</a:t>
            </a:r>
            <a:r>
              <a:rPr lang="cs-CZ" sz="2200" dirty="0" smtClean="0">
                <a:solidFill>
                  <a:srgbClr val="C00000"/>
                </a:solidFill>
              </a:rPr>
              <a:t> borelióza</a:t>
            </a:r>
            <a:r>
              <a:rPr lang="cs-CZ" sz="2200" dirty="0" smtClean="0"/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TBC</a:t>
            </a:r>
            <a:r>
              <a:rPr lang="cs-CZ" sz="2200" dirty="0" smtClean="0"/>
              <a:t> ( </a:t>
            </a:r>
            <a:r>
              <a:rPr lang="cs-CZ" sz="2200" dirty="0" err="1" smtClean="0"/>
              <a:t>granulomatózní</a:t>
            </a:r>
            <a:r>
              <a:rPr lang="cs-CZ" sz="2200" dirty="0" smtClean="0"/>
              <a:t> typ zánětu, žlutavé uzlíky duhovky)  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Intermediální uveitida (Cyklitida, </a:t>
            </a:r>
            <a:r>
              <a:rPr lang="cs-CZ" sz="2500" dirty="0" err="1" smtClean="0"/>
              <a:t>Pars</a:t>
            </a:r>
            <a:r>
              <a:rPr lang="cs-CZ" sz="2500" dirty="0" smtClean="0"/>
              <a:t> </a:t>
            </a:r>
            <a:r>
              <a:rPr lang="cs-CZ" sz="2500" dirty="0" err="1" smtClean="0"/>
              <a:t>planitida</a:t>
            </a:r>
            <a:r>
              <a:rPr lang="cs-CZ" sz="2500" dirty="0" smtClean="0"/>
              <a:t>)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</a:rPr>
              <a:t>Projevy, příznaky, etiologie: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plíživý průběh, bez bolesti, pokles vidění- zákaly, mlha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většinou bledý bulbus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/>
              <a:t>vitritida</a:t>
            </a:r>
            <a:r>
              <a:rPr lang="cs-CZ" sz="2200" dirty="0" smtClean="0"/>
              <a:t> – zákaly sklivce (sněhové koule, sněhové lavice)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minimální tendence ke tvorbě zadních </a:t>
            </a:r>
            <a:r>
              <a:rPr lang="cs-CZ" sz="2200" dirty="0" err="1" smtClean="0"/>
              <a:t>synéchií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při zvýšené aktivitě zánětu </a:t>
            </a:r>
            <a:r>
              <a:rPr lang="cs-CZ" sz="2200" dirty="0" err="1" smtClean="0"/>
              <a:t>makulární</a:t>
            </a:r>
            <a:r>
              <a:rPr lang="cs-CZ" sz="2200" dirty="0" smtClean="0"/>
              <a:t> edém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chronické komplikace (rozvoj komplikované katarakty, </a:t>
            </a:r>
            <a:r>
              <a:rPr lang="cs-CZ" sz="2200" dirty="0" err="1" smtClean="0"/>
              <a:t>makulární</a:t>
            </a:r>
            <a:r>
              <a:rPr lang="cs-CZ" sz="2200" dirty="0" smtClean="0"/>
              <a:t> </a:t>
            </a:r>
            <a:r>
              <a:rPr lang="cs-CZ" sz="2200" dirty="0" err="1" smtClean="0"/>
              <a:t>epiretinální</a:t>
            </a:r>
            <a:r>
              <a:rPr lang="cs-CZ" sz="2200" dirty="0" smtClean="0"/>
              <a:t> membrány, </a:t>
            </a:r>
            <a:r>
              <a:rPr lang="cs-CZ" sz="2200" dirty="0" err="1" smtClean="0"/>
              <a:t>preretinálních</a:t>
            </a:r>
            <a:r>
              <a:rPr lang="cs-CZ" sz="2200" dirty="0" smtClean="0"/>
              <a:t> a </a:t>
            </a:r>
            <a:r>
              <a:rPr lang="cs-CZ" sz="2200" dirty="0" err="1" smtClean="0"/>
              <a:t>subretinálních</a:t>
            </a:r>
            <a:r>
              <a:rPr lang="cs-CZ" sz="2200" dirty="0" smtClean="0"/>
              <a:t> </a:t>
            </a:r>
            <a:r>
              <a:rPr lang="cs-CZ" sz="2200" dirty="0" err="1" smtClean="0"/>
              <a:t>neovaskulárních</a:t>
            </a:r>
            <a:r>
              <a:rPr lang="cs-CZ" sz="2200" dirty="0" smtClean="0"/>
              <a:t> membrán)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léčba: dle aktivity zánětu sledování, kortikoidy celkově nebo </a:t>
            </a:r>
            <a:r>
              <a:rPr lang="cs-CZ" sz="2200" dirty="0" err="1" smtClean="0"/>
              <a:t>intravitreálně</a:t>
            </a:r>
            <a:r>
              <a:rPr lang="cs-CZ" sz="2200" dirty="0" smtClean="0"/>
              <a:t>, </a:t>
            </a:r>
            <a:r>
              <a:rPr lang="cs-CZ" sz="2200" dirty="0" err="1" smtClean="0"/>
              <a:t>imunosupresiva</a:t>
            </a:r>
            <a:r>
              <a:rPr lang="cs-CZ" sz="2200" dirty="0" smtClean="0"/>
              <a:t> (cyklosporin), biologická léčba, PPV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možná spojitost s RS, </a:t>
            </a:r>
            <a:r>
              <a:rPr lang="cs-CZ" sz="2200" dirty="0" err="1" smtClean="0"/>
              <a:t>lymskou</a:t>
            </a:r>
            <a:r>
              <a:rPr lang="cs-CZ" sz="2200" dirty="0" smtClean="0"/>
              <a:t> boreliózou nebo nejasná etiologie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Intermediální uveitida (Cyklitida, </a:t>
            </a:r>
            <a:r>
              <a:rPr lang="cs-CZ" sz="2500" dirty="0" err="1" smtClean="0"/>
              <a:t>Pars</a:t>
            </a:r>
            <a:r>
              <a:rPr lang="cs-CZ" sz="2500" dirty="0" smtClean="0"/>
              <a:t> </a:t>
            </a:r>
            <a:r>
              <a:rPr lang="cs-CZ" sz="2500" dirty="0" err="1" smtClean="0"/>
              <a:t>planitida</a:t>
            </a:r>
            <a:r>
              <a:rPr lang="cs-CZ" sz="2500" dirty="0" smtClean="0"/>
              <a:t>)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48" y="1451429"/>
            <a:ext cx="7636190" cy="507317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Zadní uveitida ( </a:t>
            </a:r>
            <a:r>
              <a:rPr lang="cs-CZ" sz="2500" dirty="0" err="1" smtClean="0"/>
              <a:t>chorioretinitida</a:t>
            </a:r>
            <a:r>
              <a:rPr lang="cs-CZ" sz="2500" dirty="0" smtClean="0"/>
              <a:t>, </a:t>
            </a:r>
            <a:r>
              <a:rPr lang="cs-CZ" sz="2500" dirty="0" err="1" smtClean="0"/>
              <a:t>choroiditida</a:t>
            </a:r>
            <a:r>
              <a:rPr lang="cs-CZ" sz="2500" dirty="0" smtClean="0"/>
              <a:t>)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</a:rPr>
              <a:t>Projevy, příznaky: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začátek akutní i plíživý, bez bolesti, pokles vidění- zákaly, mlha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většinou bledý bulbus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/>
              <a:t>vitritida</a:t>
            </a:r>
            <a:r>
              <a:rPr lang="cs-CZ" sz="2200" dirty="0" smtClean="0"/>
              <a:t> – zákaly sklivce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neostře ohraničené kypré žlutavé zánětlivé ložisko postihující sítnici a </a:t>
            </a:r>
            <a:r>
              <a:rPr lang="cs-CZ" sz="2200" dirty="0" err="1" smtClean="0"/>
              <a:t>choroideu</a:t>
            </a:r>
            <a:r>
              <a:rPr lang="cs-CZ" sz="2200" dirty="0" smtClean="0"/>
              <a:t>  (fokální nebo multifokální)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při zvýšené aktivitě zánětu </a:t>
            </a:r>
            <a:r>
              <a:rPr lang="cs-CZ" sz="2200" dirty="0" err="1" smtClean="0"/>
              <a:t>makulární</a:t>
            </a:r>
            <a:r>
              <a:rPr lang="cs-CZ" sz="2200" dirty="0" smtClean="0"/>
              <a:t> edém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chronické komplikace (rozvoj </a:t>
            </a:r>
            <a:r>
              <a:rPr lang="cs-CZ" sz="2200" dirty="0" err="1" smtClean="0"/>
              <a:t>chorioretinálních</a:t>
            </a:r>
            <a:r>
              <a:rPr lang="cs-CZ" sz="2200" dirty="0" smtClean="0"/>
              <a:t> jizev)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léčba: dle etiologie, při infekční etiologii kauzálně ATB, </a:t>
            </a:r>
            <a:r>
              <a:rPr lang="cs-CZ" sz="2200" dirty="0" err="1" smtClean="0"/>
              <a:t>antivirotika</a:t>
            </a:r>
            <a:r>
              <a:rPr lang="cs-CZ" sz="2200" dirty="0" smtClean="0"/>
              <a:t> systémově, při autoimunitní etiologii kortikoidy nebo </a:t>
            </a:r>
            <a:r>
              <a:rPr lang="cs-CZ" sz="2200" dirty="0" err="1" smtClean="0"/>
              <a:t>imunosupresiva</a:t>
            </a:r>
            <a:r>
              <a:rPr lang="cs-CZ" sz="2200" dirty="0" smtClean="0"/>
              <a:t> systémově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nutno v diferenciální diagnostice vyloučit maligní onemocnění nitroočním lymfomem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Zadní uveitida ( </a:t>
            </a:r>
            <a:r>
              <a:rPr lang="cs-CZ" sz="2500" dirty="0" err="1" smtClean="0"/>
              <a:t>chorioretinitida</a:t>
            </a:r>
            <a:r>
              <a:rPr lang="cs-CZ" sz="2500" dirty="0" smtClean="0"/>
              <a:t>, </a:t>
            </a:r>
            <a:r>
              <a:rPr lang="cs-CZ" sz="2500" dirty="0" err="1" smtClean="0"/>
              <a:t>choroiditida</a:t>
            </a:r>
            <a:r>
              <a:rPr lang="cs-CZ" sz="2500" dirty="0" smtClean="0"/>
              <a:t>)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435" y="1455203"/>
            <a:ext cx="4767072" cy="316382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309" y="3461657"/>
            <a:ext cx="4797552" cy="318820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Zadní uveitida ( </a:t>
            </a:r>
            <a:r>
              <a:rPr lang="cs-CZ" sz="2500" dirty="0" err="1" smtClean="0"/>
              <a:t>chorioretinitida</a:t>
            </a:r>
            <a:r>
              <a:rPr lang="cs-CZ" sz="2500" dirty="0" smtClean="0"/>
              <a:t>, </a:t>
            </a:r>
            <a:r>
              <a:rPr lang="cs-CZ" sz="2500" dirty="0" err="1" smtClean="0"/>
              <a:t>choroiditida</a:t>
            </a:r>
            <a:r>
              <a:rPr lang="cs-CZ" sz="2500" dirty="0" smtClean="0"/>
              <a:t>)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Etiologie: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C3300"/>
                </a:solidFill>
              </a:rPr>
              <a:t>Toxoplasmóza</a:t>
            </a:r>
            <a:r>
              <a:rPr lang="cs-CZ" sz="2200" dirty="0" smtClean="0">
                <a:solidFill>
                  <a:srgbClr val="CC3300"/>
                </a:solidFill>
              </a:rPr>
              <a:t> </a:t>
            </a:r>
            <a:r>
              <a:rPr lang="cs-CZ" sz="2200" dirty="0" smtClean="0"/>
              <a:t>(nejčastější)  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Toxokaróza</a:t>
            </a:r>
            <a:endParaRPr lang="cs-CZ" sz="2200" dirty="0" smtClean="0">
              <a:solidFill>
                <a:srgbClr val="C000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Kandidóza </a:t>
            </a:r>
            <a:r>
              <a:rPr lang="cs-CZ" sz="2200" dirty="0" smtClean="0"/>
              <a:t>(u pacientů se sníženou imunitou)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Sarkoidóza,TBC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(</a:t>
            </a:r>
            <a:r>
              <a:rPr lang="cs-CZ" sz="2200" dirty="0" err="1" smtClean="0"/>
              <a:t>granulomatózní</a:t>
            </a:r>
            <a:r>
              <a:rPr lang="cs-CZ" sz="2200" dirty="0" smtClean="0"/>
              <a:t> typ zánětu)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HSV, HZV retinitida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CMV retinitida ( u </a:t>
            </a:r>
            <a:r>
              <a:rPr lang="cs-CZ" sz="2200" dirty="0" err="1" smtClean="0">
                <a:solidFill>
                  <a:srgbClr val="C00000"/>
                </a:solidFill>
              </a:rPr>
              <a:t>imunokompromitovaných</a:t>
            </a:r>
            <a:r>
              <a:rPr lang="cs-CZ" sz="2200" dirty="0" smtClean="0">
                <a:solidFill>
                  <a:srgbClr val="C00000"/>
                </a:solidFill>
              </a:rPr>
              <a:t> pacientů)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tzv. </a:t>
            </a:r>
            <a:r>
              <a:rPr lang="cs-CZ" sz="2200" dirty="0" err="1" smtClean="0">
                <a:solidFill>
                  <a:srgbClr val="C00000"/>
                </a:solidFill>
              </a:rPr>
              <a:t>White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err="1" smtClean="0">
                <a:solidFill>
                  <a:srgbClr val="C00000"/>
                </a:solidFill>
              </a:rPr>
              <a:t>dot</a:t>
            </a:r>
            <a:r>
              <a:rPr lang="cs-CZ" sz="2200" dirty="0" smtClean="0">
                <a:solidFill>
                  <a:srgbClr val="C00000"/>
                </a:solidFill>
              </a:rPr>
              <a:t> syndromy (izolované autoimunitní záněty proti strukturám sítnice)</a:t>
            </a:r>
            <a:r>
              <a:rPr lang="cs-CZ" sz="2200" dirty="0" smtClean="0"/>
              <a:t>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Sympatická oftalmie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Vogt-Koyanagiho-Haradův</a:t>
            </a:r>
            <a:r>
              <a:rPr lang="cs-CZ" sz="2200" dirty="0" smtClean="0">
                <a:solidFill>
                  <a:srgbClr val="C00000"/>
                </a:solidFill>
              </a:rPr>
              <a:t> syndrom </a:t>
            </a:r>
            <a:r>
              <a:rPr lang="cs-CZ" sz="2200" dirty="0" smtClean="0"/>
              <a:t>(</a:t>
            </a:r>
            <a:r>
              <a:rPr lang="cs-CZ" sz="2200" dirty="0" err="1" smtClean="0"/>
              <a:t>uveoencefalitida</a:t>
            </a:r>
            <a:r>
              <a:rPr lang="cs-CZ" sz="2200" dirty="0" smtClean="0"/>
              <a:t>)  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Panuveitida</a:t>
            </a:r>
            <a:r>
              <a:rPr lang="cs-CZ" sz="2500" dirty="0" smtClean="0"/>
              <a:t> 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Zánětlivé postižení celého uveálního traktu – nejčastější etiologie: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C3300"/>
                </a:solidFill>
              </a:rPr>
              <a:t>Toxoplasmóza</a:t>
            </a:r>
            <a:r>
              <a:rPr lang="cs-CZ" sz="2200" dirty="0" smtClean="0"/>
              <a:t>    </a:t>
            </a:r>
            <a:endParaRPr lang="cs-CZ" sz="2200" dirty="0" smtClean="0">
              <a:solidFill>
                <a:srgbClr val="C000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Sarkoidóza,TBC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M. </a:t>
            </a:r>
            <a:r>
              <a:rPr lang="cs-CZ" sz="2200" dirty="0" err="1" smtClean="0">
                <a:solidFill>
                  <a:srgbClr val="C00000"/>
                </a:solidFill>
              </a:rPr>
              <a:t>Behcet</a:t>
            </a:r>
            <a:endParaRPr lang="cs-CZ" sz="2200" dirty="0" smtClean="0">
              <a:solidFill>
                <a:srgbClr val="C000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Syfilis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Sympatická oftalmie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Vogt-Koyanagiho-Haradův</a:t>
            </a:r>
            <a:r>
              <a:rPr lang="cs-CZ" sz="2200" dirty="0" smtClean="0">
                <a:solidFill>
                  <a:srgbClr val="C00000"/>
                </a:solidFill>
              </a:rPr>
              <a:t> syndrom </a:t>
            </a:r>
            <a:r>
              <a:rPr lang="cs-CZ" sz="2200" dirty="0" smtClean="0"/>
              <a:t>(</a:t>
            </a:r>
            <a:r>
              <a:rPr lang="cs-CZ" sz="2200" dirty="0" err="1" smtClean="0"/>
              <a:t>uveoencefalitida</a:t>
            </a:r>
            <a:r>
              <a:rPr lang="cs-CZ" sz="2200" dirty="0" smtClean="0"/>
              <a:t>)  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Endoftalmitida</a:t>
            </a:r>
            <a:r>
              <a:rPr lang="cs-CZ" sz="2500" dirty="0" smtClean="0"/>
              <a:t> 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Těžká forma nitroočního zánětu, který postihuje intraokulární tkáňové struktury, ale nepřesahuje hranice skléry.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C3300"/>
                </a:solidFill>
              </a:rPr>
              <a:t>Exogenní – pooperační (akutní 1-14 dnů po operaci, chronická 2 týdny až 2 roky po operaci), posttraumatická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C3300"/>
                </a:solidFill>
              </a:rPr>
              <a:t>Endogenní – hematogenní přenos pyogenních baktérií nebo plísní u generalizované septikemie</a:t>
            </a:r>
            <a:r>
              <a:rPr lang="cs-CZ" sz="2200" dirty="0" smtClean="0"/>
              <a:t>   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200" dirty="0" smtClean="0"/>
              <a:t> </a:t>
            </a:r>
            <a:endParaRPr lang="cs-CZ" sz="22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Nejčastější původce: </a:t>
            </a:r>
            <a:r>
              <a:rPr lang="cs-CZ" sz="2200" dirty="0" err="1" smtClean="0"/>
              <a:t>Staphyloccocus</a:t>
            </a:r>
            <a:r>
              <a:rPr lang="cs-CZ" sz="2200" dirty="0" smtClean="0"/>
              <a:t>, </a:t>
            </a:r>
            <a:r>
              <a:rPr lang="cs-CZ" sz="2200" dirty="0" err="1" smtClean="0"/>
              <a:t>Streptococcus</a:t>
            </a:r>
            <a:r>
              <a:rPr lang="cs-CZ" sz="2200" dirty="0" smtClean="0"/>
              <a:t>, </a:t>
            </a:r>
            <a:r>
              <a:rPr lang="cs-CZ" sz="2200" dirty="0" err="1" smtClean="0"/>
              <a:t>Candida</a:t>
            </a:r>
            <a:r>
              <a:rPr lang="cs-CZ" sz="2200" dirty="0" smtClean="0"/>
              <a:t>, </a:t>
            </a:r>
            <a:r>
              <a:rPr lang="cs-CZ" sz="2200" dirty="0" err="1" smtClean="0"/>
              <a:t>Propionibacterium</a:t>
            </a:r>
            <a:r>
              <a:rPr lang="cs-CZ" sz="2200" dirty="0" smtClean="0"/>
              <a:t>, </a:t>
            </a:r>
            <a:r>
              <a:rPr lang="cs-CZ" sz="2200" dirty="0" err="1" smtClean="0"/>
              <a:t>Klebsiella</a:t>
            </a:r>
            <a:r>
              <a:rPr lang="cs-CZ" sz="2200" dirty="0" smtClean="0"/>
              <a:t>, </a:t>
            </a:r>
            <a:r>
              <a:rPr lang="cs-CZ" sz="2200" dirty="0" err="1" smtClean="0"/>
              <a:t>Haemophilus</a:t>
            </a:r>
            <a:r>
              <a:rPr lang="cs-CZ" sz="2200" dirty="0" smtClean="0"/>
              <a:t>, </a:t>
            </a:r>
            <a:r>
              <a:rPr lang="cs-CZ" sz="2200" dirty="0" err="1" smtClean="0"/>
              <a:t>Escherichia</a:t>
            </a:r>
            <a:endParaRPr lang="cs-CZ" sz="2200" dirty="0" smtClean="0">
              <a:solidFill>
                <a:srgbClr val="C000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Anatomie a Fyziologie </a:t>
            </a:r>
            <a:r>
              <a:rPr lang="cs-CZ" sz="2500" dirty="0" err="1" smtClean="0"/>
              <a:t>živnatky</a:t>
            </a:r>
            <a:r>
              <a:rPr lang="cs-CZ" sz="2500" dirty="0" smtClean="0"/>
              <a:t> (uvey)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921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cs-CZ" sz="2400" smtClean="0">
                <a:solidFill>
                  <a:srgbClr val="CC3300"/>
                </a:solidFill>
              </a:rPr>
              <a:t>3 části: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smtClean="0"/>
              <a:t>duhovka (iris)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smtClean="0"/>
              <a:t>řasnaté těleso (corpus ciliare)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cs-CZ" sz="2000" smtClean="0"/>
              <a:t>cévnatka ( choroidea)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cs-CZ" sz="2000" smtClean="0"/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cs-CZ" sz="2400" smtClean="0">
                <a:solidFill>
                  <a:srgbClr val="CC3300"/>
                </a:solidFill>
              </a:rPr>
              <a:t>Funkce: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cs-CZ" sz="2200" smtClean="0"/>
              <a:t>regulace vstupu světla do oka zornicí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cs-CZ" sz="2200" smtClean="0"/>
              <a:t>akomodace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cs-CZ" sz="2200" smtClean="0"/>
              <a:t>produkce komorové vody 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cs-CZ" sz="2200" smtClean="0"/>
              <a:t>zabezpečení výživy světločivných elementů a pigmentového epitelu sítnice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cs-CZ" sz="200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cs-CZ" sz="200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smtClean="0">
              <a:latin typeface="Tahoma" pitchFamily="34" charset="0"/>
            </a:endParaRPr>
          </a:p>
          <a:p>
            <a:pPr eaLnBrk="1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</a:pPr>
            <a:endParaRPr lang="cs-CZ" sz="200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err="1" smtClean="0"/>
              <a:t>Endoftalmitida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Projevy, příznaky: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Akutní </a:t>
            </a:r>
            <a:r>
              <a:rPr lang="cs-CZ" sz="2200" dirty="0" err="1" smtClean="0">
                <a:solidFill>
                  <a:srgbClr val="C00000"/>
                </a:solidFill>
              </a:rPr>
              <a:t>endoftalmitida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– bolest oka, náhlý pokles zraku, překrvení spojivek, edém víček, edém rohovky, </a:t>
            </a:r>
            <a:r>
              <a:rPr lang="cs-CZ" sz="2200" dirty="0" err="1" smtClean="0"/>
              <a:t>hypopyon</a:t>
            </a:r>
            <a:r>
              <a:rPr lang="cs-CZ" sz="2200" dirty="0" smtClean="0"/>
              <a:t>, </a:t>
            </a:r>
            <a:r>
              <a:rPr lang="cs-CZ" sz="2200" dirty="0" err="1" smtClean="0"/>
              <a:t>vitritida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Chronická </a:t>
            </a:r>
            <a:r>
              <a:rPr lang="cs-CZ" sz="2200" dirty="0" err="1" smtClean="0">
                <a:solidFill>
                  <a:srgbClr val="C00000"/>
                </a:solidFill>
              </a:rPr>
              <a:t>endoftalmitida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– bez bolesti, zraková ostrost jen mírně snížená, </a:t>
            </a:r>
            <a:r>
              <a:rPr lang="cs-CZ" sz="2200" dirty="0" err="1" smtClean="0"/>
              <a:t>hypopyon</a:t>
            </a:r>
            <a:r>
              <a:rPr lang="cs-CZ" sz="2200" dirty="0" smtClean="0"/>
              <a:t> jen někdy, mírná </a:t>
            </a:r>
            <a:r>
              <a:rPr lang="cs-CZ" sz="2200" dirty="0" err="1" smtClean="0"/>
              <a:t>vitritida</a:t>
            </a: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Léčba: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ATB, antimykotika v infúzích, příp. </a:t>
            </a:r>
            <a:r>
              <a:rPr lang="cs-CZ" sz="2200" dirty="0" err="1" smtClean="0"/>
              <a:t>intravitreálně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PPV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Definice zánětů </a:t>
            </a:r>
            <a:r>
              <a:rPr lang="cs-CZ" sz="2500" dirty="0" err="1" smtClean="0"/>
              <a:t>živnatky</a:t>
            </a:r>
            <a:r>
              <a:rPr lang="cs-CZ" sz="2500" dirty="0" smtClean="0"/>
              <a:t> (uveitid)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1266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r>
              <a:rPr lang="cs-CZ" sz="2400" smtClean="0">
                <a:solidFill>
                  <a:srgbClr val="CC3300"/>
                </a:solidFill>
              </a:rPr>
              <a:t>Uveitida – zánětlivé postižení živnatky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cs-CZ" sz="2400" smtClean="0">
              <a:solidFill>
                <a:srgbClr val="CC330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cs-CZ" sz="2200" smtClean="0"/>
              <a:t>Nitrooční zánět způsobuje poškození endotelu nitroočních cév s následným zhroucením hematookulární bariéry.</a:t>
            </a:r>
          </a:p>
          <a:p>
            <a:pPr eaLnBrk="1" hangingPunct="1">
              <a:lnSpc>
                <a:spcPct val="90000"/>
              </a:lnSpc>
              <a:buClr>
                <a:srgbClr val="C00000"/>
              </a:buClr>
              <a:buFont typeface="Wingdings" pitchFamily="2" charset="2"/>
              <a:buChar char="Ø"/>
            </a:pPr>
            <a:r>
              <a:rPr lang="cs-CZ" sz="2200" smtClean="0"/>
              <a:t>Dochází k dilataci cév, k prosakování intravaskulárního obsahu do extravaskulárního prostoru, k migraci leukocytů a jiných buněk.</a:t>
            </a: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cs-CZ" sz="200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Wingdings 3" pitchFamily="18" charset="2"/>
              <a:buNone/>
            </a:pPr>
            <a:endParaRPr lang="cs-CZ" sz="2000" smtClean="0">
              <a:solidFill>
                <a:srgbClr val="7030A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smtClean="0">
              <a:latin typeface="Tahoma" pitchFamily="34" charset="0"/>
            </a:endParaRPr>
          </a:p>
          <a:p>
            <a:pPr eaLnBrk="1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</a:pPr>
            <a:endParaRPr lang="cs-CZ" sz="200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Klasifikace </a:t>
            </a:r>
            <a:r>
              <a:rPr lang="cs-CZ" sz="2500" dirty="0"/>
              <a:t> </a:t>
            </a:r>
            <a:r>
              <a:rPr lang="cs-CZ" sz="2500" dirty="0" smtClean="0"/>
              <a:t>uveitid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</a:rPr>
              <a:t>Anatomická: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000" dirty="0" smtClean="0"/>
              <a:t>přední (iritis, </a:t>
            </a:r>
            <a:r>
              <a:rPr lang="cs-CZ" sz="2000" dirty="0" err="1" smtClean="0"/>
              <a:t>iridocyclitis</a:t>
            </a:r>
            <a:r>
              <a:rPr lang="cs-CZ" sz="2000" dirty="0" smtClean="0"/>
              <a:t>)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000" dirty="0" smtClean="0"/>
              <a:t>intermediální (</a:t>
            </a:r>
            <a:r>
              <a:rPr lang="cs-CZ" sz="2000" dirty="0" err="1" smtClean="0"/>
              <a:t>pars</a:t>
            </a:r>
            <a:r>
              <a:rPr lang="cs-CZ" sz="2000" dirty="0" smtClean="0"/>
              <a:t> </a:t>
            </a:r>
            <a:r>
              <a:rPr lang="cs-CZ" sz="2000" dirty="0" err="1" smtClean="0"/>
              <a:t>planitis</a:t>
            </a:r>
            <a:r>
              <a:rPr lang="cs-CZ" sz="2000" dirty="0" smtClean="0"/>
              <a:t>, </a:t>
            </a:r>
            <a:r>
              <a:rPr lang="cs-CZ" sz="2000" dirty="0" err="1" smtClean="0"/>
              <a:t>cyclitis</a:t>
            </a:r>
            <a:r>
              <a:rPr lang="cs-CZ" sz="2000" dirty="0" smtClean="0"/>
              <a:t>, </a:t>
            </a:r>
            <a:r>
              <a:rPr lang="cs-CZ" sz="2000" dirty="0" err="1" smtClean="0"/>
              <a:t>vitritis</a:t>
            </a:r>
            <a:r>
              <a:rPr lang="cs-CZ" sz="20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000" dirty="0" smtClean="0"/>
              <a:t>zadní (</a:t>
            </a:r>
            <a:r>
              <a:rPr lang="cs-CZ" sz="2000" dirty="0" err="1" smtClean="0"/>
              <a:t>choroiditis</a:t>
            </a:r>
            <a:r>
              <a:rPr lang="cs-CZ" sz="2000" dirty="0" smtClean="0"/>
              <a:t>, </a:t>
            </a:r>
            <a:r>
              <a:rPr lang="cs-CZ" sz="2000" dirty="0" err="1" smtClean="0"/>
              <a:t>chorioretinitis</a:t>
            </a:r>
            <a:r>
              <a:rPr lang="cs-CZ" sz="20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cs-CZ" sz="2000" dirty="0" smtClean="0"/>
              <a:t>všechny části (</a:t>
            </a:r>
            <a:r>
              <a:rPr lang="cs-CZ" sz="2000" dirty="0" err="1" smtClean="0"/>
              <a:t>panuveitis</a:t>
            </a:r>
            <a:r>
              <a:rPr lang="cs-CZ" sz="20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Ø"/>
              <a:defRPr/>
            </a:pPr>
            <a:endParaRPr lang="cs-CZ" sz="20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</a:rPr>
              <a:t>Klinická: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akutní - příznaky náhle, netrvají déle než 6 týdnů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chronická - pozvolný nástup příznaků, trvání déle než 6 týdnů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Klasifikace </a:t>
            </a:r>
            <a:r>
              <a:rPr lang="cs-CZ" sz="2500" dirty="0"/>
              <a:t> </a:t>
            </a:r>
            <a:r>
              <a:rPr lang="cs-CZ" sz="2500" dirty="0" smtClean="0"/>
              <a:t>uveitid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</a:rPr>
              <a:t>Patologická:</a:t>
            </a:r>
            <a:endParaRPr lang="cs-CZ" sz="2400" dirty="0">
              <a:solidFill>
                <a:srgbClr val="CC330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/>
              <a:t>negranulomatózní</a:t>
            </a:r>
            <a:r>
              <a:rPr lang="cs-CZ" sz="2200" dirty="0" smtClean="0"/>
              <a:t> – akutní vznik, krátké trvání, výrazná ciliární injekce, drobné precipitáty na endotelu rohovky, výrazná </a:t>
            </a:r>
            <a:r>
              <a:rPr lang="cs-CZ" sz="2200" dirty="0" err="1" smtClean="0"/>
              <a:t>tyndalizace</a:t>
            </a:r>
            <a:r>
              <a:rPr lang="cs-CZ" sz="2200" dirty="0" smtClean="0"/>
              <a:t>, </a:t>
            </a:r>
            <a:r>
              <a:rPr lang="cs-CZ" sz="2200" dirty="0" err="1" smtClean="0"/>
              <a:t>fibrinózní</a:t>
            </a:r>
            <a:r>
              <a:rPr lang="cs-CZ" sz="2200" dirty="0" smtClean="0"/>
              <a:t> exsudát, postižení </a:t>
            </a:r>
            <a:r>
              <a:rPr lang="cs-CZ" sz="2200" dirty="0" err="1" smtClean="0"/>
              <a:t>choroidey</a:t>
            </a:r>
            <a:r>
              <a:rPr lang="cs-CZ" sz="2200" dirty="0" smtClean="0"/>
              <a:t> vzácné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/>
              <a:t>granulomatózní</a:t>
            </a:r>
            <a:r>
              <a:rPr lang="cs-CZ" sz="2200" dirty="0" smtClean="0"/>
              <a:t> – vznik pozvolný, průběh protrahovaný, nevýrazná ciliární injekce, špekovité velké precipitáty na endotelu rohovky, uzlíky duhovky, </a:t>
            </a:r>
            <a:r>
              <a:rPr lang="cs-CZ" sz="2200" dirty="0" err="1" smtClean="0"/>
              <a:t>vitritis</a:t>
            </a:r>
            <a:r>
              <a:rPr lang="cs-CZ" sz="2200" dirty="0" smtClean="0"/>
              <a:t>, často postižena </a:t>
            </a:r>
            <a:r>
              <a:rPr lang="cs-CZ" sz="2200" dirty="0" err="1" smtClean="0"/>
              <a:t>choroidea</a:t>
            </a: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/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Klasifikace </a:t>
            </a:r>
            <a:r>
              <a:rPr lang="cs-CZ" sz="2500" dirty="0"/>
              <a:t> </a:t>
            </a:r>
            <a:r>
              <a:rPr lang="cs-CZ" sz="2500" dirty="0" smtClean="0"/>
              <a:t>uveitid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</a:rPr>
              <a:t>Podle etiologie:</a:t>
            </a: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200" dirty="0" smtClean="0">
                <a:solidFill>
                  <a:srgbClr val="CC3300"/>
                </a:solidFill>
              </a:rPr>
              <a:t>Exogenní </a:t>
            </a:r>
            <a:r>
              <a:rPr lang="cs-CZ" sz="2200" dirty="0" smtClean="0"/>
              <a:t>(poranění uvey, invaze mikroorganismu zvnějšku)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200" dirty="0" smtClean="0">
                <a:solidFill>
                  <a:srgbClr val="993300"/>
                </a:solidFill>
              </a:rPr>
              <a:t>Endogenní</a:t>
            </a:r>
            <a:r>
              <a:rPr lang="cs-CZ" sz="2200" dirty="0" smtClean="0"/>
              <a:t> (</a:t>
            </a:r>
            <a:r>
              <a:rPr lang="cs-CZ" sz="2200" dirty="0" err="1" smtClean="0"/>
              <a:t>vniřní</a:t>
            </a:r>
            <a:r>
              <a:rPr lang="cs-CZ" sz="2200" dirty="0" smtClean="0"/>
              <a:t>, systémový původ zánětu)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uveitida spojená se systémovým onemocněním 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200" dirty="0"/>
              <a:t> </a:t>
            </a:r>
            <a:r>
              <a:rPr lang="cs-CZ" sz="2200" dirty="0" smtClean="0"/>
              <a:t>    ( např. </a:t>
            </a:r>
            <a:r>
              <a:rPr lang="cs-CZ" sz="2200" dirty="0" err="1" smtClean="0"/>
              <a:t>ankylozující</a:t>
            </a:r>
            <a:r>
              <a:rPr lang="cs-CZ" sz="2200" dirty="0" smtClean="0"/>
              <a:t> </a:t>
            </a:r>
            <a:r>
              <a:rPr lang="cs-CZ" sz="2200" dirty="0" err="1" smtClean="0"/>
              <a:t>spondylitida</a:t>
            </a:r>
            <a:r>
              <a:rPr lang="cs-CZ" sz="2200" dirty="0" smtClean="0"/>
              <a:t>, sarkoidóza, TBC, RS)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uveitida spojená s parazitární infekcí ( např. </a:t>
            </a:r>
            <a:r>
              <a:rPr lang="cs-CZ" sz="2200" dirty="0" err="1" smtClean="0"/>
              <a:t>toxokaróza</a:t>
            </a:r>
            <a:r>
              <a:rPr lang="cs-CZ" sz="22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uveitida spojená s virovou infekcí ( např. herpes simplex)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uveitida spojená s mykotickou infekcí ( např. </a:t>
            </a:r>
            <a:r>
              <a:rPr lang="cs-CZ" sz="2200" dirty="0" err="1" smtClean="0"/>
              <a:t>candida</a:t>
            </a:r>
            <a:r>
              <a:rPr lang="cs-CZ" sz="2200" dirty="0" smtClean="0"/>
              <a:t>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idiopatická uveitida ( tvoří asi 25% všech uveitid)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+mj-lt"/>
              <a:buAutoNum type="alphaLcPeriod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Akutní přední </a:t>
            </a:r>
            <a:r>
              <a:rPr lang="cs-CZ" sz="2500" dirty="0" err="1" smtClean="0"/>
              <a:t>negranulomatózní</a:t>
            </a:r>
            <a:r>
              <a:rPr lang="cs-CZ" sz="2500" dirty="0" smtClean="0"/>
              <a:t> </a:t>
            </a:r>
            <a:r>
              <a:rPr lang="cs-CZ" sz="2500" dirty="0" err="1" smtClean="0"/>
              <a:t>iridocyklitida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</a:rPr>
              <a:t>Projevy a příznaky: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bolest oka, fotofobie, epifora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ciliární injekce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drobné precipitáty na endotelu rohovky, hojně buněk v přední komoře, při těžkém průběhu </a:t>
            </a:r>
            <a:r>
              <a:rPr lang="cs-CZ" sz="2200" dirty="0" err="1" smtClean="0"/>
              <a:t>fibrinózní</a:t>
            </a:r>
            <a:r>
              <a:rPr lang="cs-CZ" sz="2200" dirty="0" smtClean="0"/>
              <a:t>  výpotek v přední komoře, </a:t>
            </a:r>
            <a:r>
              <a:rPr lang="cs-CZ" sz="2200" dirty="0" err="1" smtClean="0"/>
              <a:t>hypopyon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tvorba zadních </a:t>
            </a:r>
            <a:r>
              <a:rPr lang="cs-CZ" sz="2200" dirty="0" err="1" smtClean="0"/>
              <a:t>synéchií</a:t>
            </a:r>
            <a:r>
              <a:rPr lang="cs-CZ" sz="2200" dirty="0" smtClean="0"/>
              <a:t> (srůstů mezi duhovkou a čočkou)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dilatace duhovkových cév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trvání zánětu několik týdnů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chronické komplikace (tvorba zadních </a:t>
            </a:r>
            <a:r>
              <a:rPr lang="cs-CZ" sz="2200" dirty="0" err="1" smtClean="0"/>
              <a:t>synéchií</a:t>
            </a:r>
            <a:r>
              <a:rPr lang="cs-CZ" sz="2200" dirty="0" smtClean="0"/>
              <a:t> v případě opožděné léčby, rozvoj komplikované katarakty)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léčba: kortikoidy lokálně, </a:t>
            </a:r>
            <a:r>
              <a:rPr lang="cs-CZ" sz="2200" dirty="0" err="1" smtClean="0"/>
              <a:t>parabulbárně</a:t>
            </a:r>
            <a:r>
              <a:rPr lang="cs-CZ" sz="2200" dirty="0" smtClean="0"/>
              <a:t>, v případě potřeby i celkově, mydriatika, v případě virové etiologie </a:t>
            </a:r>
            <a:r>
              <a:rPr lang="cs-CZ" sz="2200" dirty="0" err="1" smtClean="0"/>
              <a:t>antivirotika</a:t>
            </a: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0937" y="457200"/>
            <a:ext cx="8310076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Akutní přední </a:t>
            </a:r>
            <a:r>
              <a:rPr lang="cs-CZ" sz="2500" dirty="0" err="1" smtClean="0"/>
              <a:t>negranulomatózní</a:t>
            </a:r>
            <a:r>
              <a:rPr lang="cs-CZ" sz="2500" dirty="0" smtClean="0"/>
              <a:t> </a:t>
            </a:r>
            <a:r>
              <a:rPr lang="cs-CZ" sz="2500" dirty="0" err="1" smtClean="0"/>
              <a:t>iridocyklitida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pic>
        <p:nvPicPr>
          <p:cNvPr id="21506" name="Picture 5" descr="Obrázek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058400" y="-6319838"/>
            <a:ext cx="3228975" cy="215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31" y="1407146"/>
            <a:ext cx="7779716" cy="519685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1625" y="457200"/>
            <a:ext cx="8686800" cy="841375"/>
          </a:xfrm>
          <a:solidFill>
            <a:schemeClr val="accent1"/>
          </a:solidFill>
          <a:ln>
            <a:solidFill>
              <a:schemeClr val="folHlink"/>
            </a:solidFill>
          </a:ln>
        </p:spPr>
        <p:txBody>
          <a:bodyPr>
            <a:normAutofit fontScale="90000"/>
          </a:bodyPr>
          <a:lstStyle/>
          <a:p>
            <a:pPr marL="355600" algn="ctr" eaLnBrk="1" fontAlgn="auto" hangingPunct="1">
              <a:spcAft>
                <a:spcPts val="0"/>
              </a:spcAft>
              <a:defRPr/>
            </a:pPr>
            <a:r>
              <a:rPr lang="en-US" sz="2500" dirty="0"/>
              <a:t> </a:t>
            </a:r>
            <a:r>
              <a:rPr lang="cs-CZ" sz="2500" dirty="0" smtClean="0"/>
              <a:t>Akutní přední </a:t>
            </a:r>
            <a:r>
              <a:rPr lang="cs-CZ" sz="2500" dirty="0" err="1" smtClean="0"/>
              <a:t>negranulomatózní</a:t>
            </a:r>
            <a:r>
              <a:rPr lang="cs-CZ" sz="2500" dirty="0" smtClean="0"/>
              <a:t> </a:t>
            </a:r>
            <a:r>
              <a:rPr lang="cs-CZ" sz="2500" dirty="0" err="1" smtClean="0"/>
              <a:t>iridocyklitida</a:t>
            </a:r>
            <a:r>
              <a:rPr lang="cs-CZ" sz="1800" i="1" dirty="0" smtClean="0"/>
              <a:t> </a:t>
            </a:r>
            <a:endParaRPr lang="cs-CZ" sz="1800" i="1" u="sng" dirty="0"/>
          </a:p>
        </p:txBody>
      </p:sp>
      <p:sp>
        <p:nvSpPr>
          <p:cNvPr id="14338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11200" y="1722438"/>
            <a:ext cx="7762875" cy="4665662"/>
          </a:xfrm>
        </p:spPr>
        <p:txBody>
          <a:bodyPr>
            <a:normAutofit/>
          </a:bodyPr>
          <a:lstStyle/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400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Etiologie: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C3300"/>
                </a:solidFill>
              </a:rPr>
              <a:t>HLA B27+ </a:t>
            </a:r>
            <a:r>
              <a:rPr lang="cs-CZ" sz="2200" dirty="0" smtClean="0"/>
              <a:t>izolovaně, </a:t>
            </a:r>
            <a:r>
              <a:rPr lang="cs-CZ" sz="2200" dirty="0" err="1" smtClean="0"/>
              <a:t>Ankylozující</a:t>
            </a:r>
            <a:r>
              <a:rPr lang="cs-CZ" sz="2200" dirty="0" smtClean="0"/>
              <a:t> </a:t>
            </a:r>
            <a:r>
              <a:rPr lang="cs-CZ" sz="2200" dirty="0" err="1" smtClean="0"/>
              <a:t>spondilitida</a:t>
            </a:r>
            <a:r>
              <a:rPr lang="cs-CZ" sz="2200" dirty="0"/>
              <a:t> </a:t>
            </a:r>
            <a:r>
              <a:rPr lang="cs-CZ" sz="2200" dirty="0" smtClean="0"/>
              <a:t>( M. </a:t>
            </a:r>
            <a:r>
              <a:rPr lang="cs-CZ" sz="2200" dirty="0" err="1" smtClean="0"/>
              <a:t>Bechtěrev</a:t>
            </a:r>
            <a:r>
              <a:rPr lang="cs-CZ" sz="2200" dirty="0" smtClean="0"/>
              <a:t>), Reiterův syndrom, M. Crohn, </a:t>
            </a:r>
            <a:r>
              <a:rPr lang="cs-CZ" sz="2200" dirty="0" err="1" smtClean="0"/>
              <a:t>Colitis</a:t>
            </a:r>
            <a:r>
              <a:rPr lang="cs-CZ" sz="2200" dirty="0" smtClean="0"/>
              <a:t> </a:t>
            </a:r>
            <a:r>
              <a:rPr lang="cs-CZ" sz="2200" dirty="0" err="1" smtClean="0"/>
              <a:t>ulcerosa</a:t>
            </a:r>
            <a:r>
              <a:rPr lang="cs-CZ" sz="2200" dirty="0" smtClean="0"/>
              <a:t>,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200" dirty="0"/>
              <a:t> </a:t>
            </a:r>
            <a:r>
              <a:rPr lang="cs-CZ" sz="2200" dirty="0" smtClean="0"/>
              <a:t>    Psoriatická artritida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M. </a:t>
            </a:r>
            <a:r>
              <a:rPr lang="cs-CZ" sz="2200" dirty="0" err="1" smtClean="0">
                <a:solidFill>
                  <a:srgbClr val="C00000"/>
                </a:solidFill>
              </a:rPr>
              <a:t>Behcet</a:t>
            </a:r>
            <a:r>
              <a:rPr lang="cs-CZ" sz="2200" dirty="0" smtClean="0">
                <a:solidFill>
                  <a:srgbClr val="C00000"/>
                </a:solidFill>
              </a:rPr>
              <a:t> </a:t>
            </a:r>
            <a:r>
              <a:rPr lang="cs-CZ" sz="2200" dirty="0" smtClean="0"/>
              <a:t>– triáda: iritida, aftózní stomatitida, ulcerace na genitálu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Glaukomatocyklické</a:t>
            </a:r>
            <a:r>
              <a:rPr lang="cs-CZ" sz="2200" dirty="0" smtClean="0">
                <a:solidFill>
                  <a:srgbClr val="C00000"/>
                </a:solidFill>
              </a:rPr>
              <a:t> krize </a:t>
            </a:r>
            <a:r>
              <a:rPr lang="cs-CZ" sz="2200" dirty="0" smtClean="0"/>
              <a:t>(</a:t>
            </a:r>
            <a:r>
              <a:rPr lang="cs-CZ" sz="2200" dirty="0" err="1" smtClean="0"/>
              <a:t>Posnerův-Schlossmanův</a:t>
            </a:r>
            <a:r>
              <a:rPr lang="cs-CZ" sz="2200" dirty="0" smtClean="0"/>
              <a:t> syndrom) – ataky mírné iritidy spojené s vysokou elevací nitroočního tlaku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err="1" smtClean="0">
                <a:solidFill>
                  <a:srgbClr val="C00000"/>
                </a:solidFill>
              </a:rPr>
              <a:t>Fakoanafylaktická</a:t>
            </a:r>
            <a:r>
              <a:rPr lang="cs-CZ" sz="2200" dirty="0" smtClean="0">
                <a:solidFill>
                  <a:srgbClr val="C00000"/>
                </a:solidFill>
              </a:rPr>
              <a:t> uveitida </a:t>
            </a:r>
            <a:r>
              <a:rPr lang="cs-CZ" sz="2200" dirty="0" smtClean="0"/>
              <a:t>– imunologická reakce na uvolněné čočkové proteiny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C00000"/>
                </a:solidFill>
              </a:rPr>
              <a:t>Virová onemocnění </a:t>
            </a:r>
            <a:r>
              <a:rPr lang="cs-CZ" sz="2200" dirty="0" smtClean="0"/>
              <a:t>– HSV, HZV v kombinaci s keratitidou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r>
              <a:rPr lang="cs-CZ" sz="2200" dirty="0"/>
              <a:t> </a:t>
            </a:r>
            <a:r>
              <a:rPr lang="cs-CZ" sz="2200" dirty="0" smtClean="0"/>
              <a:t>    (</a:t>
            </a:r>
            <a:r>
              <a:rPr lang="cs-CZ" sz="2200" dirty="0" err="1" smtClean="0"/>
              <a:t>negranulomatózní</a:t>
            </a:r>
            <a:r>
              <a:rPr lang="cs-CZ" sz="2200" dirty="0" smtClean="0"/>
              <a:t> i </a:t>
            </a:r>
            <a:r>
              <a:rPr lang="cs-CZ" sz="2200" dirty="0" err="1" smtClean="0"/>
              <a:t>granulomatózní</a:t>
            </a:r>
            <a:r>
              <a:rPr lang="cs-CZ" sz="2200" dirty="0" smtClean="0"/>
              <a:t> typ zánětu)   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" pitchFamily="2" charset="2"/>
              <a:buChar char="Ø"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>
              <a:solidFill>
                <a:srgbClr val="CC3300"/>
              </a:solidFill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400" dirty="0" smtClean="0"/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Clr>
                <a:srgbClr val="C00000"/>
              </a:buClr>
              <a:buFont typeface="Wingdings 2" pitchFamily="18" charset="2"/>
              <a:buNone/>
              <a:defRPr/>
            </a:pPr>
            <a:endParaRPr lang="cs-CZ" sz="2200" dirty="0" smtClean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pitchFamily="18" charset="2"/>
              <a:buNone/>
              <a:defRPr/>
            </a:pPr>
            <a:endParaRPr lang="cs-CZ" sz="2000" dirty="0" smtClean="0">
              <a:solidFill>
                <a:srgbClr val="7030A0"/>
              </a:solidFill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000" dirty="0" smtClean="0">
              <a:latin typeface="Tahoma" pitchFamily="34" charset="0"/>
            </a:endParaRPr>
          </a:p>
          <a:p>
            <a:pPr eaLnBrk="1" fontAlgn="auto" hangingPunct="1">
              <a:lnSpc>
                <a:spcPct val="105000"/>
              </a:lnSpc>
              <a:spcAft>
                <a:spcPct val="30000"/>
              </a:spcAft>
              <a:buClr>
                <a:schemeClr val="hlink"/>
              </a:buClr>
              <a:buSzPct val="85000"/>
              <a:buFont typeface="Wingdings" pitchFamily="2" charset="2"/>
              <a:buNone/>
              <a:defRPr/>
            </a:pPr>
            <a:endParaRPr lang="cs-CZ" sz="2000" dirty="0" smtClean="0">
              <a:solidFill>
                <a:schemeClr val="folHlink"/>
              </a:solidFill>
              <a:latin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4319</TotalTime>
  <Words>1064</Words>
  <Application>Microsoft Office PowerPoint</Application>
  <PresentationFormat>Předvádění na obrazovce (4:3)</PresentationFormat>
  <Paragraphs>280</Paragraphs>
  <Slides>20</Slides>
  <Notes>20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Cesta</vt:lpstr>
      <vt:lpstr>Záněty Živnatky - uveitidy </vt:lpstr>
      <vt:lpstr> Anatomie a Fyziologie živnatky (uvey) </vt:lpstr>
      <vt:lpstr> Definice zánětů živnatky (uveitid) </vt:lpstr>
      <vt:lpstr> Klasifikace  uveitid </vt:lpstr>
      <vt:lpstr> Klasifikace  uveitid </vt:lpstr>
      <vt:lpstr> Klasifikace  uveitid </vt:lpstr>
      <vt:lpstr> Akutní přední negranulomatózní iridocyklitida </vt:lpstr>
      <vt:lpstr> Akutní přední negranulomatózní iridocyklitida </vt:lpstr>
      <vt:lpstr> Akutní přední negranulomatózní iridocyklitida </vt:lpstr>
      <vt:lpstr> Chronická přední iridocyklitida </vt:lpstr>
      <vt:lpstr> Chronická přední iridocyklitida </vt:lpstr>
      <vt:lpstr> Chronická přední iridocyklitida </vt:lpstr>
      <vt:lpstr> Intermediální uveitida (Cyklitida, Pars planitida) </vt:lpstr>
      <vt:lpstr> Intermediální uveitida (Cyklitida, Pars planitida) </vt:lpstr>
      <vt:lpstr> Zadní uveitida ( chorioretinitida, choroiditida) </vt:lpstr>
      <vt:lpstr> Zadní uveitida ( chorioretinitida, choroiditida) </vt:lpstr>
      <vt:lpstr> Zadní uveitida ( chorioretinitida, choroiditida) </vt:lpstr>
      <vt:lpstr> Panuveitida  </vt:lpstr>
      <vt:lpstr> Endoftalmitida  </vt:lpstr>
      <vt:lpstr> Endoftalmitida 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ERGdelagil</dc:title>
  <dc:creator>Multimedia</dc:creator>
  <cp:lastModifiedBy>LF</cp:lastModifiedBy>
  <cp:revision>479</cp:revision>
  <dcterms:created xsi:type="dcterms:W3CDTF">2006-12-13T17:17:35Z</dcterms:created>
  <dcterms:modified xsi:type="dcterms:W3CDTF">2014-02-24T11:33:44Z</dcterms:modified>
</cp:coreProperties>
</file>