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81" r:id="rId3"/>
    <p:sldId id="327" r:id="rId4"/>
    <p:sldId id="282" r:id="rId5"/>
    <p:sldId id="283" r:id="rId6"/>
    <p:sldId id="324" r:id="rId7"/>
    <p:sldId id="284" r:id="rId8"/>
    <p:sldId id="285" r:id="rId9"/>
    <p:sldId id="325" r:id="rId10"/>
    <p:sldId id="286" r:id="rId11"/>
    <p:sldId id="287" r:id="rId12"/>
    <p:sldId id="288" r:id="rId13"/>
    <p:sldId id="321" r:id="rId14"/>
    <p:sldId id="289" r:id="rId15"/>
    <p:sldId id="326" r:id="rId16"/>
    <p:sldId id="290" r:id="rId17"/>
    <p:sldId id="291" r:id="rId18"/>
    <p:sldId id="292" r:id="rId19"/>
    <p:sldId id="319" r:id="rId20"/>
    <p:sldId id="293" r:id="rId21"/>
    <p:sldId id="320" r:id="rId22"/>
    <p:sldId id="294" r:id="rId23"/>
    <p:sldId id="295" r:id="rId24"/>
    <p:sldId id="322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788024" y="5573297"/>
            <a:ext cx="33320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cs-CZ" sz="1900" dirty="0">
                <a:solidFill>
                  <a:prstClr val="white"/>
                </a:solidFill>
              </a:rPr>
              <a:t>MUDr. Hana Došková, Ph.D.</a:t>
            </a:r>
          </a:p>
        </p:txBody>
      </p:sp>
    </p:spTree>
    <p:extLst>
      <p:ext uri="{BB962C8B-B14F-4D97-AF65-F5344CB8AC3E}">
        <p14:creationId xmlns:p14="http://schemas.microsoft.com/office/powerpoint/2010/main" val="2503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 err="1" smtClean="0"/>
              <a:t>Blow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orbital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7715200" cy="41917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Dg. - X-</a:t>
            </a:r>
            <a:r>
              <a:rPr lang="cs-CZ" sz="2400" dirty="0" err="1"/>
              <a:t>ray</a:t>
            </a:r>
            <a:r>
              <a:rPr lang="cs-CZ" sz="2400" dirty="0"/>
              <a:t> </a:t>
            </a:r>
            <a:r>
              <a:rPr lang="cs-CZ" sz="2400" dirty="0" smtClean="0"/>
              <a:t>orbit, CT</a:t>
            </a:r>
          </a:p>
          <a:p>
            <a:endParaRPr lang="cs-CZ" sz="2400" dirty="0" smtClean="0"/>
          </a:p>
          <a:p>
            <a:r>
              <a:rPr lang="cs-CZ" sz="2400" dirty="0" smtClean="0"/>
              <a:t>Symptom  - </a:t>
            </a:r>
            <a:r>
              <a:rPr lang="cs-CZ" sz="2400" dirty="0" err="1" smtClean="0"/>
              <a:t>hammlock</a:t>
            </a:r>
            <a:r>
              <a:rPr lang="cs-CZ" sz="2400" dirty="0" smtClean="0"/>
              <a:t>  - </a:t>
            </a:r>
            <a:r>
              <a:rPr lang="cs-CZ" sz="2400" dirty="0" err="1" smtClean="0"/>
              <a:t>wide</a:t>
            </a:r>
            <a:r>
              <a:rPr lang="cs-CZ" sz="2400" dirty="0" smtClean="0"/>
              <a:t> </a:t>
            </a:r>
            <a:r>
              <a:rPr lang="cs-CZ" sz="2400" dirty="0" err="1"/>
              <a:t>breaking</a:t>
            </a:r>
            <a:r>
              <a:rPr lang="cs-CZ" sz="2400" dirty="0"/>
              <a:t> orbital </a:t>
            </a:r>
            <a:r>
              <a:rPr lang="cs-CZ" sz="2400" dirty="0" err="1"/>
              <a:t>floor</a:t>
            </a:r>
            <a:r>
              <a:rPr lang="cs-CZ" sz="2400" dirty="0"/>
              <a:t>. </a:t>
            </a:r>
            <a:r>
              <a:rPr lang="cs-CZ" sz="2400" dirty="0" err="1"/>
              <a:t>Significant</a:t>
            </a:r>
            <a:r>
              <a:rPr lang="cs-CZ" sz="2400" dirty="0"/>
              <a:t> </a:t>
            </a:r>
            <a:r>
              <a:rPr lang="cs-CZ" sz="2400" dirty="0" err="1"/>
              <a:t>enophthalmos</a:t>
            </a:r>
            <a:r>
              <a:rPr lang="cs-CZ" sz="2400" dirty="0"/>
              <a:t>, </a:t>
            </a:r>
            <a:r>
              <a:rPr lang="cs-CZ" sz="2400" dirty="0" err="1" smtClean="0"/>
              <a:t>without</a:t>
            </a:r>
            <a:r>
              <a:rPr lang="cs-CZ" sz="2400" dirty="0" smtClean="0"/>
              <a:t>  </a:t>
            </a:r>
            <a:r>
              <a:rPr lang="cs-CZ" sz="2400" dirty="0" err="1"/>
              <a:t>incarceration</a:t>
            </a:r>
            <a:r>
              <a:rPr lang="cs-CZ" sz="2400" dirty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m.r</a:t>
            </a:r>
            <a:r>
              <a:rPr lang="cs-CZ" sz="2400" dirty="0" smtClean="0"/>
              <a:t>. </a:t>
            </a:r>
            <a:r>
              <a:rPr lang="cs-CZ" sz="2400" dirty="0" err="1"/>
              <a:t>inf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Symptom </a:t>
            </a:r>
            <a:r>
              <a:rPr lang="cs-CZ" sz="2400" dirty="0" smtClean="0"/>
              <a:t>- </a:t>
            </a:r>
            <a:r>
              <a:rPr lang="cs-CZ" sz="2400" dirty="0" err="1" smtClean="0"/>
              <a:t>hanging</a:t>
            </a:r>
            <a:r>
              <a:rPr lang="cs-CZ" sz="2400" dirty="0" smtClean="0"/>
              <a:t> drop </a:t>
            </a:r>
            <a:r>
              <a:rPr lang="cs-CZ" sz="2400" dirty="0"/>
              <a:t>- </a:t>
            </a:r>
            <a:r>
              <a:rPr lang="cs-CZ" sz="2400" dirty="0" smtClean="0"/>
              <a:t> </a:t>
            </a:r>
            <a:r>
              <a:rPr lang="cs-CZ" sz="2400" dirty="0" err="1" smtClean="0"/>
              <a:t>fisure</a:t>
            </a:r>
            <a:r>
              <a:rPr lang="cs-CZ" sz="2400" dirty="0" smtClean="0"/>
              <a:t>  </a:t>
            </a:r>
            <a:r>
              <a:rPr lang="cs-CZ" sz="2400" dirty="0" err="1" smtClean="0"/>
              <a:t>fracture</a:t>
            </a:r>
            <a:r>
              <a:rPr lang="cs-CZ" sz="2400" dirty="0" smtClean="0"/>
              <a:t> 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/>
              <a:t>soft 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 smtClean="0"/>
              <a:t>entrappment</a:t>
            </a:r>
            <a:endParaRPr lang="en-US" sz="2400" dirty="0"/>
          </a:p>
          <a:p>
            <a:r>
              <a:rPr lang="cs-CZ" sz="2400" dirty="0" smtClean="0"/>
              <a:t>Double </a:t>
            </a:r>
            <a:r>
              <a:rPr lang="cs-CZ" sz="2400" dirty="0" err="1" smtClean="0"/>
              <a:t>diplopia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Test </a:t>
            </a:r>
            <a:r>
              <a:rPr lang="cs-CZ" sz="2400" dirty="0" err="1"/>
              <a:t>passive</a:t>
            </a:r>
            <a:r>
              <a:rPr lang="cs-CZ" sz="2400" dirty="0"/>
              <a:t> </a:t>
            </a:r>
            <a:r>
              <a:rPr lang="cs-CZ" sz="2400" dirty="0" err="1"/>
              <a:t>duction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Treatment</a:t>
            </a:r>
            <a:r>
              <a:rPr lang="cs-CZ" sz="2400" dirty="0"/>
              <a:t> - </a:t>
            </a:r>
            <a:r>
              <a:rPr lang="cs-CZ" sz="2400" dirty="0" err="1"/>
              <a:t>Surgery</a:t>
            </a:r>
            <a:r>
              <a:rPr lang="cs-CZ" sz="2400" dirty="0"/>
              <a:t> </a:t>
            </a:r>
            <a:r>
              <a:rPr lang="cs-CZ" sz="2400" dirty="0" smtClean="0"/>
              <a:t>– in case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entrappemnt</a:t>
            </a:r>
            <a:r>
              <a:rPr lang="cs-CZ" sz="2400" dirty="0" smtClean="0"/>
              <a:t> (in 3-5 </a:t>
            </a:r>
            <a:r>
              <a:rPr lang="cs-CZ" sz="2400" dirty="0" err="1"/>
              <a:t>days</a:t>
            </a:r>
            <a:r>
              <a:rPr lang="cs-CZ" sz="2400" dirty="0"/>
              <a:t> </a:t>
            </a:r>
            <a:r>
              <a:rPr lang="cs-CZ" sz="2400" dirty="0" smtClean="0"/>
              <a:t> -</a:t>
            </a:r>
            <a:r>
              <a:rPr lang="cs-CZ" sz="2400" dirty="0" err="1" smtClean="0"/>
              <a:t>resolved</a:t>
            </a:r>
            <a:r>
              <a:rPr lang="cs-CZ" sz="2400" dirty="0" smtClean="0"/>
              <a:t> </a:t>
            </a:r>
            <a:r>
              <a:rPr lang="cs-CZ" sz="2400" dirty="0"/>
              <a:t>orbital </a:t>
            </a:r>
            <a:r>
              <a:rPr lang="cs-CZ" sz="2400" dirty="0" err="1"/>
              <a:t>hematoma</a:t>
            </a:r>
            <a:r>
              <a:rPr lang="cs-CZ" sz="24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2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Blow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orbital </a:t>
            </a:r>
            <a:r>
              <a:rPr lang="cs-CZ" dirty="0" err="1"/>
              <a:t>floor</a:t>
            </a:r>
            <a:r>
              <a:rPr lang="cs-CZ" dirty="0"/>
              <a:t> </a:t>
            </a:r>
            <a:r>
              <a:rPr lang="cs-CZ" dirty="0" err="1"/>
              <a:t>fracture</a:t>
            </a:r>
            <a:endParaRPr lang="cs-CZ" dirty="0"/>
          </a:p>
        </p:txBody>
      </p:sp>
      <p:pic>
        <p:nvPicPr>
          <p:cNvPr id="7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36912"/>
            <a:ext cx="2403661" cy="3657600"/>
          </a:xfrm>
        </p:spPr>
      </p:pic>
      <p:pic>
        <p:nvPicPr>
          <p:cNvPr id="8" name="Obrázek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271058" cy="27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2636912"/>
            <a:ext cx="3435350" cy="259715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7067128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 err="1" smtClean="0"/>
              <a:t>Acute</a:t>
            </a:r>
            <a:r>
              <a:rPr lang="cs-CZ" b="1" dirty="0" smtClean="0"/>
              <a:t> </a:t>
            </a:r>
            <a:r>
              <a:rPr lang="cs-CZ" b="1" dirty="0" err="1" smtClean="0"/>
              <a:t>dacryadenitis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rare</a:t>
            </a:r>
            <a:r>
              <a:rPr lang="cs-CZ" dirty="0" smtClean="0"/>
              <a:t>, in </a:t>
            </a:r>
            <a:r>
              <a:rPr lang="cs-CZ" dirty="0" err="1" smtClean="0"/>
              <a:t>isolation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S: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eyelid</a:t>
            </a:r>
            <a:r>
              <a:rPr lang="cs-CZ" dirty="0" smtClean="0"/>
              <a:t> – </a:t>
            </a:r>
            <a:r>
              <a:rPr lang="cs-CZ" dirty="0" err="1" smtClean="0"/>
              <a:t>charakteristic</a:t>
            </a:r>
            <a:r>
              <a:rPr lang="cs-CZ" dirty="0" smtClean="0"/>
              <a:t>  „S“ </a:t>
            </a:r>
            <a:r>
              <a:rPr lang="cs-CZ" dirty="0" err="1" smtClean="0"/>
              <a:t>shaped</a:t>
            </a:r>
            <a:r>
              <a:rPr lang="cs-CZ" dirty="0" smtClean="0"/>
              <a:t> ptosis</a:t>
            </a:r>
          </a:p>
          <a:p>
            <a:pPr marL="0" indent="0">
              <a:buNone/>
            </a:pPr>
            <a:r>
              <a:rPr lang="cs-CZ" dirty="0" smtClean="0"/>
              <a:t>T: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required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Tumors</a:t>
            </a:r>
            <a:r>
              <a:rPr lang="cs-CZ" dirty="0" smtClean="0"/>
              <a:t>:  </a:t>
            </a: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/>
              <a:t>  </a:t>
            </a:r>
            <a:r>
              <a:rPr lang="cs-CZ" dirty="0" smtClean="0"/>
              <a:t>- </a:t>
            </a:r>
            <a:r>
              <a:rPr lang="cs-CZ" dirty="0" err="1" smtClean="0"/>
              <a:t>high</a:t>
            </a:r>
            <a:r>
              <a:rPr lang="cs-CZ" dirty="0" smtClean="0"/>
              <a:t> mortality and morbidity</a:t>
            </a:r>
          </a:p>
          <a:p>
            <a:pPr marL="0" indent="0">
              <a:buNone/>
            </a:pPr>
            <a:r>
              <a:rPr lang="cs-CZ" dirty="0" smtClean="0"/>
              <a:t>T: </a:t>
            </a:r>
            <a:r>
              <a:rPr lang="cs-CZ" dirty="0" err="1" smtClean="0"/>
              <a:t>surgery</a:t>
            </a:r>
            <a:r>
              <a:rPr lang="cs-CZ" dirty="0" smtClean="0"/>
              <a:t>  and </a:t>
            </a:r>
            <a:r>
              <a:rPr lang="cs-CZ" dirty="0" err="1" smtClean="0"/>
              <a:t>radiotherapy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8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lacrimal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Dacryadenitis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Pleomorfic</a:t>
            </a:r>
            <a:r>
              <a:rPr lang="cs-CZ" dirty="0" smtClean="0"/>
              <a:t>  </a:t>
            </a:r>
            <a:r>
              <a:rPr lang="cs-CZ" dirty="0" err="1" smtClean="0"/>
              <a:t>adenoma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D:\Foto\Dacryoadenitis acuta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225597" cy="18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Foto\Dacryoadenitis ac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08" y="2420888"/>
            <a:ext cx="3175795" cy="17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Foto\Pleomorfní adenom slzné žlá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4766"/>
            <a:ext cx="2540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Helter</a:t>
            </a:r>
            <a:r>
              <a:rPr lang="cs-CZ" dirty="0" smtClean="0"/>
              <a:t> </a:t>
            </a:r>
            <a:r>
              <a:rPr lang="cs-CZ" dirty="0" err="1" smtClean="0"/>
              <a:t>exophtalmometr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472608" cy="48245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</a:t>
            </a:r>
            <a:r>
              <a:rPr lang="en-US" sz="2400" dirty="0" err="1" smtClean="0"/>
              <a:t>easur</a:t>
            </a:r>
            <a:r>
              <a:rPr lang="cs-CZ" sz="2400" dirty="0" err="1" smtClean="0"/>
              <a:t>ement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the position of the eye </a:t>
            </a:r>
            <a:br>
              <a:rPr lang="en-US" sz="2400" dirty="0"/>
            </a:br>
            <a:r>
              <a:rPr lang="en-US" sz="2400" dirty="0" err="1" smtClean="0"/>
              <a:t>Hertel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exoftalmometr</a:t>
            </a:r>
            <a:r>
              <a:rPr lang="en-US" sz="2400" dirty="0"/>
              <a:t> </a:t>
            </a:r>
            <a:r>
              <a:rPr lang="en-US" sz="2400" dirty="0" smtClean="0"/>
              <a:t>measure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 distance </a:t>
            </a:r>
            <a:r>
              <a:rPr lang="cs-CZ" sz="2400" dirty="0" smtClean="0"/>
              <a:t> </a:t>
            </a:r>
            <a:r>
              <a:rPr lang="en-US" sz="2400" dirty="0" smtClean="0"/>
              <a:t>corneal </a:t>
            </a:r>
            <a:r>
              <a:rPr lang="en-US" sz="2400" dirty="0"/>
              <a:t>apex </a:t>
            </a:r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US" sz="2400" dirty="0" smtClean="0"/>
              <a:t> </a:t>
            </a:r>
            <a:r>
              <a:rPr lang="en-US" sz="2400" dirty="0"/>
              <a:t>the external edge of the bony orbit (diameter 17 </a:t>
            </a:r>
            <a:r>
              <a:rPr lang="en-US" sz="2400" dirty="0" smtClean="0"/>
              <a:t>mm</a:t>
            </a:r>
            <a:r>
              <a:rPr lang="cs-CZ" sz="2400" dirty="0" smtClean="0"/>
              <a:t>, </a:t>
            </a:r>
            <a:r>
              <a:rPr lang="cs-CZ" sz="2400" dirty="0" err="1" smtClean="0"/>
              <a:t>above</a:t>
            </a:r>
            <a:r>
              <a:rPr lang="cs-CZ" sz="2400" dirty="0" smtClean="0"/>
              <a:t> 20 - </a:t>
            </a:r>
            <a:r>
              <a:rPr lang="cs-CZ" sz="2400" dirty="0" err="1" smtClean="0"/>
              <a:t>pathology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r>
              <a:rPr lang="en-US" sz="2400" dirty="0" smtClean="0"/>
              <a:t>Side </a:t>
            </a:r>
            <a:r>
              <a:rPr lang="en-US" sz="2400" dirty="0"/>
              <a:t>difference to 2 mm - physiological </a:t>
            </a:r>
            <a:endParaRPr lang="cs-CZ" sz="2400" dirty="0"/>
          </a:p>
          <a:p>
            <a:r>
              <a:rPr lang="en-US" sz="2400" dirty="0" smtClean="0"/>
              <a:t>Always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recorded </a:t>
            </a:r>
            <a:r>
              <a:rPr lang="cs-CZ" sz="2400" dirty="0" err="1" smtClean="0"/>
              <a:t>the</a:t>
            </a:r>
            <a:r>
              <a:rPr lang="cs-CZ" sz="2400" dirty="0" smtClean="0"/>
              <a:t> distance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outer </a:t>
            </a:r>
            <a:r>
              <a:rPr lang="en-US" sz="2400" dirty="0" smtClean="0"/>
              <a:t>edge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dirty="0" smtClean="0"/>
              <a:t>orbit</a:t>
            </a:r>
            <a:r>
              <a:rPr lang="cs-CZ" sz="2400" dirty="0" smtClean="0"/>
              <a:t>s</a:t>
            </a:r>
            <a:endParaRPr lang="en-US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10338"/>
            <a:ext cx="2431536" cy="2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488832" cy="4896544"/>
          </a:xfrm>
        </p:spPr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dirty="0" err="1" smtClean="0"/>
              <a:t>Pulsatile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carotid</a:t>
            </a:r>
            <a:r>
              <a:rPr lang="cs-CZ" dirty="0" smtClean="0"/>
              <a:t> </a:t>
            </a:r>
            <a:r>
              <a:rPr lang="cs-CZ" dirty="0" err="1" smtClean="0"/>
              <a:t>cavernous</a:t>
            </a:r>
            <a:r>
              <a:rPr lang="cs-CZ" dirty="0" smtClean="0"/>
              <a:t> fistula – </a:t>
            </a:r>
            <a:r>
              <a:rPr lang="cs-CZ" dirty="0" err="1" smtClean="0"/>
              <a:t>abnormal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btw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and </a:t>
            </a:r>
            <a:r>
              <a:rPr lang="cs-CZ" dirty="0" err="1" smtClean="0"/>
              <a:t>artery</a:t>
            </a:r>
            <a:r>
              <a:rPr lang="cs-CZ" dirty="0" smtClean="0"/>
              <a:t> ( </a:t>
            </a:r>
            <a:r>
              <a:rPr lang="cs-CZ" dirty="0" err="1" smtClean="0"/>
              <a:t>carotid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r>
              <a:rPr lang="cs-CZ" dirty="0" smtClean="0"/>
              <a:t> and  </a:t>
            </a:r>
            <a:r>
              <a:rPr lang="cs-CZ" dirty="0"/>
              <a:t>orbital </a:t>
            </a:r>
            <a:r>
              <a:rPr lang="cs-CZ" dirty="0" err="1"/>
              <a:t>cavernous</a:t>
            </a:r>
            <a:r>
              <a:rPr lang="cs-CZ" dirty="0"/>
              <a:t> sinus </a:t>
            </a:r>
            <a:r>
              <a:rPr lang="cs-CZ" dirty="0" err="1"/>
              <a:t>vein</a:t>
            </a:r>
            <a:r>
              <a:rPr lang="cs-CZ" dirty="0"/>
              <a:t> </a:t>
            </a:r>
            <a:r>
              <a:rPr lang="cs-CZ" dirty="0" smtClean="0"/>
              <a:t> )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Intermittent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- </a:t>
            </a:r>
            <a:r>
              <a:rPr lang="cs-CZ" dirty="0"/>
              <a:t>a symptom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malformations</a:t>
            </a:r>
            <a:r>
              <a:rPr lang="cs-CZ" dirty="0"/>
              <a:t> in orbit (varix) - </a:t>
            </a:r>
            <a:r>
              <a:rPr lang="cs-CZ" dirty="0" err="1"/>
              <a:t>Valsalva</a:t>
            </a:r>
            <a:r>
              <a:rPr lang="cs-CZ" dirty="0"/>
              <a:t> </a:t>
            </a:r>
            <a:r>
              <a:rPr lang="cs-CZ" dirty="0" err="1" smtClean="0"/>
              <a:t>maneuver</a:t>
            </a: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Pseudoproptosis</a:t>
            </a:r>
            <a:r>
              <a:rPr lang="cs-CZ" dirty="0" smtClean="0"/>
              <a:t>  </a:t>
            </a:r>
            <a:r>
              <a:rPr lang="cs-CZ" dirty="0"/>
              <a:t>-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err="1"/>
              <a:t>myopia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enophthalmos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7128792" cy="489654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- 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plane (Graves'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 smtClean="0"/>
              <a:t>orbitocellulitis</a:t>
            </a:r>
            <a:r>
              <a:rPr lang="cs-CZ" dirty="0" smtClean="0"/>
              <a:t> 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Paraaxial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 </a:t>
            </a:r>
            <a:r>
              <a:rPr lang="cs-CZ" dirty="0"/>
              <a:t>- </a:t>
            </a:r>
            <a:r>
              <a:rPr lang="cs-CZ" dirty="0" err="1" smtClean="0"/>
              <a:t>lesions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 </a:t>
            </a:r>
            <a:r>
              <a:rPr lang="cs-CZ" dirty="0"/>
              <a:t>(</a:t>
            </a:r>
            <a:r>
              <a:rPr lang="cs-CZ" dirty="0" err="1"/>
              <a:t>lacrimal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>, </a:t>
            </a:r>
            <a:r>
              <a:rPr lang="cs-CZ" dirty="0" err="1" smtClean="0"/>
              <a:t>frontoetmoidal</a:t>
            </a:r>
            <a:r>
              <a:rPr lang="cs-CZ" dirty="0" smtClean="0"/>
              <a:t> </a:t>
            </a:r>
            <a:r>
              <a:rPr lang="cs-CZ" dirty="0" err="1"/>
              <a:t>mucocele</a:t>
            </a:r>
            <a:r>
              <a:rPr lang="cs-CZ" dirty="0"/>
              <a:t>, </a:t>
            </a: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PN sinus)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Bilateral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- </a:t>
            </a:r>
            <a:r>
              <a:rPr lang="cs-CZ" dirty="0" err="1" smtClean="0"/>
              <a:t>thyreotoxicosis</a:t>
            </a:r>
            <a:r>
              <a:rPr lang="cs-CZ" dirty="0" smtClean="0"/>
              <a:t> </a:t>
            </a:r>
            <a:r>
              <a:rPr lang="cs-CZ" dirty="0"/>
              <a:t>and EO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ray</a:t>
            </a:r>
            <a:r>
              <a:rPr lang="cs-CZ" dirty="0" smtClean="0"/>
              <a:t>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Ultrasound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NMR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Etiopatogenesis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Microbial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</a:t>
            </a:r>
            <a:r>
              <a:rPr lang="cs-CZ" dirty="0" err="1"/>
              <a:t>hyperergická</a:t>
            </a:r>
            <a:r>
              <a:rPr lang="cs-CZ" dirty="0"/>
              <a:t>-</a:t>
            </a:r>
            <a:r>
              <a:rPr lang="cs-CZ" dirty="0" err="1"/>
              <a:t>allergic</a:t>
            </a:r>
            <a:r>
              <a:rPr lang="cs-CZ" dirty="0"/>
              <a:t>-type</a:t>
            </a:r>
            <a:br>
              <a:rPr lang="cs-CZ" dirty="0"/>
            </a:br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ophthalmopathy</a:t>
            </a:r>
            <a:r>
              <a:rPr lang="cs-CZ" dirty="0"/>
              <a:t> (Graves </a:t>
            </a:r>
            <a:r>
              <a:rPr lang="cs-CZ" dirty="0" err="1" smtClean="0"/>
              <a:t>disease</a:t>
            </a:r>
            <a:r>
              <a:rPr lang="cs-CZ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Microbial</a:t>
            </a:r>
            <a:r>
              <a:rPr lang="cs-CZ" dirty="0" smtClean="0"/>
              <a:t> </a:t>
            </a:r>
            <a:r>
              <a:rPr lang="cs-CZ" dirty="0" err="1" smtClean="0"/>
              <a:t>infections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orbitocellulitis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phlegmone</a:t>
            </a:r>
            <a:r>
              <a:rPr lang="cs-CZ" dirty="0"/>
              <a:t> orbit</a:t>
            </a:r>
            <a:br>
              <a:rPr lang="cs-CZ" dirty="0"/>
            </a:br>
            <a:r>
              <a:rPr lang="cs-CZ" dirty="0" err="1"/>
              <a:t>abscess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Tenonitis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pseudotumor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Inflammation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Orbitocelulitis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Abscess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7170" name="Picture 2" descr="D:\Foto\Orbitální celuli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445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62" y="4077072"/>
            <a:ext cx="444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orbitae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Anatomy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Canalis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Fissura</a:t>
            </a:r>
            <a:r>
              <a:rPr lang="cs-CZ" dirty="0" smtClean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smtClean="0"/>
              <a:t>superior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err="1" smtClean="0"/>
              <a:t>inferior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872"/>
            <a:ext cx="4369419" cy="3457813"/>
          </a:xfrm>
        </p:spPr>
      </p:pic>
    </p:spTree>
    <p:extLst>
      <p:ext uri="{BB962C8B-B14F-4D97-AF65-F5344CB8AC3E}">
        <p14:creationId xmlns:p14="http://schemas.microsoft.com/office/powerpoint/2010/main" val="3243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280920" cy="416052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Autoimmune disease with the formation of a binding antibodies </a:t>
            </a:r>
            <a:r>
              <a:rPr lang="en-US" dirty="0" smtClean="0"/>
              <a:t>on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thyroid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O</a:t>
            </a:r>
            <a:r>
              <a:rPr lang="en-US" dirty="0" err="1" smtClean="0"/>
              <a:t>rbital</a:t>
            </a:r>
            <a:r>
              <a:rPr lang="en-US" dirty="0" smtClean="0"/>
              <a:t> </a:t>
            </a:r>
            <a:r>
              <a:rPr lang="en-US" dirty="0"/>
              <a:t>fat</a:t>
            </a:r>
            <a:br>
              <a:rPr lang="en-US" dirty="0"/>
            </a:br>
            <a:r>
              <a:rPr lang="en-US" dirty="0"/>
              <a:t>Subcutaneous tissue front of the lower </a:t>
            </a:r>
            <a:r>
              <a:rPr lang="en-US" dirty="0" smtClean="0"/>
              <a:t>leg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picture</a:t>
            </a:r>
            <a:r>
              <a:rPr lang="cs-CZ" b="1" dirty="0" smtClean="0"/>
              <a:t>: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err="1"/>
              <a:t>Eyelid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Pseudoglaukom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Exophtalmus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Neuropathy</a:t>
            </a:r>
            <a:r>
              <a:rPr lang="cs-CZ" dirty="0" smtClean="0"/>
              <a:t> </a:t>
            </a:r>
            <a:r>
              <a:rPr lang="cs-CZ" dirty="0" err="1"/>
              <a:t>n.II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pic>
        <p:nvPicPr>
          <p:cNvPr id="8194" name="Picture 2" descr="D:\Foto\Maligní exoftal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4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oto\EO - víčkové přízna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5940"/>
            <a:ext cx="4960516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0688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13690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Diagnosis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findings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Imaging</a:t>
            </a:r>
            <a:r>
              <a:rPr lang="cs-CZ" dirty="0"/>
              <a:t> (</a:t>
            </a:r>
            <a:r>
              <a:rPr lang="cs-CZ" dirty="0" err="1"/>
              <a:t>ultrasound</a:t>
            </a:r>
            <a:r>
              <a:rPr lang="cs-CZ" dirty="0"/>
              <a:t> B </a:t>
            </a:r>
            <a:r>
              <a:rPr lang="cs-CZ" dirty="0" err="1"/>
              <a:t>scan</a:t>
            </a:r>
            <a:r>
              <a:rPr lang="cs-CZ" dirty="0"/>
              <a:t>, NMR, CT)</a:t>
            </a:r>
            <a:br>
              <a:rPr lang="cs-CZ" dirty="0"/>
            </a:br>
            <a:r>
              <a:rPr lang="cs-CZ" dirty="0"/>
              <a:t>Test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duction</a:t>
            </a:r>
            <a:r>
              <a:rPr lang="cs-CZ" dirty="0"/>
              <a:t> (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fibrosis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Complications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/>
              <a:t>EO 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cornea</a:t>
            </a:r>
            <a:r>
              <a:rPr lang="cs-CZ" dirty="0" smtClean="0"/>
              <a:t> </a:t>
            </a:r>
            <a:r>
              <a:rPr lang="cs-CZ" dirty="0" err="1" smtClean="0"/>
              <a:t>exposure</a:t>
            </a:r>
            <a:r>
              <a:rPr lang="cs-CZ" dirty="0" smtClean="0"/>
              <a:t>, </a:t>
            </a:r>
            <a:r>
              <a:rPr lang="cs-CZ" dirty="0" err="1" smtClean="0"/>
              <a:t>elevated</a:t>
            </a:r>
            <a:r>
              <a:rPr lang="cs-CZ" dirty="0" smtClean="0"/>
              <a:t> </a:t>
            </a:r>
            <a:r>
              <a:rPr lang="cs-CZ" dirty="0" err="1" smtClean="0"/>
              <a:t>intraocular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orbit (</a:t>
            </a:r>
            <a:r>
              <a:rPr lang="cs-CZ" dirty="0" err="1"/>
              <a:t>neuropathy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Treatment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Endokrinologist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Ophthalmologist</a:t>
            </a:r>
            <a:r>
              <a:rPr lang="cs-CZ" dirty="0" smtClean="0"/>
              <a:t> - </a:t>
            </a:r>
            <a:r>
              <a:rPr lang="en-US" dirty="0"/>
              <a:t>serious ocular complications - </a:t>
            </a:r>
            <a:r>
              <a:rPr lang="en-US" dirty="0" err="1"/>
              <a:t>megadoses</a:t>
            </a:r>
            <a:r>
              <a:rPr lang="en-US" dirty="0"/>
              <a:t> of steroids, orbital decompression, the treatment of ocular disorders</a:t>
            </a:r>
            <a:endParaRPr lang="cs-CZ" dirty="0"/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Tumours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Benign and malignant</a:t>
            </a:r>
            <a:br>
              <a:rPr lang="en-US" dirty="0"/>
            </a:br>
            <a:r>
              <a:rPr lang="en-US" dirty="0"/>
              <a:t>primary</a:t>
            </a:r>
            <a:br>
              <a:rPr lang="en-US" dirty="0"/>
            </a:br>
            <a:r>
              <a:rPr lang="en-US" dirty="0"/>
              <a:t>secondary</a:t>
            </a:r>
            <a:br>
              <a:rPr lang="en-US" dirty="0"/>
            </a:br>
            <a:r>
              <a:rPr lang="en-US" dirty="0"/>
              <a:t>metastatic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Primary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dermoid</a:t>
            </a:r>
            <a:r>
              <a:rPr lang="cs-CZ" dirty="0"/>
              <a:t> cyst</a:t>
            </a:r>
            <a:br>
              <a:rPr lang="cs-CZ" dirty="0"/>
            </a:br>
            <a:r>
              <a:rPr lang="cs-CZ" dirty="0"/>
              <a:t>nerve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meningiomas</a:t>
            </a:r>
            <a:r>
              <a:rPr lang="cs-CZ" dirty="0"/>
              <a:t> orbit</a:t>
            </a:r>
            <a:br>
              <a:rPr lang="cs-CZ" dirty="0"/>
            </a:br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/>
              <a:t>lymphomas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rhabdomyosarcoma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err="1"/>
              <a:t>Tumours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4078"/>
            <a:ext cx="3028978" cy="1872208"/>
          </a:xfrm>
        </p:spPr>
      </p:pic>
      <p:pic>
        <p:nvPicPr>
          <p:cNvPr id="5" name="Picture 9" descr="P101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4978"/>
            <a:ext cx="3028978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978"/>
            <a:ext cx="2952328" cy="43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Tumours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Secondary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PN </a:t>
            </a:r>
            <a:r>
              <a:rPr lang="cs-CZ" dirty="0" err="1" smtClean="0"/>
              <a:t>sinuses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carcinomas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eyelids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Extrabulbar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intraocular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metastatic</a:t>
            </a:r>
            <a:r>
              <a:rPr lang="cs-CZ" dirty="0" smtClean="0"/>
              <a:t> - 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Adenocarcinomas</a:t>
            </a:r>
            <a:r>
              <a:rPr lang="cs-CZ" dirty="0"/>
              <a:t> (</a:t>
            </a:r>
            <a:r>
              <a:rPr lang="cs-CZ" dirty="0" err="1"/>
              <a:t>breast</a:t>
            </a:r>
            <a:r>
              <a:rPr lang="cs-CZ" dirty="0"/>
              <a:t>, </a:t>
            </a:r>
            <a:r>
              <a:rPr lang="cs-CZ" dirty="0" err="1"/>
              <a:t>lung</a:t>
            </a:r>
            <a:r>
              <a:rPr lang="cs-CZ" dirty="0"/>
              <a:t>, </a:t>
            </a:r>
            <a:r>
              <a:rPr lang="cs-CZ" dirty="0" err="1"/>
              <a:t>prostate</a:t>
            </a:r>
            <a:r>
              <a:rPr lang="cs-CZ" dirty="0"/>
              <a:t>, </a:t>
            </a:r>
            <a:r>
              <a:rPr lang="cs-CZ" dirty="0" err="1"/>
              <a:t>colon</a:t>
            </a:r>
            <a:r>
              <a:rPr lang="cs-CZ" dirty="0"/>
              <a:t>, </a:t>
            </a:r>
            <a:r>
              <a:rPr lang="cs-CZ" dirty="0" err="1"/>
              <a:t>pancreas</a:t>
            </a:r>
            <a:r>
              <a:rPr lang="cs-CZ" dirty="0"/>
              <a:t>, </a:t>
            </a:r>
            <a:r>
              <a:rPr lang="cs-CZ" dirty="0" err="1"/>
              <a:t>testis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T</a:t>
            </a:r>
            <a:r>
              <a:rPr lang="en-US" dirty="0" err="1" smtClean="0"/>
              <a:t>reatment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According to type, location and size of the tumor. Interdisciplinary cooperation 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Anterior</a:t>
            </a:r>
            <a:r>
              <a:rPr lang="en-US" dirty="0"/>
              <a:t>, lateral, and transcranial </a:t>
            </a:r>
            <a:r>
              <a:rPr lang="en-US" dirty="0" err="1"/>
              <a:t>transetmoidální</a:t>
            </a:r>
            <a:r>
              <a:rPr lang="en-US" dirty="0"/>
              <a:t> </a:t>
            </a:r>
            <a:r>
              <a:rPr lang="en-US" dirty="0" err="1"/>
              <a:t>orbitotomy</a:t>
            </a:r>
            <a:r>
              <a:rPr lang="en-US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Orbital </a:t>
            </a:r>
            <a:r>
              <a:rPr lang="en-US" dirty="0"/>
              <a:t>decompression, </a:t>
            </a:r>
            <a:r>
              <a:rPr lang="en-US" dirty="0" err="1"/>
              <a:t>exenteration</a:t>
            </a:r>
            <a:r>
              <a:rPr lang="en-US" dirty="0"/>
              <a:t> of the orbit.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936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7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altLang="cs-CZ" sz="7200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 err="1" smtClean="0"/>
              <a:t>Enucleation</a:t>
            </a:r>
            <a:r>
              <a:rPr lang="cs-CZ" sz="8800" dirty="0" smtClean="0"/>
              <a:t> </a:t>
            </a:r>
            <a:r>
              <a:rPr lang="cs-CZ" sz="8800" dirty="0" err="1"/>
              <a:t>of</a:t>
            </a:r>
            <a:r>
              <a:rPr lang="cs-CZ" sz="8800" dirty="0"/>
              <a:t> </a:t>
            </a:r>
            <a:r>
              <a:rPr lang="cs-CZ" sz="8800" dirty="0" err="1"/>
              <a:t>the</a:t>
            </a:r>
            <a:r>
              <a:rPr lang="cs-CZ" sz="8800" dirty="0"/>
              <a:t> </a:t>
            </a:r>
            <a:r>
              <a:rPr lang="cs-CZ" sz="8800" dirty="0" err="1" smtClean="0"/>
              <a:t>eyeball</a:t>
            </a:r>
            <a:r>
              <a:rPr lang="cs-CZ" sz="8800" dirty="0" smtClean="0"/>
              <a:t> –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/>
              <a:t>Removing</a:t>
            </a:r>
            <a:r>
              <a:rPr lang="cs-CZ" sz="8800" dirty="0"/>
              <a:t> </a:t>
            </a:r>
            <a:r>
              <a:rPr lang="cs-CZ" sz="8800" dirty="0" err="1"/>
              <a:t>the</a:t>
            </a:r>
            <a:r>
              <a:rPr lang="cs-CZ" sz="8800" dirty="0"/>
              <a:t> </a:t>
            </a:r>
            <a:r>
              <a:rPr lang="cs-CZ" sz="8800" dirty="0" err="1"/>
              <a:t>whole</a:t>
            </a:r>
            <a:r>
              <a:rPr lang="cs-CZ" sz="8800" dirty="0"/>
              <a:t> globe </a:t>
            </a:r>
            <a:r>
              <a:rPr lang="cs-CZ" sz="8800" dirty="0" err="1"/>
              <a:t>after</a:t>
            </a:r>
            <a:r>
              <a:rPr lang="cs-CZ" sz="8800" dirty="0"/>
              <a:t> </a:t>
            </a:r>
            <a:endParaRPr lang="cs-CZ" sz="88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 smtClean="0"/>
              <a:t>( </a:t>
            </a:r>
            <a:r>
              <a:rPr lang="cs-CZ" sz="8800" dirty="0" err="1"/>
              <a:t>transection</a:t>
            </a:r>
            <a:r>
              <a:rPr lang="cs-CZ" sz="8800" dirty="0"/>
              <a:t> </a:t>
            </a:r>
            <a:r>
              <a:rPr lang="cs-CZ" sz="8800" dirty="0" err="1" smtClean="0"/>
              <a:t>of</a:t>
            </a:r>
            <a:r>
              <a:rPr lang="cs-CZ" sz="8800" dirty="0" smtClean="0"/>
              <a:t> </a:t>
            </a:r>
            <a:r>
              <a:rPr lang="cs-CZ" sz="8800" dirty="0" err="1" smtClean="0"/>
              <a:t>eye</a:t>
            </a:r>
            <a:r>
              <a:rPr lang="cs-CZ" sz="8800" dirty="0" smtClean="0"/>
              <a:t> </a:t>
            </a:r>
            <a:r>
              <a:rPr lang="cs-CZ" sz="8800" dirty="0" err="1"/>
              <a:t>ocular</a:t>
            </a:r>
            <a:r>
              <a:rPr lang="cs-CZ" sz="8800" dirty="0"/>
              <a:t> </a:t>
            </a:r>
            <a:r>
              <a:rPr lang="cs-CZ" sz="8800" dirty="0" err="1"/>
              <a:t>muscles</a:t>
            </a:r>
            <a:r>
              <a:rPr lang="cs-CZ" sz="8800" dirty="0"/>
              <a:t> and </a:t>
            </a:r>
            <a:r>
              <a:rPr lang="cs-CZ" sz="8800" dirty="0" err="1"/>
              <a:t>optic</a:t>
            </a:r>
            <a:r>
              <a:rPr lang="cs-CZ" sz="8800" dirty="0"/>
              <a:t> </a:t>
            </a:r>
            <a:r>
              <a:rPr lang="cs-CZ" sz="8800" dirty="0" smtClean="0"/>
              <a:t>nerve)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 smtClean="0"/>
              <a:t>Indications</a:t>
            </a:r>
            <a:r>
              <a:rPr lang="cs-CZ" sz="8800" dirty="0"/>
              <a:t>:</a:t>
            </a:r>
            <a:br>
              <a:rPr lang="cs-CZ" sz="8800" dirty="0"/>
            </a:br>
            <a:r>
              <a:rPr lang="cs-CZ" sz="8800" dirty="0" err="1"/>
              <a:t>malignant</a:t>
            </a:r>
            <a:r>
              <a:rPr lang="cs-CZ" sz="8800" dirty="0"/>
              <a:t> </a:t>
            </a:r>
            <a:r>
              <a:rPr lang="cs-CZ" sz="8800" dirty="0" err="1"/>
              <a:t>intraocular</a:t>
            </a:r>
            <a:r>
              <a:rPr lang="cs-CZ" sz="8800" dirty="0"/>
              <a:t> </a:t>
            </a:r>
            <a:r>
              <a:rPr lang="cs-CZ" sz="8800" dirty="0" err="1"/>
              <a:t>tumors</a:t>
            </a:r>
            <a:r>
              <a:rPr lang="cs-CZ" sz="8800" dirty="0"/>
              <a:t> </a:t>
            </a:r>
            <a:r>
              <a:rPr lang="cs-CZ" sz="8800" dirty="0" err="1"/>
              <a:t>without</a:t>
            </a:r>
            <a:r>
              <a:rPr lang="cs-CZ" sz="8800" dirty="0"/>
              <a:t> </a:t>
            </a:r>
            <a:r>
              <a:rPr lang="cs-CZ" sz="8800" dirty="0" err="1"/>
              <a:t>extrabulbární</a:t>
            </a:r>
            <a:r>
              <a:rPr lang="cs-CZ" sz="8800" dirty="0"/>
              <a:t> </a:t>
            </a:r>
            <a:r>
              <a:rPr lang="cs-CZ" sz="8800" dirty="0" err="1"/>
              <a:t>promotion</a:t>
            </a: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 smtClean="0"/>
              <a:t>painful</a:t>
            </a:r>
            <a:r>
              <a:rPr lang="cs-CZ" sz="8800" dirty="0" smtClean="0"/>
              <a:t>  </a:t>
            </a:r>
            <a:r>
              <a:rPr lang="cs-CZ" sz="8800" dirty="0"/>
              <a:t>blind bulbus</a:t>
            </a:r>
            <a:br>
              <a:rPr lang="cs-CZ" sz="8800" dirty="0"/>
            </a:br>
            <a:r>
              <a:rPr lang="cs-CZ" sz="8800" dirty="0" err="1"/>
              <a:t>cosmetically</a:t>
            </a:r>
            <a:r>
              <a:rPr lang="cs-CZ" sz="8800" dirty="0"/>
              <a:t> </a:t>
            </a:r>
            <a:r>
              <a:rPr lang="cs-CZ" sz="8800" dirty="0" err="1"/>
              <a:t>unsightly</a:t>
            </a:r>
            <a:r>
              <a:rPr lang="cs-CZ" sz="8800" dirty="0"/>
              <a:t> blind bulbus</a:t>
            </a:r>
            <a:br>
              <a:rPr lang="cs-CZ" sz="8800" dirty="0"/>
            </a:br>
            <a:r>
              <a:rPr lang="cs-CZ" sz="8800" dirty="0" err="1"/>
              <a:t>devastating</a:t>
            </a:r>
            <a:r>
              <a:rPr lang="cs-CZ" sz="8800" dirty="0"/>
              <a:t> </a:t>
            </a:r>
            <a:r>
              <a:rPr lang="cs-CZ" sz="8800" dirty="0" err="1"/>
              <a:t>eye</a:t>
            </a:r>
            <a:r>
              <a:rPr lang="cs-CZ" sz="8800" dirty="0"/>
              <a:t> </a:t>
            </a:r>
            <a:r>
              <a:rPr lang="cs-CZ" sz="8800" dirty="0" err="1"/>
              <a:t>injury</a:t>
            </a:r>
            <a:r>
              <a:rPr lang="cs-CZ" sz="8800" dirty="0"/>
              <a:t> (</a:t>
            </a:r>
            <a:r>
              <a:rPr lang="cs-CZ" sz="8800" dirty="0" err="1"/>
              <a:t>primary</a:t>
            </a:r>
            <a:r>
              <a:rPr lang="cs-CZ" sz="8800" dirty="0"/>
              <a:t> </a:t>
            </a:r>
            <a:r>
              <a:rPr lang="cs-CZ" sz="8800" dirty="0" err="1"/>
              <a:t>enucleation</a:t>
            </a:r>
            <a:r>
              <a:rPr lang="cs-CZ" sz="8800" dirty="0"/>
              <a:t>)</a:t>
            </a:r>
            <a:br>
              <a:rPr lang="cs-CZ" sz="8800" dirty="0"/>
            </a:br>
            <a:r>
              <a:rPr lang="cs-CZ" sz="8800" dirty="0" err="1"/>
              <a:t>sympathetic</a:t>
            </a:r>
            <a:r>
              <a:rPr lang="cs-CZ" sz="8800" dirty="0"/>
              <a:t> </a:t>
            </a:r>
            <a:r>
              <a:rPr lang="cs-CZ" sz="8800" dirty="0" err="1" smtClean="0"/>
              <a:t>ophthalmia</a:t>
            </a:r>
            <a:endParaRPr lang="cs-CZ" sz="8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altLang="cs-CZ" b="1" u="sng" dirty="0"/>
          </a:p>
          <a:p>
            <a:pPr>
              <a:buNone/>
            </a:pPr>
            <a:endParaRPr lang="cs-CZ" altLang="cs-CZ" b="1" u="sng" dirty="0"/>
          </a:p>
        </p:txBody>
      </p:sp>
      <p:pic>
        <p:nvPicPr>
          <p:cNvPr id="10" name="Picture 4" descr="TU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63" y="2149067"/>
            <a:ext cx="2090314" cy="16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4" y="2132856"/>
            <a:ext cx="2287215" cy="171571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TU dítě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25" y="4560032"/>
            <a:ext cx="2218790" cy="14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490927058_002_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0" y="4560032"/>
            <a:ext cx="2370898" cy="15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3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dirty="0" err="1" smtClean="0"/>
              <a:t>E</a:t>
            </a:r>
            <a:r>
              <a:rPr lang="en-US" sz="2400" dirty="0" smtClean="0"/>
              <a:t>nucleation </a:t>
            </a:r>
            <a:r>
              <a:rPr lang="en-US" sz="2400" dirty="0"/>
              <a:t>of the eyeball</a:t>
            </a:r>
            <a:br>
              <a:rPr lang="en-US" sz="2400" dirty="0"/>
            </a:br>
            <a:r>
              <a:rPr lang="en-US" sz="2400" dirty="0"/>
              <a:t>surgical </a:t>
            </a:r>
            <a:r>
              <a:rPr lang="cs-CZ" sz="2400" dirty="0"/>
              <a:t> </a:t>
            </a:r>
            <a:r>
              <a:rPr lang="cs-CZ" sz="2400" dirty="0" err="1" smtClean="0"/>
              <a:t>procedure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without orbital implant</a:t>
            </a:r>
            <a:br>
              <a:rPr lang="en-US" sz="2400" dirty="0"/>
            </a:br>
            <a:r>
              <a:rPr lang="en-US" sz="2400" dirty="0"/>
              <a:t>orbital implant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94417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1892118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ov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2788061" cy="13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vpra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03197" cy="14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5093"/>
            <a:ext cx="2371149" cy="17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6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Exenteration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bulbi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040188" cy="43204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sz="2000" dirty="0" err="1" smtClean="0"/>
              <a:t>Evacuating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the contents of the </a:t>
            </a:r>
            <a:r>
              <a:rPr lang="en-US" sz="2000" dirty="0" smtClean="0"/>
              <a:t>eyeball</a:t>
            </a:r>
            <a:r>
              <a:rPr lang="cs-CZ" sz="2000" dirty="0" smtClean="0"/>
              <a:t>, </a:t>
            </a:r>
            <a:r>
              <a:rPr lang="en-US" sz="2000" dirty="0" smtClean="0"/>
              <a:t>leaving </a:t>
            </a:r>
            <a:r>
              <a:rPr lang="en-US" sz="2000" dirty="0"/>
              <a:t>its packaging.</a:t>
            </a:r>
            <a:br>
              <a:rPr lang="en-US" sz="2000" dirty="0"/>
            </a:br>
            <a:r>
              <a:rPr lang="cs-CZ" sz="2000" dirty="0" smtClean="0"/>
              <a:t>I</a:t>
            </a:r>
            <a:r>
              <a:rPr lang="en-US" sz="2000" dirty="0" err="1" smtClean="0"/>
              <a:t>ndications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err="1"/>
              <a:t>Endophthalmitis</a:t>
            </a:r>
            <a:r>
              <a:rPr lang="en-US" sz="2000" dirty="0"/>
              <a:t> (</a:t>
            </a:r>
            <a:r>
              <a:rPr lang="en-US" sz="2000" dirty="0" err="1"/>
              <a:t>panoftalmitida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The devastating trauma of the globe with the evacuation of its contents</a:t>
            </a:r>
            <a:br>
              <a:rPr lang="en-US" sz="2000" dirty="0"/>
            </a:br>
            <a:r>
              <a:rPr lang="cs-CZ" altLang="cs-CZ" sz="2400" dirty="0" smtClean="0"/>
              <a:t>  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5" descr="eviscerace-pre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242592" cy="22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viscerace-za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242592" cy="2242592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90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666" y="1772816"/>
            <a:ext cx="4040188" cy="50292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01082" y="1772816"/>
            <a:ext cx="4041775" cy="502920"/>
          </a:xfrm>
        </p:spPr>
        <p:txBody>
          <a:bodyPr/>
          <a:lstStyle/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endParaRPr lang="cs-CZ" dirty="0"/>
          </a:p>
        </p:txBody>
      </p:sp>
      <p:pic>
        <p:nvPicPr>
          <p:cNvPr id="7" name="Picture 4" descr="PICT0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085628" cy="1564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ICT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2336"/>
            <a:ext cx="2089683" cy="1568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4858322"/>
            <a:ext cx="2064297" cy="154851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00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9272"/>
            <a:ext cx="2017675" cy="15575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viscerace-za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9464"/>
            <a:ext cx="1584176" cy="1584176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" name="Picture 5" descr="medp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7176"/>
            <a:ext cx="1710157" cy="16023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ové 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2773"/>
            <a:ext cx="1742496" cy="13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nové I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0" y="4833213"/>
            <a:ext cx="1853096" cy="13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7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image.slidesharecdn.com/anatomyandphysiologyoftheeyelid-131004105340-phpapp02/95/anatomy-and-physiology-of-the-eyelid-22-638.jpg?cb=1380884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2780"/>
            <a:ext cx="6232150" cy="46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9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Benefits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implant</a:t>
            </a:r>
            <a:r>
              <a:rPr lang="cs-CZ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good motility of the globe</a:t>
            </a:r>
            <a:br>
              <a:rPr lang="en-US" dirty="0"/>
            </a:br>
            <a:r>
              <a:rPr lang="en-US" dirty="0"/>
              <a:t>satisfactory cosmetic </a:t>
            </a:r>
            <a:r>
              <a:rPr lang="en-US" dirty="0" smtClean="0"/>
              <a:t>effect</a:t>
            </a:r>
            <a:endParaRPr lang="cs-CZ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D</a:t>
            </a:r>
            <a:r>
              <a:rPr lang="en-US" dirty="0" err="1" smtClean="0"/>
              <a:t>isadvantages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implant</a:t>
            </a:r>
            <a:r>
              <a:rPr lang="cs-CZ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elimination of implant</a:t>
            </a:r>
            <a:br>
              <a:rPr lang="en-US" dirty="0"/>
            </a:br>
            <a:r>
              <a:rPr lang="en-US" dirty="0"/>
              <a:t>the possibility of infection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1" descr="8510145204_001_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30488" cy="20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510145204_004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3"/>
            <a:ext cx="302433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55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Exenteration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39552" y="2276872"/>
            <a:ext cx="4040188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Removing </a:t>
            </a:r>
            <a:r>
              <a:rPr lang="en-US" dirty="0"/>
              <a:t>the entire contents of the orbit and the periosteum</a:t>
            </a:r>
            <a:br>
              <a:rPr lang="en-US" dirty="0"/>
            </a:br>
            <a:r>
              <a:rPr lang="en-US" dirty="0"/>
              <a:t>without retaining </a:t>
            </a:r>
            <a:r>
              <a:rPr lang="en-US" dirty="0" smtClean="0"/>
              <a:t>caps</a:t>
            </a:r>
            <a:r>
              <a:rPr lang="cs-CZ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preserving eyelid</a:t>
            </a:r>
            <a:br>
              <a:rPr lang="en-US" dirty="0"/>
            </a:br>
            <a:r>
              <a:rPr lang="en-US" dirty="0"/>
              <a:t>indications:</a:t>
            </a:r>
            <a:br>
              <a:rPr lang="en-US" dirty="0"/>
            </a:br>
            <a:r>
              <a:rPr lang="en-US" dirty="0"/>
              <a:t>tumors of the orbit</a:t>
            </a:r>
            <a:br>
              <a:rPr lang="en-US" dirty="0"/>
            </a:br>
            <a:r>
              <a:rPr lang="en-US" dirty="0"/>
              <a:t>tumors of the eyelids and eyeball with propagation into orbit</a:t>
            </a:r>
            <a:br>
              <a:rPr lang="en-US" dirty="0"/>
            </a:br>
            <a:r>
              <a:rPr lang="en-US" dirty="0"/>
              <a:t>intractable infectious processes</a:t>
            </a:r>
            <a:br>
              <a:rPr lang="en-US" dirty="0"/>
            </a:br>
            <a:r>
              <a:rPr lang="en-US" dirty="0"/>
              <a:t>trauma (devastating injuries with extensive tissue necrosis)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8" descr="P10100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1396"/>
            <a:ext cx="2128342" cy="16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idlerova_Mari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48" y="3806918"/>
            <a:ext cx="1993737" cy="149429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4" descr="melanom spojiv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5224"/>
            <a:ext cx="2834656" cy="12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64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Exenteration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Ways of dealing with the defect:</a:t>
            </a:r>
            <a:br>
              <a:rPr lang="en-US" dirty="0"/>
            </a:br>
            <a:r>
              <a:rPr lang="en-US" dirty="0"/>
              <a:t>healing granulation tissue</a:t>
            </a:r>
            <a:br>
              <a:rPr lang="en-US" dirty="0"/>
            </a:br>
            <a:r>
              <a:rPr lang="en-US" dirty="0"/>
              <a:t>free skin graft</a:t>
            </a:r>
            <a:br>
              <a:rPr lang="en-US" dirty="0"/>
            </a:br>
            <a:r>
              <a:rPr lang="en-US" dirty="0" smtClean="0"/>
              <a:t>tissue </a:t>
            </a:r>
            <a:r>
              <a:rPr lang="en-US" dirty="0"/>
              <a:t>flap with pedicle (muscle, fat, skin)</a:t>
            </a:r>
            <a:endParaRPr lang="cs-CZ" dirty="0"/>
          </a:p>
        </p:txBody>
      </p:sp>
      <p:pic>
        <p:nvPicPr>
          <p:cNvPr id="7" name="Picture 13" descr="PICT00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098576" cy="157393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4337"/>
            <a:ext cx="1656184" cy="15956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vet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115493" cy="1506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PICT00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85" y="4152211"/>
            <a:ext cx="1614080" cy="15031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08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Exenteration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2484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Permanent </a:t>
            </a:r>
            <a:r>
              <a:rPr lang="cs-CZ" dirty="0" err="1"/>
              <a:t>Cosmetic</a:t>
            </a:r>
            <a:r>
              <a:rPr lang="cs-CZ" dirty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Spectacle</a:t>
            </a:r>
            <a:r>
              <a:rPr lang="cs-CZ" dirty="0" smtClean="0"/>
              <a:t>  </a:t>
            </a:r>
            <a:r>
              <a:rPr lang="cs-CZ" dirty="0" err="1" smtClean="0"/>
              <a:t>ectoprotesis</a:t>
            </a:r>
            <a:r>
              <a:rPr lang="cs-CZ" dirty="0"/>
              <a:t> (</a:t>
            </a:r>
            <a:r>
              <a:rPr lang="cs-CZ" dirty="0" err="1"/>
              <a:t>prostheses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 err="1" smtClean="0"/>
              <a:t>Fixed</a:t>
            </a:r>
            <a:r>
              <a:rPr lang="cs-CZ" dirty="0" smtClean="0"/>
              <a:t>  </a:t>
            </a:r>
            <a:r>
              <a:rPr lang="cs-CZ" dirty="0" err="1"/>
              <a:t>implants</a:t>
            </a:r>
            <a:endParaRPr lang="cs-CZ" dirty="0" smtClean="0"/>
          </a:p>
        </p:txBody>
      </p:sp>
      <p:pic>
        <p:nvPicPr>
          <p:cNvPr id="7" name="Picture 4" descr="Obrázek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458616" cy="160629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bráze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7" y="2780928"/>
            <a:ext cx="2548457" cy="158417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pit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25" y="4747158"/>
            <a:ext cx="2741464" cy="19190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116349" cy="20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Roof</a:t>
            </a:r>
            <a:r>
              <a:rPr lang="cs-CZ" altLang="cs-CZ" dirty="0" smtClean="0"/>
              <a:t> -  </a:t>
            </a:r>
            <a:r>
              <a:rPr lang="cs-CZ" altLang="cs-CZ" dirty="0" err="1" smtClean="0"/>
              <a:t>frontobasal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orbitofrontal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Lateral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orbitozygomatic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Medial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orbitoetmoideal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Floor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retromarginal</a:t>
            </a:r>
            <a:r>
              <a:rPr lang="cs-CZ" altLang="cs-CZ" dirty="0" smtClean="0"/>
              <a:t>,  </a:t>
            </a:r>
            <a:r>
              <a:rPr lang="cs-CZ" altLang="cs-CZ" dirty="0"/>
              <a:t>„</a:t>
            </a:r>
            <a:r>
              <a:rPr lang="cs-CZ" altLang="cs-CZ" dirty="0" err="1"/>
              <a:t>blow</a:t>
            </a:r>
            <a:r>
              <a:rPr lang="cs-CZ" altLang="cs-CZ" dirty="0"/>
              <a:t> </a:t>
            </a:r>
            <a:r>
              <a:rPr lang="cs-CZ" altLang="cs-CZ" dirty="0" err="1"/>
              <a:t>out</a:t>
            </a:r>
            <a:r>
              <a:rPr lang="cs-CZ" altLang="cs-CZ" dirty="0"/>
              <a:t> </a:t>
            </a:r>
            <a:r>
              <a:rPr lang="cs-CZ" altLang="cs-CZ" dirty="0" err="1"/>
              <a:t>fracture</a:t>
            </a:r>
            <a:r>
              <a:rPr lang="cs-CZ" altLang="cs-CZ" dirty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roof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1916832"/>
            <a:ext cx="6552728" cy="46805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Cause – </a:t>
            </a:r>
            <a:r>
              <a:rPr lang="cs-CZ" dirty="0" err="1" smtClean="0"/>
              <a:t>failing</a:t>
            </a:r>
            <a:r>
              <a:rPr lang="cs-CZ" dirty="0" smtClean="0"/>
              <a:t> on a 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,  </a:t>
            </a:r>
            <a:r>
              <a:rPr lang="cs-CZ" dirty="0" err="1" smtClean="0"/>
              <a:t>blow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Forehead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Signs</a:t>
            </a:r>
            <a:r>
              <a:rPr lang="cs-CZ" dirty="0" smtClean="0"/>
              <a:t>:  </a:t>
            </a:r>
            <a:r>
              <a:rPr lang="cs-CZ" dirty="0" err="1" smtClean="0"/>
              <a:t>hematoma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eyelid</a:t>
            </a:r>
            <a:r>
              <a:rPr lang="cs-CZ" dirty="0" smtClean="0"/>
              <a:t>, disturbance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craniofacial</a:t>
            </a:r>
            <a:r>
              <a:rPr lang="cs-CZ" dirty="0" smtClean="0"/>
              <a:t> </a:t>
            </a:r>
            <a:r>
              <a:rPr lang="cs-CZ" dirty="0" err="1" smtClean="0"/>
              <a:t>bones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Small</a:t>
            </a:r>
            <a:r>
              <a:rPr lang="cs-CZ" dirty="0" smtClean="0"/>
              <a:t>  </a:t>
            </a:r>
            <a:r>
              <a:rPr lang="cs-CZ" dirty="0" err="1" smtClean="0"/>
              <a:t>fractures</a:t>
            </a:r>
            <a:r>
              <a:rPr lang="cs-CZ" dirty="0" smtClean="0"/>
              <a:t> </a:t>
            </a:r>
            <a:r>
              <a:rPr lang="cs-CZ" dirty="0" err="1"/>
              <a:t>require</a:t>
            </a:r>
            <a:r>
              <a:rPr lang="cs-CZ" dirty="0"/>
              <a:t> no </a:t>
            </a:r>
            <a:r>
              <a:rPr lang="cs-CZ" dirty="0" err="1"/>
              <a:t>treatment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Fractures</a:t>
            </a:r>
            <a:r>
              <a:rPr lang="cs-CZ" dirty="0"/>
              <a:t> </a:t>
            </a:r>
            <a:r>
              <a:rPr lang="cs-CZ" dirty="0" err="1"/>
              <a:t>extending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cranial</a:t>
            </a:r>
            <a:r>
              <a:rPr lang="cs-CZ" dirty="0"/>
              <a:t> </a:t>
            </a:r>
            <a:r>
              <a:rPr lang="cs-CZ" dirty="0" err="1"/>
              <a:t>fossa</a:t>
            </a:r>
            <a:r>
              <a:rPr lang="cs-CZ" dirty="0"/>
              <a:t> - </a:t>
            </a:r>
            <a:r>
              <a:rPr lang="cs-CZ" dirty="0" err="1"/>
              <a:t>competence</a:t>
            </a:r>
            <a:r>
              <a:rPr lang="cs-CZ" dirty="0"/>
              <a:t> NCH</a:t>
            </a:r>
            <a:br>
              <a:rPr lang="cs-CZ" dirty="0"/>
            </a:b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- </a:t>
            </a:r>
            <a:r>
              <a:rPr lang="cs-CZ" dirty="0" err="1"/>
              <a:t>ischemic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 n. </a:t>
            </a:r>
            <a:r>
              <a:rPr lang="cs-CZ" dirty="0" smtClean="0"/>
              <a:t>II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ischemic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: </a:t>
            </a:r>
            <a:r>
              <a:rPr lang="cs-CZ" dirty="0" err="1"/>
              <a:t>decompression</a:t>
            </a:r>
            <a:r>
              <a:rPr lang="cs-CZ" dirty="0"/>
              <a:t> </a:t>
            </a:r>
            <a:r>
              <a:rPr lang="cs-CZ" dirty="0" err="1"/>
              <a:t>optical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megadoses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methylprednisolone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7355160" cy="433576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Cause </a:t>
            </a:r>
            <a:r>
              <a:rPr lang="cs-CZ" sz="2400" dirty="0"/>
              <a:t>- </a:t>
            </a:r>
            <a:r>
              <a:rPr lang="cs-CZ" sz="2400" dirty="0" err="1"/>
              <a:t>blunt</a:t>
            </a:r>
            <a:r>
              <a:rPr lang="cs-CZ" sz="2400" dirty="0"/>
              <a:t> </a:t>
            </a:r>
            <a:r>
              <a:rPr lang="cs-CZ" sz="2400" dirty="0" smtClean="0"/>
              <a:t>trauma </a:t>
            </a:r>
            <a:r>
              <a:rPr lang="cs-CZ" sz="2400" dirty="0"/>
              <a:t> </a:t>
            </a:r>
            <a:r>
              <a:rPr lang="cs-CZ" sz="2400" dirty="0" smtClean="0"/>
              <a:t>on </a:t>
            </a:r>
            <a:r>
              <a:rPr lang="cs-CZ" sz="2400" dirty="0" err="1" smtClean="0"/>
              <a:t>cheekbones</a:t>
            </a:r>
            <a:endParaRPr lang="cs-CZ" sz="2400" dirty="0" smtClean="0"/>
          </a:p>
          <a:p>
            <a:r>
              <a:rPr lang="cs-CZ" sz="2400" dirty="0" err="1" smtClean="0"/>
              <a:t>Usually</a:t>
            </a:r>
            <a:r>
              <a:rPr lang="cs-CZ" sz="2400" dirty="0" smtClean="0"/>
              <a:t> </a:t>
            </a:r>
            <a:r>
              <a:rPr lang="cs-CZ" sz="2400" dirty="0"/>
              <a:t>part 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zygomatikomaxilárního</a:t>
            </a:r>
            <a:r>
              <a:rPr lang="cs-CZ" sz="2400" dirty="0" smtClean="0"/>
              <a:t> </a:t>
            </a:r>
            <a:r>
              <a:rPr lang="cs-CZ" sz="2400" dirty="0" err="1"/>
              <a:t>complex</a:t>
            </a:r>
            <a:r>
              <a:rPr lang="cs-CZ" sz="2400" dirty="0"/>
              <a:t> (ZMK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Symptoms</a:t>
            </a:r>
            <a:r>
              <a:rPr lang="cs-CZ" sz="2400" dirty="0"/>
              <a:t>: </a:t>
            </a:r>
            <a:r>
              <a:rPr lang="cs-CZ" sz="2400" dirty="0" err="1"/>
              <a:t>pain</a:t>
            </a:r>
            <a:r>
              <a:rPr lang="cs-CZ" sz="2400" dirty="0"/>
              <a:t>, </a:t>
            </a:r>
            <a:r>
              <a:rPr lang="cs-CZ" sz="2400" dirty="0" err="1"/>
              <a:t>hematoma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eyelids</a:t>
            </a:r>
            <a:r>
              <a:rPr lang="cs-CZ" sz="2400" dirty="0"/>
              <a:t>, </a:t>
            </a:r>
            <a:r>
              <a:rPr lang="cs-CZ" sz="2400" dirty="0" err="1"/>
              <a:t>conjunctiva</a:t>
            </a:r>
            <a:r>
              <a:rPr lang="cs-CZ" sz="2400" dirty="0"/>
              <a:t> </a:t>
            </a:r>
            <a:r>
              <a:rPr lang="cs-CZ" sz="2400" dirty="0" err="1"/>
              <a:t>chemosis</a:t>
            </a:r>
            <a:r>
              <a:rPr lang="cs-CZ" sz="2400" dirty="0"/>
              <a:t>,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disturbances</a:t>
            </a:r>
            <a:r>
              <a:rPr lang="cs-CZ" sz="2400" dirty="0"/>
              <a:t> and </a:t>
            </a:r>
            <a:r>
              <a:rPr lang="cs-CZ" sz="2400" dirty="0" err="1"/>
              <a:t>eyeball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displacement</a:t>
            </a:r>
            <a:r>
              <a:rPr lang="cs-CZ" sz="2400" dirty="0" smtClean="0"/>
              <a:t> (</a:t>
            </a:r>
            <a:r>
              <a:rPr lang="cs-CZ" sz="2400" dirty="0" err="1" smtClean="0"/>
              <a:t>diplopia</a:t>
            </a:r>
            <a:r>
              <a:rPr lang="cs-CZ" sz="2400" dirty="0"/>
              <a:t>, </a:t>
            </a:r>
            <a:r>
              <a:rPr lang="cs-CZ" sz="2400" dirty="0" smtClean="0"/>
              <a:t> </a:t>
            </a:r>
            <a:r>
              <a:rPr lang="cs-CZ" sz="2400" dirty="0" err="1" smtClean="0"/>
              <a:t>enophthalmos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Dg</a:t>
            </a:r>
            <a:r>
              <a:rPr lang="cs-CZ" sz="2400" dirty="0"/>
              <a:t>. - CT, </a:t>
            </a:r>
            <a:r>
              <a:rPr lang="cs-CZ" sz="2400" dirty="0" smtClean="0"/>
              <a:t>NMR</a:t>
            </a:r>
          </a:p>
          <a:p>
            <a:r>
              <a:rPr lang="cs-CZ" sz="2400" dirty="0" err="1" smtClean="0"/>
              <a:t>Treatment</a:t>
            </a:r>
            <a:r>
              <a:rPr lang="cs-CZ" sz="2400" dirty="0" smtClean="0"/>
              <a:t> </a:t>
            </a:r>
            <a:r>
              <a:rPr lang="cs-CZ" sz="2400" dirty="0"/>
              <a:t>- </a:t>
            </a:r>
            <a:r>
              <a:rPr lang="cs-CZ" sz="2400" dirty="0" err="1"/>
              <a:t>Indications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surgery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persistent</a:t>
            </a:r>
            <a:r>
              <a:rPr lang="cs-CZ" sz="2400" dirty="0"/>
              <a:t> </a:t>
            </a:r>
            <a:r>
              <a:rPr lang="cs-CZ" sz="2400" dirty="0" err="1"/>
              <a:t>diplopia</a:t>
            </a:r>
            <a:r>
              <a:rPr lang="cs-CZ" sz="2400" dirty="0"/>
              <a:t>, limited </a:t>
            </a:r>
            <a:r>
              <a:rPr lang="cs-CZ" sz="2400" dirty="0" err="1"/>
              <a:t>mouth</a:t>
            </a:r>
            <a:r>
              <a:rPr lang="cs-CZ" sz="2400" dirty="0"/>
              <a:t> </a:t>
            </a:r>
            <a:r>
              <a:rPr lang="cs-CZ" sz="2400" dirty="0" err="1"/>
              <a:t>opening</a:t>
            </a:r>
            <a:r>
              <a:rPr lang="cs-CZ" sz="2400" dirty="0"/>
              <a:t> and </a:t>
            </a:r>
            <a:r>
              <a:rPr lang="cs-CZ" sz="2400" dirty="0" err="1"/>
              <a:t>flattening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facial</a:t>
            </a:r>
            <a:r>
              <a:rPr lang="cs-CZ" sz="2400" dirty="0"/>
              <a:t> </a:t>
            </a:r>
            <a:r>
              <a:rPr lang="cs-CZ" sz="2400" dirty="0" smtClean="0"/>
              <a:t>region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0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 smtClean="0"/>
              <a:t>Orbit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ZMK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Isolated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858" y="2667000"/>
            <a:ext cx="2648872" cy="3657600"/>
          </a:xfrm>
        </p:spPr>
      </p:pic>
      <p:pic>
        <p:nvPicPr>
          <p:cNvPr id="8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801" y="2708920"/>
            <a:ext cx="4547873" cy="3600400"/>
          </a:xfrm>
        </p:spPr>
      </p:pic>
    </p:spTree>
    <p:extLst>
      <p:ext uri="{BB962C8B-B14F-4D97-AF65-F5344CB8AC3E}">
        <p14:creationId xmlns:p14="http://schemas.microsoft.com/office/powerpoint/2010/main" val="2988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Medial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6375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 smtClean="0"/>
              <a:t>Cause</a:t>
            </a:r>
            <a:r>
              <a:rPr lang="en-US" dirty="0" smtClean="0"/>
              <a:t> </a:t>
            </a:r>
            <a:r>
              <a:rPr lang="en-US" dirty="0"/>
              <a:t>- blunt </a:t>
            </a:r>
            <a:r>
              <a:rPr lang="cs-CZ" dirty="0" smtClean="0"/>
              <a:t>trauma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Symptoms - </a:t>
            </a:r>
            <a:r>
              <a:rPr lang="en-US" dirty="0" smtClean="0"/>
              <a:t>hematoma </a:t>
            </a:r>
            <a:r>
              <a:rPr lang="en-US" dirty="0"/>
              <a:t>eyelid </a:t>
            </a:r>
            <a:r>
              <a:rPr lang="cs-CZ" dirty="0" smtClean="0"/>
              <a:t>, </a:t>
            </a:r>
            <a:r>
              <a:rPr lang="cs-CZ" dirty="0" err="1" smtClean="0"/>
              <a:t>subcutaneosu</a:t>
            </a:r>
            <a:r>
              <a:rPr lang="cs-CZ" dirty="0" smtClean="0"/>
              <a:t> </a:t>
            </a:r>
            <a:r>
              <a:rPr lang="cs-CZ" dirty="0" err="1" smtClean="0"/>
              <a:t>emphysema</a:t>
            </a:r>
            <a:r>
              <a:rPr lang="cs-CZ" dirty="0" smtClean="0"/>
              <a:t> </a:t>
            </a:r>
            <a:r>
              <a:rPr lang="cs-CZ" dirty="0" err="1" smtClean="0"/>
              <a:t>develops</a:t>
            </a:r>
            <a:r>
              <a:rPr lang="cs-CZ" dirty="0" smtClean="0"/>
              <a:t> on </a:t>
            </a:r>
            <a:r>
              <a:rPr lang="cs-CZ" dirty="0" err="1" smtClean="0"/>
              <a:t>blowing</a:t>
            </a:r>
            <a:r>
              <a:rPr lang="cs-CZ" dirty="0" smtClean="0"/>
              <a:t> nose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Dg. 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en-US" dirty="0" smtClean="0"/>
              <a:t>CT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Treatment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entrapped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2708920"/>
            <a:ext cx="4374151" cy="32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 err="1" smtClean="0"/>
              <a:t>Blow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orbital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6707088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Cause – </a:t>
            </a:r>
            <a:r>
              <a:rPr lang="cs-CZ" sz="2400" dirty="0" err="1" smtClean="0"/>
              <a:t>sudden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orbital </a:t>
            </a:r>
            <a:r>
              <a:rPr lang="cs-CZ" sz="2400" dirty="0" err="1" smtClean="0"/>
              <a:t>pressure</a:t>
            </a:r>
            <a:r>
              <a:rPr lang="cs-CZ" sz="2400" dirty="0" smtClean="0"/>
              <a:t> by a </a:t>
            </a:r>
            <a:r>
              <a:rPr lang="cs-CZ" sz="2400" dirty="0" err="1" smtClean="0"/>
              <a:t>striking</a:t>
            </a:r>
            <a:r>
              <a:rPr lang="cs-CZ" sz="2400" dirty="0" smtClean="0"/>
              <a:t> </a:t>
            </a:r>
            <a:r>
              <a:rPr lang="cs-CZ" sz="2400" dirty="0" err="1" smtClean="0"/>
              <a:t>object</a:t>
            </a:r>
            <a:r>
              <a:rPr lang="cs-CZ" sz="2400" dirty="0" smtClean="0"/>
              <a:t> ( </a:t>
            </a:r>
            <a:r>
              <a:rPr lang="cs-CZ" sz="2400" dirty="0" err="1" smtClean="0"/>
              <a:t>larger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5 cm)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symptoms</a:t>
            </a:r>
            <a:r>
              <a:rPr lang="cs-CZ" sz="2400" dirty="0"/>
              <a:t> - </a:t>
            </a:r>
            <a:r>
              <a:rPr lang="cs-CZ" sz="2400" dirty="0" err="1"/>
              <a:t>swelling</a:t>
            </a:r>
            <a:r>
              <a:rPr lang="cs-CZ" sz="2400" dirty="0"/>
              <a:t>, </a:t>
            </a:r>
            <a:r>
              <a:rPr lang="cs-CZ" sz="2400" dirty="0" err="1"/>
              <a:t>hematoma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eyelids</a:t>
            </a:r>
            <a:r>
              <a:rPr lang="cs-CZ" sz="2400" dirty="0"/>
              <a:t> </a:t>
            </a:r>
            <a:r>
              <a:rPr lang="cs-CZ" sz="2400" dirty="0" err="1"/>
              <a:t>pseudoptóza</a:t>
            </a:r>
            <a:r>
              <a:rPr lang="cs-CZ" sz="2400" dirty="0"/>
              <a:t>, </a:t>
            </a:r>
            <a:r>
              <a:rPr lang="cs-CZ" sz="2400" dirty="0" err="1"/>
              <a:t>diplopia</a:t>
            </a:r>
            <a:r>
              <a:rPr lang="cs-CZ" sz="2400" dirty="0"/>
              <a:t>, </a:t>
            </a:r>
            <a:r>
              <a:rPr lang="cs-CZ" sz="2400" dirty="0" err="1"/>
              <a:t>inability</a:t>
            </a:r>
            <a:r>
              <a:rPr lang="cs-CZ" sz="2400" dirty="0"/>
              <a:t> to </a:t>
            </a:r>
            <a:r>
              <a:rPr lang="cs-CZ" sz="2400" dirty="0" err="1"/>
              <a:t>move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eyeball</a:t>
            </a:r>
            <a:r>
              <a:rPr lang="cs-CZ" sz="2400" dirty="0"/>
              <a:t> </a:t>
            </a:r>
            <a:r>
              <a:rPr lang="cs-CZ" sz="2400" dirty="0" err="1"/>
              <a:t>upwards</a:t>
            </a:r>
            <a:r>
              <a:rPr lang="cs-CZ" sz="2400" dirty="0"/>
              <a:t> (</a:t>
            </a:r>
            <a:r>
              <a:rPr lang="cs-CZ" sz="2400" dirty="0" err="1"/>
              <a:t>seriously</a:t>
            </a:r>
            <a:r>
              <a:rPr lang="cs-CZ" sz="2400" dirty="0"/>
              <a:t> </a:t>
            </a:r>
            <a:r>
              <a:rPr lang="cs-CZ" sz="2400" dirty="0" err="1"/>
              <a:t>elevation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dirty="0" err="1"/>
              <a:t>Paresthesia</a:t>
            </a:r>
            <a:r>
              <a:rPr lang="cs-CZ" sz="2400" dirty="0"/>
              <a:t>, </a:t>
            </a:r>
            <a:r>
              <a:rPr lang="cs-CZ" sz="2400" dirty="0" err="1"/>
              <a:t>hypoesthesia</a:t>
            </a:r>
            <a:r>
              <a:rPr lang="cs-CZ" sz="2400" dirty="0"/>
              <a:t> in </a:t>
            </a:r>
            <a:r>
              <a:rPr lang="cs-CZ" sz="2400" dirty="0" err="1"/>
              <a:t>n.infraorbitalis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923</TotalTime>
  <Words>488</Words>
  <Application>Microsoft Office PowerPoint</Application>
  <PresentationFormat>Předvádění na obrazovce (4:3)</PresentationFormat>
  <Paragraphs>143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Deluxe</vt:lpstr>
      <vt:lpstr>Orbit</vt:lpstr>
      <vt:lpstr>Fractura orbitae</vt:lpstr>
      <vt:lpstr>Prezentace aplikace PowerPoint</vt:lpstr>
      <vt:lpstr>Fracturae of orbit</vt:lpstr>
      <vt:lpstr>Fracture of roof </vt:lpstr>
      <vt:lpstr>Fracture of lateral wall </vt:lpstr>
      <vt:lpstr>Orbit fracture</vt:lpstr>
      <vt:lpstr>Medial wall fracture</vt:lpstr>
      <vt:lpstr>Blow out orbital floor fracture</vt:lpstr>
      <vt:lpstr>Blow out orbital floor fracture</vt:lpstr>
      <vt:lpstr>Blow out orbital floor fracture</vt:lpstr>
      <vt:lpstr>Disease of lacrimal gland</vt:lpstr>
      <vt:lpstr>Disease of lacrimal gland</vt:lpstr>
      <vt:lpstr>Helter exophtalmometr</vt:lpstr>
      <vt:lpstr>Disease of orbit</vt:lpstr>
      <vt:lpstr>Disease of orbit</vt:lpstr>
      <vt:lpstr>Examination of orbit</vt:lpstr>
      <vt:lpstr>Inflammation of orbit</vt:lpstr>
      <vt:lpstr>Inflammation of orbit</vt:lpstr>
      <vt:lpstr>Endocrine orbitopathy (EO)</vt:lpstr>
      <vt:lpstr>Endocrine orbitopathy (EO)</vt:lpstr>
      <vt:lpstr>Endocrine orbitopathy (EO)</vt:lpstr>
      <vt:lpstr>Tumours of orbit</vt:lpstr>
      <vt:lpstr>Tumours of orbit</vt:lpstr>
      <vt:lpstr>Tumours of orbit</vt:lpstr>
      <vt:lpstr>Enucleation and exenteration</vt:lpstr>
      <vt:lpstr>Enucleation and exenteration</vt:lpstr>
      <vt:lpstr>Exenteration of bulbi</vt:lpstr>
      <vt:lpstr>Enucleation and exenteration</vt:lpstr>
      <vt:lpstr>Enucleation and exenteration</vt:lpstr>
      <vt:lpstr>Exenteration of the orbit</vt:lpstr>
      <vt:lpstr>Exenteration of the orbit</vt:lpstr>
      <vt:lpstr>Exenteration of the orbit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matuskovav</cp:lastModifiedBy>
  <cp:revision>89</cp:revision>
  <dcterms:created xsi:type="dcterms:W3CDTF">2015-01-26T17:10:25Z</dcterms:created>
  <dcterms:modified xsi:type="dcterms:W3CDTF">2015-10-12T19:42:14Z</dcterms:modified>
</cp:coreProperties>
</file>