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0"/>
  </p:notesMasterIdLst>
  <p:sldIdLst>
    <p:sldId id="256" r:id="rId2"/>
    <p:sldId id="320" r:id="rId3"/>
    <p:sldId id="322" r:id="rId4"/>
    <p:sldId id="321" r:id="rId5"/>
    <p:sldId id="323" r:id="rId6"/>
    <p:sldId id="324" r:id="rId7"/>
    <p:sldId id="325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1" r:id="rId24"/>
    <p:sldId id="342" r:id="rId25"/>
    <p:sldId id="343" r:id="rId26"/>
    <p:sldId id="344" r:id="rId27"/>
    <p:sldId id="346" r:id="rId28"/>
    <p:sldId id="347" r:id="rId29"/>
    <p:sldId id="349" r:id="rId30"/>
    <p:sldId id="350" r:id="rId31"/>
    <p:sldId id="351" r:id="rId32"/>
    <p:sldId id="352" r:id="rId33"/>
    <p:sldId id="353" r:id="rId34"/>
    <p:sldId id="354" r:id="rId35"/>
    <p:sldId id="355" r:id="rId36"/>
    <p:sldId id="356" r:id="rId37"/>
    <p:sldId id="357" r:id="rId38"/>
    <p:sldId id="358" r:id="rId39"/>
    <p:sldId id="359" r:id="rId40"/>
    <p:sldId id="360" r:id="rId41"/>
    <p:sldId id="361" r:id="rId42"/>
    <p:sldId id="362" r:id="rId43"/>
    <p:sldId id="363" r:id="rId44"/>
    <p:sldId id="364" r:id="rId45"/>
    <p:sldId id="365" r:id="rId46"/>
    <p:sldId id="366" r:id="rId47"/>
    <p:sldId id="367" r:id="rId48"/>
    <p:sldId id="368" r:id="rId49"/>
    <p:sldId id="369" r:id="rId50"/>
    <p:sldId id="370" r:id="rId51"/>
    <p:sldId id="371" r:id="rId52"/>
    <p:sldId id="372" r:id="rId53"/>
    <p:sldId id="373" r:id="rId54"/>
    <p:sldId id="374" r:id="rId55"/>
    <p:sldId id="375" r:id="rId56"/>
    <p:sldId id="376" r:id="rId57"/>
    <p:sldId id="377" r:id="rId58"/>
    <p:sldId id="378" r:id="rId59"/>
    <p:sldId id="379" r:id="rId60"/>
    <p:sldId id="380" r:id="rId61"/>
    <p:sldId id="381" r:id="rId62"/>
    <p:sldId id="382" r:id="rId63"/>
    <p:sldId id="383" r:id="rId64"/>
    <p:sldId id="384" r:id="rId65"/>
    <p:sldId id="385" r:id="rId66"/>
    <p:sldId id="386" r:id="rId67"/>
    <p:sldId id="387" r:id="rId68"/>
    <p:sldId id="294" r:id="rId6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8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20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91BE8F-012C-4F0D-A71C-A00D0DBC5E06}" type="datetimeFigureOut">
              <a:rPr lang="cs-CZ" smtClean="0"/>
              <a:t>14. 9. 2017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22C8A-98E4-48BD-91FE-1FBBC91B80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2427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14. 9. 2017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38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14. 9. 2017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5127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14. 9. 2017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1612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14. 9. 2017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7000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14. 9. 2017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9687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14. 9. 2017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567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14. 9. 2017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587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14. 9. 2017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1271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14. 9. 2017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669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14A03A5-1F30-4CD0-BDCF-8EABB86E4BD1}" type="datetimeFigureOut">
              <a:rPr lang="cs-CZ" smtClean="0"/>
              <a:t>14. 9. 2017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2327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14. 9. 2017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7318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14A03A5-1F30-4CD0-BDCF-8EABB86E4BD1}" type="datetimeFigureOut">
              <a:rPr lang="cs-CZ" smtClean="0"/>
              <a:t>14. 9. 2017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19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145A1C-25A0-4C65-AC00-4641579A36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051" y="269095"/>
            <a:ext cx="10058400" cy="3566160"/>
          </a:xfrm>
        </p:spPr>
        <p:txBody>
          <a:bodyPr>
            <a:normAutofit/>
          </a:bodyPr>
          <a:lstStyle/>
          <a:p>
            <a:r>
              <a:rPr lang="cs-CZ" sz="4800" b="1" dirty="0"/>
              <a:t>Patologie endokrinního systému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C5D0F01-F7FE-4B54-B292-9A09A8C480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/>
              <a:t>Markéta Hermanová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400262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>
            <a:extLst>
              <a:ext uri="{FF2B5EF4-FFF2-40B4-BE49-F238E27FC236}">
                <a16:creationId xmlns:a16="http://schemas.microsoft.com/office/drawing/2014/main" id="{05D5ACDC-8568-453B-AB46-D5260F30D39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Hypofyzární syndromy -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hypopituitarismus</a:t>
            </a:r>
            <a:endParaRPr lang="cs-CZ" altLang="cs-CZ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8355" name="Rectangle 3">
            <a:extLst>
              <a:ext uri="{FF2B5EF4-FFF2-40B4-BE49-F238E27FC236}">
                <a16:creationId xmlns:a16="http://schemas.microsoft.com/office/drawing/2014/main" id="{D36B72D5-C86D-4490-9AEC-3822918AA1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28008" y="1894718"/>
            <a:ext cx="8552907" cy="4734681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/>
              <a:t>Nádory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/>
              <a:t>Chirurgické či radiační poškození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/>
              <a:t>Hypofyzární apoplexie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/>
              <a:t>Ischemická nekróza a </a:t>
            </a:r>
            <a:r>
              <a:rPr lang="cs-CZ" altLang="cs-CZ" sz="2200" dirty="0" err="1"/>
              <a:t>Sheehanův</a:t>
            </a:r>
            <a:r>
              <a:rPr lang="cs-CZ" altLang="cs-CZ" sz="2200" dirty="0"/>
              <a:t> syndrom (</a:t>
            </a:r>
            <a:r>
              <a:rPr lang="cs-CZ" altLang="cs-CZ" sz="2200" dirty="0" err="1"/>
              <a:t>postpartální</a:t>
            </a:r>
            <a:r>
              <a:rPr lang="cs-CZ" altLang="cs-CZ" sz="2200" dirty="0"/>
              <a:t> nekróza)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/>
              <a:t>Záněty, autoimunní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/>
              <a:t>Cysty </a:t>
            </a:r>
            <a:r>
              <a:rPr lang="cs-CZ" altLang="cs-CZ" sz="2200" dirty="0" err="1"/>
              <a:t>Ratkeho</a:t>
            </a:r>
            <a:r>
              <a:rPr lang="cs-CZ" altLang="cs-CZ" sz="2200" dirty="0"/>
              <a:t> výchlipky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/>
              <a:t>Genetické abnormality (kongenitální deficit jednoho či více hypofyzárních hormonů)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/>
              <a:t>Syndrom prázdného sedla (</a:t>
            </a:r>
            <a:r>
              <a:rPr lang="cs-CZ" altLang="cs-CZ" sz="2200" dirty="0" err="1"/>
              <a:t>pozánětlivě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postradiačně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postnekroticky</a:t>
            </a:r>
            <a:r>
              <a:rPr lang="cs-CZ" altLang="cs-CZ" sz="2200" dirty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 err="1"/>
              <a:t>Hypothalamické</a:t>
            </a:r>
            <a:r>
              <a:rPr lang="cs-CZ" altLang="cs-CZ" sz="2200" dirty="0"/>
              <a:t> poruchy (nádory, zánětlivé procesy)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2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2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/>
              <a:t>Parciální </a:t>
            </a:r>
            <a:r>
              <a:rPr lang="cs-CZ" altLang="cs-CZ" sz="2200" dirty="0" err="1"/>
              <a:t>hypopituitarismus</a:t>
            </a:r>
            <a:endParaRPr lang="cs-CZ" altLang="cs-CZ" sz="22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 err="1"/>
              <a:t>Panhypopituitarismus</a:t>
            </a:r>
            <a:endParaRPr lang="cs-CZ" altLang="cs-CZ" sz="22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2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dirty="0"/>
              <a:t>Atrofie gonád, sterilita, hypotyreóza, </a:t>
            </a:r>
            <a:r>
              <a:rPr lang="cs-CZ" altLang="cs-CZ" sz="2200" dirty="0" err="1"/>
              <a:t>hypokortikalismus</a:t>
            </a:r>
            <a:r>
              <a:rPr lang="cs-CZ" altLang="cs-CZ" sz="2200" dirty="0"/>
              <a:t>, absence sekundárních pohlavních znaků.….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2645070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8273F932-6028-48F4-8721-33A9E496E23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>
                <a:solidFill>
                  <a:schemeClr val="tx1"/>
                </a:solidFill>
                <a:latin typeface="+mn-lt"/>
              </a:rPr>
              <a:t>Neurohypofyzární</a:t>
            </a:r>
            <a:r>
              <a:rPr lang="cs-CZ" altLang="cs-CZ" dirty="0">
                <a:solidFill>
                  <a:schemeClr val="tx1"/>
                </a:solidFill>
                <a:latin typeface="+mn-lt"/>
              </a:rPr>
              <a:t> syndromy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FCFBEA89-C266-4451-AA9F-EA3F8EAA5E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7279" y="1845733"/>
            <a:ext cx="10316391" cy="4293809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Při destrukci neurohypofýzy (nádorem primárním či metastatickým, zánětem)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Při výpadku sekrece </a:t>
            </a:r>
            <a:r>
              <a:rPr lang="cs-CZ" altLang="cs-CZ" dirty="0" err="1"/>
              <a:t>hypothalamických</a:t>
            </a:r>
            <a:r>
              <a:rPr lang="cs-CZ" altLang="cs-CZ" dirty="0"/>
              <a:t> hormonů (narušení stopky hypofýzy </a:t>
            </a:r>
            <a:r>
              <a:rPr lang="cs-CZ" altLang="cs-CZ" dirty="0" err="1"/>
              <a:t>supraselárním</a:t>
            </a:r>
            <a:r>
              <a:rPr lang="cs-CZ" altLang="cs-CZ" dirty="0"/>
              <a:t> tumorem, traumaticky,…)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Diabetes </a:t>
            </a:r>
            <a:r>
              <a:rPr lang="cs-CZ" altLang="cs-CZ" b="1" dirty="0" err="1">
                <a:solidFill>
                  <a:schemeClr val="hlink"/>
                </a:solidFill>
              </a:rPr>
              <a:t>insipidus</a:t>
            </a:r>
            <a:r>
              <a:rPr lang="cs-CZ" altLang="cs-CZ" b="1" dirty="0">
                <a:solidFill>
                  <a:schemeClr val="hlink"/>
                </a:solidFill>
              </a:rPr>
              <a:t> </a:t>
            </a:r>
            <a:endParaRPr lang="cs-CZ" altLang="cs-CZ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nedostatek ADH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polyurie, polydipsie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Centrální + renální, periferní (necitlivost renálních tubulů na ADH)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Syndrom neadekvátní sekrece ADH (SIADH)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nadbytek ADH působící resorpci excesivního množství tekutiny vyúsťující v </a:t>
            </a:r>
            <a:r>
              <a:rPr lang="cs-CZ" altLang="cs-CZ" dirty="0" err="1"/>
              <a:t>hyponatrémii</a:t>
            </a:r>
            <a:r>
              <a:rPr lang="cs-CZ" altLang="cs-CZ" dirty="0"/>
              <a:t>, edém mozku, neurologické dysfunkce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Ektopická sekrece ADH maligním tumorem (malobuněčný karcinom plic); lokální poškození hypothalamu či neurohypofýzy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188461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>
            <a:extLst>
              <a:ext uri="{FF2B5EF4-FFF2-40B4-BE49-F238E27FC236}">
                <a16:creationId xmlns:a16="http://schemas.microsoft.com/office/drawing/2014/main" id="{0BF36D1C-16D6-448B-BFF8-76F460E3EF3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400" dirty="0" err="1">
                <a:solidFill>
                  <a:schemeClr val="tx1"/>
                </a:solidFill>
                <a:latin typeface="+mn-lt"/>
              </a:rPr>
              <a:t>Hypothalamické</a:t>
            </a:r>
            <a:r>
              <a:rPr lang="cs-CZ" altLang="cs-CZ" sz="44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4400" dirty="0" err="1">
                <a:solidFill>
                  <a:schemeClr val="tx1"/>
                </a:solidFill>
                <a:latin typeface="+mn-lt"/>
              </a:rPr>
              <a:t>supraselární</a:t>
            </a:r>
            <a:r>
              <a:rPr lang="cs-CZ" altLang="cs-CZ" sz="4400" dirty="0">
                <a:solidFill>
                  <a:schemeClr val="tx1"/>
                </a:solidFill>
                <a:latin typeface="+mn-lt"/>
              </a:rPr>
              <a:t> tumory</a:t>
            </a:r>
          </a:p>
        </p:txBody>
      </p:sp>
      <p:sp>
        <p:nvSpPr>
          <p:cNvPr id="230403" name="Rectangle 3">
            <a:extLst>
              <a:ext uri="{FF2B5EF4-FFF2-40B4-BE49-F238E27FC236}">
                <a16:creationId xmlns:a16="http://schemas.microsoft.com/office/drawing/2014/main" id="{6F17827B-9E05-43AB-8A46-8AB5FB0062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Gliomy</a:t>
            </a:r>
          </a:p>
          <a:p>
            <a:pPr marL="0" indent="0">
              <a:buNone/>
              <a:defRPr/>
            </a:pP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defRPr/>
            </a:pPr>
            <a:r>
              <a:rPr lang="cs-CZ" altLang="cs-CZ" b="1" dirty="0" err="1">
                <a:solidFill>
                  <a:schemeClr val="hlink"/>
                </a:solidFill>
              </a:rPr>
              <a:t>Kraniofaryngeom</a:t>
            </a: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buFontTx/>
              <a:buChar char="-"/>
              <a:defRPr/>
            </a:pPr>
            <a:r>
              <a:rPr lang="cs-CZ" altLang="cs-CZ" sz="2400" dirty="0"/>
              <a:t>Převážně benigní, </a:t>
            </a:r>
            <a:r>
              <a:rPr lang="cs-CZ" altLang="cs-CZ" sz="2400" dirty="0" err="1"/>
              <a:t>malignizace</a:t>
            </a:r>
            <a:r>
              <a:rPr lang="cs-CZ" altLang="cs-CZ" sz="2400" dirty="0"/>
              <a:t> vzácně; ze zbytků </a:t>
            </a:r>
            <a:r>
              <a:rPr lang="cs-CZ" altLang="cs-CZ" sz="2400" dirty="0" err="1"/>
              <a:t>dlaždicobuněčného</a:t>
            </a:r>
            <a:r>
              <a:rPr lang="cs-CZ" altLang="cs-CZ" sz="2400" dirty="0"/>
              <a:t>  epitelu </a:t>
            </a:r>
            <a:r>
              <a:rPr lang="cs-CZ" altLang="cs-CZ" sz="2400" dirty="0" err="1"/>
              <a:t>faryngeální</a:t>
            </a:r>
            <a:r>
              <a:rPr lang="cs-CZ" altLang="cs-CZ" sz="2400" dirty="0"/>
              <a:t> </a:t>
            </a:r>
            <a:r>
              <a:rPr lang="cs-CZ" altLang="cs-CZ" sz="2400" dirty="0" err="1"/>
              <a:t>Ratkeho</a:t>
            </a:r>
            <a:r>
              <a:rPr lang="cs-CZ" altLang="cs-CZ" sz="2400" dirty="0"/>
              <a:t> výchlipky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2400" dirty="0"/>
              <a:t>Děti (5-15 let; projevy endokrinopatií) + 2. </a:t>
            </a:r>
            <a:r>
              <a:rPr lang="cs-CZ" altLang="cs-CZ" sz="2400" dirty="0" err="1"/>
              <a:t>peak</a:t>
            </a:r>
            <a:r>
              <a:rPr lang="cs-CZ" altLang="cs-CZ" sz="2400" dirty="0"/>
              <a:t> v 6. dekádě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2400" dirty="0"/>
              <a:t>Solidní, cystický i </a:t>
            </a:r>
            <a:r>
              <a:rPr lang="cs-CZ" altLang="cs-CZ" sz="2400" dirty="0" err="1"/>
              <a:t>multilokulární</a:t>
            </a:r>
            <a:endParaRPr lang="cs-CZ" altLang="cs-CZ" sz="2400" dirty="0"/>
          </a:p>
          <a:p>
            <a:pPr eaLnBrk="1" hangingPunct="1">
              <a:buFontTx/>
              <a:buChar char="-"/>
              <a:defRPr/>
            </a:pPr>
            <a:endParaRPr lang="cs-CZ" altLang="cs-CZ" dirty="0"/>
          </a:p>
          <a:p>
            <a:pPr eaLnBrk="1" hangingPunct="1">
              <a:buFontTx/>
              <a:buChar char="-"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75629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4" name="Rectangle 4">
            <a:extLst>
              <a:ext uri="{FF2B5EF4-FFF2-40B4-BE49-F238E27FC236}">
                <a16:creationId xmlns:a16="http://schemas.microsoft.com/office/drawing/2014/main" id="{C5C707D0-DC44-42C8-8290-C9DD25B9D48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865641" y="587829"/>
            <a:ext cx="5878059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Zpětnovazebná regulace sekrece tyreoidálních hormonů </a:t>
            </a:r>
            <a:r>
              <a:rPr lang="cs-CZ" altLang="cs-CZ" sz="2400" dirty="0" err="1">
                <a:solidFill>
                  <a:schemeClr val="tx1"/>
                </a:solidFill>
              </a:rPr>
              <a:t>hypothalamo</a:t>
            </a:r>
            <a:r>
              <a:rPr lang="cs-CZ" altLang="cs-CZ" sz="2400" dirty="0">
                <a:solidFill>
                  <a:schemeClr val="tx1"/>
                </a:solidFill>
              </a:rPr>
              <a:t>-hypofyzární osou.</a:t>
            </a:r>
          </a:p>
        </p:txBody>
      </p:sp>
      <p:pic>
        <p:nvPicPr>
          <p:cNvPr id="15363" name="Picture 6" descr="TSH">
            <a:extLst>
              <a:ext uri="{FF2B5EF4-FFF2-40B4-BE49-F238E27FC236}">
                <a16:creationId xmlns:a16="http://schemas.microsoft.com/office/drawing/2014/main" id="{D88D3BCA-121A-45E7-9B06-7D919AEBA6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4280" y="500971"/>
            <a:ext cx="4784725" cy="5789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653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id="{9E521EB6-53EC-4209-81B6-027FA3D69E0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Štítná žláza – tyreoidální syndromy </a:t>
            </a:r>
            <a:br>
              <a:rPr lang="cs-CZ" altLang="cs-CZ" sz="4000" dirty="0">
                <a:solidFill>
                  <a:schemeClr val="tx1"/>
                </a:solidFill>
                <a:latin typeface="+mn-lt"/>
              </a:rPr>
            </a:b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H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ypertyreóza, tyreotoxikóza</a:t>
            </a:r>
          </a:p>
        </p:txBody>
      </p:sp>
      <p:sp>
        <p:nvSpPr>
          <p:cNvPr id="187395" name="Rectangle 3">
            <a:extLst>
              <a:ext uri="{FF2B5EF4-FFF2-40B4-BE49-F238E27FC236}">
                <a16:creationId xmlns:a16="http://schemas.microsoft.com/office/drawing/2014/main" id="{B1C770D4-46C1-435D-8F6D-8AEDD624C0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11680" y="1887538"/>
            <a:ext cx="8229600" cy="4525962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Tyreotoxikóza: zvýšené hladiny cirkulujících fT3 a T4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při hyperfunkci štítné žlázy – </a:t>
            </a:r>
            <a:r>
              <a:rPr lang="cs-CZ" altLang="cs-CZ" b="1" dirty="0">
                <a:solidFill>
                  <a:schemeClr val="hlink"/>
                </a:solidFill>
              </a:rPr>
              <a:t>hypertyreóze</a:t>
            </a:r>
            <a:r>
              <a:rPr lang="cs-CZ" altLang="cs-CZ" dirty="0"/>
              <a:t>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při excesivním uvolňování hormonů (např. při </a:t>
            </a:r>
            <a:r>
              <a:rPr lang="cs-CZ" altLang="cs-CZ" dirty="0" err="1"/>
              <a:t>tyreoiditidě</a:t>
            </a:r>
            <a:r>
              <a:rPr lang="cs-CZ" altLang="cs-CZ" dirty="0"/>
              <a:t>)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extratyreoidální</a:t>
            </a:r>
            <a:r>
              <a:rPr lang="cs-CZ" altLang="cs-CZ" dirty="0"/>
              <a:t> zdroj tyreoidálních hormonů</a:t>
            </a:r>
            <a:r>
              <a:rPr lang="cs-CZ" altLang="cs-CZ" dirty="0">
                <a:solidFill>
                  <a:schemeClr val="hlink"/>
                </a:solidFill>
              </a:rPr>
              <a:t>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Tyreotoxikóza </a:t>
            </a:r>
            <a:r>
              <a:rPr lang="cs-CZ" altLang="cs-CZ" dirty="0"/>
              <a:t>(</a:t>
            </a:r>
            <a:r>
              <a:rPr lang="cs-CZ" altLang="cs-CZ" dirty="0" err="1"/>
              <a:t>hypermetabolický</a:t>
            </a:r>
            <a:r>
              <a:rPr lang="cs-CZ" altLang="cs-CZ" dirty="0"/>
              <a:t> stav, aktivace sympatiku)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Zvýšení bazálního metabolismu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Kardiální příznaky (tachykardie, palpitace, arytmie (fibrilace síní), kongestivní srdeční selhání, </a:t>
            </a:r>
            <a:r>
              <a:rPr lang="cs-CZ" altLang="cs-CZ" dirty="0" err="1"/>
              <a:t>tyreotoxická</a:t>
            </a:r>
            <a:r>
              <a:rPr lang="cs-CZ" altLang="cs-CZ" dirty="0"/>
              <a:t> dilatační kardiomyopatie)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Nervosvalové poruchy (třes, emoční labilita, poruchy koncentrace, nespavost, myopatie)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Oftalmopatie</a:t>
            </a:r>
            <a:r>
              <a:rPr lang="cs-CZ" altLang="cs-CZ" dirty="0"/>
              <a:t> (exoftalmus)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GIT (</a:t>
            </a:r>
            <a:r>
              <a:rPr lang="cs-CZ" altLang="cs-CZ" dirty="0" err="1"/>
              <a:t>hypermotilita</a:t>
            </a:r>
            <a:r>
              <a:rPr lang="cs-CZ" altLang="cs-CZ" dirty="0"/>
              <a:t>, malabsorpce, průjmy)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Změny skeletu (osteoporóza)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Tyreotoxická</a:t>
            </a:r>
            <a:r>
              <a:rPr lang="cs-CZ" altLang="cs-CZ" dirty="0"/>
              <a:t> krize (poruchy srdečního rytmu, maligní arytmie)</a:t>
            </a:r>
          </a:p>
        </p:txBody>
      </p:sp>
    </p:spTree>
    <p:extLst>
      <p:ext uri="{BB962C8B-B14F-4D97-AF65-F5344CB8AC3E}">
        <p14:creationId xmlns:p14="http://schemas.microsoft.com/office/powerpoint/2010/main" val="3187351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Zástupný symbol pro obsah 6">
            <a:extLst>
              <a:ext uri="{FF2B5EF4-FFF2-40B4-BE49-F238E27FC236}">
                <a16:creationId xmlns:a16="http://schemas.microsoft.com/office/drawing/2014/main" id="{4B2A4193-335C-4505-8866-403048C048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9" y="404814"/>
            <a:ext cx="8129587" cy="6078537"/>
          </a:xfrm>
        </p:spPr>
      </p:pic>
    </p:spTree>
    <p:extLst>
      <p:ext uri="{BB962C8B-B14F-4D97-AF65-F5344CB8AC3E}">
        <p14:creationId xmlns:p14="http://schemas.microsoft.com/office/powerpoint/2010/main" val="12298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>
            <a:extLst>
              <a:ext uri="{FF2B5EF4-FFF2-40B4-BE49-F238E27FC236}">
                <a16:creationId xmlns:a16="http://schemas.microsoft.com/office/drawing/2014/main" id="{0DCF9F90-8557-4F9E-AD81-BFC189E09EF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Příčiny tyreotoxikózy </a:t>
            </a:r>
          </a:p>
        </p:txBody>
      </p:sp>
      <p:sp>
        <p:nvSpPr>
          <p:cNvPr id="188419" name="Rectangle 3">
            <a:extLst>
              <a:ext uri="{FF2B5EF4-FFF2-40B4-BE49-F238E27FC236}">
                <a16:creationId xmlns:a16="http://schemas.microsoft.com/office/drawing/2014/main" id="{D686B758-5A1B-4AD9-B0A9-C779E859317A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>
                <a:solidFill>
                  <a:schemeClr val="hlink"/>
                </a:solidFill>
              </a:rPr>
              <a:t>Primární asociované s </a:t>
            </a:r>
            <a:r>
              <a:rPr lang="cs-CZ" altLang="cs-CZ" sz="1800" b="1" dirty="0" err="1">
                <a:solidFill>
                  <a:schemeClr val="hlink"/>
                </a:solidFill>
              </a:rPr>
              <a:t>hypertyreoidismem</a:t>
            </a:r>
            <a:endParaRPr lang="cs-CZ" altLang="cs-CZ" sz="18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 Difúzní toxická hyperplazie (m. Graves-</a:t>
            </a:r>
            <a:r>
              <a:rPr lang="cs-CZ" altLang="cs-CZ" sz="1800" dirty="0" err="1"/>
              <a:t>Basedow</a:t>
            </a:r>
            <a:r>
              <a:rPr lang="cs-CZ" altLang="cs-CZ" sz="1800" dirty="0"/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 Hyperfunkční (toxická) uzlovitá struma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 Hyperfunkční (toxický) adenom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 Hyperfunkční tyreoidální karcinom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 Jódem indukovaný </a:t>
            </a:r>
            <a:r>
              <a:rPr lang="cs-CZ" altLang="cs-CZ" sz="1800" dirty="0" err="1"/>
              <a:t>hypertyreoidismus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 Neonatální tyreotoxikóza (matek s m. G-B)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8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8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 b="1" dirty="0">
              <a:solidFill>
                <a:schemeClr val="hlink"/>
              </a:solidFill>
            </a:endParaRPr>
          </a:p>
        </p:txBody>
      </p:sp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AF547281-89AB-4C7E-824D-E5E7EFDC9CB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Sekundární asociované s </a:t>
            </a:r>
            <a:r>
              <a:rPr lang="cs-CZ" altLang="cs-CZ" b="1" dirty="0" err="1">
                <a:solidFill>
                  <a:schemeClr val="hlink"/>
                </a:solidFill>
              </a:rPr>
              <a:t>hypertyreoidismem</a:t>
            </a:r>
            <a:endParaRPr lang="cs-CZ" altLang="cs-CZ" b="1" dirty="0">
              <a:solidFill>
                <a:schemeClr val="hlink"/>
              </a:solidFill>
            </a:endParaRP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 TSH produkující adenom hypofýzy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 Nadprodukce TRH</a:t>
            </a:r>
          </a:p>
          <a:p>
            <a:pPr>
              <a:lnSpc>
                <a:spcPct val="80000"/>
              </a:lnSpc>
              <a:buNone/>
              <a:defRPr/>
            </a:pPr>
            <a:endParaRPr lang="cs-CZ" altLang="cs-CZ" dirty="0"/>
          </a:p>
          <a:p>
            <a:pPr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Bez asociace s </a:t>
            </a:r>
            <a:r>
              <a:rPr lang="cs-CZ" altLang="cs-CZ" b="1" dirty="0" err="1">
                <a:solidFill>
                  <a:schemeClr val="hlink"/>
                </a:solidFill>
              </a:rPr>
              <a:t>hypertyreoidismem</a:t>
            </a:r>
            <a:endParaRPr lang="cs-CZ" altLang="cs-CZ" b="1" dirty="0">
              <a:solidFill>
                <a:schemeClr val="hlink"/>
              </a:solidFill>
            </a:endParaRP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 Subakutní </a:t>
            </a:r>
            <a:r>
              <a:rPr lang="cs-CZ" altLang="cs-CZ" dirty="0" err="1"/>
              <a:t>granulomatózní</a:t>
            </a:r>
            <a:r>
              <a:rPr lang="cs-CZ" altLang="cs-CZ" dirty="0"/>
              <a:t> </a:t>
            </a:r>
            <a:r>
              <a:rPr lang="cs-CZ" altLang="cs-CZ" dirty="0" err="1"/>
              <a:t>tyreoiditida</a:t>
            </a:r>
            <a:endParaRPr lang="cs-CZ" altLang="cs-CZ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 Chronická lymfocytární </a:t>
            </a:r>
            <a:r>
              <a:rPr lang="cs-CZ" altLang="cs-CZ" dirty="0" err="1"/>
              <a:t>tyreoiditida</a:t>
            </a:r>
            <a:endParaRPr lang="cs-CZ" altLang="cs-CZ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 Struma ovarii (ovariální teratom)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0696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>
            <a:extLst>
              <a:ext uri="{FF2B5EF4-FFF2-40B4-BE49-F238E27FC236}">
                <a16:creationId xmlns:a16="http://schemas.microsoft.com/office/drawing/2014/main" id="{13F8E97B-AAE6-4929-9D22-F8C5980F880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2400" dirty="0">
                <a:solidFill>
                  <a:schemeClr val="tx1"/>
                </a:solidFill>
                <a:latin typeface="+mn-lt"/>
              </a:rPr>
              <a:t>Štítná žláza – tyreoidální syndromy </a:t>
            </a:r>
            <a:br>
              <a:rPr lang="cs-CZ" altLang="cs-CZ" sz="2400" dirty="0">
                <a:solidFill>
                  <a:schemeClr val="tx1"/>
                </a:solidFill>
                <a:latin typeface="+mn-lt"/>
              </a:rPr>
            </a:br>
            <a:r>
              <a:rPr lang="cs-CZ" altLang="cs-CZ" sz="2000" dirty="0" err="1">
                <a:solidFill>
                  <a:schemeClr val="tx1"/>
                </a:solidFill>
                <a:latin typeface="+mn-lt"/>
              </a:rPr>
              <a:t>Hypotyreoidismus</a:t>
            </a: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 </a:t>
            </a:r>
            <a:br>
              <a:rPr lang="cs-CZ" altLang="cs-CZ" sz="2000" dirty="0">
                <a:solidFill>
                  <a:schemeClr val="tx1"/>
                </a:solidFill>
                <a:latin typeface="+mn-lt"/>
              </a:rPr>
            </a:b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- vrozený -  kretenismus (endemický (nedostatek jódu) a sporadický(enzym. defekt)  </a:t>
            </a:r>
            <a:br>
              <a:rPr lang="cs-CZ" altLang="cs-CZ" sz="2000" dirty="0">
                <a:solidFill>
                  <a:schemeClr val="tx1"/>
                </a:solidFill>
                <a:latin typeface="+mn-lt"/>
              </a:rPr>
            </a:b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- získaná – myxedém</a:t>
            </a:r>
          </a:p>
        </p:txBody>
      </p:sp>
      <p:sp>
        <p:nvSpPr>
          <p:cNvPr id="189443" name="Rectangle 3">
            <a:extLst>
              <a:ext uri="{FF2B5EF4-FFF2-40B4-BE49-F238E27FC236}">
                <a16:creationId xmlns:a16="http://schemas.microsoft.com/office/drawing/2014/main" id="{4860491F-AEF0-476A-99C1-7833A59E4773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>
                <a:solidFill>
                  <a:schemeClr val="hlink"/>
                </a:solidFill>
              </a:rPr>
              <a:t>Klinické příznaky kretenismu: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Poruchy vývoje CNS, skeletu, malý vzrůst, mentální retardace, </a:t>
            </a:r>
            <a:r>
              <a:rPr lang="cs-CZ" altLang="cs-CZ" sz="1600" dirty="0" err="1"/>
              <a:t>hypomimie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protruze</a:t>
            </a:r>
            <a:r>
              <a:rPr lang="cs-CZ" altLang="cs-CZ" sz="1600" dirty="0"/>
              <a:t> jazyka, umbilikální hernie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>
                <a:solidFill>
                  <a:schemeClr val="hlink"/>
                </a:solidFill>
              </a:rPr>
              <a:t>Klinické příznaky myxedému: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Hromadění </a:t>
            </a:r>
            <a:r>
              <a:rPr lang="cs-CZ" altLang="cs-CZ" sz="1600" dirty="0" err="1"/>
              <a:t>mukosubstancí</a:t>
            </a:r>
            <a:r>
              <a:rPr lang="cs-CZ" altLang="cs-CZ" sz="1600" dirty="0"/>
              <a:t> v koriu (i viscerálně)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/>
              <a:t>Hypercholesteroĺémie</a:t>
            </a:r>
            <a:r>
              <a:rPr lang="cs-CZ" altLang="cs-CZ" sz="1600" dirty="0"/>
              <a:t>, akcelerace AS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Suchá chladná kůže, hluboký hlas, nesnášenlivost chladu, svalová hypotonie, lomivost vlasů a nehtů, </a:t>
            </a:r>
            <a:r>
              <a:rPr lang="cs-CZ" altLang="cs-CZ" sz="1600" dirty="0" err="1"/>
              <a:t>oli</a:t>
            </a:r>
            <a:r>
              <a:rPr lang="cs-CZ" altLang="cs-CZ" sz="1600" dirty="0"/>
              <a:t> –amenorea, obezita, psychické obtíže-deprese,….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/>
              <a:t>Myexedémové</a:t>
            </a:r>
            <a:r>
              <a:rPr lang="cs-CZ" altLang="cs-CZ" sz="1600" dirty="0"/>
              <a:t> </a:t>
            </a:r>
            <a:r>
              <a:rPr lang="cs-CZ" altLang="cs-CZ" sz="1600" dirty="0" err="1"/>
              <a:t>koma</a:t>
            </a:r>
            <a:r>
              <a:rPr lang="cs-CZ" altLang="cs-CZ" sz="1600" dirty="0"/>
              <a:t> s hypotermií, oběhové selhání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600" dirty="0">
              <a:solidFill>
                <a:schemeClr val="hlink"/>
              </a:solidFill>
            </a:endParaRPr>
          </a:p>
        </p:txBody>
      </p:sp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4E7D3441-5DC4-47C7-87DD-59447B8AAC4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Příčiny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Primární 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Vývojové (dysgeneze: mutace v genu pro TSH-receptor, TTF)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Syndrom rezistence na tyreoidální hormony (geneticky podmíněný)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Postablativní</a:t>
            </a:r>
            <a:r>
              <a:rPr lang="cs-CZ" altLang="cs-CZ" dirty="0"/>
              <a:t> (chirurgické odstranění, ozáření,…)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Autoimunitní </a:t>
            </a:r>
            <a:r>
              <a:rPr lang="cs-CZ" altLang="cs-CZ" dirty="0" err="1"/>
              <a:t>tyreoiditida</a:t>
            </a:r>
            <a:endParaRPr lang="cs-CZ" altLang="cs-CZ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Deficit jódu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Kongenitální biosyntetický defekt (</a:t>
            </a:r>
            <a:r>
              <a:rPr lang="cs-CZ" altLang="cs-CZ" dirty="0" err="1"/>
              <a:t>dyshormonogenetická</a:t>
            </a:r>
            <a:r>
              <a:rPr lang="cs-CZ" altLang="cs-CZ" dirty="0"/>
              <a:t> struma)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Působení léků – tyreostatik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Sekundární a terciální</a:t>
            </a:r>
            <a:r>
              <a:rPr lang="cs-CZ" altLang="cs-CZ" dirty="0">
                <a:solidFill>
                  <a:schemeClr val="hlink"/>
                </a:solidFill>
              </a:rPr>
              <a:t> (porucha produkce hypofyzárních a </a:t>
            </a:r>
            <a:r>
              <a:rPr lang="cs-CZ" altLang="cs-CZ" dirty="0" err="1">
                <a:solidFill>
                  <a:schemeClr val="hlink"/>
                </a:solidFill>
              </a:rPr>
              <a:t>hypothalamických</a:t>
            </a:r>
            <a:r>
              <a:rPr lang="cs-CZ" altLang="cs-CZ" dirty="0">
                <a:solidFill>
                  <a:schemeClr val="hlink"/>
                </a:solidFill>
              </a:rPr>
              <a:t> hormonů)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9310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Zástupný symbol pro obsah 3">
            <a:extLst>
              <a:ext uri="{FF2B5EF4-FFF2-40B4-BE49-F238E27FC236}">
                <a16:creationId xmlns:a16="http://schemas.microsoft.com/office/drawing/2014/main" id="{C16EC301-F698-4819-B176-24FABCE8DA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211138"/>
            <a:ext cx="8496300" cy="6369050"/>
          </a:xfrm>
        </p:spPr>
      </p:pic>
    </p:spTree>
    <p:extLst>
      <p:ext uri="{BB962C8B-B14F-4D97-AF65-F5344CB8AC3E}">
        <p14:creationId xmlns:p14="http://schemas.microsoft.com/office/powerpoint/2010/main" val="3126487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>
            <a:extLst>
              <a:ext uri="{FF2B5EF4-FFF2-40B4-BE49-F238E27FC236}">
                <a16:creationId xmlns:a16="http://schemas.microsoft.com/office/drawing/2014/main" id="{88469A37-FF98-44C4-A122-AFBD3929F93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Záněty štítné žlázy</a:t>
            </a:r>
          </a:p>
        </p:txBody>
      </p:sp>
      <p:sp>
        <p:nvSpPr>
          <p:cNvPr id="190467" name="Rectangle 3">
            <a:extLst>
              <a:ext uri="{FF2B5EF4-FFF2-40B4-BE49-F238E27FC236}">
                <a16:creationId xmlns:a16="http://schemas.microsoft.com/office/drawing/2014/main" id="{ACDBCB98-4DFB-47F6-A993-73CC37BFD1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84688" y="2006373"/>
            <a:ext cx="9083584" cy="4688341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Chronická autoimunitní </a:t>
            </a:r>
            <a:r>
              <a:rPr lang="cs-CZ" altLang="cs-CZ" sz="2400" b="1" dirty="0" err="1">
                <a:solidFill>
                  <a:schemeClr val="hlink"/>
                </a:solidFill>
              </a:rPr>
              <a:t>lymfoplazmocytární</a:t>
            </a:r>
            <a:r>
              <a:rPr lang="cs-CZ" altLang="cs-CZ" sz="2400" b="1" dirty="0">
                <a:solidFill>
                  <a:schemeClr val="hlink"/>
                </a:solidFill>
              </a:rPr>
              <a:t> </a:t>
            </a:r>
            <a:r>
              <a:rPr lang="cs-CZ" altLang="cs-CZ" sz="2400" b="1" dirty="0" err="1">
                <a:solidFill>
                  <a:schemeClr val="hlink"/>
                </a:solidFill>
              </a:rPr>
              <a:t>tyreoiditida</a:t>
            </a:r>
            <a:r>
              <a:rPr lang="cs-CZ" altLang="cs-CZ" sz="2400" b="1" dirty="0">
                <a:solidFill>
                  <a:schemeClr val="hlink"/>
                </a:solidFill>
              </a:rPr>
              <a:t> (</a:t>
            </a:r>
            <a:r>
              <a:rPr lang="cs-CZ" altLang="cs-CZ" sz="2400" b="1" dirty="0" err="1">
                <a:solidFill>
                  <a:schemeClr val="hlink"/>
                </a:solidFill>
              </a:rPr>
              <a:t>Hashimotova</a:t>
            </a:r>
            <a:r>
              <a:rPr lang="cs-CZ" altLang="cs-CZ" sz="2400" b="1" dirty="0">
                <a:solidFill>
                  <a:schemeClr val="hlink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F:M = 10:1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Genetická predispozice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CD8+ cytotoxickými T buňkami zprostředkovaná buněčná smrt; </a:t>
            </a:r>
            <a:r>
              <a:rPr lang="cs-CZ" altLang="cs-CZ" sz="2400" dirty="0" err="1"/>
              <a:t>cytokiny</a:t>
            </a:r>
            <a:r>
              <a:rPr lang="cs-CZ" altLang="cs-CZ" sz="2400" dirty="0"/>
              <a:t> zprostředkovaná buněčná smrt; anti-TSH receptor </a:t>
            </a:r>
            <a:r>
              <a:rPr lang="cs-CZ" altLang="cs-CZ" sz="2400" dirty="0" err="1"/>
              <a:t>Ig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antityreoglobulin</a:t>
            </a:r>
            <a:r>
              <a:rPr lang="cs-CZ" altLang="cs-CZ" sz="2400" dirty="0"/>
              <a:t>, anti-peroxidáza – </a:t>
            </a:r>
            <a:r>
              <a:rPr lang="cs-CZ" altLang="cs-CZ" sz="2400" dirty="0" err="1"/>
              <a:t>antibody-dependent</a:t>
            </a:r>
            <a:r>
              <a:rPr lang="cs-CZ" altLang="cs-CZ" sz="2400" dirty="0"/>
              <a:t> cell-</a:t>
            </a:r>
            <a:r>
              <a:rPr lang="cs-CZ" altLang="cs-CZ" sz="2400" dirty="0" err="1"/>
              <a:t>mediated</a:t>
            </a:r>
            <a:r>
              <a:rPr lang="cs-CZ" altLang="cs-CZ" sz="2400" dirty="0"/>
              <a:t> cytotoxicity (ADCC)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Nebolestivé zvětšení ŠŽ, </a:t>
            </a:r>
            <a:r>
              <a:rPr lang="cs-CZ" altLang="cs-CZ" sz="2400" dirty="0" err="1"/>
              <a:t>lymfoplazmocytární</a:t>
            </a:r>
            <a:r>
              <a:rPr lang="cs-CZ" altLang="cs-CZ" sz="2400" dirty="0"/>
              <a:t> infiltrát, lymfatické </a:t>
            </a:r>
            <a:r>
              <a:rPr lang="cs-CZ" altLang="cs-CZ" sz="2400" dirty="0" err="1"/>
              <a:t>folikly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onkocytární</a:t>
            </a:r>
            <a:r>
              <a:rPr lang="cs-CZ" altLang="cs-CZ" sz="2400" dirty="0"/>
              <a:t> transformace </a:t>
            </a:r>
            <a:r>
              <a:rPr lang="cs-CZ" altLang="cs-CZ" sz="2400" dirty="0" err="1"/>
              <a:t>tyreocytů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fibrotizace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Asociace s dalšími AI chorobami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Riziko MALT lymfomu i karcinomu štítné žlázy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4281622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1" name="Rectangle 3">
            <a:extLst>
              <a:ext uri="{FF2B5EF4-FFF2-40B4-BE49-F238E27FC236}">
                <a16:creationId xmlns:a16="http://schemas.microsoft.com/office/drawing/2014/main" id="{AD70AEAC-FB60-4DD5-B735-DBE76E48E6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85522" y="1889125"/>
            <a:ext cx="8111671" cy="4274911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Hypofýza a </a:t>
            </a:r>
            <a:r>
              <a:rPr lang="cs-CZ" altLang="cs-CZ" sz="2400" b="1" dirty="0" err="1">
                <a:solidFill>
                  <a:schemeClr val="tx1"/>
                </a:solidFill>
              </a:rPr>
              <a:t>hypothalamus</a:t>
            </a:r>
            <a:endParaRPr lang="cs-CZ" altLang="cs-CZ" sz="2400" b="1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endParaRPr lang="cs-CZ" altLang="cs-CZ" sz="2400" b="1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Štítná žláza</a:t>
            </a:r>
          </a:p>
          <a:p>
            <a:pPr marL="0" indent="0">
              <a:buNone/>
              <a:defRPr/>
            </a:pPr>
            <a:endParaRPr lang="cs-CZ" altLang="cs-CZ" sz="2400" b="1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cs-CZ" altLang="cs-CZ" sz="2400" b="1" dirty="0" err="1">
                <a:solidFill>
                  <a:schemeClr val="tx1"/>
                </a:solidFill>
              </a:rPr>
              <a:t>Příštitná</a:t>
            </a:r>
            <a:r>
              <a:rPr lang="cs-CZ" altLang="cs-CZ" sz="2400" b="1" dirty="0">
                <a:solidFill>
                  <a:schemeClr val="tx1"/>
                </a:solidFill>
              </a:rPr>
              <a:t> tělíska</a:t>
            </a:r>
          </a:p>
          <a:p>
            <a:pPr marL="0" indent="0">
              <a:buNone/>
              <a:defRPr/>
            </a:pPr>
            <a:endParaRPr lang="cs-CZ" altLang="cs-CZ" sz="2400" b="1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Nadledviny</a:t>
            </a:r>
          </a:p>
          <a:p>
            <a:pPr marL="0" indent="0">
              <a:buNone/>
              <a:defRPr/>
            </a:pPr>
            <a:endParaRPr lang="cs-CZ" altLang="cs-CZ" sz="2400" b="1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Endokrinní pankreas</a:t>
            </a:r>
          </a:p>
          <a:p>
            <a:pPr eaLnBrk="1" hangingPunct="1">
              <a:defRPr/>
            </a:pPr>
            <a:endParaRPr lang="cs-CZ" altLang="cs-CZ" sz="2400" b="1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cs-CZ" altLang="cs-CZ" sz="2400" b="1" dirty="0" err="1">
                <a:solidFill>
                  <a:schemeClr val="tx1"/>
                </a:solidFill>
              </a:rPr>
              <a:t>Glandula</a:t>
            </a:r>
            <a:r>
              <a:rPr lang="cs-CZ" altLang="cs-CZ" sz="2400" b="1" dirty="0">
                <a:solidFill>
                  <a:schemeClr val="tx1"/>
                </a:solidFill>
              </a:rPr>
              <a:t> </a:t>
            </a:r>
            <a:r>
              <a:rPr lang="cs-CZ" altLang="cs-CZ" sz="2400" b="1" dirty="0" err="1">
                <a:solidFill>
                  <a:schemeClr val="tx1"/>
                </a:solidFill>
              </a:rPr>
              <a:t>pinealis</a:t>
            </a:r>
            <a:r>
              <a:rPr lang="cs-CZ" altLang="cs-CZ" sz="2400" b="1" dirty="0">
                <a:solidFill>
                  <a:schemeClr val="tx1"/>
                </a:solidFill>
              </a:rPr>
              <a:t> – epifýza - šišinka</a:t>
            </a:r>
          </a:p>
        </p:txBody>
      </p:sp>
    </p:spTree>
    <p:extLst>
      <p:ext uri="{BB962C8B-B14F-4D97-AF65-F5344CB8AC3E}">
        <p14:creationId xmlns:p14="http://schemas.microsoft.com/office/powerpoint/2010/main" val="2927883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2DF706-3549-4416-A54F-F30F841AB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Záněty štítné žlázy</a:t>
            </a:r>
            <a:endParaRPr lang="cs-CZ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2429053-C2A6-45E1-A060-3CEC984D7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Subakutní </a:t>
            </a:r>
            <a:r>
              <a:rPr lang="cs-CZ" altLang="cs-CZ" b="1" dirty="0" err="1">
                <a:solidFill>
                  <a:schemeClr val="hlink"/>
                </a:solidFill>
              </a:rPr>
              <a:t>granulomatózní</a:t>
            </a:r>
            <a:r>
              <a:rPr lang="cs-CZ" altLang="cs-CZ" b="1" dirty="0">
                <a:solidFill>
                  <a:schemeClr val="hlink"/>
                </a:solidFill>
              </a:rPr>
              <a:t> </a:t>
            </a:r>
            <a:r>
              <a:rPr lang="cs-CZ" altLang="cs-CZ" b="1" dirty="0" err="1">
                <a:solidFill>
                  <a:schemeClr val="hlink"/>
                </a:solidFill>
              </a:rPr>
              <a:t>tyreoiditida</a:t>
            </a:r>
            <a:r>
              <a:rPr lang="cs-CZ" altLang="cs-CZ" b="1" dirty="0">
                <a:solidFill>
                  <a:schemeClr val="hlink"/>
                </a:solidFill>
              </a:rPr>
              <a:t> (de </a:t>
            </a:r>
            <a:r>
              <a:rPr lang="cs-CZ" altLang="cs-CZ" b="1" dirty="0" err="1">
                <a:solidFill>
                  <a:schemeClr val="hlink"/>
                </a:solidFill>
              </a:rPr>
              <a:t>Quervainova</a:t>
            </a:r>
            <a:r>
              <a:rPr lang="cs-CZ" altLang="cs-CZ" b="1" dirty="0">
                <a:solidFill>
                  <a:schemeClr val="hlink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F:M = 3-5:1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Role virové infekce (virus-</a:t>
            </a:r>
            <a:r>
              <a:rPr lang="cs-CZ" altLang="cs-CZ" dirty="0" err="1"/>
              <a:t>induced</a:t>
            </a:r>
            <a:r>
              <a:rPr lang="cs-CZ" altLang="cs-CZ" dirty="0"/>
              <a:t> host </a:t>
            </a:r>
            <a:r>
              <a:rPr lang="cs-CZ" altLang="cs-CZ" dirty="0" err="1"/>
              <a:t>tisuue</a:t>
            </a:r>
            <a:r>
              <a:rPr lang="cs-CZ" altLang="cs-CZ" dirty="0"/>
              <a:t> </a:t>
            </a:r>
            <a:r>
              <a:rPr lang="cs-CZ" altLang="cs-CZ" dirty="0" err="1"/>
              <a:t>damage</a:t>
            </a:r>
            <a:r>
              <a:rPr lang="cs-CZ" altLang="cs-CZ" dirty="0"/>
              <a:t>; stimulace cytotoxických T lymfocytů)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Bolestivé zvětšení ŠŽ (i asymetrické), celkové příznaky, ložiskové </a:t>
            </a:r>
            <a:r>
              <a:rPr lang="cs-CZ" altLang="cs-CZ" dirty="0" err="1"/>
              <a:t>disrupce</a:t>
            </a:r>
            <a:r>
              <a:rPr lang="cs-CZ" altLang="cs-CZ" dirty="0"/>
              <a:t> a nekrózy </a:t>
            </a:r>
            <a:r>
              <a:rPr lang="cs-CZ" altLang="cs-CZ" dirty="0" err="1"/>
              <a:t>foliklů</a:t>
            </a:r>
            <a:r>
              <a:rPr lang="cs-CZ" altLang="cs-CZ" dirty="0"/>
              <a:t> s </a:t>
            </a:r>
            <a:r>
              <a:rPr lang="cs-CZ" altLang="cs-CZ" dirty="0" err="1"/>
              <a:t>granulocytární</a:t>
            </a:r>
            <a:r>
              <a:rPr lang="cs-CZ" altLang="cs-CZ" dirty="0"/>
              <a:t> a </a:t>
            </a:r>
            <a:r>
              <a:rPr lang="cs-CZ" altLang="cs-CZ" dirty="0" err="1"/>
              <a:t>granulomatózní</a:t>
            </a:r>
            <a:r>
              <a:rPr lang="cs-CZ" altLang="cs-CZ" dirty="0"/>
              <a:t> reakcí, </a:t>
            </a:r>
            <a:r>
              <a:rPr lang="cs-CZ" altLang="cs-CZ" dirty="0" err="1"/>
              <a:t>fibrotizace</a:t>
            </a:r>
            <a:r>
              <a:rPr lang="cs-CZ" altLang="cs-CZ" dirty="0"/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Chronická </a:t>
            </a:r>
            <a:r>
              <a:rPr lang="cs-CZ" altLang="cs-CZ" b="1" dirty="0" err="1">
                <a:solidFill>
                  <a:schemeClr val="hlink"/>
                </a:solidFill>
              </a:rPr>
              <a:t>sklerotizující</a:t>
            </a:r>
            <a:r>
              <a:rPr lang="cs-CZ" altLang="cs-CZ" b="1" dirty="0">
                <a:solidFill>
                  <a:schemeClr val="hlink"/>
                </a:solidFill>
              </a:rPr>
              <a:t> </a:t>
            </a:r>
            <a:r>
              <a:rPr lang="cs-CZ" altLang="cs-CZ" b="1" dirty="0" err="1">
                <a:solidFill>
                  <a:schemeClr val="hlink"/>
                </a:solidFill>
              </a:rPr>
              <a:t>tyreoiditida</a:t>
            </a:r>
            <a:r>
              <a:rPr lang="cs-CZ" altLang="cs-CZ" b="1" dirty="0">
                <a:solidFill>
                  <a:schemeClr val="hlink"/>
                </a:solidFill>
              </a:rPr>
              <a:t> (Riedlova)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Rozsáhle </a:t>
            </a:r>
            <a:r>
              <a:rPr lang="cs-CZ" altLang="cs-CZ" dirty="0" err="1"/>
              <a:t>fibrotizující</a:t>
            </a:r>
            <a:r>
              <a:rPr lang="cs-CZ" altLang="cs-CZ" dirty="0"/>
              <a:t> zánět postihující i okolní struktury (stenóza průdušnice, paréza </a:t>
            </a:r>
            <a:r>
              <a:rPr lang="cs-CZ" altLang="cs-CZ" dirty="0" err="1"/>
              <a:t>rekurentu</a:t>
            </a:r>
            <a:r>
              <a:rPr lang="cs-CZ" altLang="cs-CZ" dirty="0"/>
              <a:t>, hypotyreóza)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Systémové onemocnění pojiva (IgG4), </a:t>
            </a:r>
            <a:r>
              <a:rPr lang="cs-CZ" altLang="cs-CZ" dirty="0" err="1"/>
              <a:t>fibrotizující</a:t>
            </a:r>
            <a:r>
              <a:rPr lang="cs-CZ" altLang="cs-CZ" dirty="0"/>
              <a:t> </a:t>
            </a:r>
            <a:r>
              <a:rPr lang="cs-CZ" altLang="cs-CZ" dirty="0" err="1"/>
              <a:t>Hashimotova</a:t>
            </a:r>
            <a:r>
              <a:rPr lang="cs-CZ" altLang="cs-CZ" dirty="0"/>
              <a:t> </a:t>
            </a:r>
            <a:r>
              <a:rPr lang="cs-CZ" altLang="cs-CZ" dirty="0" err="1"/>
              <a:t>tyreoiditida</a:t>
            </a:r>
            <a:r>
              <a:rPr lang="cs-CZ" altLang="cs-CZ" dirty="0"/>
              <a:t>?, idiopatická fibróza?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Subakutní lymfocytická </a:t>
            </a:r>
            <a:r>
              <a:rPr lang="cs-CZ" altLang="cs-CZ" b="1" dirty="0" err="1">
                <a:solidFill>
                  <a:schemeClr val="hlink"/>
                </a:solidFill>
              </a:rPr>
              <a:t>tyreoiditida</a:t>
            </a:r>
            <a:r>
              <a:rPr lang="cs-CZ" altLang="cs-CZ" b="1" dirty="0">
                <a:solidFill>
                  <a:schemeClr val="hlink"/>
                </a:solidFill>
              </a:rPr>
              <a:t> (často post </a:t>
            </a:r>
            <a:r>
              <a:rPr lang="cs-CZ" altLang="cs-CZ" b="1" dirty="0" err="1">
                <a:solidFill>
                  <a:schemeClr val="hlink"/>
                </a:solidFill>
              </a:rPr>
              <a:t>partum</a:t>
            </a:r>
            <a:r>
              <a:rPr lang="cs-CZ" altLang="cs-CZ" b="1" dirty="0">
                <a:solidFill>
                  <a:schemeClr val="hlink"/>
                </a:solidFill>
              </a:rPr>
              <a:t> </a:t>
            </a:r>
            <a:r>
              <a:rPr lang="cs-CZ" altLang="cs-CZ" b="1" dirty="0" err="1">
                <a:solidFill>
                  <a:schemeClr val="hlink"/>
                </a:solidFill>
              </a:rPr>
              <a:t>tyreoiditis</a:t>
            </a:r>
            <a:r>
              <a:rPr lang="cs-CZ" altLang="cs-CZ" b="1" dirty="0">
                <a:solidFill>
                  <a:schemeClr val="hlink"/>
                </a:solidFill>
              </a:rPr>
              <a:t>)</a:t>
            </a:r>
          </a:p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1548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3B649FD5-D043-4465-928C-498F3533334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>
                <a:solidFill>
                  <a:schemeClr val="tx1"/>
                </a:solidFill>
                <a:latin typeface="+mn-lt"/>
              </a:rPr>
              <a:t>Sklerozující</a:t>
            </a:r>
            <a:r>
              <a:rPr lang="cs-CZ" altLang="cs-CZ" dirty="0">
                <a:solidFill>
                  <a:schemeClr val="tx1"/>
                </a:solidFill>
                <a:latin typeface="+mn-lt"/>
              </a:rPr>
              <a:t> léze ve vztahu k IgG4</a:t>
            </a:r>
          </a:p>
        </p:txBody>
      </p:sp>
      <p:sp>
        <p:nvSpPr>
          <p:cNvPr id="194563" name="Rectangle 3">
            <a:extLst>
              <a:ext uri="{FF2B5EF4-FFF2-40B4-BE49-F238E27FC236}">
                <a16:creationId xmlns:a16="http://schemas.microsoft.com/office/drawing/2014/main" id="{80355AF8-AD91-4400-8098-E694EC43A4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37459" y="1885950"/>
            <a:ext cx="9718221" cy="4694464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Autoimunní pankreatitida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 err="1"/>
              <a:t>Sklerozující</a:t>
            </a:r>
            <a:r>
              <a:rPr lang="cs-CZ" altLang="cs-CZ" dirty="0"/>
              <a:t> </a:t>
            </a:r>
            <a:r>
              <a:rPr lang="cs-CZ" altLang="cs-CZ" dirty="0" err="1"/>
              <a:t>cholangoitida</a:t>
            </a: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 err="1"/>
              <a:t>Lymfoplasmocytická</a:t>
            </a:r>
            <a:r>
              <a:rPr lang="cs-CZ" altLang="cs-CZ" dirty="0"/>
              <a:t> </a:t>
            </a:r>
            <a:r>
              <a:rPr lang="cs-CZ" altLang="cs-CZ" dirty="0" err="1"/>
              <a:t>sklerozující</a:t>
            </a:r>
            <a:r>
              <a:rPr lang="cs-CZ" altLang="cs-CZ" dirty="0"/>
              <a:t> cholecystitida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 err="1"/>
              <a:t>Sklerozující</a:t>
            </a:r>
            <a:r>
              <a:rPr lang="cs-CZ" altLang="cs-CZ" dirty="0"/>
              <a:t> </a:t>
            </a:r>
            <a:r>
              <a:rPr lang="cs-CZ" altLang="cs-CZ" dirty="0" err="1"/>
              <a:t>sialoadenitida</a:t>
            </a: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Idiopatická </a:t>
            </a:r>
            <a:r>
              <a:rPr lang="cs-CZ" altLang="cs-CZ" dirty="0" err="1"/>
              <a:t>retroperitoneální</a:t>
            </a:r>
            <a:r>
              <a:rPr lang="cs-CZ" altLang="cs-CZ" dirty="0"/>
              <a:t> fibróza (M. </a:t>
            </a:r>
            <a:r>
              <a:rPr lang="cs-CZ" altLang="cs-CZ" dirty="0" err="1"/>
              <a:t>Ormond</a:t>
            </a:r>
            <a:r>
              <a:rPr lang="cs-CZ" altLang="cs-CZ" dirty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Inflamatorní </a:t>
            </a:r>
            <a:r>
              <a:rPr lang="cs-CZ" altLang="cs-CZ" dirty="0" err="1"/>
              <a:t>pseudotumor</a:t>
            </a:r>
            <a:r>
              <a:rPr lang="cs-CZ" altLang="cs-CZ" dirty="0"/>
              <a:t> jater, plic a hypofýzy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 err="1"/>
              <a:t>Tubulointerstitiální</a:t>
            </a:r>
            <a:r>
              <a:rPr lang="cs-CZ" altLang="cs-CZ" dirty="0"/>
              <a:t> nefritida ve vztahu k IgG4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 err="1"/>
              <a:t>Interstitiální</a:t>
            </a:r>
            <a:r>
              <a:rPr lang="cs-CZ" altLang="cs-CZ" dirty="0"/>
              <a:t> pneumonie ve vztahu k IgG4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 err="1"/>
              <a:t>Sklerozující</a:t>
            </a:r>
            <a:r>
              <a:rPr lang="cs-CZ" altLang="cs-CZ" dirty="0"/>
              <a:t> prostatitida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 err="1"/>
              <a:t>Sklerozující</a:t>
            </a:r>
            <a:r>
              <a:rPr lang="cs-CZ" altLang="cs-CZ" dirty="0"/>
              <a:t> </a:t>
            </a:r>
            <a:r>
              <a:rPr lang="cs-CZ" altLang="cs-CZ" dirty="0" err="1"/>
              <a:t>tyreoiditida</a:t>
            </a: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M</a:t>
            </a:r>
            <a:r>
              <a:rPr lang="en-US" altLang="cs-CZ" dirty="0"/>
              <a:t>&gt;</a:t>
            </a:r>
            <a:r>
              <a:rPr lang="cs-CZ" altLang="cs-CZ" dirty="0"/>
              <a:t>F; odpověď na kortikoidy, lymfadenopatie; imitují </a:t>
            </a:r>
            <a:r>
              <a:rPr lang="cs-CZ" altLang="cs-CZ" dirty="0" err="1"/>
              <a:t>neoplastické</a:t>
            </a:r>
            <a:r>
              <a:rPr lang="cs-CZ" altLang="cs-CZ" dirty="0"/>
              <a:t> léze; vyšší riziko rozvoje maligního lymfomu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sklerozující</a:t>
            </a:r>
            <a:r>
              <a:rPr lang="cs-CZ" altLang="cs-CZ" dirty="0"/>
              <a:t> léze s difúzní </a:t>
            </a:r>
            <a:r>
              <a:rPr lang="cs-CZ" altLang="cs-CZ" dirty="0" err="1"/>
              <a:t>lymfoplazmocytární</a:t>
            </a:r>
            <a:r>
              <a:rPr lang="cs-CZ" altLang="cs-CZ" dirty="0"/>
              <a:t> infiltracím, iregulární </a:t>
            </a:r>
            <a:r>
              <a:rPr lang="cs-CZ" altLang="cs-CZ" dirty="0" err="1"/>
              <a:t>fibrotizací</a:t>
            </a:r>
            <a:r>
              <a:rPr lang="cs-CZ" altLang="cs-CZ" dirty="0"/>
              <a:t>, někdy s přítomností </a:t>
            </a:r>
            <a:r>
              <a:rPr lang="cs-CZ" altLang="cs-CZ" dirty="0" err="1"/>
              <a:t>eosinofilů</a:t>
            </a:r>
            <a:r>
              <a:rPr lang="cs-CZ" altLang="cs-CZ" dirty="0"/>
              <a:t>, známkami obliterující flebitidy a </a:t>
            </a:r>
            <a:r>
              <a:rPr lang="cs-CZ" altLang="cs-CZ" dirty="0" err="1"/>
              <a:t>a</a:t>
            </a:r>
            <a:r>
              <a:rPr lang="cs-CZ" altLang="cs-CZ" dirty="0"/>
              <a:t> s přítomností četných IgG4 pozitivních </a:t>
            </a:r>
            <a:r>
              <a:rPr lang="cs-CZ" altLang="cs-CZ" dirty="0" err="1"/>
              <a:t>plazmocytů</a:t>
            </a:r>
            <a:r>
              <a:rPr lang="cs-CZ" altLang="cs-CZ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77531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6" name="Rectangle 4">
            <a:extLst>
              <a:ext uri="{FF2B5EF4-FFF2-40B4-BE49-F238E27FC236}">
                <a16:creationId xmlns:a16="http://schemas.microsoft.com/office/drawing/2014/main" id="{83051C1F-2F74-4976-9A1B-85F67224119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Chronická autoimunitní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lymfoplazmocytární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tyreoiditida</a:t>
            </a:r>
            <a:br>
              <a:rPr lang="cs-CZ" altLang="cs-CZ" sz="3600" dirty="0">
                <a:solidFill>
                  <a:schemeClr val="tx1"/>
                </a:solidFill>
                <a:latin typeface="+mn-lt"/>
              </a:rPr>
            </a:b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(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Hashimotova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tyreoiditida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)</a:t>
            </a:r>
            <a:br>
              <a:rPr lang="cs-CZ" altLang="cs-CZ" sz="3600" dirty="0">
                <a:solidFill>
                  <a:schemeClr val="tx1"/>
                </a:solidFill>
                <a:latin typeface="+mn-lt"/>
              </a:rPr>
            </a:br>
            <a:endParaRPr lang="cs-CZ" altLang="cs-CZ" sz="3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4579" name="Picture 7" descr="CLPT">
            <a:extLst>
              <a:ext uri="{FF2B5EF4-FFF2-40B4-BE49-F238E27FC236}">
                <a16:creationId xmlns:a16="http://schemas.microsoft.com/office/drawing/2014/main" id="{74C61187-AF09-4503-BD47-EECFDF66119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1563"/>
            <a:ext cx="4038600" cy="3041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8" descr="folikly ŠŽ">
            <a:extLst>
              <a:ext uri="{FF2B5EF4-FFF2-40B4-BE49-F238E27FC236}">
                <a16:creationId xmlns:a16="http://schemas.microsoft.com/office/drawing/2014/main" id="{83C5F360-EAB2-4A6F-A0CC-28325F00E56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1563"/>
            <a:ext cx="4038600" cy="3041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750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>
            <a:extLst>
              <a:ext uri="{FF2B5EF4-FFF2-40B4-BE49-F238E27FC236}">
                <a16:creationId xmlns:a16="http://schemas.microsoft.com/office/drawing/2014/main" id="{F960E7DA-A877-425E-9928-A60FEF26B50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M. Graves-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Basedow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</a:t>
            </a:r>
            <a:br>
              <a:rPr lang="cs-CZ" altLang="cs-CZ" sz="3200" dirty="0">
                <a:solidFill>
                  <a:schemeClr val="tx1"/>
                </a:solidFill>
                <a:latin typeface="+mn-lt"/>
              </a:rPr>
            </a:br>
            <a:r>
              <a:rPr lang="cs-CZ" altLang="cs-CZ" sz="2400" dirty="0">
                <a:solidFill>
                  <a:schemeClr val="tx1"/>
                </a:solidFill>
                <a:latin typeface="+mn-lt"/>
              </a:rPr>
              <a:t>(difúzní parenchymatózní toxická (hyperfunkční) struma)</a:t>
            </a:r>
          </a:p>
        </p:txBody>
      </p:sp>
      <p:sp>
        <p:nvSpPr>
          <p:cNvPr id="191491" name="Rectangle 3">
            <a:extLst>
              <a:ext uri="{FF2B5EF4-FFF2-40B4-BE49-F238E27FC236}">
                <a16:creationId xmlns:a16="http://schemas.microsoft.com/office/drawing/2014/main" id="{BDC60A50-BF33-4089-BF1B-A049131A54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11680" y="2046742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400" dirty="0"/>
              <a:t>Ženy častěji, 2. – 4. </a:t>
            </a:r>
            <a:r>
              <a:rPr lang="cs-CZ" altLang="cs-CZ" sz="2400" dirty="0" err="1"/>
              <a:t>decénium</a:t>
            </a:r>
            <a:r>
              <a:rPr lang="cs-CZ" altLang="cs-CZ" sz="2400" dirty="0"/>
              <a:t>, geneticky predisponované</a:t>
            </a:r>
          </a:p>
          <a:p>
            <a:pPr eaLnBrk="1" hangingPunct="1">
              <a:defRPr/>
            </a:pPr>
            <a:r>
              <a:rPr lang="cs-CZ" altLang="cs-CZ" sz="2400" dirty="0"/>
              <a:t>Autoimunitní onemocnění: stimulace TSH receptoru řadou autoprotilátek</a:t>
            </a:r>
          </a:p>
          <a:p>
            <a:pPr eaLnBrk="1" hangingPunct="1">
              <a:defRPr/>
            </a:pPr>
            <a:r>
              <a:rPr lang="cs-CZ" altLang="cs-CZ" sz="2400" dirty="0" err="1"/>
              <a:t>Hypertyreoidismus+infiltrativní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oftalmopatie</a:t>
            </a:r>
            <a:r>
              <a:rPr lang="cs-CZ" altLang="cs-CZ" sz="2400" dirty="0"/>
              <a:t>-exoftalmus (T </a:t>
            </a:r>
            <a:r>
              <a:rPr lang="cs-CZ" altLang="cs-CZ" sz="2400" dirty="0" err="1"/>
              <a:t>bb</a:t>
            </a:r>
            <a:r>
              <a:rPr lang="cs-CZ" altLang="cs-CZ" sz="2400" dirty="0"/>
              <a:t>, edém, </a:t>
            </a:r>
            <a:r>
              <a:rPr lang="cs-CZ" altLang="cs-CZ" sz="2400" dirty="0" err="1"/>
              <a:t>GAGs</a:t>
            </a:r>
            <a:r>
              <a:rPr lang="cs-CZ" altLang="cs-CZ" sz="2400" dirty="0"/>
              <a:t>, adipocyty) +(</a:t>
            </a:r>
            <a:r>
              <a:rPr lang="cs-CZ" altLang="cs-CZ" sz="2400" dirty="0" err="1"/>
              <a:t>pretibiální</a:t>
            </a:r>
            <a:r>
              <a:rPr lang="cs-CZ" altLang="cs-CZ" sz="2400" dirty="0"/>
              <a:t> myxedém)</a:t>
            </a:r>
          </a:p>
          <a:p>
            <a:pPr eaLnBrk="1" hangingPunct="1">
              <a:defRPr/>
            </a:pPr>
            <a:r>
              <a:rPr lang="cs-CZ" altLang="cs-CZ" sz="2400" dirty="0"/>
              <a:t>Difúzní hypertrofie a hyperplazie</a:t>
            </a:r>
          </a:p>
          <a:p>
            <a:pPr eaLnBrk="1" hangingPunct="1">
              <a:defRPr/>
            </a:pPr>
            <a:r>
              <a:rPr lang="cs-CZ" altLang="cs-CZ" sz="2400" dirty="0"/>
              <a:t>„</a:t>
            </a:r>
            <a:r>
              <a:rPr lang="cs-CZ" altLang="cs-CZ" sz="2400" dirty="0" err="1"/>
              <a:t>too</a:t>
            </a:r>
            <a:r>
              <a:rPr lang="cs-CZ" altLang="cs-CZ" sz="2400" dirty="0"/>
              <a:t> many </a:t>
            </a:r>
            <a:r>
              <a:rPr lang="cs-CZ" altLang="cs-CZ" sz="2400" dirty="0" err="1"/>
              <a:t>follicular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cells</a:t>
            </a:r>
            <a:r>
              <a:rPr lang="cs-CZ" altLang="cs-CZ" sz="2400" dirty="0"/>
              <a:t> and </a:t>
            </a:r>
            <a:r>
              <a:rPr lang="cs-CZ" altLang="cs-CZ" sz="2400" dirty="0" err="1"/>
              <a:t>too</a:t>
            </a:r>
            <a:r>
              <a:rPr lang="cs-CZ" altLang="cs-CZ" sz="2400" dirty="0"/>
              <a:t> </a:t>
            </a:r>
            <a:r>
              <a:rPr lang="cs-CZ" altLang="cs-CZ" sz="2400" dirty="0" err="1"/>
              <a:t>little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colloid</a:t>
            </a:r>
            <a:r>
              <a:rPr lang="cs-CZ" altLang="cs-CZ" sz="2400" dirty="0"/>
              <a:t>“</a:t>
            </a:r>
          </a:p>
          <a:p>
            <a:pPr eaLnBrk="1" hangingPunct="1">
              <a:defRPr/>
            </a:pPr>
            <a:r>
              <a:rPr lang="cs-CZ" altLang="cs-CZ" sz="2400" dirty="0"/>
              <a:t>Chirurgická intervence, ablace radiojódem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eaLnBrk="1" hangingPunct="1">
              <a:defRPr/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2873551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>
            <a:extLst>
              <a:ext uri="{FF2B5EF4-FFF2-40B4-BE49-F238E27FC236}">
                <a16:creationId xmlns:a16="http://schemas.microsoft.com/office/drawing/2014/main" id="{D283B7DD-D930-4983-946A-BD50C7C21DF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Struma </a:t>
            </a:r>
          </a:p>
        </p:txBody>
      </p:sp>
      <p:sp>
        <p:nvSpPr>
          <p:cNvPr id="192515" name="Rectangle 3">
            <a:extLst>
              <a:ext uri="{FF2B5EF4-FFF2-40B4-BE49-F238E27FC236}">
                <a16:creationId xmlns:a16="http://schemas.microsoft.com/office/drawing/2014/main" id="{3A8E10D6-45EA-4A17-B386-836498E05C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Difúzní </a:t>
            </a:r>
            <a:r>
              <a:rPr lang="cs-CZ" altLang="cs-CZ" sz="2400" i="1"/>
              <a:t>vs</a:t>
            </a:r>
            <a:r>
              <a:rPr lang="cs-CZ" altLang="cs-CZ" sz="2400"/>
              <a:t> nodulární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Parenchymatózní </a:t>
            </a:r>
            <a:r>
              <a:rPr lang="cs-CZ" altLang="cs-CZ" sz="2400" i="1"/>
              <a:t>vs</a:t>
            </a:r>
            <a:r>
              <a:rPr lang="cs-CZ" altLang="cs-CZ" sz="2400"/>
              <a:t> koloidní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Hypofunkční </a:t>
            </a:r>
            <a:r>
              <a:rPr lang="cs-CZ" altLang="cs-CZ" sz="2400" i="1"/>
              <a:t>vs</a:t>
            </a:r>
            <a:r>
              <a:rPr lang="cs-CZ" altLang="cs-CZ" sz="2400"/>
              <a:t> eufunkční </a:t>
            </a:r>
            <a:r>
              <a:rPr lang="cs-CZ" altLang="cs-CZ" sz="2400" i="1"/>
              <a:t>vs</a:t>
            </a:r>
            <a:r>
              <a:rPr lang="cs-CZ" altLang="cs-CZ" sz="2400"/>
              <a:t> hyperfunkční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>
                <a:solidFill>
                  <a:schemeClr val="hlink"/>
                </a:solidFill>
              </a:rPr>
              <a:t>Difúzní netoxická struma: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endemická struma (nedostatek jódu)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působení strumigenů,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enzymatické poruchy v syntéze thyreoidálních hormonů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>
                <a:solidFill>
                  <a:schemeClr val="hlink"/>
                </a:solidFill>
              </a:rPr>
              <a:t>Mnohouzlová struma: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/>
              <a:t>(u některých mutace v proteinech TSH signální cesty)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/>
          </a:p>
        </p:txBody>
      </p:sp>
    </p:spTree>
    <p:extLst>
      <p:ext uri="{BB962C8B-B14F-4D97-AF65-F5344CB8AC3E}">
        <p14:creationId xmlns:p14="http://schemas.microsoft.com/office/powerpoint/2010/main" val="36944305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4721EE0F-1735-42DC-9361-F2D96126C3C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008188" y="3333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Nádory štítné žlázy I – folikulární </a:t>
            </a:r>
            <a:r>
              <a:rPr lang="cs-CZ" altLang="cs-CZ" sz="3200" dirty="0" err="1">
                <a:solidFill>
                  <a:schemeClr val="tx1"/>
                </a:solidFill>
                <a:latin typeface="+mn-lt"/>
              </a:rPr>
              <a:t>neoplazie</a:t>
            </a:r>
            <a:endParaRPr lang="cs-CZ" altLang="cs-CZ" sz="3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93539" name="Rectangle 3">
            <a:extLst>
              <a:ext uri="{FF2B5EF4-FFF2-40B4-BE49-F238E27FC236}">
                <a16:creationId xmlns:a16="http://schemas.microsoft.com/office/drawing/2014/main" id="{5452EEF2-2AB8-45DA-B164-DF93519198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Folikulární </a:t>
            </a:r>
            <a:r>
              <a:rPr lang="cs-CZ" altLang="cs-CZ" b="1" dirty="0" err="1">
                <a:solidFill>
                  <a:schemeClr val="hlink"/>
                </a:solidFill>
              </a:rPr>
              <a:t>neoplazie</a:t>
            </a: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buFontTx/>
              <a:buChar char="-"/>
              <a:defRPr/>
            </a:pPr>
            <a:r>
              <a:rPr lang="cs-CZ" altLang="cs-CZ" dirty="0">
                <a:solidFill>
                  <a:schemeClr val="hlink"/>
                </a:solidFill>
              </a:rPr>
              <a:t> Folikulární adenom</a:t>
            </a:r>
          </a:p>
          <a:p>
            <a:pPr eaLnBrk="1" hangingPunct="1">
              <a:buFontTx/>
              <a:buNone/>
              <a:defRPr/>
            </a:pPr>
            <a:r>
              <a:rPr lang="cs-CZ" altLang="cs-CZ" dirty="0"/>
              <a:t>Solitární, méně vícečetné; opouzdřené, bez invaze do cév pouzdra a invaze </a:t>
            </a:r>
            <a:r>
              <a:rPr lang="cs-CZ" altLang="cs-CZ" dirty="0" err="1"/>
              <a:t>transkapsulární</a:t>
            </a:r>
            <a:r>
              <a:rPr lang="cs-CZ" altLang="cs-CZ" dirty="0"/>
              <a:t>; varianta: </a:t>
            </a:r>
            <a:r>
              <a:rPr lang="cs-CZ" altLang="cs-CZ" dirty="0" err="1"/>
              <a:t>onkocytární</a:t>
            </a:r>
            <a:r>
              <a:rPr lang="cs-CZ" altLang="cs-CZ" dirty="0"/>
              <a:t> adenom; úprava folikulární či </a:t>
            </a:r>
            <a:r>
              <a:rPr lang="cs-CZ" altLang="cs-CZ" dirty="0" err="1"/>
              <a:t>trabekulární</a:t>
            </a:r>
            <a:r>
              <a:rPr lang="cs-CZ" altLang="cs-CZ" dirty="0"/>
              <a:t>; </a:t>
            </a:r>
            <a:r>
              <a:rPr lang="cs-CZ" altLang="cs-CZ" dirty="0" err="1"/>
              <a:t>eufunkční</a:t>
            </a:r>
            <a:r>
              <a:rPr lang="cs-CZ" altLang="cs-CZ" dirty="0"/>
              <a:t> či hyperfunkční</a:t>
            </a:r>
            <a:r>
              <a:rPr lang="cs-CZ" altLang="cs-CZ" dirty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buFontTx/>
              <a:buNone/>
              <a:defRPr/>
            </a:pPr>
            <a:endParaRPr lang="cs-CZ" altLang="cs-CZ" dirty="0">
              <a:solidFill>
                <a:schemeClr val="hlink"/>
              </a:solidFill>
            </a:endParaRPr>
          </a:p>
          <a:p>
            <a:pPr eaLnBrk="1" hangingPunct="1">
              <a:buFontTx/>
              <a:buChar char="-"/>
              <a:defRPr/>
            </a:pPr>
            <a:r>
              <a:rPr lang="cs-CZ" altLang="cs-CZ" dirty="0">
                <a:solidFill>
                  <a:schemeClr val="hlink"/>
                </a:solidFill>
              </a:rPr>
              <a:t>Folikulární karcinom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altLang="cs-CZ" dirty="0"/>
              <a:t>Ohraničený či </a:t>
            </a:r>
            <a:r>
              <a:rPr lang="cs-CZ" altLang="cs-CZ" dirty="0" err="1"/>
              <a:t>infiltrativně</a:t>
            </a:r>
            <a:r>
              <a:rPr lang="cs-CZ" altLang="cs-CZ" dirty="0"/>
              <a:t> rostoucí (minimálně invazivní </a:t>
            </a:r>
            <a:r>
              <a:rPr lang="cs-CZ" altLang="cs-CZ" dirty="0" err="1"/>
              <a:t>vs</a:t>
            </a:r>
            <a:r>
              <a:rPr lang="cs-CZ" altLang="cs-CZ" dirty="0"/>
              <a:t> široce </a:t>
            </a:r>
            <a:r>
              <a:rPr lang="cs-CZ" altLang="cs-CZ" dirty="0" err="1"/>
              <a:t>invadující</a:t>
            </a:r>
            <a:r>
              <a:rPr lang="cs-CZ" altLang="cs-CZ" dirty="0"/>
              <a:t>); hematogenní šíření; méně </a:t>
            </a:r>
            <a:r>
              <a:rPr lang="cs-CZ" altLang="cs-CZ" dirty="0" err="1"/>
              <a:t>lymfogenně</a:t>
            </a:r>
            <a:r>
              <a:rPr lang="cs-CZ" altLang="cs-CZ" dirty="0"/>
              <a:t>; úprava </a:t>
            </a:r>
            <a:r>
              <a:rPr lang="cs-CZ" altLang="cs-CZ" dirty="0" err="1"/>
              <a:t>mikrofolikulární</a:t>
            </a:r>
            <a:r>
              <a:rPr lang="cs-CZ" altLang="cs-CZ" dirty="0"/>
              <a:t>, </a:t>
            </a:r>
            <a:r>
              <a:rPr lang="cs-CZ" altLang="cs-CZ" dirty="0" err="1"/>
              <a:t>trabekulární</a:t>
            </a:r>
            <a:r>
              <a:rPr lang="cs-CZ" altLang="cs-CZ" dirty="0"/>
              <a:t>, insulární i solidní.</a:t>
            </a:r>
          </a:p>
        </p:txBody>
      </p:sp>
    </p:spTree>
    <p:extLst>
      <p:ext uri="{BB962C8B-B14F-4D97-AF65-F5344CB8AC3E}">
        <p14:creationId xmlns:p14="http://schemas.microsoft.com/office/powerpoint/2010/main" val="3984524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4" name="Rectangle 4">
            <a:extLst>
              <a:ext uri="{FF2B5EF4-FFF2-40B4-BE49-F238E27FC236}">
                <a16:creationId xmlns:a16="http://schemas.microsoft.com/office/drawing/2014/main" id="{BF82E8DC-BD95-47F5-A1B9-903809071F8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143000" y="0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Folikulární adenom </a:t>
            </a:r>
            <a:r>
              <a:rPr lang="cs-CZ" altLang="cs-CZ" sz="3200" i="1" dirty="0" err="1">
                <a:solidFill>
                  <a:schemeClr val="tx1"/>
                </a:solidFill>
                <a:latin typeface="+mn-lt"/>
              </a:rPr>
              <a:t>vs</a:t>
            </a: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 folikulární karcinom</a:t>
            </a:r>
          </a:p>
        </p:txBody>
      </p:sp>
      <p:pic>
        <p:nvPicPr>
          <p:cNvPr id="28675" name="Picture 7" descr="folladen">
            <a:extLst>
              <a:ext uri="{FF2B5EF4-FFF2-40B4-BE49-F238E27FC236}">
                <a16:creationId xmlns:a16="http://schemas.microsoft.com/office/drawing/2014/main" id="{24143B49-6B5F-4F18-A7C5-F8DADA2BBB9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4125" y="1600201"/>
            <a:ext cx="295275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8" descr="thyroid cancer">
            <a:extLst>
              <a:ext uri="{FF2B5EF4-FFF2-40B4-BE49-F238E27FC236}">
                <a16:creationId xmlns:a16="http://schemas.microsoft.com/office/drawing/2014/main" id="{E191A374-57CD-4285-B081-BCB4527FF3D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514601"/>
            <a:ext cx="4038600" cy="2697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8945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027D5F74-6BD0-4940-9934-4F6D5393E36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Nádory štítné žlázy II</a:t>
            </a:r>
          </a:p>
        </p:txBody>
      </p:sp>
      <p:sp>
        <p:nvSpPr>
          <p:cNvPr id="194563" name="Rectangle 3">
            <a:extLst>
              <a:ext uri="{FF2B5EF4-FFF2-40B4-BE49-F238E27FC236}">
                <a16:creationId xmlns:a16="http://schemas.microsoft.com/office/drawing/2014/main" id="{4EC81BB0-3F73-4B28-AEFF-320A505804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>
                <a:solidFill>
                  <a:schemeClr val="hlink"/>
                </a:solidFill>
              </a:rPr>
              <a:t>Papilární karcinom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/>
              <a:t>2. – 4. </a:t>
            </a:r>
            <a:r>
              <a:rPr lang="cs-CZ" altLang="cs-CZ" dirty="0" err="1"/>
              <a:t>decenium</a:t>
            </a:r>
            <a:r>
              <a:rPr lang="cs-CZ" altLang="cs-CZ" dirty="0"/>
              <a:t>, i děti; po expozici radiaci; solitární či multifokální; solidní i cystické, s kalcifikacemi a fibrózou; úprava papilární, ale i solidní, folikulární; </a:t>
            </a:r>
            <a:r>
              <a:rPr lang="cs-CZ" altLang="cs-CZ" dirty="0" err="1"/>
              <a:t>onkocytární</a:t>
            </a:r>
            <a:r>
              <a:rPr lang="cs-CZ" altLang="cs-CZ" dirty="0"/>
              <a:t> varianta,…; morfologie jader: zvětšená, nepravidelná, překrývající se jádra, matnicová jádra, zářezy, intranukleární inkluze); </a:t>
            </a:r>
            <a:r>
              <a:rPr lang="cs-CZ" altLang="cs-CZ" dirty="0" err="1"/>
              <a:t>lymfogenně</a:t>
            </a:r>
            <a:r>
              <a:rPr lang="cs-CZ" altLang="cs-CZ" dirty="0"/>
              <a:t> metastázy v LU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>
                <a:solidFill>
                  <a:schemeClr val="hlink"/>
                </a:solidFill>
              </a:rPr>
              <a:t>Anaplastický karcinom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>
                <a:solidFill>
                  <a:schemeClr val="hlink"/>
                </a:solidFill>
              </a:rPr>
              <a:t>Medulární karcinom (z C-buněk)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/>
              <a:t>Solitární či vícečetné a (multicentrické familiární případy – MEN2 (hyperplazie C buněk); polygonální a </a:t>
            </a:r>
            <a:r>
              <a:rPr lang="cs-CZ" altLang="cs-CZ" dirty="0" err="1"/>
              <a:t>vřetenité</a:t>
            </a:r>
            <a:r>
              <a:rPr lang="cs-CZ" altLang="cs-CZ" dirty="0"/>
              <a:t> </a:t>
            </a:r>
            <a:r>
              <a:rPr lang="cs-CZ" altLang="cs-CZ" dirty="0" err="1"/>
              <a:t>bb</a:t>
            </a:r>
            <a:r>
              <a:rPr lang="cs-CZ" altLang="cs-CZ" dirty="0"/>
              <a:t> v pruzích, hnízdech, </a:t>
            </a:r>
            <a:r>
              <a:rPr lang="cs-CZ" altLang="cs-CZ" dirty="0" err="1"/>
              <a:t>trabekulách</a:t>
            </a:r>
            <a:r>
              <a:rPr lang="cs-CZ" altLang="cs-CZ" dirty="0"/>
              <a:t> i folikulárních formacích; depozita amyloidu; </a:t>
            </a:r>
            <a:r>
              <a:rPr lang="cs-CZ" altLang="cs-CZ" dirty="0" err="1"/>
              <a:t>hypokalcémie</a:t>
            </a:r>
            <a:r>
              <a:rPr lang="cs-CZ" altLang="cs-CZ" dirty="0"/>
              <a:t>, průjmy, oběhové poruchy)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/>
              <a:t>+ lymfomy štítné žlázy (MALT; asociace s </a:t>
            </a:r>
            <a:r>
              <a:rPr lang="cs-CZ" altLang="cs-CZ" dirty="0" err="1"/>
              <a:t>tyreoiditidou</a:t>
            </a:r>
            <a:r>
              <a:rPr lang="cs-CZ" altLang="cs-CZ" dirty="0"/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/>
              <a:t>+ sekundární (metastatické) nádory štítné žlázy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788082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20" name="Rectangle 4">
            <a:extLst>
              <a:ext uri="{FF2B5EF4-FFF2-40B4-BE49-F238E27FC236}">
                <a16:creationId xmlns:a16="http://schemas.microsoft.com/office/drawing/2014/main" id="{95A56707-CC22-4401-A59F-A50C8DD76FC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Papilární karcinom štítné žlázy</a:t>
            </a:r>
          </a:p>
        </p:txBody>
      </p:sp>
      <p:pic>
        <p:nvPicPr>
          <p:cNvPr id="31747" name="Picture 9" descr="Thyroid_papillary_carcinoma_histopatholgy_(1)">
            <a:extLst>
              <a:ext uri="{FF2B5EF4-FFF2-40B4-BE49-F238E27FC236}">
                <a16:creationId xmlns:a16="http://schemas.microsoft.com/office/drawing/2014/main" id="{8BDF7D26-55AE-4F51-8130-BD2276A0153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3151"/>
            <a:ext cx="4038600" cy="304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10" descr="Thyroid_papillary_carcinoma_histopathology_(2)">
            <a:extLst>
              <a:ext uri="{FF2B5EF4-FFF2-40B4-BE49-F238E27FC236}">
                <a16:creationId xmlns:a16="http://schemas.microsoft.com/office/drawing/2014/main" id="{01181151-0685-4428-B202-223175A1447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3151"/>
            <a:ext cx="4038600" cy="304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0757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8" name="Rectangle 4">
            <a:extLst>
              <a:ext uri="{FF2B5EF4-FFF2-40B4-BE49-F238E27FC236}">
                <a16:creationId xmlns:a16="http://schemas.microsoft.com/office/drawing/2014/main" id="{8B94571F-C218-4632-93E9-7D31B958F0A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710293" y="286603"/>
            <a:ext cx="10964636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Medulární karcinom štítné žlázy s depozity amyloidu</a:t>
            </a:r>
          </a:p>
        </p:txBody>
      </p:sp>
      <p:pic>
        <p:nvPicPr>
          <p:cNvPr id="33795" name="Picture 6" descr="18-9f">
            <a:extLst>
              <a:ext uri="{FF2B5EF4-FFF2-40B4-BE49-F238E27FC236}">
                <a16:creationId xmlns:a16="http://schemas.microsoft.com/office/drawing/2014/main" id="{50015CFE-AC2C-40A6-8271-C84B22EA03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3250" y="1844675"/>
            <a:ext cx="6300788" cy="4165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92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ázek 1">
            <a:extLst>
              <a:ext uri="{FF2B5EF4-FFF2-40B4-BE49-F238E27FC236}">
                <a16:creationId xmlns:a16="http://schemas.microsoft.com/office/drawing/2014/main" id="{1FD99815-94D2-4246-A734-633A06EC6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6"/>
          <a:stretch>
            <a:fillRect/>
          </a:stretch>
        </p:blipFill>
        <p:spPr bwMode="auto">
          <a:xfrm>
            <a:off x="1703389" y="260350"/>
            <a:ext cx="8821737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B4C1219D-E73B-41CA-ADC9-7A2A1EE4ECD9}"/>
              </a:ext>
            </a:extLst>
          </p:cNvPr>
          <p:cNvCxnSpPr/>
          <p:nvPr/>
        </p:nvCxnSpPr>
        <p:spPr>
          <a:xfrm flipV="1">
            <a:off x="6600825" y="1700214"/>
            <a:ext cx="1079500" cy="9286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8424AD3A-CD72-4821-826C-00E1CD8A9739}"/>
              </a:ext>
            </a:extLst>
          </p:cNvPr>
          <p:cNvCxnSpPr/>
          <p:nvPr/>
        </p:nvCxnSpPr>
        <p:spPr>
          <a:xfrm flipV="1">
            <a:off x="6743701" y="1916114"/>
            <a:ext cx="1008063" cy="7207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9" name="TextovéPole 9">
            <a:extLst>
              <a:ext uri="{FF2B5EF4-FFF2-40B4-BE49-F238E27FC236}">
                <a16:creationId xmlns:a16="http://schemas.microsoft.com/office/drawing/2014/main" id="{84628F3E-21DF-47E6-8428-637EB02AB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2750" y="2533650"/>
            <a:ext cx="1277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 b="1">
                <a:solidFill>
                  <a:schemeClr val="bg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Posterior lobe of pituitary gland</a:t>
            </a:r>
          </a:p>
        </p:txBody>
      </p:sp>
    </p:spTree>
    <p:extLst>
      <p:ext uri="{BB962C8B-B14F-4D97-AF65-F5344CB8AC3E}">
        <p14:creationId xmlns:p14="http://schemas.microsoft.com/office/powerpoint/2010/main" val="6203456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AB7FA6-A17E-4452-8DF7-F0C87DE08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DE9F8327-45D0-431E-83D0-3FF7800C56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1679288"/>
              </p:ext>
            </p:extLst>
          </p:nvPr>
        </p:nvGraphicFramePr>
        <p:xfrm>
          <a:off x="1591129" y="1885950"/>
          <a:ext cx="8785226" cy="4146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211">
                  <a:extLst>
                    <a:ext uri="{9D8B030D-6E8A-4147-A177-3AD203B41FA5}">
                      <a16:colId xmlns:a16="http://schemas.microsoft.com/office/drawing/2014/main" val="2270725235"/>
                    </a:ext>
                  </a:extLst>
                </a:gridCol>
                <a:gridCol w="1727357">
                  <a:extLst>
                    <a:ext uri="{9D8B030D-6E8A-4147-A177-3AD203B41FA5}">
                      <a16:colId xmlns:a16="http://schemas.microsoft.com/office/drawing/2014/main" val="2020694719"/>
                    </a:ext>
                  </a:extLst>
                </a:gridCol>
                <a:gridCol w="2031567">
                  <a:extLst>
                    <a:ext uri="{9D8B030D-6E8A-4147-A177-3AD203B41FA5}">
                      <a16:colId xmlns:a16="http://schemas.microsoft.com/office/drawing/2014/main" val="4017972273"/>
                    </a:ext>
                  </a:extLst>
                </a:gridCol>
                <a:gridCol w="1888785">
                  <a:extLst>
                    <a:ext uri="{9D8B030D-6E8A-4147-A177-3AD203B41FA5}">
                      <a16:colId xmlns:a16="http://schemas.microsoft.com/office/drawing/2014/main" val="565258909"/>
                    </a:ext>
                  </a:extLst>
                </a:gridCol>
                <a:gridCol w="1625306">
                  <a:extLst>
                    <a:ext uri="{9D8B030D-6E8A-4147-A177-3AD203B41FA5}">
                      <a16:colId xmlns:a16="http://schemas.microsoft.com/office/drawing/2014/main" val="2519617116"/>
                    </a:ext>
                  </a:extLst>
                </a:gridCol>
              </a:tblGrid>
              <a:tr h="370933">
                <a:tc gridSpan="5">
                  <a:txBody>
                    <a:bodyPr/>
                    <a:lstStyle/>
                    <a:p>
                      <a:r>
                        <a:rPr lang="cs-CZ" sz="1800" dirty="0"/>
                        <a:t>Karcinomy štítné žlázy</a:t>
                      </a:r>
                    </a:p>
                  </a:txBody>
                  <a:tcPr marL="91443" marR="91443" marT="45732" marB="45732"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6159597"/>
                  </a:ext>
                </a:extLst>
              </a:tr>
              <a:tr h="666038">
                <a:tc>
                  <a:txBody>
                    <a:bodyPr/>
                    <a:lstStyle/>
                    <a:p>
                      <a:r>
                        <a:rPr lang="cs-CZ" sz="1800" b="1" dirty="0"/>
                        <a:t>Typ</a:t>
                      </a:r>
                    </a:p>
                  </a:txBody>
                  <a:tcPr marL="91443" marR="91443" marT="45732" marB="4573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 dirty="0"/>
                        <a:t>Zastoupení</a:t>
                      </a:r>
                    </a:p>
                    <a:p>
                      <a:r>
                        <a:rPr lang="cs-CZ" sz="1800" b="1" dirty="0"/>
                        <a:t>(%)</a:t>
                      </a:r>
                    </a:p>
                  </a:txBody>
                  <a:tcPr marL="91443" marR="91443" marT="45732" marB="4573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 dirty="0"/>
                        <a:t>Typický věk</a:t>
                      </a:r>
                    </a:p>
                  </a:txBody>
                  <a:tcPr marL="91443" marR="91443" marT="45732" marB="4573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 dirty="0"/>
                        <a:t>Šíření karcinomu</a:t>
                      </a:r>
                    </a:p>
                  </a:txBody>
                  <a:tcPr marL="91443" marR="91443" marT="45732" marB="4573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 dirty="0"/>
                        <a:t>Prognóza</a:t>
                      </a:r>
                    </a:p>
                  </a:txBody>
                  <a:tcPr marL="91443" marR="91443" marT="45732" marB="45732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465848"/>
                  </a:ext>
                </a:extLst>
              </a:tr>
              <a:tr h="640240">
                <a:tc>
                  <a:txBody>
                    <a:bodyPr/>
                    <a:lstStyle/>
                    <a:p>
                      <a:r>
                        <a:rPr lang="cs-CZ" sz="1800" b="1" dirty="0"/>
                        <a:t>Papilární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60-70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Děti, mladí dospělí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Lymfogenně</a:t>
                      </a:r>
                      <a:r>
                        <a:rPr lang="cs-CZ" sz="1800" dirty="0"/>
                        <a:t> do LU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Výborná</a:t>
                      </a:r>
                    </a:p>
                  </a:txBody>
                  <a:tcPr marL="91443" marR="91443" marT="45732" marB="45732"/>
                </a:tc>
                <a:extLst>
                  <a:ext uri="{0D108BD9-81ED-4DB2-BD59-A6C34878D82A}">
                    <a16:rowId xmlns:a16="http://schemas.microsoft.com/office/drawing/2014/main" val="1867127986"/>
                  </a:ext>
                </a:extLst>
              </a:tr>
              <a:tr h="640240">
                <a:tc>
                  <a:txBody>
                    <a:bodyPr/>
                    <a:lstStyle/>
                    <a:p>
                      <a:r>
                        <a:rPr lang="cs-CZ" sz="1800" b="1" dirty="0"/>
                        <a:t>Folikulární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20-25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Mladší až střední věk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Hematogenně do kostí 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Dobrá</a:t>
                      </a:r>
                    </a:p>
                    <a:p>
                      <a:endParaRPr lang="cs-CZ" sz="1800" dirty="0"/>
                    </a:p>
                  </a:txBody>
                  <a:tcPr marL="91443" marR="91443" marT="45732" marB="45732"/>
                </a:tc>
                <a:extLst>
                  <a:ext uri="{0D108BD9-81ED-4DB2-BD59-A6C34878D82A}">
                    <a16:rowId xmlns:a16="http://schemas.microsoft.com/office/drawing/2014/main" val="3936296817"/>
                  </a:ext>
                </a:extLst>
              </a:tr>
              <a:tr h="640240">
                <a:tc>
                  <a:txBody>
                    <a:bodyPr/>
                    <a:lstStyle/>
                    <a:p>
                      <a:r>
                        <a:rPr lang="cs-CZ" sz="1800" b="1" dirty="0"/>
                        <a:t>Anaplastický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10-15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Straší</a:t>
                      </a:r>
                    </a:p>
                    <a:p>
                      <a:endParaRPr lang="cs-CZ" sz="1800" dirty="0"/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Agresivní lokální šíření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Velmi špatná</a:t>
                      </a:r>
                    </a:p>
                  </a:txBody>
                  <a:tcPr marL="91443" marR="91443" marT="45732" marB="45732"/>
                </a:tc>
                <a:extLst>
                  <a:ext uri="{0D108BD9-81ED-4DB2-BD59-A6C34878D82A}">
                    <a16:rowId xmlns:a16="http://schemas.microsoft.com/office/drawing/2014/main" val="3443978459"/>
                  </a:ext>
                </a:extLst>
              </a:tr>
              <a:tr h="1188859">
                <a:tc>
                  <a:txBody>
                    <a:bodyPr/>
                    <a:lstStyle/>
                    <a:p>
                      <a:r>
                        <a:rPr lang="cs-CZ" sz="1800" b="1" dirty="0"/>
                        <a:t>Medulární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5-10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Obvykle starší, výskyt i familiárně (MEN </a:t>
                      </a:r>
                      <a:r>
                        <a:rPr lang="cs-CZ" sz="1800" dirty="0" err="1"/>
                        <a:t>sy</a:t>
                      </a:r>
                      <a:r>
                        <a:rPr lang="cs-CZ" sz="1800" dirty="0"/>
                        <a:t>)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Lokálně, </a:t>
                      </a:r>
                      <a:r>
                        <a:rPr lang="cs-CZ" sz="1800" dirty="0" err="1"/>
                        <a:t>lymfogenně</a:t>
                      </a:r>
                      <a:r>
                        <a:rPr lang="cs-CZ" sz="1800" dirty="0"/>
                        <a:t>, hematogenně</a:t>
                      </a:r>
                    </a:p>
                  </a:txBody>
                  <a:tcPr marL="91443" marR="91443" marT="45732" marB="45732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Variabilní, familiární  případy agresivnější</a:t>
                      </a:r>
                    </a:p>
                  </a:txBody>
                  <a:tcPr marL="91443" marR="91443" marT="45732" marB="45732"/>
                </a:tc>
                <a:extLst>
                  <a:ext uri="{0D108BD9-81ED-4DB2-BD59-A6C34878D82A}">
                    <a16:rowId xmlns:a16="http://schemas.microsoft.com/office/drawing/2014/main" val="14365514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18493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080F9720-ABD7-4B6D-82D8-C3D79508763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>
                <a:solidFill>
                  <a:schemeClr val="tx1"/>
                </a:solidFill>
                <a:latin typeface="+mn-lt"/>
              </a:rPr>
              <a:t>Příštitná</a:t>
            </a:r>
            <a:r>
              <a:rPr lang="cs-CZ" altLang="cs-CZ" dirty="0">
                <a:solidFill>
                  <a:schemeClr val="tx1"/>
                </a:solidFill>
                <a:latin typeface="+mn-lt"/>
              </a:rPr>
              <a:t> tělíska</a:t>
            </a:r>
          </a:p>
        </p:txBody>
      </p:sp>
      <p:sp>
        <p:nvSpPr>
          <p:cNvPr id="195587" name="Rectangle 3">
            <a:extLst>
              <a:ext uri="{FF2B5EF4-FFF2-40B4-BE49-F238E27FC236}">
                <a16:creationId xmlns:a16="http://schemas.microsoft.com/office/drawing/2014/main" id="{A2223ABB-B130-4AB8-929E-8C2BA95CDF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2-6 (obvykle 4 na zadní straně ŠŽ); atypická lokalizace kdekoliv v předním mediastinu od </a:t>
            </a:r>
            <a:r>
              <a:rPr lang="cs-CZ" altLang="cs-CZ" dirty="0" err="1"/>
              <a:t>krikoidní</a:t>
            </a:r>
            <a:r>
              <a:rPr lang="cs-CZ" altLang="cs-CZ" dirty="0"/>
              <a:t> chrupavky po bránici), 35-10 mg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Solidní ložiska hlavních buněk s tmavou </a:t>
            </a:r>
            <a:r>
              <a:rPr lang="cs-CZ" altLang="cs-CZ" dirty="0" err="1"/>
              <a:t>cytopazmou</a:t>
            </a:r>
            <a:r>
              <a:rPr lang="cs-CZ" altLang="cs-CZ" dirty="0"/>
              <a:t> (sekreční granula PTH), příměs </a:t>
            </a:r>
            <a:r>
              <a:rPr lang="cs-CZ" altLang="cs-CZ" dirty="0" err="1"/>
              <a:t>oxyfilních</a:t>
            </a:r>
            <a:r>
              <a:rPr lang="cs-CZ" altLang="cs-CZ" dirty="0"/>
              <a:t> buněk, </a:t>
            </a:r>
            <a:r>
              <a:rPr lang="cs-CZ" altLang="cs-CZ" dirty="0" err="1"/>
              <a:t>intesrtiitální</a:t>
            </a:r>
            <a:r>
              <a:rPr lang="cs-CZ" altLang="cs-CZ" dirty="0"/>
              <a:t> tuková tkáň 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Regulace hladiny PTH  hladinou volného kalcia v krvi 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/>
              <a:t>Funkce: regulace hladiny kalcia a fosfátů v krvi: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Aktivace osteoklastů (nepřímo </a:t>
            </a:r>
            <a:r>
              <a:rPr lang="cs-CZ" altLang="cs-CZ" dirty="0" err="1"/>
              <a:t>prostředníctvím</a:t>
            </a:r>
            <a:r>
              <a:rPr lang="cs-CZ" altLang="cs-CZ" dirty="0"/>
              <a:t> mediátorů uvolněných osteoblasty, které nesou receptor pro PTH) a uvolnění kalcia a fosfátů z kostí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Zvyšuje reabsorpci kalcia a inhibuje reabsorpci fosfátů  z glomerulárního filtru (zvyšuje hladinu Ca a snižuje hladinu fosfátů v krvi)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Stimuluje syntézu 1,25 </a:t>
            </a:r>
            <a:r>
              <a:rPr lang="cs-CZ" altLang="cs-CZ" dirty="0" err="1"/>
              <a:t>hydroxyvitamínu</a:t>
            </a:r>
            <a:r>
              <a:rPr lang="cs-CZ" altLang="cs-CZ" dirty="0"/>
              <a:t> D v ledvinách, který zvyšuje absorpci kalcia a fosfátů ve střevě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0935361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>
            <a:extLst>
              <a:ext uri="{FF2B5EF4-FFF2-40B4-BE49-F238E27FC236}">
                <a16:creationId xmlns:a16="http://schemas.microsoft.com/office/drawing/2014/main" id="{DCB28413-B5D0-43E0-ACC3-04A0E392EF5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Parathyreoidální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syndromy (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hypoparathyreoidismus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)  </a:t>
            </a:r>
          </a:p>
        </p:txBody>
      </p:sp>
      <p:sp>
        <p:nvSpPr>
          <p:cNvPr id="196611" name="Rectangle 3">
            <a:extLst>
              <a:ext uri="{FF2B5EF4-FFF2-40B4-BE49-F238E27FC236}">
                <a16:creationId xmlns:a16="http://schemas.microsoft.com/office/drawing/2014/main" id="{CF8507FD-349F-45E5-8D27-1A961D1BDB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7279" y="1845733"/>
            <a:ext cx="10757263" cy="4873473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err="1">
                <a:solidFill>
                  <a:schemeClr val="hlink"/>
                </a:solidFill>
              </a:rPr>
              <a:t>Hypoparathyreoidismus</a:t>
            </a: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hlink"/>
                </a:solidFill>
              </a:rPr>
              <a:t>Příčiny: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Chirurgicky indukovaný (odstranění </a:t>
            </a:r>
            <a:r>
              <a:rPr lang="cs-CZ" altLang="cs-CZ" dirty="0" err="1"/>
              <a:t>příštitiných</a:t>
            </a:r>
            <a:r>
              <a:rPr lang="cs-CZ" altLang="cs-CZ" dirty="0"/>
              <a:t> tělísek jako komplikace </a:t>
            </a:r>
            <a:r>
              <a:rPr lang="cs-CZ" altLang="cs-CZ" dirty="0" err="1"/>
              <a:t>thyreidektomie</a:t>
            </a:r>
            <a:r>
              <a:rPr lang="cs-CZ" altLang="cs-CZ" dirty="0"/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Kongenitální </a:t>
            </a:r>
            <a:r>
              <a:rPr lang="cs-CZ" altLang="cs-CZ" dirty="0" err="1"/>
              <a:t>hypoplázie</a:t>
            </a:r>
            <a:r>
              <a:rPr lang="cs-CZ" altLang="cs-CZ" dirty="0"/>
              <a:t> či </a:t>
            </a:r>
            <a:r>
              <a:rPr lang="cs-CZ" altLang="cs-CZ" dirty="0" err="1"/>
              <a:t>aplázie</a:t>
            </a:r>
            <a:r>
              <a:rPr lang="cs-CZ" altLang="cs-CZ" dirty="0"/>
              <a:t> (</a:t>
            </a:r>
            <a:r>
              <a:rPr lang="cs-CZ" altLang="cs-CZ" dirty="0" err="1"/>
              <a:t>asoc</a:t>
            </a:r>
            <a:r>
              <a:rPr lang="cs-CZ" altLang="cs-CZ" dirty="0"/>
              <a:t>. s Di Georgeovým </a:t>
            </a:r>
            <a:r>
              <a:rPr lang="cs-CZ" altLang="cs-CZ" dirty="0" err="1"/>
              <a:t>sy</a:t>
            </a:r>
            <a:r>
              <a:rPr lang="cs-CZ" altLang="cs-CZ" dirty="0"/>
              <a:t> – porucha </a:t>
            </a:r>
            <a:r>
              <a:rPr lang="cs-CZ" altLang="cs-CZ" dirty="0" err="1"/>
              <a:t>thymu</a:t>
            </a:r>
            <a:r>
              <a:rPr lang="cs-CZ" altLang="cs-CZ" dirty="0"/>
              <a:t> a imunodeficit)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Familiární - autoimunitní </a:t>
            </a:r>
            <a:r>
              <a:rPr lang="cs-CZ" altLang="cs-CZ" dirty="0" err="1"/>
              <a:t>polyendokrinní</a:t>
            </a:r>
            <a:r>
              <a:rPr lang="cs-CZ" altLang="cs-CZ" dirty="0"/>
              <a:t> syndrom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Idiopatický autoimunitní (protilátky proti </a:t>
            </a:r>
            <a:r>
              <a:rPr lang="cs-CZ" altLang="cs-CZ" dirty="0" err="1"/>
              <a:t>calcium-sensing</a:t>
            </a:r>
            <a:r>
              <a:rPr lang="cs-CZ" altLang="cs-CZ" dirty="0"/>
              <a:t> receptoru – </a:t>
            </a:r>
            <a:r>
              <a:rPr lang="cs-CZ" altLang="cs-CZ" dirty="0" err="1"/>
              <a:t>v.s</a:t>
            </a:r>
            <a:r>
              <a:rPr lang="cs-CZ" altLang="cs-CZ" dirty="0"/>
              <a:t>. brání uvolnění PTH)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hlink"/>
                </a:solidFill>
              </a:rPr>
              <a:t>Klinické příznaky: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hypokalcémie</a:t>
            </a:r>
            <a:endParaRPr lang="cs-CZ" altLang="cs-CZ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tetanie (zvýšená nervosvalová dráždivost)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mentální porucha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intrakraniální manifestace (patologické kalcifikace)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poruchy dentice, poškození očí – katarakta, kardiovaskulární manifestace (poruchy převodní, prodloužení QT)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800" b="1" dirty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800" b="1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1163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921B9E-DA89-4979-8252-9F04699C3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Parathyreoidální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syndromy (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hypoparathyreoidismus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) </a:t>
            </a:r>
            <a:endParaRPr lang="cs-CZ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436272-E2E7-4E52-A049-AD3FCA455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73238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 err="1">
                <a:solidFill>
                  <a:schemeClr val="hlink"/>
                </a:solidFill>
              </a:rPr>
              <a:t>Pseudohypoparathyreoidismus</a:t>
            </a:r>
            <a:endParaRPr lang="cs-CZ" altLang="cs-CZ" sz="24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Cílové orgány necitlivé na působení PTH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Nízké hladiny Ca;  vysoké hladiny fosfátů, AF, PTH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Typ 1A (geneticky podmíněno, zodpovědná </a:t>
            </a:r>
            <a:r>
              <a:rPr lang="cs-CZ" altLang="cs-CZ" sz="2400" dirty="0" err="1"/>
              <a:t>maternální</a:t>
            </a:r>
            <a:r>
              <a:rPr lang="cs-CZ" altLang="cs-CZ" sz="2400" dirty="0"/>
              <a:t> alela): </a:t>
            </a:r>
            <a:r>
              <a:rPr lang="cs-CZ" altLang="cs-CZ" sz="2400" dirty="0" err="1"/>
              <a:t>multihormonální</a:t>
            </a:r>
            <a:r>
              <a:rPr lang="cs-CZ" altLang="cs-CZ" sz="2400" dirty="0"/>
              <a:t> rezistence (PTH, TSH, LH/FSH) + Albright </a:t>
            </a:r>
            <a:r>
              <a:rPr lang="cs-CZ" altLang="cs-CZ" sz="2400" dirty="0" err="1"/>
              <a:t>hereditary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osteodystrophy</a:t>
            </a:r>
            <a:r>
              <a:rPr lang="cs-CZ" altLang="cs-CZ" sz="2400" dirty="0"/>
              <a:t> (AHO)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24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 err="1">
                <a:solidFill>
                  <a:schemeClr val="hlink"/>
                </a:solidFill>
              </a:rPr>
              <a:t>Pseudopseudohyperparathyreoidismus</a:t>
            </a:r>
            <a:endParaRPr lang="cs-CZ" altLang="cs-CZ" sz="24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Geneticky podmíněno, zodpovědná </a:t>
            </a:r>
            <a:r>
              <a:rPr lang="cs-CZ" altLang="cs-CZ" sz="2400" dirty="0" err="1"/>
              <a:t>paternální</a:t>
            </a:r>
            <a:r>
              <a:rPr lang="cs-CZ" altLang="cs-CZ" sz="2400" dirty="0"/>
              <a:t> alela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AHO bez </a:t>
            </a:r>
            <a:r>
              <a:rPr lang="cs-CZ" altLang="cs-CZ" sz="2400" dirty="0" err="1"/>
              <a:t>multihormonální</a:t>
            </a:r>
            <a:r>
              <a:rPr lang="cs-CZ" altLang="cs-CZ" sz="2400" dirty="0"/>
              <a:t> rezistence</a:t>
            </a:r>
          </a:p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67446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>
            <a:extLst>
              <a:ext uri="{FF2B5EF4-FFF2-40B4-BE49-F238E27FC236}">
                <a16:creationId xmlns:a16="http://schemas.microsoft.com/office/drawing/2014/main" id="{448B6328-4DA5-40CB-B52D-B9F890C3729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Parathyreoidální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syndromy (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hyperparathyreoidismus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)</a:t>
            </a:r>
          </a:p>
        </p:txBody>
      </p:sp>
      <p:sp>
        <p:nvSpPr>
          <p:cNvPr id="197635" name="Rectangle 3">
            <a:extLst>
              <a:ext uri="{FF2B5EF4-FFF2-40B4-BE49-F238E27FC236}">
                <a16:creationId xmlns:a16="http://schemas.microsoft.com/office/drawing/2014/main" id="{278728E4-45C3-41A5-A124-1D08BFEC4F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7280" y="1845733"/>
            <a:ext cx="10969534" cy="4865309"/>
          </a:xfrm>
        </p:spPr>
        <p:txBody>
          <a:bodyPr>
            <a:normAutofit fontScale="6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600" b="1" dirty="0">
                <a:solidFill>
                  <a:schemeClr val="hlink"/>
                </a:solidFill>
              </a:rPr>
              <a:t>Primární </a:t>
            </a:r>
            <a:r>
              <a:rPr lang="cs-CZ" altLang="cs-CZ" sz="2600" b="1" dirty="0" err="1">
                <a:solidFill>
                  <a:schemeClr val="hlink"/>
                </a:solidFill>
              </a:rPr>
              <a:t>hyperparathyreoidismus</a:t>
            </a:r>
            <a:endParaRPr lang="cs-CZ" altLang="cs-CZ" sz="26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600" dirty="0"/>
              <a:t>Adenom </a:t>
            </a:r>
            <a:r>
              <a:rPr lang="cs-CZ" altLang="cs-CZ" sz="2600" dirty="0" err="1"/>
              <a:t>parathyreoidei</a:t>
            </a:r>
            <a:r>
              <a:rPr lang="cs-CZ" altLang="cs-CZ" sz="2600" dirty="0"/>
              <a:t> (75-80 %)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600" dirty="0"/>
              <a:t>Karcinom </a:t>
            </a:r>
            <a:r>
              <a:rPr lang="cs-CZ" altLang="cs-CZ" sz="2600" dirty="0" err="1"/>
              <a:t>parathyreoidei</a:t>
            </a:r>
            <a:r>
              <a:rPr lang="cs-CZ" altLang="cs-CZ" sz="2600" dirty="0"/>
              <a:t> (</a:t>
            </a:r>
            <a:r>
              <a:rPr lang="en-US" altLang="cs-CZ" sz="2600" dirty="0"/>
              <a:t>&lt;</a:t>
            </a:r>
            <a:r>
              <a:rPr lang="cs-CZ" altLang="cs-CZ" sz="2600" dirty="0"/>
              <a:t>5 %)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600" dirty="0"/>
              <a:t>Primární hyperplazie (10-15 %)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Genetické syndromy (familiární případy cca 5 % hyperplazií a adenomů):</a:t>
            </a:r>
            <a:r>
              <a:rPr lang="cs-CZ" altLang="cs-CZ" sz="1600" dirty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MEN-1 (mutace v tumor supresorovém genu </a:t>
            </a:r>
            <a:r>
              <a:rPr lang="cs-CZ" altLang="cs-CZ" sz="1600" i="1" dirty="0"/>
              <a:t>MEN1</a:t>
            </a:r>
            <a:r>
              <a:rPr lang="cs-CZ" altLang="cs-CZ" sz="1600" dirty="0"/>
              <a:t>)</a:t>
            </a:r>
            <a:r>
              <a:rPr lang="cs-CZ" altLang="cs-CZ" sz="1600" i="1" dirty="0"/>
              <a:t>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MEN-2 (aktivující mutace v </a:t>
            </a:r>
            <a:r>
              <a:rPr lang="cs-CZ" altLang="cs-CZ" sz="1600" i="1" dirty="0"/>
              <a:t>RET</a:t>
            </a:r>
            <a:r>
              <a:rPr lang="cs-CZ" altLang="cs-CZ" sz="1600" dirty="0"/>
              <a:t> </a:t>
            </a:r>
            <a:r>
              <a:rPr lang="cs-CZ" altLang="cs-CZ" sz="1600" dirty="0" err="1"/>
              <a:t>protoonkogenu</a:t>
            </a:r>
            <a:r>
              <a:rPr lang="cs-CZ" altLang="cs-CZ" sz="1600" dirty="0"/>
              <a:t>)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Familiární </a:t>
            </a:r>
            <a:r>
              <a:rPr lang="cs-CZ" altLang="cs-CZ" sz="1600" dirty="0" err="1"/>
              <a:t>hypokalciurická</a:t>
            </a:r>
            <a:r>
              <a:rPr lang="cs-CZ" altLang="cs-CZ" sz="1600" dirty="0"/>
              <a:t> </a:t>
            </a:r>
            <a:r>
              <a:rPr lang="cs-CZ" altLang="cs-CZ" sz="1600" dirty="0" err="1"/>
              <a:t>hyperkalcémie</a:t>
            </a:r>
            <a:r>
              <a:rPr lang="cs-CZ" altLang="cs-CZ" sz="1600" dirty="0"/>
              <a:t> (AD) – snížená citlivost k extracelulárnímu kalciu </a:t>
            </a:r>
            <a:endParaRPr lang="en-US" altLang="cs-CZ" sz="16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Sekundární </a:t>
            </a:r>
            <a:r>
              <a:rPr lang="cs-CZ" altLang="cs-CZ" sz="1600" b="1" dirty="0" err="1">
                <a:solidFill>
                  <a:schemeClr val="hlink"/>
                </a:solidFill>
              </a:rPr>
              <a:t>hyperparathyreoidismus</a:t>
            </a:r>
            <a:r>
              <a:rPr lang="cs-CZ" altLang="cs-CZ" sz="1600" b="1" dirty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Komplikace chronické renální insuficience (vzácně: avitaminóza D, MAS)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Hyperplazie je výsledkem </a:t>
            </a:r>
            <a:r>
              <a:rPr lang="cs-CZ" altLang="cs-CZ" sz="1600" dirty="0" err="1"/>
              <a:t>hypokalcémie</a:t>
            </a:r>
            <a:r>
              <a:rPr lang="cs-CZ" altLang="cs-CZ" sz="1600" dirty="0"/>
              <a:t> a </a:t>
            </a:r>
            <a:r>
              <a:rPr lang="cs-CZ" altLang="cs-CZ" sz="1600" dirty="0" err="1"/>
              <a:t>hyperfosfatémie</a:t>
            </a:r>
            <a:r>
              <a:rPr lang="cs-CZ" altLang="cs-CZ" sz="1600" dirty="0"/>
              <a:t>, ale i poruchou hydroxylace vitamínu D)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 err="1">
                <a:solidFill>
                  <a:schemeClr val="hlink"/>
                </a:solidFill>
              </a:rPr>
              <a:t>Tertiární</a:t>
            </a:r>
            <a:r>
              <a:rPr lang="cs-CZ" altLang="cs-CZ" sz="1600" b="1" dirty="0">
                <a:solidFill>
                  <a:schemeClr val="hlink"/>
                </a:solidFill>
              </a:rPr>
              <a:t> </a:t>
            </a:r>
            <a:r>
              <a:rPr lang="cs-CZ" altLang="cs-CZ" sz="1600" b="1" dirty="0" err="1">
                <a:solidFill>
                  <a:schemeClr val="hlink"/>
                </a:solidFill>
              </a:rPr>
              <a:t>hyperparathyreoidismus</a:t>
            </a:r>
            <a:endParaRPr lang="cs-CZ" altLang="cs-CZ" sz="16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Hyperplastické uzly se stávají autonomními s rysy adenomu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68442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>
            <a:extLst>
              <a:ext uri="{FF2B5EF4-FFF2-40B4-BE49-F238E27FC236}">
                <a16:creationId xmlns:a16="http://schemas.microsoft.com/office/drawing/2014/main" id="{9F740C3E-0008-4FD6-A615-3AF8C7FFC1D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Patologická fraktura a hnědý tumor</a:t>
            </a:r>
          </a:p>
        </p:txBody>
      </p:sp>
      <p:pic>
        <p:nvPicPr>
          <p:cNvPr id="39939" name="Picture 3" descr="WHO-Bone Tumours_03">
            <a:extLst>
              <a:ext uri="{FF2B5EF4-FFF2-40B4-BE49-F238E27FC236}">
                <a16:creationId xmlns:a16="http://schemas.microsoft.com/office/drawing/2014/main" id="{B8E69BED-E51C-4664-9D4D-BD7A0A6F5E7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528889"/>
            <a:ext cx="4038600" cy="2668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40" name="Picture 4" descr="WHO-Bone Tumours_04">
            <a:extLst>
              <a:ext uri="{FF2B5EF4-FFF2-40B4-BE49-F238E27FC236}">
                <a16:creationId xmlns:a16="http://schemas.microsoft.com/office/drawing/2014/main" id="{F5B8E6F2-EA4F-435B-82E5-B6CD7B66CB9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495551"/>
            <a:ext cx="4038600" cy="2733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300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86E116D3-1316-4B98-BF0B-F62482CA021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400" dirty="0">
                <a:solidFill>
                  <a:schemeClr val="tx1"/>
                </a:solidFill>
                <a:latin typeface="+mn-lt"/>
              </a:rPr>
              <a:t>Klinické příznaky </a:t>
            </a:r>
            <a:r>
              <a:rPr lang="cs-CZ" altLang="cs-CZ" sz="4400" dirty="0" err="1">
                <a:solidFill>
                  <a:schemeClr val="tx1"/>
                </a:solidFill>
                <a:latin typeface="+mn-lt"/>
              </a:rPr>
              <a:t>hyperparathyreoidismu</a:t>
            </a:r>
            <a:endParaRPr lang="cs-CZ" altLang="cs-CZ" sz="4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0963" name="Picture 5" descr="hyperparathyreoidismus">
            <a:extLst>
              <a:ext uri="{FF2B5EF4-FFF2-40B4-BE49-F238E27FC236}">
                <a16:creationId xmlns:a16="http://schemas.microsoft.com/office/drawing/2014/main" id="{CF6FADB6-B92B-451C-ABD1-6E00051BC8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480" y="1871663"/>
            <a:ext cx="9144000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8034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7232D9CF-1F91-4795-8A5E-8F41E0727F5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Nadledviny – kůra nadledvin</a:t>
            </a:r>
          </a:p>
        </p:txBody>
      </p:sp>
      <p:sp>
        <p:nvSpPr>
          <p:cNvPr id="200707" name="Rectangle 3">
            <a:extLst>
              <a:ext uri="{FF2B5EF4-FFF2-40B4-BE49-F238E27FC236}">
                <a16:creationId xmlns:a16="http://schemas.microsoft.com/office/drawing/2014/main" id="{F28FA20F-341F-4920-A3DF-2C372CEB13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>
                <a:solidFill>
                  <a:schemeClr val="hlink"/>
                </a:solidFill>
              </a:rPr>
              <a:t>Syntéza hormonů: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/>
              <a:t>Glukokortikoidy (zona fasciculata)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/>
              <a:t>Mineralokortikoidy (zona glomerulosa)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/>
              <a:t>Estrogeny a androgeny (zona reticularis)</a:t>
            </a:r>
          </a:p>
          <a:p>
            <a:pPr eaLnBrk="1" hangingPunct="1">
              <a:buFontTx/>
              <a:buChar char="-"/>
              <a:defRPr/>
            </a:pPr>
            <a:endParaRPr lang="cs-CZ" altLang="cs-CZ"/>
          </a:p>
          <a:p>
            <a:pPr eaLnBrk="1" hangingPunct="1">
              <a:buFontTx/>
              <a:buNone/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958278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>
            <a:extLst>
              <a:ext uri="{FF2B5EF4-FFF2-40B4-BE49-F238E27FC236}">
                <a16:creationId xmlns:a16="http://schemas.microsoft.com/office/drawing/2014/main" id="{E07C9DEB-AE11-439D-B062-749514C2123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097280" y="702734"/>
            <a:ext cx="10381706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Adrenokortikální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syndromy </a:t>
            </a:r>
            <a:br>
              <a:rPr lang="cs-CZ" altLang="cs-CZ" sz="4000" dirty="0">
                <a:solidFill>
                  <a:schemeClr val="tx1"/>
                </a:solidFill>
                <a:latin typeface="+mn-lt"/>
              </a:rPr>
            </a:b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Hyperfunkční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adrenokortikální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syndromy</a:t>
            </a:r>
            <a:br>
              <a:rPr lang="cs-CZ" altLang="cs-CZ" sz="2800" dirty="0">
                <a:solidFill>
                  <a:srgbClr val="F80012"/>
                </a:solidFill>
              </a:rPr>
            </a:br>
            <a:endParaRPr lang="cs-CZ" altLang="cs-CZ" sz="2800" dirty="0">
              <a:solidFill>
                <a:srgbClr val="F80012"/>
              </a:solidFill>
            </a:endParaRPr>
          </a:p>
        </p:txBody>
      </p:sp>
      <p:sp>
        <p:nvSpPr>
          <p:cNvPr id="220163" name="Rectangle 3">
            <a:extLst>
              <a:ext uri="{FF2B5EF4-FFF2-40B4-BE49-F238E27FC236}">
                <a16:creationId xmlns:a16="http://schemas.microsoft.com/office/drawing/2014/main" id="{2481575E-200D-4047-88D5-CD84111EFA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err="1">
                <a:solidFill>
                  <a:schemeClr val="hlink"/>
                </a:solidFill>
              </a:rPr>
              <a:t>Hyperkortisolismus</a:t>
            </a:r>
            <a:r>
              <a:rPr lang="cs-CZ" altLang="cs-CZ" b="1" dirty="0">
                <a:solidFill>
                  <a:schemeClr val="hlink"/>
                </a:solidFill>
              </a:rPr>
              <a:t> (</a:t>
            </a:r>
            <a:r>
              <a:rPr lang="cs-CZ" altLang="cs-CZ" b="1" dirty="0" err="1">
                <a:solidFill>
                  <a:schemeClr val="hlink"/>
                </a:solidFill>
              </a:rPr>
              <a:t>Cushingův</a:t>
            </a:r>
            <a:r>
              <a:rPr lang="cs-CZ" altLang="cs-CZ" b="1" dirty="0">
                <a:solidFill>
                  <a:schemeClr val="hlink"/>
                </a:solidFill>
              </a:rPr>
              <a:t> syndrom)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Periferní </a:t>
            </a:r>
            <a:r>
              <a:rPr lang="cs-CZ" altLang="cs-CZ" dirty="0" err="1"/>
              <a:t>Cushingův</a:t>
            </a:r>
            <a:r>
              <a:rPr lang="cs-CZ" altLang="cs-CZ" dirty="0"/>
              <a:t> syndrom (hypersekrece kortizolu adenomem či karcinomem </a:t>
            </a:r>
            <a:r>
              <a:rPr lang="cs-CZ" altLang="cs-CZ" dirty="0" err="1"/>
              <a:t>kory</a:t>
            </a:r>
            <a:r>
              <a:rPr lang="cs-CZ" altLang="cs-CZ" dirty="0"/>
              <a:t> nadledvin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Centrální forma </a:t>
            </a:r>
            <a:r>
              <a:rPr lang="cs-CZ" altLang="cs-CZ" dirty="0" err="1"/>
              <a:t>Cushingova</a:t>
            </a:r>
            <a:r>
              <a:rPr lang="cs-CZ" altLang="cs-CZ" dirty="0"/>
              <a:t> syndromu (hypersekrece ACTH nejčastěji adenomem hypofýzy, vzácně adenokarcinomem)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Paraneoplastický</a:t>
            </a:r>
            <a:r>
              <a:rPr lang="cs-CZ" altLang="cs-CZ" dirty="0"/>
              <a:t> </a:t>
            </a:r>
            <a:r>
              <a:rPr lang="cs-CZ" altLang="cs-CZ" dirty="0" err="1"/>
              <a:t>Cushingův</a:t>
            </a:r>
            <a:r>
              <a:rPr lang="cs-CZ" altLang="cs-CZ" dirty="0"/>
              <a:t> syndrom (z ektopické produkce ACTH)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Iatrogenní</a:t>
            </a:r>
            <a:r>
              <a:rPr lang="cs-CZ" altLang="cs-CZ" dirty="0"/>
              <a:t> </a:t>
            </a:r>
            <a:r>
              <a:rPr lang="cs-CZ" altLang="cs-CZ" dirty="0" err="1"/>
              <a:t>Cushingův</a:t>
            </a:r>
            <a:r>
              <a:rPr lang="cs-CZ" altLang="cs-CZ" dirty="0"/>
              <a:t> syndrom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err="1">
                <a:solidFill>
                  <a:schemeClr val="hlink"/>
                </a:solidFill>
              </a:rPr>
              <a:t>Hyperaldosteronismus</a:t>
            </a:r>
            <a:r>
              <a:rPr lang="cs-CZ" altLang="cs-CZ" b="1" dirty="0">
                <a:solidFill>
                  <a:schemeClr val="hlink"/>
                </a:solidFill>
              </a:rPr>
              <a:t> (</a:t>
            </a:r>
            <a:r>
              <a:rPr lang="cs-CZ" altLang="cs-CZ" b="1" dirty="0" err="1">
                <a:solidFill>
                  <a:schemeClr val="hlink"/>
                </a:solidFill>
              </a:rPr>
              <a:t>Connův</a:t>
            </a:r>
            <a:r>
              <a:rPr lang="cs-CZ" altLang="cs-CZ" b="1" dirty="0">
                <a:solidFill>
                  <a:schemeClr val="hlink"/>
                </a:solidFill>
              </a:rPr>
              <a:t> syndrom)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Adrenokortikální</a:t>
            </a:r>
            <a:r>
              <a:rPr lang="cs-CZ" altLang="cs-CZ" dirty="0"/>
              <a:t> </a:t>
            </a:r>
            <a:r>
              <a:rPr lang="cs-CZ" altLang="cs-CZ" dirty="0" err="1"/>
              <a:t>neoplazie</a:t>
            </a:r>
            <a:endParaRPr lang="cs-CZ" altLang="cs-CZ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Primární </a:t>
            </a:r>
            <a:r>
              <a:rPr lang="cs-CZ" altLang="cs-CZ" dirty="0" err="1"/>
              <a:t>adrenokortikální</a:t>
            </a:r>
            <a:r>
              <a:rPr lang="cs-CZ" altLang="cs-CZ" dirty="0"/>
              <a:t> hyperplazie (idiopatický (genetický?) </a:t>
            </a:r>
            <a:r>
              <a:rPr lang="cs-CZ" altLang="cs-CZ" dirty="0" err="1"/>
              <a:t>hyperaldosteronismus</a:t>
            </a:r>
            <a:r>
              <a:rPr lang="cs-CZ" altLang="cs-CZ" dirty="0"/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dirty="0"/>
              <a:t>+ vzácné familiární hereditární formy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dirty="0"/>
              <a:t>+ tzv. sekundární </a:t>
            </a:r>
            <a:r>
              <a:rPr lang="cs-CZ" altLang="cs-CZ" dirty="0" err="1"/>
              <a:t>hyperaldosteronismus</a:t>
            </a:r>
            <a:r>
              <a:rPr lang="cs-CZ" altLang="cs-CZ" dirty="0"/>
              <a:t> (aktivace systému renin-angiotensin-aldosteron): snížená renální </a:t>
            </a:r>
            <a:r>
              <a:rPr lang="cs-CZ" altLang="cs-CZ" dirty="0" err="1"/>
              <a:t>perfúze</a:t>
            </a:r>
            <a:r>
              <a:rPr lang="cs-CZ" altLang="cs-CZ" dirty="0"/>
              <a:t>, arteriální hypovolémie a edém, těhotenství (estrogeny indukované zvýšené hladiny plazmatického reninu)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20980902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4EC424-1423-4A07-A157-E894FF8EC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7105EA-B6E4-4AF7-AB0D-E96E2449C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 err="1">
                <a:solidFill>
                  <a:schemeClr val="hlink"/>
                </a:solidFill>
              </a:rPr>
              <a:t>Adrenogenitální</a:t>
            </a:r>
            <a:r>
              <a:rPr lang="cs-CZ" altLang="cs-CZ" sz="2400" b="1" dirty="0">
                <a:solidFill>
                  <a:schemeClr val="hlink"/>
                </a:solidFill>
              </a:rPr>
              <a:t> syndrom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b="1" dirty="0" err="1">
                <a:solidFill>
                  <a:schemeClr val="hlink"/>
                </a:solidFill>
              </a:rPr>
              <a:t>Adrenokortikální</a:t>
            </a:r>
            <a:r>
              <a:rPr lang="cs-CZ" altLang="cs-CZ" sz="2400" b="1" dirty="0">
                <a:solidFill>
                  <a:schemeClr val="hlink"/>
                </a:solidFill>
              </a:rPr>
              <a:t> </a:t>
            </a:r>
            <a:r>
              <a:rPr lang="cs-CZ" altLang="cs-CZ" sz="2400" b="1" dirty="0" err="1">
                <a:solidFill>
                  <a:schemeClr val="hlink"/>
                </a:solidFill>
              </a:rPr>
              <a:t>neoplazie</a:t>
            </a:r>
            <a:r>
              <a:rPr lang="cs-CZ" altLang="cs-CZ" sz="2400" b="1" dirty="0">
                <a:solidFill>
                  <a:schemeClr val="hlink"/>
                </a:solidFill>
              </a:rPr>
              <a:t> </a:t>
            </a:r>
            <a:r>
              <a:rPr lang="cs-CZ" altLang="cs-CZ" sz="2400" dirty="0"/>
              <a:t>(vzácné, častěji androgenní; </a:t>
            </a:r>
            <a:r>
              <a:rPr lang="cs-CZ" altLang="cs-CZ" sz="2400" dirty="0" err="1"/>
              <a:t>pseudopubertas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praecox</a:t>
            </a:r>
            <a:r>
              <a:rPr lang="cs-CZ" altLang="cs-CZ" sz="2400" dirty="0"/>
              <a:t> </a:t>
            </a:r>
            <a:r>
              <a:rPr lang="cs-CZ" altLang="cs-CZ" sz="2400" dirty="0" err="1"/>
              <a:t>isosexualis</a:t>
            </a:r>
            <a:r>
              <a:rPr lang="cs-CZ" altLang="cs-CZ" sz="2400" dirty="0"/>
              <a:t>, resp. </a:t>
            </a:r>
            <a:r>
              <a:rPr lang="cs-CZ" altLang="cs-CZ" sz="2400" dirty="0" err="1"/>
              <a:t>heterosexualis</a:t>
            </a:r>
            <a:r>
              <a:rPr lang="cs-CZ" altLang="cs-CZ" sz="2400" dirty="0"/>
              <a:t>; po pubertě </a:t>
            </a:r>
            <a:r>
              <a:rPr lang="cs-CZ" altLang="cs-CZ" sz="2400" dirty="0" err="1"/>
              <a:t>virilizace</a:t>
            </a:r>
            <a:r>
              <a:rPr lang="cs-CZ" altLang="cs-CZ" sz="2400" dirty="0"/>
              <a:t>)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Kongenitální adrenální hyperplazie </a:t>
            </a:r>
            <a:r>
              <a:rPr lang="cs-CZ" altLang="cs-CZ" sz="2400" dirty="0"/>
              <a:t>(AR; defekt enzymu účastnícího se biosyntézy korových steroidů – 21-hydroxyláza → </a:t>
            </a:r>
            <a:r>
              <a:rPr lang="cs-CZ" altLang="cs-CZ" sz="2400" dirty="0" err="1"/>
              <a:t>hypokortikalismus</a:t>
            </a:r>
            <a:r>
              <a:rPr lang="cs-CZ" altLang="cs-CZ" sz="2400" dirty="0"/>
              <a:t> → sekrece CRH, ACTH → hyperplazie kůry → akumulace steroidních prekurzorů charakteru androgenů, resp. intermediárních metabolitů s hypertenzním účinkem; rozvrat minerálního hospodářství, jestliže blokáda postihuje syntézu </a:t>
            </a:r>
            <a:r>
              <a:rPr lang="cs-CZ" altLang="cs-CZ" sz="2400" dirty="0" err="1"/>
              <a:t>mineralokortikoidů</a:t>
            </a:r>
            <a:r>
              <a:rPr lang="cs-CZ" altLang="cs-CZ" sz="2400" dirty="0"/>
              <a:t>)</a:t>
            </a:r>
          </a:p>
          <a:p>
            <a:pPr>
              <a:defRPr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711354544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8397B90F-2A53-4AD1-87E5-49194F18C30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Hypofýza a hypothalamus</a:t>
            </a:r>
          </a:p>
        </p:txBody>
      </p:sp>
      <p:sp>
        <p:nvSpPr>
          <p:cNvPr id="201731" name="Rectangle 3">
            <a:extLst>
              <a:ext uri="{FF2B5EF4-FFF2-40B4-BE49-F238E27FC236}">
                <a16:creationId xmlns:a16="http://schemas.microsoft.com/office/drawing/2014/main" id="{CC66EEA6-EAAB-4F11-89BE-9A994B497B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Hypothalamus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dirty="0"/>
              <a:t>Malé neurony produkují </a:t>
            </a:r>
            <a:r>
              <a:rPr lang="cs-CZ" altLang="cs-CZ" dirty="0" err="1"/>
              <a:t>hypothalamické</a:t>
            </a:r>
            <a:r>
              <a:rPr lang="cs-CZ" altLang="cs-CZ" dirty="0"/>
              <a:t> </a:t>
            </a:r>
            <a:r>
              <a:rPr lang="cs-CZ" altLang="cs-CZ" dirty="0" err="1"/>
              <a:t>liberiny</a:t>
            </a:r>
            <a:r>
              <a:rPr lang="cs-CZ" altLang="cs-CZ" dirty="0"/>
              <a:t> a </a:t>
            </a:r>
            <a:r>
              <a:rPr lang="cs-CZ" altLang="cs-CZ" dirty="0" err="1"/>
              <a:t>statiny</a:t>
            </a:r>
            <a:r>
              <a:rPr lang="cs-CZ" altLang="cs-CZ" dirty="0"/>
              <a:t>: </a:t>
            </a:r>
            <a:r>
              <a:rPr lang="cs-CZ" altLang="cs-CZ" dirty="0" err="1"/>
              <a:t>gonadoliberin</a:t>
            </a:r>
            <a:r>
              <a:rPr lang="cs-CZ" altLang="cs-CZ" dirty="0"/>
              <a:t>, </a:t>
            </a:r>
            <a:r>
              <a:rPr lang="cs-CZ" altLang="cs-CZ" dirty="0" err="1"/>
              <a:t>somatostatin</a:t>
            </a:r>
            <a:r>
              <a:rPr lang="cs-CZ" altLang="cs-CZ" dirty="0"/>
              <a:t>, </a:t>
            </a:r>
            <a:r>
              <a:rPr lang="cs-CZ" altLang="cs-CZ" dirty="0" err="1"/>
              <a:t>kortikoliberin</a:t>
            </a:r>
            <a:r>
              <a:rPr lang="cs-CZ" altLang="cs-CZ" dirty="0"/>
              <a:t>, </a:t>
            </a:r>
            <a:r>
              <a:rPr lang="cs-CZ" altLang="cs-CZ" dirty="0" err="1"/>
              <a:t>tyreoliberin</a:t>
            </a:r>
            <a:r>
              <a:rPr lang="cs-CZ" altLang="cs-CZ" dirty="0"/>
              <a:t>, </a:t>
            </a:r>
            <a:r>
              <a:rPr lang="cs-CZ" altLang="cs-CZ" dirty="0" err="1"/>
              <a:t>somatoliberin</a:t>
            </a:r>
            <a:r>
              <a:rPr lang="cs-CZ" altLang="cs-CZ" dirty="0"/>
              <a:t>, dopamin (= </a:t>
            </a:r>
            <a:r>
              <a:rPr lang="cs-CZ" altLang="cs-CZ" dirty="0" err="1"/>
              <a:t>prolaktostatin</a:t>
            </a:r>
            <a:r>
              <a:rPr lang="cs-CZ" altLang="cs-CZ" dirty="0"/>
              <a:t>)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Adenohypofýza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Derivát </a:t>
            </a:r>
            <a:r>
              <a:rPr lang="cs-CZ" altLang="cs-CZ" dirty="0" err="1"/>
              <a:t>Ratkeho</a:t>
            </a:r>
            <a:r>
              <a:rPr lang="cs-CZ" altLang="cs-CZ" dirty="0"/>
              <a:t> výchlipky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Portální vaskulární systém transportující </a:t>
            </a:r>
            <a:r>
              <a:rPr lang="cs-CZ" altLang="cs-CZ" dirty="0" err="1"/>
              <a:t>liberiny</a:t>
            </a:r>
            <a:r>
              <a:rPr lang="cs-CZ" altLang="cs-CZ" dirty="0"/>
              <a:t> a </a:t>
            </a:r>
            <a:r>
              <a:rPr lang="cs-CZ" altLang="cs-CZ" dirty="0" err="1"/>
              <a:t>statiny</a:t>
            </a:r>
            <a:r>
              <a:rPr lang="cs-CZ" altLang="cs-CZ" dirty="0"/>
              <a:t> z hypothalamu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STH, PRL, ACTH, TSH, FSH, LH + MSH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Neurohypofýza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Modifikované gliové elementy + </a:t>
            </a:r>
            <a:r>
              <a:rPr lang="cs-CZ" altLang="cs-CZ" dirty="0" err="1"/>
              <a:t>axonální</a:t>
            </a:r>
            <a:r>
              <a:rPr lang="cs-CZ" altLang="cs-CZ" dirty="0"/>
              <a:t> zakončení </a:t>
            </a:r>
            <a:r>
              <a:rPr lang="cs-CZ" altLang="cs-CZ" dirty="0" err="1"/>
              <a:t>hypothalamo</a:t>
            </a:r>
            <a:r>
              <a:rPr lang="cs-CZ" altLang="cs-CZ" dirty="0"/>
              <a:t>-hypofyzárních drah z neuronů </a:t>
            </a:r>
            <a:r>
              <a:rPr lang="cs-CZ" altLang="cs-CZ" dirty="0" err="1"/>
              <a:t>supraoptických</a:t>
            </a:r>
            <a:r>
              <a:rPr lang="cs-CZ" altLang="cs-CZ" dirty="0"/>
              <a:t> a </a:t>
            </a:r>
            <a:r>
              <a:rPr lang="cs-CZ" altLang="cs-CZ" dirty="0" err="1"/>
              <a:t>paraventrikulárních</a:t>
            </a:r>
            <a:r>
              <a:rPr lang="cs-CZ" altLang="cs-CZ" dirty="0"/>
              <a:t> jader hypothalamu, které produkují ADH, oxytocin</a:t>
            </a:r>
            <a:r>
              <a:rPr lang="cs-CZ" altLang="cs-CZ" b="1" dirty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cs-CZ" altLang="cs-CZ" b="1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051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>
            <a:extLst>
              <a:ext uri="{FF2B5EF4-FFF2-40B4-BE49-F238E27FC236}">
                <a16:creationId xmlns:a16="http://schemas.microsoft.com/office/drawing/2014/main" id="{AC6DD398-F593-432F-A1C2-02A434644B8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400" dirty="0">
                <a:solidFill>
                  <a:schemeClr val="tx1"/>
                </a:solidFill>
                <a:latin typeface="+mn-lt"/>
              </a:rPr>
              <a:t>Klinický obraz </a:t>
            </a:r>
            <a:r>
              <a:rPr lang="cs-CZ" altLang="cs-CZ" sz="4400" dirty="0" err="1">
                <a:solidFill>
                  <a:schemeClr val="tx1"/>
                </a:solidFill>
                <a:latin typeface="+mn-lt"/>
              </a:rPr>
              <a:t>Cushingova</a:t>
            </a:r>
            <a:r>
              <a:rPr lang="cs-CZ" altLang="cs-CZ" sz="4400" dirty="0">
                <a:solidFill>
                  <a:schemeClr val="tx1"/>
                </a:solidFill>
                <a:latin typeface="+mn-lt"/>
              </a:rPr>
              <a:t> syndromu</a:t>
            </a:r>
          </a:p>
        </p:txBody>
      </p:sp>
      <p:sp>
        <p:nvSpPr>
          <p:cNvPr id="222211" name="Rectangle 3">
            <a:extLst>
              <a:ext uri="{FF2B5EF4-FFF2-40B4-BE49-F238E27FC236}">
                <a16:creationId xmlns:a16="http://schemas.microsoft.com/office/drawing/2014/main" id="{FEF2288F-7B02-4907-816D-D804864F81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Centrální typ obezity (faciotrunkální typu)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Úplňkovitý obličej, býčí šíje, hubené končetiny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Slabost a únavnost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Hirsutismus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Hypertenze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Pletora/polyglobulie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Intolerance glukózy/ steroidní diabetes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Osteoporóza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Strie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Poruchy menstruace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Neuropsychiatrické abnormality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/>
          </a:p>
        </p:txBody>
      </p:sp>
    </p:spTree>
    <p:extLst>
      <p:ext uri="{BB962C8B-B14F-4D97-AF65-F5344CB8AC3E}">
        <p14:creationId xmlns:p14="http://schemas.microsoft.com/office/powerpoint/2010/main" val="4592300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>
            <a:extLst>
              <a:ext uri="{FF2B5EF4-FFF2-40B4-BE49-F238E27FC236}">
                <a16:creationId xmlns:a16="http://schemas.microsoft.com/office/drawing/2014/main" id="{6E197F9E-B3D3-4030-9F43-3E3796C4E6A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097280" y="588681"/>
            <a:ext cx="10058400" cy="145075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Adrenokortikální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syndromy </a:t>
            </a:r>
            <a:br>
              <a:rPr lang="cs-CZ" altLang="cs-CZ" sz="3600" dirty="0">
                <a:solidFill>
                  <a:schemeClr val="tx1"/>
                </a:solidFill>
                <a:latin typeface="+mn-lt"/>
              </a:rPr>
            </a:b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Hypofunkční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adrenokrotikální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syndromy</a:t>
            </a:r>
            <a:br>
              <a:rPr lang="cs-CZ" altLang="cs-CZ" sz="3600" dirty="0">
                <a:solidFill>
                  <a:schemeClr val="tx1"/>
                </a:solidFill>
                <a:latin typeface="+mn-lt"/>
              </a:rPr>
            </a:br>
            <a:endParaRPr lang="cs-CZ" altLang="cs-CZ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1187" name="Rectangle 3">
            <a:extLst>
              <a:ext uri="{FF2B5EF4-FFF2-40B4-BE49-F238E27FC236}">
                <a16:creationId xmlns:a16="http://schemas.microsoft.com/office/drawing/2014/main" id="{9D25AE3F-B62D-42C2-A310-7F034CB9B4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Primární </a:t>
            </a:r>
            <a:r>
              <a:rPr lang="cs-CZ" altLang="cs-CZ" b="1" dirty="0" err="1">
                <a:solidFill>
                  <a:schemeClr val="hlink"/>
                </a:solidFill>
              </a:rPr>
              <a:t>hypokortikalismus</a:t>
            </a:r>
            <a:r>
              <a:rPr lang="cs-CZ" altLang="cs-CZ" dirty="0"/>
              <a:t> (</a:t>
            </a:r>
            <a:r>
              <a:rPr lang="cs-CZ" altLang="cs-CZ" b="1" dirty="0"/>
              <a:t>při primárně adrenálním onemocnění</a:t>
            </a:r>
            <a:r>
              <a:rPr lang="cs-CZ" altLang="cs-CZ" dirty="0"/>
              <a:t>: infekce (AIDS, tbc, mykóza), amyloidóza, sarkoidóza, hemochromatóza, metastázy, autoimunní záněty, kongenitální adrenální hypoplazie, </a:t>
            </a:r>
            <a:r>
              <a:rPr lang="cs-CZ" altLang="cs-CZ" dirty="0" err="1"/>
              <a:t>adrenoleukodystrofie</a:t>
            </a:r>
            <a:r>
              <a:rPr lang="cs-CZ" altLang="cs-CZ" dirty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Sekundární </a:t>
            </a:r>
            <a:r>
              <a:rPr lang="cs-CZ" altLang="cs-CZ" b="1" dirty="0" err="1">
                <a:solidFill>
                  <a:schemeClr val="hlink"/>
                </a:solidFill>
              </a:rPr>
              <a:t>hypokortikalismus</a:t>
            </a:r>
            <a:r>
              <a:rPr lang="cs-CZ" altLang="cs-CZ" dirty="0"/>
              <a:t> (</a:t>
            </a:r>
            <a:r>
              <a:rPr lang="cs-CZ" altLang="cs-CZ" b="1" dirty="0"/>
              <a:t>při snížené stimulaci ACTH</a:t>
            </a:r>
            <a:r>
              <a:rPr lang="cs-CZ" altLang="cs-CZ" dirty="0"/>
              <a:t>; při </a:t>
            </a:r>
            <a:r>
              <a:rPr lang="cs-CZ" altLang="cs-CZ" dirty="0" err="1"/>
              <a:t>hypothalamo</a:t>
            </a:r>
            <a:r>
              <a:rPr lang="cs-CZ" altLang="cs-CZ" dirty="0"/>
              <a:t>-hypofyzárních onemocněních (tbc, sarkoidóza, infekce) nebo při </a:t>
            </a:r>
            <a:r>
              <a:rPr lang="cs-CZ" altLang="cs-CZ" dirty="0" err="1"/>
              <a:t>hypothalamo</a:t>
            </a:r>
            <a:r>
              <a:rPr lang="cs-CZ" altLang="cs-CZ" dirty="0"/>
              <a:t>-hypofyzární </a:t>
            </a:r>
            <a:r>
              <a:rPr lang="cs-CZ" altLang="cs-CZ" dirty="0" err="1"/>
              <a:t>supresi</a:t>
            </a:r>
            <a:r>
              <a:rPr lang="cs-CZ" altLang="cs-CZ" dirty="0"/>
              <a:t> (steroidy produkující </a:t>
            </a:r>
            <a:r>
              <a:rPr lang="cs-CZ" altLang="cs-CZ" dirty="0" err="1"/>
              <a:t>neoplazie</a:t>
            </a:r>
            <a:r>
              <a:rPr lang="cs-CZ" altLang="cs-CZ" dirty="0"/>
              <a:t>, dlouhodobé užívání </a:t>
            </a:r>
            <a:r>
              <a:rPr lang="cs-CZ" altLang="cs-CZ" dirty="0" err="1"/>
              <a:t>steoidů</a:t>
            </a:r>
            <a:r>
              <a:rPr lang="cs-CZ" altLang="cs-CZ" dirty="0"/>
              <a:t>)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Primární akutní </a:t>
            </a:r>
            <a:r>
              <a:rPr lang="cs-CZ" altLang="cs-CZ" b="1" dirty="0" err="1">
                <a:solidFill>
                  <a:schemeClr val="hlink"/>
                </a:solidFill>
              </a:rPr>
              <a:t>adrenokortikální</a:t>
            </a:r>
            <a:r>
              <a:rPr lang="cs-CZ" altLang="cs-CZ" b="1" dirty="0">
                <a:solidFill>
                  <a:schemeClr val="hlink"/>
                </a:solidFill>
              </a:rPr>
              <a:t> insuficience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Krize pacientů s chronickou </a:t>
            </a:r>
            <a:r>
              <a:rPr lang="cs-CZ" altLang="cs-CZ" dirty="0" err="1"/>
              <a:t>adrenokrotikální</a:t>
            </a:r>
            <a:r>
              <a:rPr lang="cs-CZ" altLang="cs-CZ" dirty="0"/>
              <a:t> insuficiencí při stresu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Náhlé vysazení steroidů  u pacientů na dlouhodobé kortikoterapii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b="1" dirty="0"/>
              <a:t>Masivní adrenální hemoragie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dirty="0"/>
              <a:t>(novorozenci po komplikovaných porodech s traumaty, hypoxií; DIK; </a:t>
            </a:r>
            <a:r>
              <a:rPr lang="cs-CZ" altLang="cs-CZ" dirty="0" err="1"/>
              <a:t>Waterhousův-Friedrichsenův</a:t>
            </a:r>
            <a:r>
              <a:rPr lang="cs-CZ" altLang="cs-CZ" dirty="0"/>
              <a:t> syndrom: hemoragická nekróza kůry nadledvin, komplikace meningokokové sepse, DIK, endotoxiny-indukovaná vaskulitida?, purpura kůže (</a:t>
            </a:r>
            <a:r>
              <a:rPr lang="cs-CZ" altLang="cs-CZ" dirty="0" err="1"/>
              <a:t>reesp</a:t>
            </a:r>
            <a:r>
              <a:rPr lang="cs-CZ" altLang="cs-CZ" dirty="0"/>
              <a:t>. </a:t>
            </a:r>
            <a:r>
              <a:rPr lang="cs-CZ" altLang="cs-CZ" dirty="0" err="1"/>
              <a:t>Pseudomonádové</a:t>
            </a:r>
            <a:r>
              <a:rPr lang="cs-CZ" altLang="cs-CZ" dirty="0"/>
              <a:t>, pneumokokové, stafylokokové či </a:t>
            </a:r>
            <a:r>
              <a:rPr lang="cs-CZ" altLang="cs-CZ" dirty="0" err="1"/>
              <a:t>hemofilové</a:t>
            </a:r>
            <a:r>
              <a:rPr lang="cs-CZ" altLang="cs-CZ" dirty="0"/>
              <a:t> infekce)  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430536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>
            <a:extLst>
              <a:ext uri="{FF2B5EF4-FFF2-40B4-BE49-F238E27FC236}">
                <a16:creationId xmlns:a16="http://schemas.microsoft.com/office/drawing/2014/main" id="{892FD7F9-5450-41A4-8D09-4803B068A94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Primární chronická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adrenokortikální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insuficience (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Addisonova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choroba)</a:t>
            </a:r>
          </a:p>
        </p:txBody>
      </p:sp>
      <p:sp>
        <p:nvSpPr>
          <p:cNvPr id="223235" name="Rectangle 3">
            <a:extLst>
              <a:ext uri="{FF2B5EF4-FFF2-40B4-BE49-F238E27FC236}">
                <a16:creationId xmlns:a16="http://schemas.microsoft.com/office/drawing/2014/main" id="{2A461D80-EE3A-471C-933A-4CBCE5CB4A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85257" y="2060576"/>
            <a:ext cx="9048750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Nedostatek </a:t>
            </a:r>
            <a:r>
              <a:rPr lang="cs-CZ" altLang="cs-CZ" sz="2400" dirty="0" err="1"/>
              <a:t>mineralokortikoidů</a:t>
            </a:r>
            <a:r>
              <a:rPr lang="cs-CZ" altLang="cs-CZ" sz="2400" dirty="0"/>
              <a:t>, glukokortikoidů, androgenů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Progresivní slabost a únavnost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Gastrointestinální symptomy: anorexie, nauzea, zvracení, úbytek váhy, průjmy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Melaninová </a:t>
            </a:r>
            <a:r>
              <a:rPr lang="cs-CZ" altLang="cs-CZ" sz="2400" dirty="0" err="1"/>
              <a:t>hyperpigmentace</a:t>
            </a:r>
            <a:r>
              <a:rPr lang="cs-CZ" altLang="cs-CZ" sz="2400" dirty="0"/>
              <a:t> kůže u primárního </a:t>
            </a:r>
            <a:r>
              <a:rPr lang="cs-CZ" altLang="cs-CZ" sz="2400" dirty="0" err="1"/>
              <a:t>adrenokortikální</a:t>
            </a:r>
            <a:r>
              <a:rPr lang="cs-CZ" altLang="cs-CZ" sz="2400" dirty="0"/>
              <a:t> insuficience v důsledku zpětnovazebného zvýšení produkce CRH a tím i ACTH a MSH (sekundární </a:t>
            </a:r>
            <a:r>
              <a:rPr lang="cs-CZ" altLang="cs-CZ" sz="2400" dirty="0" err="1"/>
              <a:t>hypotalamo</a:t>
            </a:r>
            <a:r>
              <a:rPr lang="cs-CZ" altLang="cs-CZ" sz="2400" dirty="0"/>
              <a:t>-hypofyzární = „bílý“ </a:t>
            </a:r>
            <a:r>
              <a:rPr lang="cs-CZ" altLang="cs-CZ" sz="2400" dirty="0" err="1"/>
              <a:t>Addison</a:t>
            </a:r>
            <a:r>
              <a:rPr lang="cs-CZ" altLang="cs-CZ" sz="2400" dirty="0"/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err="1"/>
              <a:t>Hyponatrémie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hyperkalémie</a:t>
            </a:r>
            <a:r>
              <a:rPr lang="cs-CZ" altLang="cs-CZ" sz="2400" dirty="0"/>
              <a:t>, hypotenze, hypovolémie, hypoglykémie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err="1"/>
              <a:t>Addisonské</a:t>
            </a:r>
            <a:r>
              <a:rPr lang="cs-CZ" altLang="cs-CZ" sz="2400" dirty="0"/>
              <a:t> krize, rozvrat minerálního hospodářství</a:t>
            </a:r>
          </a:p>
        </p:txBody>
      </p:sp>
    </p:spTree>
    <p:extLst>
      <p:ext uri="{BB962C8B-B14F-4D97-AF65-F5344CB8AC3E}">
        <p14:creationId xmlns:p14="http://schemas.microsoft.com/office/powerpoint/2010/main" val="15652428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>
            <a:extLst>
              <a:ext uri="{FF2B5EF4-FFF2-40B4-BE49-F238E27FC236}">
                <a16:creationId xmlns:a16="http://schemas.microsoft.com/office/drawing/2014/main" id="{AAB2955D-501F-4EFF-9160-14A7750548B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097280" y="286603"/>
            <a:ext cx="10626634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Adrenokortikální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neoplazie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, hyperplazie a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pseudotumory</a:t>
            </a:r>
            <a:endParaRPr lang="cs-CZ" altLang="cs-CZ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4259" name="Rectangle 3">
            <a:extLst>
              <a:ext uri="{FF2B5EF4-FFF2-40B4-BE49-F238E27FC236}">
                <a16:creationId xmlns:a16="http://schemas.microsoft.com/office/drawing/2014/main" id="{85F14452-164D-4442-88F1-CF3FD19A99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5188" y="1844675"/>
            <a:ext cx="8229600" cy="4205288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cs-CZ" altLang="cs-CZ" dirty="0"/>
              <a:t>Hyperplazie; difúzní či </a:t>
            </a:r>
            <a:r>
              <a:rPr lang="cs-CZ" altLang="cs-CZ" dirty="0" err="1"/>
              <a:t>nodulární</a:t>
            </a:r>
            <a:r>
              <a:rPr lang="cs-CZ" altLang="cs-CZ" dirty="0"/>
              <a:t> (solitární i vícečetné uzly); hyperfunkční korové syndromy</a:t>
            </a:r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Adenom kůry nadledvin</a:t>
            </a:r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Karcinom kůry nadledvin</a:t>
            </a:r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Vzácně lipom, </a:t>
            </a:r>
            <a:r>
              <a:rPr lang="cs-CZ" altLang="cs-CZ" dirty="0" err="1"/>
              <a:t>myelolipom</a:t>
            </a:r>
            <a:r>
              <a:rPr lang="cs-CZ" altLang="cs-CZ" dirty="0"/>
              <a:t> </a:t>
            </a:r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Sekundární metastatické nádory (bronchogenní karcinomy, karcinomy </a:t>
            </a:r>
            <a:r>
              <a:rPr lang="cs-CZ" altLang="cs-CZ" dirty="0" err="1"/>
              <a:t>mammy</a:t>
            </a:r>
            <a:r>
              <a:rPr lang="cs-CZ" altLang="cs-CZ" dirty="0"/>
              <a:t>) </a:t>
            </a:r>
          </a:p>
          <a:p>
            <a:pPr eaLnBrk="1" hangingPunct="1"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456842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>
            <a:extLst>
              <a:ext uri="{FF2B5EF4-FFF2-40B4-BE49-F238E27FC236}">
                <a16:creationId xmlns:a16="http://schemas.microsoft.com/office/drawing/2014/main" id="{7B33BA68-5F20-4312-88B6-75C821FC3B6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Dřeň nadledvin +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extraadrenální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systém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chromafinních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paraganglií</a:t>
            </a:r>
            <a:endParaRPr lang="cs-CZ" altLang="cs-CZ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0947" name="Rectangle 3">
            <a:extLst>
              <a:ext uri="{FF2B5EF4-FFF2-40B4-BE49-F238E27FC236}">
                <a16:creationId xmlns:a16="http://schemas.microsoft.com/office/drawing/2014/main" id="{EF080877-FAC7-47AE-A1D7-8160F7B8E1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989138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dirty="0" err="1"/>
              <a:t>Chromafinní</a:t>
            </a:r>
            <a:r>
              <a:rPr lang="cs-CZ" altLang="cs-CZ" sz="2800" dirty="0"/>
              <a:t> buňky (specializované buňky neurální lišty) + </a:t>
            </a:r>
            <a:r>
              <a:rPr lang="cs-CZ" altLang="cs-CZ" sz="2800" dirty="0" err="1"/>
              <a:t>sustentakulární</a:t>
            </a:r>
            <a:r>
              <a:rPr lang="cs-CZ" altLang="cs-CZ" sz="2800" dirty="0"/>
              <a:t> buňky (podpůrné)</a:t>
            </a:r>
          </a:p>
          <a:p>
            <a:pPr eaLnBrk="1" hangingPunct="1">
              <a:defRPr/>
            </a:pPr>
            <a:endParaRPr lang="cs-CZ" altLang="cs-CZ" sz="2800" dirty="0"/>
          </a:p>
          <a:p>
            <a:pPr eaLnBrk="1" hangingPunct="1">
              <a:defRPr/>
            </a:pPr>
            <a:r>
              <a:rPr lang="cs-CZ" altLang="cs-CZ" sz="2800" dirty="0"/>
              <a:t>Syntéza a sekrece katecholaminů (</a:t>
            </a:r>
            <a:r>
              <a:rPr lang="cs-CZ" altLang="cs-CZ" sz="2800" dirty="0" err="1"/>
              <a:t>sympaticus</a:t>
            </a:r>
            <a:r>
              <a:rPr lang="cs-CZ" altLang="cs-CZ" sz="2800" dirty="0"/>
              <a:t>):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2800" dirty="0" err="1"/>
              <a:t>epinephrin</a:t>
            </a:r>
            <a:r>
              <a:rPr lang="cs-CZ" altLang="cs-CZ" sz="2800" dirty="0"/>
              <a:t> (adrenalin) – sekrece do vaskulárního systému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2800" dirty="0" err="1"/>
              <a:t>norepinephrin</a:t>
            </a:r>
            <a:r>
              <a:rPr lang="cs-CZ" altLang="cs-CZ" sz="2800" dirty="0"/>
              <a:t>  - lokální neurotransmiter</a:t>
            </a:r>
          </a:p>
        </p:txBody>
      </p:sp>
    </p:spTree>
    <p:extLst>
      <p:ext uri="{BB962C8B-B14F-4D97-AF65-F5344CB8AC3E}">
        <p14:creationId xmlns:p14="http://schemas.microsoft.com/office/powerpoint/2010/main" val="20275059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>
            <a:extLst>
              <a:ext uri="{FF2B5EF4-FFF2-40B4-BE49-F238E27FC236}">
                <a16:creationId xmlns:a16="http://schemas.microsoft.com/office/drawing/2014/main" id="{EE13E57F-BB16-4255-BCC4-F7339F3CA77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000478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dirty="0" err="1">
                <a:solidFill>
                  <a:schemeClr val="tx1"/>
                </a:solidFill>
                <a:latin typeface="+mn-lt"/>
              </a:rPr>
              <a:t>Extraadrenální</a:t>
            </a: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 systém </a:t>
            </a:r>
            <a:r>
              <a:rPr lang="cs-CZ" altLang="cs-CZ" sz="2800" dirty="0" err="1">
                <a:solidFill>
                  <a:schemeClr val="tx1"/>
                </a:solidFill>
                <a:latin typeface="+mn-lt"/>
              </a:rPr>
              <a:t>chromafinních</a:t>
            </a: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2800" dirty="0" err="1">
                <a:solidFill>
                  <a:schemeClr val="tx1"/>
                </a:solidFill>
                <a:latin typeface="+mn-lt"/>
              </a:rPr>
              <a:t>paraganglií</a:t>
            </a: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pic>
        <p:nvPicPr>
          <p:cNvPr id="50179" name="Picture 5" descr="paraganglia">
            <a:extLst>
              <a:ext uri="{FF2B5EF4-FFF2-40B4-BE49-F238E27FC236}">
                <a16:creationId xmlns:a16="http://schemas.microsoft.com/office/drawing/2014/main" id="{60874178-8B48-4C88-BCAD-1158FEE120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3114" y="1268413"/>
            <a:ext cx="3246437" cy="5257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2839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>
            <a:extLst>
              <a:ext uri="{FF2B5EF4-FFF2-40B4-BE49-F238E27FC236}">
                <a16:creationId xmlns:a16="http://schemas.microsoft.com/office/drawing/2014/main" id="{29FD22CD-2638-407F-B128-433CDC4A4BC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dirty="0" err="1">
                <a:solidFill>
                  <a:schemeClr val="tx1"/>
                </a:solidFill>
                <a:latin typeface="+mn-lt"/>
              </a:rPr>
              <a:t>Neoplazie</a:t>
            </a: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 adrenálního a </a:t>
            </a:r>
            <a:r>
              <a:rPr lang="cs-CZ" altLang="cs-CZ" sz="3200" dirty="0" err="1">
                <a:solidFill>
                  <a:schemeClr val="tx1"/>
                </a:solidFill>
                <a:latin typeface="+mn-lt"/>
              </a:rPr>
              <a:t>extraadrenálního</a:t>
            </a: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 systému </a:t>
            </a:r>
            <a:r>
              <a:rPr lang="cs-CZ" altLang="cs-CZ" sz="3200" dirty="0" err="1">
                <a:solidFill>
                  <a:schemeClr val="tx1"/>
                </a:solidFill>
                <a:latin typeface="+mn-lt"/>
              </a:rPr>
              <a:t>paraganglií</a:t>
            </a:r>
            <a:endParaRPr lang="cs-CZ" altLang="cs-CZ" sz="3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7091" name="Rectangle 3">
            <a:extLst>
              <a:ext uri="{FF2B5EF4-FFF2-40B4-BE49-F238E27FC236}">
                <a16:creationId xmlns:a16="http://schemas.microsoft.com/office/drawing/2014/main" id="{DDFBE3AD-7BEA-4D00-9352-FF89CA4356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>
                <a:solidFill>
                  <a:schemeClr val="hlink"/>
                </a:solidFill>
              </a:rPr>
              <a:t>Neoplazie chromafinních buněk – feochromocytom (chromafinní parangangliom)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adrenální (3/4) i extraadrenální (1/4; Zuckerkandlův orgán + karotické tělísko)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asociace s MEN-2A a 2B (10 %)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uni i bilaterální (vzácně, spíše u familiárních), u dopělých i dětí (spíše familiární)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10 % s maligním biologickým chováním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paroxysmální hypertenze, cerebrální hemoragie</a:t>
            </a:r>
            <a:r>
              <a:rPr lang="cs-CZ" altLang="cs-CZ" b="1">
                <a:solidFill>
                  <a:schemeClr val="hlink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b="1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>
                <a:solidFill>
                  <a:schemeClr val="hlink"/>
                </a:solidFill>
              </a:rPr>
              <a:t>Neoplazie neuronální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Neuroblastom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Ganglioneuroblastom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Ganglioneurom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/>
          </a:p>
          <a:p>
            <a:pPr eaLnBrk="1" hangingPunct="1">
              <a:lnSpc>
                <a:spcPct val="80000"/>
              </a:lnSpc>
              <a:defRPr/>
            </a:pPr>
            <a:endParaRPr lang="cs-CZ" altLang="cs-CZ"/>
          </a:p>
          <a:p>
            <a:pPr eaLnBrk="1" hangingPunct="1">
              <a:lnSpc>
                <a:spcPct val="80000"/>
              </a:lnSpc>
              <a:defRPr/>
            </a:pPr>
            <a:endParaRPr lang="cs-CZ" altLang="cs-CZ" b="1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6501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924E34A0-E93B-437D-87F3-8F9BB78CD41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>
                <a:solidFill>
                  <a:srgbClr val="F20A26"/>
                </a:solidFill>
              </a:rPr>
              <a:t>Soustava vegetativních nervů</a:t>
            </a:r>
          </a:p>
        </p:txBody>
      </p:sp>
      <p:sp>
        <p:nvSpPr>
          <p:cNvPr id="211971" name="Rectangle 3">
            <a:extLst>
              <a:ext uri="{FF2B5EF4-FFF2-40B4-BE49-F238E27FC236}">
                <a16:creationId xmlns:a16="http://schemas.microsoft.com/office/drawing/2014/main" id="{0F6F26D3-8F1C-494F-A7EA-BEEB4D1075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/>
              <a:t>Regulace činnosti hladkého svalstva orgánů a cév, činnost srdce, sekreci žláz</a:t>
            </a:r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Počáteční jádro (mozkový kmen, mícha) – </a:t>
            </a:r>
            <a:r>
              <a:rPr lang="cs-CZ" altLang="cs-CZ" dirty="0" err="1"/>
              <a:t>pregangliová</a:t>
            </a:r>
            <a:r>
              <a:rPr lang="cs-CZ" altLang="cs-CZ" dirty="0"/>
              <a:t> vlákna, vegetativní ganglia – </a:t>
            </a:r>
            <a:r>
              <a:rPr lang="cs-CZ" altLang="cs-CZ" dirty="0" err="1"/>
              <a:t>postagangliová</a:t>
            </a:r>
            <a:r>
              <a:rPr lang="cs-CZ" altLang="cs-CZ" dirty="0"/>
              <a:t> vlákna – cílový orgán </a:t>
            </a:r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 err="1"/>
              <a:t>Sympaticus</a:t>
            </a:r>
            <a:r>
              <a:rPr lang="cs-CZ" altLang="cs-CZ" dirty="0"/>
              <a:t> a </a:t>
            </a:r>
            <a:r>
              <a:rPr lang="cs-CZ" altLang="cs-CZ" dirty="0" err="1"/>
              <a:t>parasympaticus</a:t>
            </a:r>
            <a:r>
              <a:rPr lang="cs-CZ" altLang="cs-CZ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717015160"/>
      </p:ext>
    </p:extLst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>
            <a:extLst>
              <a:ext uri="{FF2B5EF4-FFF2-40B4-BE49-F238E27FC236}">
                <a16:creationId xmlns:a16="http://schemas.microsoft.com/office/drawing/2014/main" id="{C9E616B5-1781-4176-803E-6BFA29D23A6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>
              <a:solidFill>
                <a:srgbClr val="F20A26"/>
              </a:solidFill>
            </a:endParaRPr>
          </a:p>
        </p:txBody>
      </p:sp>
      <p:sp>
        <p:nvSpPr>
          <p:cNvPr id="212995" name="Rectangle 3">
            <a:extLst>
              <a:ext uri="{FF2B5EF4-FFF2-40B4-BE49-F238E27FC236}">
                <a16:creationId xmlns:a16="http://schemas.microsoft.com/office/drawing/2014/main" id="{579D40A6-08E5-45B4-8327-2BDD5A1614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b="1" dirty="0" err="1">
                <a:solidFill>
                  <a:schemeClr val="hlink"/>
                </a:solidFill>
              </a:rPr>
              <a:t>Parasympaticus</a:t>
            </a:r>
            <a:r>
              <a:rPr lang="cs-CZ" altLang="cs-CZ" sz="2800" b="1" dirty="0">
                <a:solidFill>
                  <a:schemeClr val="hlink"/>
                </a:solidFill>
              </a:rPr>
              <a:t>: </a:t>
            </a:r>
            <a:r>
              <a:rPr lang="cs-CZ" altLang="cs-CZ" sz="2800" dirty="0" err="1"/>
              <a:t>preganliová</a:t>
            </a:r>
            <a:r>
              <a:rPr lang="cs-CZ" altLang="cs-CZ" sz="2800" dirty="0"/>
              <a:t> vlákna z neuronů v blízkosti hlavových nervů a šedé hmoty sakrální míchy – ganglia a gangliové buňky v parasympatických pleteních – </a:t>
            </a:r>
            <a:r>
              <a:rPr lang="cs-CZ" altLang="cs-CZ" sz="2800" dirty="0" err="1"/>
              <a:t>postgangliová</a:t>
            </a:r>
            <a:r>
              <a:rPr lang="cs-CZ" altLang="cs-CZ" sz="2800" dirty="0"/>
              <a:t> vlákna</a:t>
            </a:r>
          </a:p>
          <a:p>
            <a:pPr marL="0" indent="0">
              <a:buNone/>
              <a:defRPr/>
            </a:pPr>
            <a:endParaRPr lang="cs-CZ" altLang="cs-CZ" sz="2800" dirty="0"/>
          </a:p>
          <a:p>
            <a:pPr eaLnBrk="1" hangingPunct="1">
              <a:defRPr/>
            </a:pPr>
            <a:r>
              <a:rPr lang="cs-CZ" altLang="cs-CZ" sz="2800" b="1" dirty="0" err="1">
                <a:solidFill>
                  <a:schemeClr val="hlink"/>
                </a:solidFill>
              </a:rPr>
              <a:t>Sympaticus</a:t>
            </a:r>
            <a:r>
              <a:rPr lang="cs-CZ" altLang="cs-CZ" sz="2800" b="1" dirty="0">
                <a:solidFill>
                  <a:schemeClr val="hlink"/>
                </a:solidFill>
              </a:rPr>
              <a:t>:</a:t>
            </a:r>
            <a:r>
              <a:rPr lang="cs-CZ" altLang="cs-CZ" sz="2800" dirty="0"/>
              <a:t> </a:t>
            </a:r>
            <a:r>
              <a:rPr lang="cs-CZ" altLang="cs-CZ" sz="2800" dirty="0" err="1"/>
              <a:t>pregangliová</a:t>
            </a:r>
            <a:r>
              <a:rPr lang="cs-CZ" altLang="cs-CZ" sz="2800" dirty="0"/>
              <a:t> vlákna z neuronů postranních provazců hrudní a bederní míchy – ganglia </a:t>
            </a:r>
            <a:r>
              <a:rPr lang="cs-CZ" altLang="cs-CZ" sz="2800" dirty="0" err="1"/>
              <a:t>truncus</a:t>
            </a:r>
            <a:r>
              <a:rPr lang="cs-CZ" altLang="cs-CZ" sz="2800" dirty="0"/>
              <a:t> </a:t>
            </a:r>
            <a:r>
              <a:rPr lang="cs-CZ" altLang="cs-CZ" sz="2800" dirty="0" err="1"/>
              <a:t>sympaticus</a:t>
            </a:r>
            <a:r>
              <a:rPr lang="cs-CZ" altLang="cs-CZ" sz="2800" dirty="0"/>
              <a:t> či útrobní ganglia –</a:t>
            </a:r>
            <a:r>
              <a:rPr lang="cs-CZ" altLang="cs-CZ" sz="2800" dirty="0" err="1"/>
              <a:t>postagangliová</a:t>
            </a:r>
            <a:r>
              <a:rPr lang="cs-CZ" altLang="cs-CZ" sz="2800" dirty="0"/>
              <a:t> vlákna (s periferními nervy či </a:t>
            </a:r>
            <a:r>
              <a:rPr lang="cs-CZ" altLang="cs-CZ" sz="2800" dirty="0" err="1"/>
              <a:t>splanchnické</a:t>
            </a:r>
            <a:r>
              <a:rPr lang="cs-CZ" altLang="cs-CZ" sz="2800" dirty="0"/>
              <a:t> nervy)</a:t>
            </a:r>
          </a:p>
          <a:p>
            <a:pPr eaLnBrk="1" hangingPunct="1">
              <a:defRPr/>
            </a:pPr>
            <a:endParaRPr lang="cs-CZ" altLang="cs-CZ" sz="2800" dirty="0"/>
          </a:p>
          <a:p>
            <a:pPr eaLnBrk="1" hangingPunct="1">
              <a:defRPr/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2253789355"/>
      </p:ext>
    </p:extLst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>
            <a:extLst>
              <a:ext uri="{FF2B5EF4-FFF2-40B4-BE49-F238E27FC236}">
                <a16:creationId xmlns:a16="http://schemas.microsoft.com/office/drawing/2014/main" id="{C87D9AEC-090E-47B9-BA80-C42EAD3808D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>
                <a:solidFill>
                  <a:srgbClr val="F20A26"/>
                </a:solidFill>
              </a:rPr>
              <a:t>Sympaticus</a:t>
            </a:r>
          </a:p>
        </p:txBody>
      </p:sp>
      <p:sp>
        <p:nvSpPr>
          <p:cNvPr id="214019" name="Rectangle 3">
            <a:extLst>
              <a:ext uri="{FF2B5EF4-FFF2-40B4-BE49-F238E27FC236}">
                <a16:creationId xmlns:a16="http://schemas.microsoft.com/office/drawing/2014/main" id="{1D2F66C0-E1A8-482B-BB7E-E0AB78346E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zvyšuje srdeční činnost, TK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rozšiřuje průdušky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zeslabuje peristaltiku střev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rozšiřuje zornice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snižuje sekreci slin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zvyšuje svalové napětí svěračů konečníku a močového měchýře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vyvolává sekreci dřeně nadledvin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snižuje průtok krve v kůži a břišních orgánech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vyvolává sekreci potních žláz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vyvolává stahy hladkých svalů a chlupů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/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/>
          </a:p>
        </p:txBody>
      </p:sp>
    </p:spTree>
    <p:extLst>
      <p:ext uri="{BB962C8B-B14F-4D97-AF65-F5344CB8AC3E}">
        <p14:creationId xmlns:p14="http://schemas.microsoft.com/office/powerpoint/2010/main" val="4288770240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0AFD0F3E-9086-47CE-B277-283E37F690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1410198"/>
              </p:ext>
            </p:extLst>
          </p:nvPr>
        </p:nvGraphicFramePr>
        <p:xfrm>
          <a:off x="2093914" y="2014538"/>
          <a:ext cx="8002587" cy="3484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099">
                  <a:extLst>
                    <a:ext uri="{9D8B030D-6E8A-4147-A177-3AD203B41FA5}">
                      <a16:colId xmlns:a16="http://schemas.microsoft.com/office/drawing/2014/main" val="2588465274"/>
                    </a:ext>
                  </a:extLst>
                </a:gridCol>
                <a:gridCol w="4762488">
                  <a:extLst>
                    <a:ext uri="{9D8B030D-6E8A-4147-A177-3AD203B41FA5}">
                      <a16:colId xmlns:a16="http://schemas.microsoft.com/office/drawing/2014/main" val="1949794742"/>
                    </a:ext>
                  </a:extLst>
                </a:gridCol>
              </a:tblGrid>
              <a:tr h="370727">
                <a:tc gridSpan="2">
                  <a:txBody>
                    <a:bodyPr/>
                    <a:lstStyle/>
                    <a:p>
                      <a:r>
                        <a:rPr lang="cs-CZ" sz="1800" dirty="0"/>
                        <a:t>Endokrinopatie</a:t>
                      </a:r>
                    </a:p>
                  </a:txBody>
                  <a:tcPr marL="91433" marR="91433" marT="45707" marB="45707"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921611"/>
                  </a:ext>
                </a:extLst>
              </a:tr>
              <a:tr h="370727">
                <a:tc>
                  <a:txBody>
                    <a:bodyPr/>
                    <a:lstStyle/>
                    <a:p>
                      <a:r>
                        <a:rPr lang="cs-CZ" sz="1800" b="1" dirty="0"/>
                        <a:t>Symptomy</a:t>
                      </a:r>
                    </a:p>
                  </a:txBody>
                  <a:tcPr marL="91433" marR="91433" marT="45707" marB="45707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 dirty="0"/>
                        <a:t>Patologie </a:t>
                      </a:r>
                    </a:p>
                  </a:txBody>
                  <a:tcPr marL="91433" marR="91433" marT="45707" marB="45707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905027"/>
                  </a:ext>
                </a:extLst>
              </a:tr>
              <a:tr h="914369">
                <a:tc>
                  <a:txBody>
                    <a:bodyPr/>
                    <a:lstStyle/>
                    <a:p>
                      <a:r>
                        <a:rPr lang="cs-CZ" sz="1800" b="1" dirty="0"/>
                        <a:t>Hormonální exces (hyperfunkce)</a:t>
                      </a:r>
                    </a:p>
                  </a:txBody>
                  <a:tcPr marL="91433" marR="91433" marT="45707" marB="4570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Hyperplazie endokrinní žlázy v důsledku zvýšené stimulace sekrece</a:t>
                      </a:r>
                    </a:p>
                    <a:p>
                      <a:r>
                        <a:rPr lang="cs-CZ" sz="1800" dirty="0"/>
                        <a:t>Hormonálně aktivní </a:t>
                      </a:r>
                      <a:r>
                        <a:rPr lang="cs-CZ" sz="1800" dirty="0" err="1"/>
                        <a:t>neoplazie</a:t>
                      </a:r>
                      <a:r>
                        <a:rPr lang="cs-CZ" sz="1800" dirty="0"/>
                        <a:t> endokrinní žlázy</a:t>
                      </a:r>
                    </a:p>
                  </a:txBody>
                  <a:tcPr marL="91433" marR="91433" marT="45707" marB="45707"/>
                </a:tc>
                <a:extLst>
                  <a:ext uri="{0D108BD9-81ED-4DB2-BD59-A6C34878D82A}">
                    <a16:rowId xmlns:a16="http://schemas.microsoft.com/office/drawing/2014/main" val="2667660490"/>
                  </a:ext>
                </a:extLst>
              </a:tr>
              <a:tr h="1188688">
                <a:tc>
                  <a:txBody>
                    <a:bodyPr/>
                    <a:lstStyle/>
                    <a:p>
                      <a:r>
                        <a:rPr lang="cs-CZ" sz="1800" b="1" dirty="0"/>
                        <a:t>Hormonální deficit (hypofunkce)</a:t>
                      </a:r>
                    </a:p>
                  </a:txBody>
                  <a:tcPr marL="91433" marR="91433" marT="45707" marB="4570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Atrofie endokrinní žlázy při ztrátě/snížení stimulace sekrece</a:t>
                      </a:r>
                    </a:p>
                    <a:p>
                      <a:r>
                        <a:rPr lang="cs-CZ" sz="1800" dirty="0"/>
                        <a:t>Destrukce endokrinní žlázy zánětem, ischémií, nádorem</a:t>
                      </a:r>
                    </a:p>
                  </a:txBody>
                  <a:tcPr marL="91433" marR="91433" marT="45707" marB="45707"/>
                </a:tc>
                <a:extLst>
                  <a:ext uri="{0D108BD9-81ED-4DB2-BD59-A6C34878D82A}">
                    <a16:rowId xmlns:a16="http://schemas.microsoft.com/office/drawing/2014/main" val="4056471010"/>
                  </a:ext>
                </a:extLst>
              </a:tr>
              <a:tr h="640051">
                <a:tc>
                  <a:txBody>
                    <a:bodyPr/>
                    <a:lstStyle/>
                    <a:p>
                      <a:r>
                        <a:rPr lang="cs-CZ" sz="1800" b="1" dirty="0"/>
                        <a:t>Difúzní zvětšení žlázy</a:t>
                      </a:r>
                    </a:p>
                  </a:txBody>
                  <a:tcPr marL="91433" marR="91433" marT="45707" marB="4570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Zánětlivá infiltrace</a:t>
                      </a:r>
                    </a:p>
                    <a:p>
                      <a:r>
                        <a:rPr lang="cs-CZ" sz="1800" dirty="0"/>
                        <a:t>Hyperplazie</a:t>
                      </a:r>
                    </a:p>
                  </a:txBody>
                  <a:tcPr marL="91433" marR="91433" marT="45707" marB="45707"/>
                </a:tc>
                <a:extLst>
                  <a:ext uri="{0D108BD9-81ED-4DB2-BD59-A6C34878D82A}">
                    <a16:rowId xmlns:a16="http://schemas.microsoft.com/office/drawing/2014/main" val="11243319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8795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>
            <a:extLst>
              <a:ext uri="{FF2B5EF4-FFF2-40B4-BE49-F238E27FC236}">
                <a16:creationId xmlns:a16="http://schemas.microsoft.com/office/drawing/2014/main" id="{005571B1-F542-4A21-A938-6D5401857FA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>
                <a:solidFill>
                  <a:srgbClr val="F20A26"/>
                </a:solidFill>
              </a:rPr>
              <a:t>Parasympaticus</a:t>
            </a:r>
          </a:p>
        </p:txBody>
      </p:sp>
      <p:sp>
        <p:nvSpPr>
          <p:cNvPr id="215043" name="Rectangle 3">
            <a:extLst>
              <a:ext uri="{FF2B5EF4-FFF2-40B4-BE49-F238E27FC236}">
                <a16:creationId xmlns:a16="http://schemas.microsoft.com/office/drawing/2014/main" id="{105C924B-A523-4B38-8870-FE77E29860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zpomaluje srdeční činnost, snižuje TK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zužuje průdušky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zesiluje peristaltiku střev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zužuje zornice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vyvolává sekreci slin a trávicích šťáv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snižuje svalové napětí svěračů konečníku a močového měchýře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zvyšuje průtok krve v kůži a břišních orgánech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zklidňuje sekreci potních žláz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zklidňuje stahy hladkých svalů a chlupů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zajišťuje akomodaci oka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způsobuje erekci vnějších pohlavních orgánů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/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/>
          </a:p>
        </p:txBody>
      </p:sp>
    </p:spTree>
    <p:extLst>
      <p:ext uri="{BB962C8B-B14F-4D97-AF65-F5344CB8AC3E}">
        <p14:creationId xmlns:p14="http://schemas.microsoft.com/office/powerpoint/2010/main" val="3074124510"/>
      </p:ext>
    </p:extLst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>
            <a:extLst>
              <a:ext uri="{FF2B5EF4-FFF2-40B4-BE49-F238E27FC236}">
                <a16:creationId xmlns:a16="http://schemas.microsoft.com/office/drawing/2014/main" id="{B0A372BC-CDF1-462C-9478-B809791D42D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Syndromy mnohočetné endokrinní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neoplazie</a:t>
            </a:r>
            <a:endParaRPr lang="cs-CZ" altLang="cs-CZ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8115" name="Rectangle 3">
            <a:extLst>
              <a:ext uri="{FF2B5EF4-FFF2-40B4-BE49-F238E27FC236}">
                <a16:creationId xmlns:a16="http://schemas.microsoft.com/office/drawing/2014/main" id="{C8A54432-FF85-44A9-842B-60A7D856696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097280" y="2090662"/>
            <a:ext cx="4937760" cy="402336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MEN-1 (inaktivace </a:t>
            </a:r>
            <a:r>
              <a:rPr lang="cs-CZ" altLang="cs-CZ" sz="1600" b="1" i="1" dirty="0">
                <a:solidFill>
                  <a:schemeClr val="hlink"/>
                </a:solidFill>
              </a:rPr>
              <a:t>MEN1</a:t>
            </a:r>
            <a:r>
              <a:rPr lang="cs-CZ" altLang="cs-CZ" sz="1600" b="1" dirty="0">
                <a:solidFill>
                  <a:schemeClr val="hlink"/>
                </a:solidFill>
              </a:rPr>
              <a:t> tumor supresorového genu)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Adenomy hypofýzy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Hyperplazie a adenomy </a:t>
            </a:r>
            <a:r>
              <a:rPr lang="cs-CZ" altLang="cs-CZ" sz="1600" dirty="0" err="1"/>
              <a:t>příštitných</a:t>
            </a:r>
            <a:r>
              <a:rPr lang="cs-CZ" altLang="cs-CZ" sz="1600" dirty="0"/>
              <a:t> tělísek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Hyperplazie a </a:t>
            </a:r>
            <a:r>
              <a:rPr lang="cs-CZ" altLang="cs-CZ" sz="1600" dirty="0" err="1"/>
              <a:t>neoplazie</a:t>
            </a:r>
            <a:r>
              <a:rPr lang="cs-CZ" altLang="cs-CZ" sz="1600" dirty="0"/>
              <a:t> endokrinního pankreatu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/>
              <a:t>Adrenokortikální</a:t>
            </a:r>
            <a:r>
              <a:rPr lang="cs-CZ" altLang="cs-CZ" sz="1600" dirty="0"/>
              <a:t> hyperplazie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600" dirty="0"/>
          </a:p>
        </p:txBody>
      </p:sp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01C0192D-BE81-4A8E-8AB3-333B45D64A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234" y="2090662"/>
            <a:ext cx="4937760" cy="402336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MEN-2A (aktivace </a:t>
            </a:r>
            <a:r>
              <a:rPr lang="cs-CZ" altLang="cs-CZ" b="1" i="1" dirty="0">
                <a:solidFill>
                  <a:schemeClr val="hlink"/>
                </a:solidFill>
              </a:rPr>
              <a:t>RET</a:t>
            </a:r>
            <a:r>
              <a:rPr lang="cs-CZ" altLang="cs-CZ" b="1" dirty="0">
                <a:solidFill>
                  <a:schemeClr val="hlink"/>
                </a:solidFill>
              </a:rPr>
              <a:t> </a:t>
            </a:r>
            <a:r>
              <a:rPr lang="cs-CZ" altLang="cs-CZ" b="1" dirty="0" err="1">
                <a:solidFill>
                  <a:schemeClr val="hlink"/>
                </a:solidFill>
              </a:rPr>
              <a:t>protoonkogen</a:t>
            </a:r>
            <a:r>
              <a:rPr lang="cs-CZ" altLang="cs-CZ" b="1" dirty="0">
                <a:solidFill>
                  <a:schemeClr val="hlink"/>
                </a:solidFill>
              </a:rPr>
              <a:t>)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Hyperplazie </a:t>
            </a:r>
            <a:r>
              <a:rPr lang="cs-CZ" altLang="cs-CZ" dirty="0" err="1"/>
              <a:t>příštitných</a:t>
            </a:r>
            <a:r>
              <a:rPr lang="cs-CZ" altLang="cs-CZ" dirty="0"/>
              <a:t> tělísek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Feochromocytom</a:t>
            </a:r>
            <a:endParaRPr lang="cs-CZ" altLang="cs-CZ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Medulární karcinom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Hyperplazie C-buněk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endParaRPr lang="cs-CZ" altLang="cs-CZ" b="1" dirty="0">
              <a:solidFill>
                <a:schemeClr val="hlink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MEN-2B (</a:t>
            </a:r>
            <a:r>
              <a:rPr lang="cs-CZ" altLang="cs-CZ" b="1" i="1" dirty="0">
                <a:solidFill>
                  <a:schemeClr val="hlink"/>
                </a:solidFill>
              </a:rPr>
              <a:t>RET</a:t>
            </a:r>
            <a:r>
              <a:rPr lang="cs-CZ" altLang="cs-CZ" b="1" dirty="0">
                <a:solidFill>
                  <a:schemeClr val="hlink"/>
                </a:solidFill>
              </a:rPr>
              <a:t>; Met918Thr) </a:t>
            </a:r>
            <a:r>
              <a:rPr lang="cs-CZ" altLang="cs-CZ" b="1" baseline="30000" dirty="0">
                <a:solidFill>
                  <a:schemeClr val="hlink"/>
                </a:solidFill>
              </a:rPr>
              <a:t> </a:t>
            </a:r>
            <a:endParaRPr lang="cs-CZ" altLang="cs-CZ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Feochromocytom</a:t>
            </a:r>
            <a:endParaRPr lang="cs-CZ" altLang="cs-CZ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Medulární karcinom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Hyperplazie C-buněk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Mukokutánní</a:t>
            </a:r>
            <a:r>
              <a:rPr lang="cs-CZ" altLang="cs-CZ" dirty="0"/>
              <a:t> </a:t>
            </a:r>
            <a:r>
              <a:rPr lang="cs-CZ" altLang="cs-CZ" dirty="0" err="1"/>
              <a:t>neuromy</a:t>
            </a:r>
            <a:r>
              <a:rPr lang="cs-CZ" altLang="cs-CZ" dirty="0"/>
              <a:t> a </a:t>
            </a:r>
            <a:r>
              <a:rPr lang="cs-CZ" altLang="cs-CZ" dirty="0" err="1"/>
              <a:t>ganglioneuromy</a:t>
            </a:r>
            <a:endParaRPr lang="cs-CZ" altLang="cs-CZ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Marfanoidní</a:t>
            </a:r>
            <a:r>
              <a:rPr lang="cs-CZ" altLang="cs-CZ" dirty="0"/>
              <a:t> habitus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04014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>
            <a:extLst>
              <a:ext uri="{FF2B5EF4-FFF2-40B4-BE49-F238E27FC236}">
                <a16:creationId xmlns:a16="http://schemas.microsoft.com/office/drawing/2014/main" id="{D28BC480-6C82-4C7B-BD2C-E0D56C7CA5B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Epifýza –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glandula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pinealis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- šišinka</a:t>
            </a:r>
          </a:p>
        </p:txBody>
      </p:sp>
      <p:sp>
        <p:nvSpPr>
          <p:cNvPr id="219139" name="Rectangle 3">
            <a:extLst>
              <a:ext uri="{FF2B5EF4-FFF2-40B4-BE49-F238E27FC236}">
                <a16:creationId xmlns:a16="http://schemas.microsoft.com/office/drawing/2014/main" id="{440D478D-F641-4D25-960A-154A78C21D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Mezi </a:t>
            </a:r>
            <a:r>
              <a:rPr lang="cs-CZ" altLang="cs-CZ" sz="2400" dirty="0" err="1"/>
              <a:t>colliculi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superiores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laminae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quadrigeminae</a:t>
            </a:r>
            <a:endParaRPr lang="cs-CZ" altLang="cs-CZ" sz="2400" dirty="0"/>
          </a:p>
          <a:p>
            <a:pPr marL="0" indent="0"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err="1"/>
              <a:t>Pinealocyty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fotosensorická</a:t>
            </a:r>
            <a:r>
              <a:rPr lang="cs-CZ" altLang="cs-CZ" sz="2400" dirty="0"/>
              <a:t> a neuroendokrinní funkce; produkce melatoninu(</a:t>
            </a:r>
            <a:r>
              <a:rPr lang="cs-CZ" altLang="cs-CZ" sz="2400" dirty="0" err="1"/>
              <a:t>antigonadotropní</a:t>
            </a:r>
            <a:r>
              <a:rPr lang="cs-CZ" altLang="cs-CZ" sz="2400" dirty="0"/>
              <a:t> účinky) + </a:t>
            </a:r>
            <a:r>
              <a:rPr lang="cs-CZ" altLang="cs-CZ" sz="2400" dirty="0" err="1"/>
              <a:t>neurogliální</a:t>
            </a:r>
            <a:r>
              <a:rPr lang="cs-CZ" altLang="cs-CZ" sz="2400" dirty="0"/>
              <a:t> stroma </a:t>
            </a:r>
          </a:p>
          <a:p>
            <a:pPr marL="0" indent="0"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Nádory z </a:t>
            </a:r>
            <a:r>
              <a:rPr lang="cs-CZ" altLang="cs-CZ" sz="2400" b="1" dirty="0" err="1">
                <a:solidFill>
                  <a:schemeClr val="hlink"/>
                </a:solidFill>
              </a:rPr>
              <a:t>germinálních</a:t>
            </a:r>
            <a:r>
              <a:rPr lang="cs-CZ" altLang="cs-CZ" sz="2400" b="1" dirty="0">
                <a:solidFill>
                  <a:schemeClr val="hlink"/>
                </a:solidFill>
              </a:rPr>
              <a:t> buněk: </a:t>
            </a:r>
            <a:r>
              <a:rPr lang="cs-CZ" altLang="cs-CZ" sz="2400" dirty="0"/>
              <a:t>teratom, </a:t>
            </a:r>
            <a:r>
              <a:rPr lang="cs-CZ" altLang="cs-CZ" sz="2400" dirty="0" err="1"/>
              <a:t>seminom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dysgerminom</a:t>
            </a:r>
            <a:r>
              <a:rPr lang="cs-CZ" altLang="cs-CZ" sz="2400" dirty="0"/>
              <a:t>), embryonální karcinom, </a:t>
            </a:r>
            <a:r>
              <a:rPr lang="cs-CZ" altLang="cs-CZ" sz="2400" dirty="0" err="1"/>
              <a:t>chorionkarcinom</a:t>
            </a:r>
            <a:r>
              <a:rPr lang="cs-CZ" altLang="cs-CZ" sz="2400" dirty="0"/>
              <a:t>,…</a:t>
            </a:r>
          </a:p>
          <a:p>
            <a:pPr marL="0" indent="0"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 err="1">
                <a:solidFill>
                  <a:schemeClr val="hlink"/>
                </a:solidFill>
              </a:rPr>
              <a:t>Pinealomy</a:t>
            </a:r>
            <a:r>
              <a:rPr lang="cs-CZ" altLang="cs-CZ" sz="2400" b="1" dirty="0">
                <a:solidFill>
                  <a:schemeClr val="hlink"/>
                </a:solidFill>
              </a:rPr>
              <a:t>: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 err="1"/>
              <a:t>Pinealocytomy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 err="1"/>
              <a:t>Pinealoblastomy</a:t>
            </a:r>
            <a:r>
              <a:rPr lang="cs-CZ" altLang="cs-CZ" sz="2400" dirty="0"/>
              <a:t> (primitivní embryonální tumor)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8854245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CE868F3C-FFC0-4491-BC96-A50D62CA0A5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Endokrinní pankreas – Langerhansovy ostrůvky</a:t>
            </a:r>
          </a:p>
        </p:txBody>
      </p:sp>
      <p:sp>
        <p:nvSpPr>
          <p:cNvPr id="199683" name="Rectangle 3">
            <a:extLst>
              <a:ext uri="{FF2B5EF4-FFF2-40B4-BE49-F238E27FC236}">
                <a16:creationId xmlns:a16="http://schemas.microsoft.com/office/drawing/2014/main" id="{3DE804D0-4745-478E-A84F-EBEF4E2716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916113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B (insulin, 68 %)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A (glukagon (</a:t>
            </a:r>
            <a:r>
              <a:rPr lang="cs-CZ" altLang="cs-CZ" sz="2400" dirty="0" err="1"/>
              <a:t>glykogenolytická</a:t>
            </a:r>
            <a:r>
              <a:rPr lang="cs-CZ" altLang="cs-CZ" sz="2400" dirty="0"/>
              <a:t> aktivita), 20 %)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D (</a:t>
            </a:r>
            <a:r>
              <a:rPr lang="cs-CZ" altLang="cs-CZ" sz="2400" dirty="0" err="1"/>
              <a:t>somatostatin</a:t>
            </a:r>
            <a:r>
              <a:rPr lang="cs-CZ" altLang="cs-CZ" sz="2400" dirty="0"/>
              <a:t> (tlumí sekreci inzulinu a </a:t>
            </a:r>
            <a:r>
              <a:rPr lang="cs-CZ" altLang="cs-CZ" sz="2400" dirty="0" err="1"/>
              <a:t>glukagonu</a:t>
            </a:r>
            <a:r>
              <a:rPr lang="cs-CZ" altLang="cs-CZ" sz="2400" dirty="0"/>
              <a:t>), 10 %)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PP buňky (pankreatický polypeptid (inhibice střevní motility, stimulace sekrece žaludečních a intestinálních enzymů), 2 %)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D1 buňky (</a:t>
            </a:r>
            <a:r>
              <a:rPr lang="cs-CZ" altLang="cs-CZ" sz="2400" dirty="0" err="1"/>
              <a:t>vasoaktivní</a:t>
            </a:r>
            <a:r>
              <a:rPr lang="cs-CZ" altLang="cs-CZ" sz="2400" dirty="0"/>
              <a:t> intestinální peptid (VIP) – </a:t>
            </a:r>
            <a:r>
              <a:rPr lang="cs-CZ" altLang="cs-CZ" sz="2400" dirty="0" err="1"/>
              <a:t>glykogenolýza</a:t>
            </a:r>
            <a:r>
              <a:rPr lang="cs-CZ" altLang="cs-CZ" sz="2400" dirty="0"/>
              <a:t> a hyperglykémie, stimulace sekrece tekutin v GIT)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err="1"/>
              <a:t>Enterochromafinní</a:t>
            </a:r>
            <a:r>
              <a:rPr lang="cs-CZ" altLang="cs-CZ" sz="2400" dirty="0"/>
              <a:t> buňky (serotonin) </a:t>
            </a:r>
          </a:p>
        </p:txBody>
      </p:sp>
    </p:spTree>
    <p:extLst>
      <p:ext uri="{BB962C8B-B14F-4D97-AF65-F5344CB8AC3E}">
        <p14:creationId xmlns:p14="http://schemas.microsoft.com/office/powerpoint/2010/main" val="38726078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563C7BC3-B815-4C87-B08D-041D888B6E7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Diabetes </a:t>
            </a:r>
            <a:r>
              <a:rPr lang="cs-CZ" altLang="cs-CZ" sz="2800" dirty="0" err="1">
                <a:solidFill>
                  <a:schemeClr val="tx1"/>
                </a:solidFill>
                <a:latin typeface="+mn-lt"/>
              </a:rPr>
              <a:t>mellitus</a:t>
            </a: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 </a:t>
            </a:r>
            <a:br>
              <a:rPr lang="cs-CZ" altLang="cs-CZ" dirty="0">
                <a:solidFill>
                  <a:schemeClr val="tx1"/>
                </a:solidFill>
                <a:latin typeface="+mn-lt"/>
              </a:rPr>
            </a:br>
            <a:r>
              <a:rPr lang="cs-CZ" altLang="cs-CZ" sz="2000" dirty="0">
                <a:solidFill>
                  <a:schemeClr val="tx1"/>
                </a:solidFill>
                <a:latin typeface="+mn-lt"/>
              </a:rPr>
              <a:t>(skupina metabolických poruch sdílející společný znak – hyperglykémii)</a:t>
            </a:r>
          </a:p>
        </p:txBody>
      </p:sp>
      <p:sp>
        <p:nvSpPr>
          <p:cNvPr id="207875" name="Rectangle 3">
            <a:extLst>
              <a:ext uri="{FF2B5EF4-FFF2-40B4-BE49-F238E27FC236}">
                <a16:creationId xmlns:a16="http://schemas.microsoft.com/office/drawing/2014/main" id="{09F67233-7D8B-48C1-8F43-91134E76220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Typ 1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Imunitně zprostředkovaná destrukce B buněk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Autoimunní IDDM geneticky predisponovaných jedinců + faktory prostředí (viry)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Typ 2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/>
              <a:t>Insulín</a:t>
            </a:r>
            <a:r>
              <a:rPr lang="cs-CZ" altLang="cs-CZ" sz="1600" dirty="0"/>
              <a:t> rezistentní, s relativním nebo absolutním nedostatkem inzulínu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Geneticky predisponovaní jedinci; obezita, životní styl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600" dirty="0"/>
          </a:p>
        </p:txBody>
      </p:sp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E94C09B7-C0C1-4AC8-8893-3E5A8D5D5C6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Geneticky podmíněné defekty funkce B buněk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„maturity-</a:t>
            </a:r>
            <a:r>
              <a:rPr lang="cs-CZ" altLang="cs-CZ" dirty="0" err="1"/>
              <a:t>onset</a:t>
            </a:r>
            <a:r>
              <a:rPr lang="cs-CZ" altLang="cs-CZ" dirty="0"/>
              <a:t> diabetes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the</a:t>
            </a:r>
            <a:r>
              <a:rPr lang="cs-CZ" altLang="cs-CZ" dirty="0"/>
              <a:t> </a:t>
            </a:r>
            <a:r>
              <a:rPr lang="cs-CZ" altLang="cs-CZ" dirty="0" err="1"/>
              <a:t>young</a:t>
            </a:r>
            <a:r>
              <a:rPr lang="cs-CZ" altLang="cs-CZ" dirty="0"/>
              <a:t>“ (mutace v různých genech)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„mitochondriální diabetes“ (mutace v </a:t>
            </a:r>
            <a:r>
              <a:rPr lang="cs-CZ" altLang="cs-CZ" dirty="0" err="1"/>
              <a:t>mtDNA</a:t>
            </a:r>
            <a:r>
              <a:rPr lang="cs-CZ" altLang="cs-CZ" dirty="0"/>
              <a:t>; poruchy oxidativní fosforylace)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Geneticky podmíněné defekty funkce </a:t>
            </a:r>
            <a:r>
              <a:rPr lang="cs-CZ" altLang="cs-CZ" b="1" dirty="0" err="1">
                <a:solidFill>
                  <a:schemeClr val="hlink"/>
                </a:solidFill>
              </a:rPr>
              <a:t>insulínu</a:t>
            </a:r>
            <a:endParaRPr lang="cs-CZ" altLang="cs-CZ" b="1" dirty="0">
              <a:solidFill>
                <a:schemeClr val="hlink"/>
              </a:solidFill>
            </a:endParaRPr>
          </a:p>
          <a:p>
            <a:pPr>
              <a:lnSpc>
                <a:spcPct val="80000"/>
              </a:lnSpc>
              <a:buNone/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-     </a:t>
            </a:r>
            <a:r>
              <a:rPr lang="cs-CZ" altLang="cs-CZ" dirty="0"/>
              <a:t>mutace v genu pro insulin, insulinový receptor či defekty konverze </a:t>
            </a:r>
            <a:r>
              <a:rPr lang="cs-CZ" altLang="cs-CZ" dirty="0" err="1"/>
              <a:t>proinsulinu</a:t>
            </a:r>
            <a:endParaRPr lang="cs-CZ" altLang="cs-CZ" dirty="0"/>
          </a:p>
          <a:p>
            <a:pPr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Poruchy exokrinního pankreatu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Chronická pankreatitida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Pankreatektomie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Neoplazie</a:t>
            </a:r>
            <a:r>
              <a:rPr lang="cs-CZ" altLang="cs-CZ" dirty="0"/>
              <a:t> pankreatu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Cystická fibróza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Hemochromatóza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2866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C8F39ACA-BE9B-4FF8-9686-0BC86C0F45D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Diabetes </a:t>
            </a:r>
            <a:r>
              <a:rPr lang="cs-CZ" altLang="cs-CZ" sz="2800" dirty="0" err="1">
                <a:solidFill>
                  <a:schemeClr val="tx1"/>
                </a:solidFill>
                <a:latin typeface="+mn-lt"/>
              </a:rPr>
              <a:t>mellitus</a:t>
            </a: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 </a:t>
            </a:r>
            <a:br>
              <a:rPr lang="cs-CZ" altLang="cs-CZ" sz="2800" dirty="0">
                <a:solidFill>
                  <a:schemeClr val="tx1"/>
                </a:solidFill>
                <a:latin typeface="+mn-lt"/>
              </a:rPr>
            </a:b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(skupina metabolických poruch sdílející společný znak – hyperglykémii)</a:t>
            </a:r>
          </a:p>
        </p:txBody>
      </p:sp>
      <p:sp>
        <p:nvSpPr>
          <p:cNvPr id="208899" name="Rectangle 3">
            <a:extLst>
              <a:ext uri="{FF2B5EF4-FFF2-40B4-BE49-F238E27FC236}">
                <a16:creationId xmlns:a16="http://schemas.microsoft.com/office/drawing/2014/main" id="{0D1A9E36-58BF-4577-9365-16B58A7E0F1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>
                <a:solidFill>
                  <a:schemeClr val="hlink"/>
                </a:solidFill>
              </a:rPr>
              <a:t>Endokrinopatie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Akromegalie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 err="1"/>
              <a:t>Cushingův</a:t>
            </a:r>
            <a:r>
              <a:rPr lang="cs-CZ" altLang="cs-CZ" sz="1800" dirty="0"/>
              <a:t> syndrom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 err="1"/>
              <a:t>Hyperthyreoidismus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 err="1"/>
              <a:t>Glucagonom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feochromocytom</a:t>
            </a:r>
            <a:endParaRPr lang="cs-CZ" altLang="cs-CZ" sz="1800" dirty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>
                <a:solidFill>
                  <a:schemeClr val="hlink"/>
                </a:solidFill>
              </a:rPr>
              <a:t>Infekce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CMV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 err="1"/>
              <a:t>Coxackie</a:t>
            </a:r>
            <a:r>
              <a:rPr lang="cs-CZ" altLang="cs-CZ" sz="1800" dirty="0"/>
              <a:t> virus B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b="1" dirty="0">
              <a:solidFill>
                <a:schemeClr val="hlink"/>
              </a:solidFill>
            </a:endParaRPr>
          </a:p>
        </p:txBody>
      </p:sp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E734F76D-6F17-4119-803F-D650FF8E7BE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Léky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Glukokortikoidy, hormony ŠŽ, alfa interferon, inhibitory proteáz, </a:t>
            </a:r>
            <a:r>
              <a:rPr lang="cs-CZ" altLang="cs-CZ" dirty="0" err="1"/>
              <a:t>thiazidy</a:t>
            </a:r>
            <a:r>
              <a:rPr lang="cs-CZ" altLang="cs-CZ" dirty="0"/>
              <a:t>, </a:t>
            </a:r>
            <a:r>
              <a:rPr lang="cs-CZ" altLang="cs-CZ" dirty="0" err="1"/>
              <a:t>phenytoin</a:t>
            </a:r>
            <a:r>
              <a:rPr lang="cs-CZ" altLang="cs-CZ" dirty="0"/>
              <a:t>, …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endParaRPr lang="cs-CZ" altLang="cs-CZ" dirty="0"/>
          </a:p>
          <a:p>
            <a:pPr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Genetické syndromy asociované s DM</a:t>
            </a:r>
          </a:p>
          <a:p>
            <a:pPr>
              <a:lnSpc>
                <a:spcPct val="80000"/>
              </a:lnSpc>
              <a:defRPr/>
            </a:pPr>
            <a:endParaRPr lang="cs-CZ" altLang="cs-CZ" b="1" dirty="0">
              <a:solidFill>
                <a:schemeClr val="hlink"/>
              </a:solidFill>
            </a:endParaRP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Downův syndrom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Klienefelterův</a:t>
            </a:r>
            <a:r>
              <a:rPr lang="cs-CZ" altLang="cs-CZ" dirty="0"/>
              <a:t> syndrom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Turnerův</a:t>
            </a:r>
            <a:r>
              <a:rPr lang="cs-CZ" altLang="cs-CZ" dirty="0"/>
              <a:t> syndrom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dirty="0"/>
          </a:p>
          <a:p>
            <a:pPr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Gestační DM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85914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42B01D7D-A217-4642-8925-769AD12204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6932030"/>
              </p:ext>
            </p:extLst>
          </p:nvPr>
        </p:nvGraphicFramePr>
        <p:xfrm>
          <a:off x="1887166" y="1"/>
          <a:ext cx="8278239" cy="6872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2351">
                  <a:extLst>
                    <a:ext uri="{9D8B030D-6E8A-4147-A177-3AD203B41FA5}">
                      <a16:colId xmlns:a16="http://schemas.microsoft.com/office/drawing/2014/main" val="447388766"/>
                    </a:ext>
                  </a:extLst>
                </a:gridCol>
                <a:gridCol w="3493397">
                  <a:extLst>
                    <a:ext uri="{9D8B030D-6E8A-4147-A177-3AD203B41FA5}">
                      <a16:colId xmlns:a16="http://schemas.microsoft.com/office/drawing/2014/main" val="3190217884"/>
                    </a:ext>
                  </a:extLst>
                </a:gridCol>
                <a:gridCol w="2462491">
                  <a:extLst>
                    <a:ext uri="{9D8B030D-6E8A-4147-A177-3AD203B41FA5}">
                      <a16:colId xmlns:a16="http://schemas.microsoft.com/office/drawing/2014/main" val="737725098"/>
                    </a:ext>
                  </a:extLst>
                </a:gridCol>
              </a:tblGrid>
              <a:tr h="380570">
                <a:tc gridSpan="3">
                  <a:txBody>
                    <a:bodyPr/>
                    <a:lstStyle/>
                    <a:p>
                      <a:r>
                        <a:rPr lang="cs-CZ" sz="1800" dirty="0"/>
                        <a:t>Diabetes </a:t>
                      </a:r>
                      <a:r>
                        <a:rPr lang="cs-CZ" sz="1800" dirty="0" err="1"/>
                        <a:t>mellitus</a:t>
                      </a:r>
                      <a:endParaRPr lang="cs-CZ" sz="1800" dirty="0"/>
                    </a:p>
                  </a:txBody>
                  <a:tcPr marL="91441" marR="91441" marT="45724" marB="45724"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5778995"/>
                  </a:ext>
                </a:extLst>
              </a:tr>
              <a:tr h="1171751">
                <a:tc>
                  <a:txBody>
                    <a:bodyPr/>
                    <a:lstStyle/>
                    <a:p>
                      <a:r>
                        <a:rPr lang="cs-CZ" sz="1800" b="1" dirty="0"/>
                        <a:t>Znaky</a:t>
                      </a:r>
                    </a:p>
                  </a:txBody>
                  <a:tcPr marL="91441" marR="91441" marT="45724" marB="45724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 dirty="0"/>
                        <a:t>Typ 1 (juvenilní, na inzulinu dependentní, se sklonem ke </a:t>
                      </a:r>
                      <a:r>
                        <a:rPr lang="cs-CZ" sz="1800" b="1" dirty="0" err="1"/>
                        <a:t>ketoacidóze</a:t>
                      </a:r>
                      <a:r>
                        <a:rPr lang="cs-CZ" sz="1800" b="1" dirty="0"/>
                        <a:t>)</a:t>
                      </a:r>
                    </a:p>
                  </a:txBody>
                  <a:tcPr marL="91441" marR="91441" marT="45724" marB="45724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dirty="0"/>
                        <a:t>Typ 2 (</a:t>
                      </a:r>
                      <a:r>
                        <a:rPr lang="cs-CZ" sz="1800" b="1" dirty="0" err="1"/>
                        <a:t>adultní</a:t>
                      </a:r>
                      <a:r>
                        <a:rPr lang="cs-CZ" sz="1800" b="1" dirty="0"/>
                        <a:t>, bez sklonu ke </a:t>
                      </a:r>
                      <a:r>
                        <a:rPr lang="cs-CZ" sz="1800" b="1" dirty="0" err="1"/>
                        <a:t>ketoacidóze</a:t>
                      </a:r>
                      <a:r>
                        <a:rPr lang="cs-CZ" sz="1800" b="1" dirty="0"/>
                        <a:t>, non-inzulin-dependentní)</a:t>
                      </a:r>
                    </a:p>
                  </a:txBody>
                  <a:tcPr marL="91441" marR="91441" marT="45724" marB="45724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316666"/>
                  </a:ext>
                </a:extLst>
              </a:tr>
              <a:tr h="360544">
                <a:tc>
                  <a:txBody>
                    <a:bodyPr/>
                    <a:lstStyle/>
                    <a:p>
                      <a:r>
                        <a:rPr lang="cs-CZ" sz="1800" b="1" dirty="0"/>
                        <a:t>Věk</a:t>
                      </a:r>
                      <a:endParaRPr lang="cs-CZ" sz="1800" b="1" baseline="0" dirty="0"/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obvykle </a:t>
                      </a:r>
                      <a:r>
                        <a:rPr lang="cs-CZ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˂20 let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obvykle </a:t>
                      </a:r>
                      <a:r>
                        <a:rPr lang="cs-CZ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˂40y </a:t>
                      </a:r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2031561725"/>
                  </a:ext>
                </a:extLst>
              </a:tr>
              <a:tr h="360544">
                <a:tc>
                  <a:txBody>
                    <a:bodyPr/>
                    <a:lstStyle/>
                    <a:p>
                      <a:r>
                        <a:rPr lang="cs-CZ" sz="1800" b="1" dirty="0"/>
                        <a:t>Zastoupení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˂10 %</a:t>
                      </a:r>
                      <a:endParaRPr lang="cs-CZ" sz="1800" dirty="0"/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˃90%</a:t>
                      </a:r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2754609164"/>
                  </a:ext>
                </a:extLst>
              </a:tr>
              <a:tr h="360544">
                <a:tc>
                  <a:txBody>
                    <a:bodyPr/>
                    <a:lstStyle/>
                    <a:p>
                      <a:r>
                        <a:rPr lang="cs-CZ" sz="1800" b="1" dirty="0"/>
                        <a:t>Nástup nemoci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Abruptní (akutní nebo subakutní)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Postupný</a:t>
                      </a:r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2343129763"/>
                  </a:ext>
                </a:extLst>
              </a:tr>
              <a:tr h="630947">
                <a:tc>
                  <a:txBody>
                    <a:bodyPr/>
                    <a:lstStyle/>
                    <a:p>
                      <a:r>
                        <a:rPr lang="cs-CZ" sz="1800" b="1" dirty="0"/>
                        <a:t>Etiologie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Možná virová/autoimunitní, s destrukcí buněk ostrůvků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Obezita, inzulinová rezistence</a:t>
                      </a:r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4123902561"/>
                  </a:ext>
                </a:extLst>
              </a:tr>
              <a:tr h="360544">
                <a:tc>
                  <a:txBody>
                    <a:bodyPr/>
                    <a:lstStyle/>
                    <a:p>
                      <a:r>
                        <a:rPr lang="cs-CZ" sz="1800" b="1" dirty="0"/>
                        <a:t>HLA asociace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Ano (=genetická predispozice DM)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Ne</a:t>
                      </a:r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2511234331"/>
                  </a:ext>
                </a:extLst>
              </a:tr>
              <a:tr h="360544">
                <a:tc>
                  <a:txBody>
                    <a:bodyPr/>
                    <a:lstStyle/>
                    <a:p>
                      <a:r>
                        <a:rPr lang="cs-CZ" sz="1800" b="1" dirty="0"/>
                        <a:t>Autoprotilátky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Ano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Ne</a:t>
                      </a:r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3644252859"/>
                  </a:ext>
                </a:extLst>
              </a:tr>
              <a:tr h="630947">
                <a:tc>
                  <a:txBody>
                    <a:bodyPr/>
                    <a:lstStyle/>
                    <a:p>
                      <a:r>
                        <a:rPr lang="cs-CZ" sz="1800" b="1" dirty="0"/>
                        <a:t>Hmotnost při nástupu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Normální nebo štíhlý, obezita nebývá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Většina obézních (80%) </a:t>
                      </a:r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3094128032"/>
                  </a:ext>
                </a:extLst>
              </a:tr>
              <a:tr h="630947">
                <a:tc>
                  <a:txBody>
                    <a:bodyPr/>
                    <a:lstStyle/>
                    <a:p>
                      <a:r>
                        <a:rPr lang="cs-CZ" sz="1800" b="1" dirty="0" err="1"/>
                        <a:t>Endogennní</a:t>
                      </a:r>
                      <a:r>
                        <a:rPr lang="cs-CZ" sz="1800" b="1" dirty="0"/>
                        <a:t> produkce inzulinu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Snížená (nedostatečná či žádná)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Variabilní </a:t>
                      </a:r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579807881"/>
                  </a:ext>
                </a:extLst>
              </a:tr>
              <a:tr h="360544">
                <a:tc>
                  <a:txBody>
                    <a:bodyPr/>
                    <a:lstStyle/>
                    <a:p>
                      <a:r>
                        <a:rPr lang="cs-CZ" sz="1800" b="1" dirty="0" err="1"/>
                        <a:t>Ketoacidóza</a:t>
                      </a:r>
                      <a:endParaRPr lang="cs-CZ" sz="1800" b="1" dirty="0"/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Ano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Vzácně</a:t>
                      </a:r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2551909603"/>
                  </a:ext>
                </a:extLst>
              </a:tr>
              <a:tr h="1171751">
                <a:tc>
                  <a:txBody>
                    <a:bodyPr/>
                    <a:lstStyle/>
                    <a:p>
                      <a:r>
                        <a:rPr lang="cs-CZ" sz="1800" b="1" dirty="0"/>
                        <a:t>Léčba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Inzulin, dieta, pohyb</a:t>
                      </a:r>
                    </a:p>
                  </a:txBody>
                  <a:tcPr marL="91441" marR="91441" marT="45724" marB="4572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Dieta, </a:t>
                      </a:r>
                      <a:r>
                        <a:rPr lang="cs-CZ" sz="1800" dirty="0" err="1"/>
                        <a:t>peroprální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antidiabetika</a:t>
                      </a:r>
                      <a:r>
                        <a:rPr lang="cs-CZ" sz="1800" dirty="0"/>
                        <a:t>, pohyb, inzulin, kontrola hmotnosti</a:t>
                      </a:r>
                    </a:p>
                  </a:txBody>
                  <a:tcPr marL="91441" marR="91441" marT="45724" marB="45724"/>
                </a:tc>
                <a:extLst>
                  <a:ext uri="{0D108BD9-81ED-4DB2-BD59-A6C34878D82A}">
                    <a16:rowId xmlns:a16="http://schemas.microsoft.com/office/drawing/2014/main" val="42762656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13340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276C08EE-5755-40E1-A90E-9D529717AA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4332555"/>
              </p:ext>
            </p:extLst>
          </p:nvPr>
        </p:nvGraphicFramePr>
        <p:xfrm>
          <a:off x="1186774" y="126459"/>
          <a:ext cx="9844391" cy="6653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44391">
                  <a:extLst>
                    <a:ext uri="{9D8B030D-6E8A-4147-A177-3AD203B41FA5}">
                      <a16:colId xmlns:a16="http://schemas.microsoft.com/office/drawing/2014/main" val="2156628100"/>
                    </a:ext>
                  </a:extLst>
                </a:gridCol>
              </a:tblGrid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Rizikové faktory pro DM typu 1 a typu 2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3289957212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b="1" dirty="0"/>
                        <a:t>Typ 1 DM rizikové faktory</a:t>
                      </a:r>
                    </a:p>
                  </a:txBody>
                  <a:tcPr marL="91431" marR="91431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00920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Type 1 DM in a </a:t>
                      </a:r>
                      <a:r>
                        <a:rPr lang="cs-CZ" sz="1800" dirty="0" err="1"/>
                        <a:t>first-degree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relative</a:t>
                      </a:r>
                      <a:r>
                        <a:rPr lang="cs-CZ" sz="1800" dirty="0"/>
                        <a:t> (</a:t>
                      </a:r>
                      <a:r>
                        <a:rPr lang="cs-CZ" sz="1800" dirty="0" err="1"/>
                        <a:t>sibling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or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parents</a:t>
                      </a:r>
                      <a:r>
                        <a:rPr lang="cs-CZ" sz="1800" dirty="0"/>
                        <a:t>)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345855997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dirty="0"/>
                        <a:t>Typ 2 DM rizikové faktory</a:t>
                      </a:r>
                    </a:p>
                  </a:txBody>
                  <a:tcPr marL="91431" marR="91431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993374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Pozitivní rodinná anamnéza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1125632609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Etnický původ (černoši, indiáni, </a:t>
                      </a:r>
                      <a:r>
                        <a:rPr lang="cs-CZ" sz="1800" dirty="0" err="1"/>
                        <a:t>hispánci</a:t>
                      </a:r>
                      <a:r>
                        <a:rPr lang="cs-CZ" sz="1800" dirty="0"/>
                        <a:t>, obyvatelé ostrovů v Pacifiku)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1337422707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Obezita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3983103394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Vyšší věk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3175963734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Fyzická </a:t>
                      </a:r>
                      <a:r>
                        <a:rPr lang="cs-CZ" sz="1800" dirty="0" err="1"/>
                        <a:t>inaktivita</a:t>
                      </a:r>
                      <a:r>
                        <a:rPr lang="cs-CZ" sz="1800" dirty="0"/>
                        <a:t>, sedavý způsob života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1309212512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Gestační diabetes v anamnéze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1561102415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Klinické stavy </a:t>
                      </a:r>
                      <a:r>
                        <a:rPr lang="cs-CZ" sz="1800" dirty="0" err="1"/>
                        <a:t>asoc</a:t>
                      </a:r>
                      <a:r>
                        <a:rPr lang="cs-CZ" sz="1800" dirty="0"/>
                        <a:t>. s inzulinovou rezistencí (např. </a:t>
                      </a:r>
                      <a:r>
                        <a:rPr lang="cs-CZ" sz="1800" dirty="0" err="1"/>
                        <a:t>sy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polycystických</a:t>
                      </a:r>
                      <a:r>
                        <a:rPr lang="cs-CZ" sz="1800" dirty="0"/>
                        <a:t> ovarií) 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2161788611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Cévní onemocnění v anamnéze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2665648338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Porušená glukózová tolerance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1500273824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Hypertenze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2490104977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HDL cholesterol </a:t>
                      </a:r>
                      <a:r>
                        <a:rPr lang="cs-CZ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˂35mg/</a:t>
                      </a:r>
                      <a:r>
                        <a:rPr lang="cs-CZ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dL</a:t>
                      </a:r>
                      <a:r>
                        <a:rPr lang="cs-CZ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a/nebo triglyceridy ≥250mg/</a:t>
                      </a:r>
                      <a:r>
                        <a:rPr lang="cs-CZ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dL</a:t>
                      </a:r>
                      <a:r>
                        <a:rPr lang="cs-CZ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110885608"/>
                  </a:ext>
                </a:extLst>
              </a:tr>
              <a:tr h="415857">
                <a:tc>
                  <a:txBody>
                    <a:bodyPr/>
                    <a:lstStyle/>
                    <a:p>
                      <a:r>
                        <a:rPr lang="cs-CZ" sz="1800" dirty="0"/>
                        <a:t>Kouření cigaret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19156878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26332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32F89E-7B35-4635-B449-02BF77C55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4000" dirty="0">
                <a:solidFill>
                  <a:schemeClr val="tx1"/>
                </a:solidFill>
                <a:latin typeface="+mn-lt"/>
              </a:rPr>
              <a:t>Hlavní klinické znaky DM v době diagnózy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0BDC062-4E4B-4A34-8B1D-869396B79D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2800" b="1" dirty="0">
                <a:solidFill>
                  <a:schemeClr val="tx1"/>
                </a:solidFill>
              </a:rPr>
              <a:t>Polyurie</a:t>
            </a:r>
          </a:p>
          <a:p>
            <a:pPr>
              <a:defRPr/>
            </a:pPr>
            <a:r>
              <a:rPr lang="cs-CZ" sz="2800" b="1" dirty="0">
                <a:solidFill>
                  <a:schemeClr val="tx1"/>
                </a:solidFill>
              </a:rPr>
              <a:t>Polydipsie</a:t>
            </a:r>
          </a:p>
          <a:p>
            <a:pPr>
              <a:defRPr/>
            </a:pPr>
            <a:r>
              <a:rPr lang="cs-CZ" sz="2800" b="1" dirty="0">
                <a:solidFill>
                  <a:schemeClr val="tx1"/>
                </a:solidFill>
              </a:rPr>
              <a:t>Polyfagie, výrazný hlad (u typu 1)</a:t>
            </a:r>
          </a:p>
          <a:p>
            <a:pPr>
              <a:defRPr/>
            </a:pPr>
            <a:r>
              <a:rPr lang="cs-CZ" sz="2800" b="1" dirty="0">
                <a:solidFill>
                  <a:schemeClr val="tx1"/>
                </a:solidFill>
              </a:rPr>
              <a:t>Úbytek hmotnosti (u typu 1)</a:t>
            </a:r>
          </a:p>
          <a:p>
            <a:pPr>
              <a:defRPr/>
            </a:pPr>
            <a:r>
              <a:rPr lang="cs-CZ" sz="2800" b="1" dirty="0">
                <a:solidFill>
                  <a:schemeClr val="tx1"/>
                </a:solidFill>
              </a:rPr>
              <a:t>Rekurentní neostré vidění</a:t>
            </a:r>
          </a:p>
          <a:p>
            <a:pPr>
              <a:defRPr/>
            </a:pPr>
            <a:r>
              <a:rPr lang="cs-CZ" sz="2800" b="1" dirty="0">
                <a:solidFill>
                  <a:schemeClr val="tx1"/>
                </a:solidFill>
              </a:rPr>
              <a:t>Ketonurie (u typu 1)</a:t>
            </a:r>
          </a:p>
          <a:p>
            <a:pPr>
              <a:defRPr/>
            </a:pPr>
            <a:r>
              <a:rPr lang="cs-CZ" sz="2800" b="1" dirty="0">
                <a:solidFill>
                  <a:schemeClr val="tx1"/>
                </a:solidFill>
              </a:rPr>
              <a:t>Slabost, únavnost, závratě</a:t>
            </a:r>
          </a:p>
          <a:p>
            <a:pPr>
              <a:defRPr/>
            </a:pPr>
            <a:r>
              <a:rPr lang="cs-CZ" sz="2800" b="1" dirty="0">
                <a:solidFill>
                  <a:schemeClr val="tx1"/>
                </a:solidFill>
              </a:rPr>
              <a:t>Často asymptomatický (u typu 2)</a:t>
            </a:r>
          </a:p>
          <a:p>
            <a:pPr marL="0" indent="0">
              <a:buNone/>
              <a:defRPr/>
            </a:pPr>
            <a:endParaRPr lang="cs-CZ" sz="2800" b="1" dirty="0">
              <a:solidFill>
                <a:srgbClr val="FFC000"/>
              </a:solidFill>
            </a:endParaRPr>
          </a:p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15948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6178B2C1-99BC-4421-BDB1-2883F34469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5757492"/>
              </p:ext>
            </p:extLst>
          </p:nvPr>
        </p:nvGraphicFramePr>
        <p:xfrm>
          <a:off x="1264596" y="233463"/>
          <a:ext cx="9961123" cy="64786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8755">
                  <a:extLst>
                    <a:ext uri="{9D8B030D-6E8A-4147-A177-3AD203B41FA5}">
                      <a16:colId xmlns:a16="http://schemas.microsoft.com/office/drawing/2014/main" val="1075291681"/>
                    </a:ext>
                  </a:extLst>
                </a:gridCol>
                <a:gridCol w="7072368">
                  <a:extLst>
                    <a:ext uri="{9D8B030D-6E8A-4147-A177-3AD203B41FA5}">
                      <a16:colId xmlns:a16="http://schemas.microsoft.com/office/drawing/2014/main" val="4139456493"/>
                    </a:ext>
                  </a:extLst>
                </a:gridCol>
              </a:tblGrid>
              <a:tr h="422645">
                <a:tc gridSpan="2">
                  <a:txBody>
                    <a:bodyPr/>
                    <a:lstStyle/>
                    <a:p>
                      <a:r>
                        <a:rPr lang="cs-CZ" dirty="0" err="1"/>
                        <a:t>Komlikace</a:t>
                      </a:r>
                      <a:r>
                        <a:rPr lang="cs-CZ" dirty="0"/>
                        <a:t> diabetu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8958598"/>
                  </a:ext>
                </a:extLst>
              </a:tr>
              <a:tr h="422645">
                <a:tc>
                  <a:txBody>
                    <a:bodyPr/>
                    <a:lstStyle/>
                    <a:p>
                      <a:endParaRPr lang="cs-CZ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komplikace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5242656"/>
                  </a:ext>
                </a:extLst>
              </a:tr>
              <a:tr h="1667420">
                <a:tc>
                  <a:txBody>
                    <a:bodyPr/>
                    <a:lstStyle/>
                    <a:p>
                      <a:r>
                        <a:rPr lang="cs-CZ" b="1" dirty="0"/>
                        <a:t>Velké cévy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Akcelerovaná arterioskleróza vedoucí k: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cs-CZ" baseline="0" dirty="0"/>
                        <a:t>Infarktu myokardu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cs-CZ" baseline="0" dirty="0" err="1"/>
                        <a:t>Cerebrovakulárním</a:t>
                      </a:r>
                      <a:r>
                        <a:rPr lang="cs-CZ" baseline="0" dirty="0"/>
                        <a:t> chorobám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cs-CZ" dirty="0"/>
                        <a:t>Ischemiím končetin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cs-CZ" dirty="0"/>
                        <a:t>Zodpovědné za 80 % úmrtí v souvislosti s DM dospělých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441682"/>
                  </a:ext>
                </a:extLst>
              </a:tr>
              <a:tr h="729496">
                <a:tc>
                  <a:txBody>
                    <a:bodyPr/>
                    <a:lstStyle/>
                    <a:p>
                      <a:r>
                        <a:rPr lang="cs-CZ" b="1" dirty="0"/>
                        <a:t>Malé cévy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Poškození bazální membrány a endotelií.</a:t>
                      </a:r>
                    </a:p>
                    <a:p>
                      <a:r>
                        <a:rPr lang="cs-CZ" dirty="0"/>
                        <a:t>Retinopatie,</a:t>
                      </a:r>
                      <a:r>
                        <a:rPr lang="cs-CZ" baseline="0" dirty="0"/>
                        <a:t> </a:t>
                      </a:r>
                      <a:r>
                        <a:rPr lang="cs-CZ" dirty="0"/>
                        <a:t>nefropatie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193065"/>
                  </a:ext>
                </a:extLst>
              </a:tr>
              <a:tr h="729496">
                <a:tc>
                  <a:txBody>
                    <a:bodyPr/>
                    <a:lstStyle/>
                    <a:p>
                      <a:r>
                        <a:rPr lang="cs-CZ" b="1" dirty="0"/>
                        <a:t>Periferní nervy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Diabetická neuropatie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(</a:t>
                      </a:r>
                      <a:r>
                        <a:rPr lang="cs-CZ" dirty="0" err="1"/>
                        <a:t>v.s</a:t>
                      </a:r>
                      <a:r>
                        <a:rPr lang="cs-CZ" dirty="0"/>
                        <a:t>. v důsledku postižení cév zásobujících periferní nervy)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0917166"/>
                  </a:ext>
                </a:extLst>
              </a:tr>
              <a:tr h="422645">
                <a:tc>
                  <a:txBody>
                    <a:bodyPr/>
                    <a:lstStyle/>
                    <a:p>
                      <a:r>
                        <a:rPr lang="cs-CZ" b="1" dirty="0" err="1"/>
                        <a:t>Neutrofily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Náchylnost k infekcím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808208"/>
                  </a:ext>
                </a:extLst>
              </a:tr>
              <a:tr h="1042137">
                <a:tc>
                  <a:txBody>
                    <a:bodyPr/>
                    <a:lstStyle/>
                    <a:p>
                      <a:r>
                        <a:rPr lang="cs-CZ" b="1" dirty="0"/>
                        <a:t>Těhotenství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Pre-eklamptická</a:t>
                      </a:r>
                      <a:r>
                        <a:rPr lang="cs-CZ" dirty="0"/>
                        <a:t> toxémie</a:t>
                      </a:r>
                    </a:p>
                    <a:p>
                      <a:r>
                        <a:rPr lang="cs-CZ" dirty="0"/>
                        <a:t>Velký novorozenec</a:t>
                      </a:r>
                    </a:p>
                    <a:p>
                      <a:r>
                        <a:rPr lang="cs-CZ" dirty="0"/>
                        <a:t>Neonatální hypoglykémie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03950"/>
                  </a:ext>
                </a:extLst>
              </a:tr>
              <a:tr h="1042137">
                <a:tc>
                  <a:txBody>
                    <a:bodyPr/>
                    <a:lstStyle/>
                    <a:p>
                      <a:r>
                        <a:rPr lang="cs-CZ" b="1" dirty="0"/>
                        <a:t>Kůže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Gangrény končetin</a:t>
                      </a:r>
                    </a:p>
                    <a:p>
                      <a:r>
                        <a:rPr lang="cs-CZ" dirty="0"/>
                        <a:t>Léze měkkých tkání (</a:t>
                      </a:r>
                      <a:r>
                        <a:rPr lang="cs-CZ" dirty="0" err="1"/>
                        <a:t>granuloma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annulare</a:t>
                      </a:r>
                      <a:r>
                        <a:rPr lang="cs-CZ" dirty="0"/>
                        <a:t>, </a:t>
                      </a:r>
                      <a:r>
                        <a:rPr lang="cs-CZ" dirty="0" err="1"/>
                        <a:t>necrobiosis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lipoidica</a:t>
                      </a:r>
                      <a:r>
                        <a:rPr lang="cs-CZ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7232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7344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>
            <a:extLst>
              <a:ext uri="{FF2B5EF4-FFF2-40B4-BE49-F238E27FC236}">
                <a16:creationId xmlns:a16="http://schemas.microsoft.com/office/drawing/2014/main" id="{17C52D66-808E-4D12-A339-865415DA137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Hypofyzární syndromy -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hyperpituitarismus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226307" name="Rectangle 3">
            <a:extLst>
              <a:ext uri="{FF2B5EF4-FFF2-40B4-BE49-F238E27FC236}">
                <a16:creationId xmlns:a16="http://schemas.microsoft.com/office/drawing/2014/main" id="{E7EB5449-DF81-4555-BB0B-6A2C36F6DE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7280" y="2098827"/>
            <a:ext cx="10058400" cy="402336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Adenomy hypofýzy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>
                <a:solidFill>
                  <a:schemeClr val="hlink"/>
                </a:solidFill>
              </a:rPr>
              <a:t>Hyperplazie </a:t>
            </a:r>
            <a:r>
              <a:rPr lang="cs-CZ" altLang="cs-CZ" sz="2400" dirty="0"/>
              <a:t>(difúzní, uzlovité)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>
                <a:solidFill>
                  <a:schemeClr val="hlink"/>
                </a:solidFill>
              </a:rPr>
              <a:t>Karcinomy hypofýzy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err="1">
                <a:solidFill>
                  <a:schemeClr val="hlink"/>
                </a:solidFill>
              </a:rPr>
              <a:t>Hypothalamické</a:t>
            </a:r>
            <a:r>
              <a:rPr lang="cs-CZ" altLang="cs-CZ" sz="2400" dirty="0">
                <a:solidFill>
                  <a:schemeClr val="hlink"/>
                </a:solidFill>
              </a:rPr>
              <a:t> příčiny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/>
              <a:t>Klinické příznaky lézí hypofýzy: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 </a:t>
            </a:r>
            <a:r>
              <a:rPr lang="cs-CZ" altLang="cs-CZ" dirty="0" err="1"/>
              <a:t>rtg</a:t>
            </a:r>
            <a:r>
              <a:rPr lang="cs-CZ" altLang="cs-CZ" dirty="0"/>
              <a:t> abnormality </a:t>
            </a:r>
            <a:r>
              <a:rPr lang="cs-CZ" altLang="cs-CZ" dirty="0" err="1"/>
              <a:t>sella</a:t>
            </a:r>
            <a:r>
              <a:rPr lang="cs-CZ" altLang="cs-CZ" dirty="0"/>
              <a:t> </a:t>
            </a:r>
            <a:r>
              <a:rPr lang="cs-CZ" altLang="cs-CZ" dirty="0" err="1"/>
              <a:t>turcica</a:t>
            </a:r>
            <a:r>
              <a:rPr lang="cs-CZ" altLang="cs-CZ" dirty="0"/>
              <a:t> (</a:t>
            </a:r>
            <a:r>
              <a:rPr lang="cs-CZ" altLang="cs-CZ" dirty="0" err="1"/>
              <a:t>selární</a:t>
            </a:r>
            <a:r>
              <a:rPr lang="cs-CZ" altLang="cs-CZ" dirty="0"/>
              <a:t> expanze, kostní eroze, </a:t>
            </a:r>
            <a:r>
              <a:rPr lang="cs-CZ" altLang="cs-CZ" dirty="0" err="1"/>
              <a:t>disrupce</a:t>
            </a:r>
            <a:r>
              <a:rPr lang="cs-CZ" altLang="cs-CZ" dirty="0"/>
              <a:t> </a:t>
            </a:r>
            <a:r>
              <a:rPr lang="cs-CZ" altLang="cs-CZ" dirty="0" err="1"/>
              <a:t>diafragmy</a:t>
            </a:r>
            <a:r>
              <a:rPr lang="cs-CZ" altLang="cs-CZ" dirty="0"/>
              <a:t> </a:t>
            </a:r>
            <a:r>
              <a:rPr lang="cs-CZ" altLang="cs-CZ" dirty="0" err="1"/>
              <a:t>sella</a:t>
            </a:r>
            <a:r>
              <a:rPr lang="cs-CZ" altLang="cs-CZ" dirty="0"/>
              <a:t> </a:t>
            </a:r>
            <a:r>
              <a:rPr lang="cs-CZ" altLang="cs-CZ" dirty="0" err="1"/>
              <a:t>turcica</a:t>
            </a:r>
            <a:r>
              <a:rPr lang="cs-CZ" altLang="cs-CZ" dirty="0"/>
              <a:t>, zrakové poruchy z útlaku chiasma </a:t>
            </a:r>
            <a:r>
              <a:rPr lang="cs-CZ" altLang="cs-CZ" dirty="0" err="1"/>
              <a:t>opticum</a:t>
            </a:r>
            <a:r>
              <a:rPr lang="cs-CZ" altLang="cs-CZ" dirty="0"/>
              <a:t> (bitemporální </a:t>
            </a:r>
            <a:r>
              <a:rPr lang="cs-CZ" altLang="cs-CZ" dirty="0" err="1"/>
              <a:t>hemianopsie</a:t>
            </a:r>
            <a:r>
              <a:rPr lang="cs-CZ" altLang="cs-CZ" dirty="0"/>
              <a:t>), příznaky nitrolební hypertenze (bolesti hlavy, nauzea, zvracení), hypofyzární apoplexie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 příznaky vyplývající z příslušné hormonální sekrece</a:t>
            </a:r>
          </a:p>
        </p:txBody>
      </p:sp>
    </p:spTree>
    <p:extLst>
      <p:ext uri="{BB962C8B-B14F-4D97-AF65-F5344CB8AC3E}">
        <p14:creationId xmlns:p14="http://schemas.microsoft.com/office/powerpoint/2010/main" val="12390885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C39AB0CE-9D47-4E1A-97AE-A38FDFAE0D4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204373" y="494692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Komplikace diabetu</a:t>
            </a:r>
          </a:p>
        </p:txBody>
      </p:sp>
      <p:pic>
        <p:nvPicPr>
          <p:cNvPr id="65539" name="Picture 5" descr="komplikace diabetu">
            <a:extLst>
              <a:ext uri="{FF2B5EF4-FFF2-40B4-BE49-F238E27FC236}">
                <a16:creationId xmlns:a16="http://schemas.microsoft.com/office/drawing/2014/main" id="{03E14ACC-9657-4A83-B227-D74A9B162C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9745" y="73875"/>
            <a:ext cx="6575898" cy="61944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8460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90D3C0E0-2876-43ED-A63C-29043578B28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Neuroendokrinní </a:t>
            </a:r>
            <a:r>
              <a:rPr lang="cs-CZ" altLang="cs-CZ" sz="3200" dirty="0" err="1">
                <a:solidFill>
                  <a:schemeClr val="tx1"/>
                </a:solidFill>
                <a:latin typeface="+mn-lt"/>
              </a:rPr>
              <a:t>neoplazie</a:t>
            </a: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 pankreatu</a:t>
            </a:r>
            <a:br>
              <a:rPr lang="cs-CZ" altLang="cs-CZ" sz="3200" dirty="0">
                <a:solidFill>
                  <a:schemeClr val="tx1"/>
                </a:solidFill>
                <a:latin typeface="+mn-lt"/>
              </a:rPr>
            </a:br>
            <a:r>
              <a:rPr lang="cs-CZ" altLang="cs-CZ" sz="2400" dirty="0">
                <a:solidFill>
                  <a:schemeClr val="tx1"/>
                </a:solidFill>
                <a:latin typeface="+mn-lt"/>
              </a:rPr>
              <a:t>(dříve </a:t>
            </a:r>
            <a:r>
              <a:rPr lang="cs-CZ" altLang="cs-CZ" sz="2400" dirty="0" err="1">
                <a:solidFill>
                  <a:schemeClr val="tx1"/>
                </a:solidFill>
                <a:latin typeface="+mn-lt"/>
              </a:rPr>
              <a:t>APUDomy</a:t>
            </a:r>
            <a:r>
              <a:rPr lang="cs-CZ" altLang="cs-CZ" sz="2400" dirty="0">
                <a:solidFill>
                  <a:schemeClr val="tx1"/>
                </a:solidFill>
                <a:latin typeface="+mn-lt"/>
              </a:rPr>
              <a:t>, „</a:t>
            </a:r>
            <a:r>
              <a:rPr lang="cs-CZ" altLang="cs-CZ" sz="2400" dirty="0" err="1">
                <a:solidFill>
                  <a:schemeClr val="tx1"/>
                </a:solidFill>
                <a:latin typeface="+mn-lt"/>
              </a:rPr>
              <a:t>islet</a:t>
            </a:r>
            <a:r>
              <a:rPr lang="cs-CZ" altLang="cs-CZ" sz="2400" dirty="0">
                <a:solidFill>
                  <a:schemeClr val="tx1"/>
                </a:solidFill>
                <a:latin typeface="+mn-lt"/>
              </a:rPr>
              <a:t> cell tumory“)</a:t>
            </a:r>
          </a:p>
        </p:txBody>
      </p:sp>
      <p:sp>
        <p:nvSpPr>
          <p:cNvPr id="202755" name="Rectangle 3">
            <a:extLst>
              <a:ext uri="{FF2B5EF4-FFF2-40B4-BE49-F238E27FC236}">
                <a16:creationId xmlns:a16="http://schemas.microsoft.com/office/drawing/2014/main" id="{2B3FCC4B-5817-4C50-A710-74F077313C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45005" y="1853120"/>
            <a:ext cx="836295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1 – 2 % pankreatických tumorů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3.-6. </a:t>
            </a:r>
            <a:r>
              <a:rPr lang="cs-CZ" altLang="cs-CZ" sz="2800" dirty="0" err="1">
                <a:solidFill>
                  <a:schemeClr val="tx1"/>
                </a:solidFill>
              </a:rPr>
              <a:t>decénium</a:t>
            </a:r>
            <a:r>
              <a:rPr lang="cs-CZ" altLang="cs-CZ" sz="2800" dirty="0">
                <a:solidFill>
                  <a:schemeClr val="tx1"/>
                </a:solidFill>
              </a:rPr>
              <a:t>, F=M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bez predilekční lokalizace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Dobře diferencované neuroendokrinní tumory (</a:t>
            </a:r>
            <a:r>
              <a:rPr lang="cs-CZ" altLang="cs-CZ" sz="2800" dirty="0" err="1">
                <a:solidFill>
                  <a:schemeClr val="tx1"/>
                </a:solidFill>
              </a:rPr>
              <a:t>NETs</a:t>
            </a:r>
            <a:r>
              <a:rPr lang="cs-CZ" altLang="cs-CZ" sz="2800" dirty="0">
                <a:solidFill>
                  <a:schemeClr val="tx1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Nízce diferencované neuroendokrinní karcinomy (NEC)</a:t>
            </a:r>
          </a:p>
          <a:p>
            <a:pPr marL="0" indent="0">
              <a:buNone/>
              <a:defRPr/>
            </a:pPr>
            <a:endParaRPr lang="cs-CZ" altLang="cs-CZ" sz="2800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NEC: &gt;20 mitóz/10HPF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800" dirty="0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800" dirty="0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800" dirty="0"/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28856103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6370" name="Group 2">
            <a:extLst>
              <a:ext uri="{FF2B5EF4-FFF2-40B4-BE49-F238E27FC236}">
                <a16:creationId xmlns:a16="http://schemas.microsoft.com/office/drawing/2014/main" id="{6D51FF6D-C6CE-4234-9BE7-8221B26B18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152315"/>
              </p:ext>
            </p:extLst>
          </p:nvPr>
        </p:nvGraphicFramePr>
        <p:xfrm>
          <a:off x="1543050" y="335267"/>
          <a:ext cx="9124950" cy="4965745"/>
        </p:xfrm>
        <a:graphic>
          <a:graphicData uri="http://schemas.openxmlformats.org/drawingml/2006/table">
            <a:tbl>
              <a:tblPr/>
              <a:tblGrid>
                <a:gridCol w="1584181">
                  <a:extLst>
                    <a:ext uri="{9D8B030D-6E8A-4147-A177-3AD203B41FA5}">
                      <a16:colId xmlns:a16="http://schemas.microsoft.com/office/drawing/2014/main" val="3639841676"/>
                    </a:ext>
                  </a:extLst>
                </a:gridCol>
                <a:gridCol w="3168361">
                  <a:extLst>
                    <a:ext uri="{9D8B030D-6E8A-4147-A177-3AD203B41FA5}">
                      <a16:colId xmlns:a16="http://schemas.microsoft.com/office/drawing/2014/main" val="3896710486"/>
                    </a:ext>
                  </a:extLst>
                </a:gridCol>
                <a:gridCol w="2088238">
                  <a:extLst>
                    <a:ext uri="{9D8B030D-6E8A-4147-A177-3AD203B41FA5}">
                      <a16:colId xmlns:a16="http://schemas.microsoft.com/office/drawing/2014/main" val="1211340978"/>
                    </a:ext>
                  </a:extLst>
                </a:gridCol>
                <a:gridCol w="2284170">
                  <a:extLst>
                    <a:ext uri="{9D8B030D-6E8A-4147-A177-3AD203B41FA5}">
                      <a16:colId xmlns:a16="http://schemas.microsoft.com/office/drawing/2014/main" val="2793718861"/>
                    </a:ext>
                  </a:extLst>
                </a:gridCol>
              </a:tblGrid>
              <a:tr h="507886">
                <a:tc grid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Společná klasifikace neuroendokrinních </a:t>
                      </a:r>
                      <a:r>
                        <a:rPr kumimoji="0" lang="cs-CZ" alt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neoplazií</a:t>
                      </a: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 GIT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3712073"/>
                  </a:ext>
                </a:extLst>
              </a:tr>
              <a:tr h="50788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WHO 1980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WHO 2000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WHO 2010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WHO 2017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7104628"/>
                  </a:ext>
                </a:extLst>
              </a:tr>
              <a:tr h="640049">
                <a:tc row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Karcinoid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Dobře diferencovaný endokrinní tumor (WDET)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NET G1 (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karcinoid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Garamond" panose="02020404030301010803" pitchFamily="18" charset="0"/>
                        </a:rPr>
                        <a:t>NET G1*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2748243"/>
                  </a:ext>
                </a:extLst>
              </a:tr>
              <a:tr h="36573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Dobře diferencovaný endokrinní karcinom (WDEC)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NET G2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Garamond" panose="02020404030301010803" pitchFamily="18" charset="0"/>
                        </a:rPr>
                        <a:t>NET G2*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3152563"/>
                  </a:ext>
                </a:extLst>
              </a:tr>
              <a:tr h="36573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Garamond" panose="02020404030301010803" pitchFamily="18" charset="0"/>
                        </a:rPr>
                        <a:t>NET G3*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5294515"/>
                  </a:ext>
                </a:extLst>
              </a:tr>
              <a:tr h="69481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Nízce diferencovaný endokrinní karcinom malobuněčný  (PDEC)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NEC G3 (velko- a malobuněčný typ)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Garamond" panose="02020404030301010803" pitchFamily="18" charset="0"/>
                        </a:rPr>
                        <a:t>NEC G3** (velko- a malobuněčný typ)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2424512"/>
                  </a:ext>
                </a:extLst>
              </a:tr>
              <a:tr h="124354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Mukokarcinoid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Smíšené formy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karcinoid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-adenokarcinom 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Smíšený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exo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-endokrinní karcinom (MEEC)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Smíšený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adenoneuro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-endokrinní karcinom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(MANEC)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Garamond" panose="02020404030301010803" pitchFamily="18" charset="0"/>
                        </a:rPr>
                        <a:t>Smíšená 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Garamond" panose="02020404030301010803" pitchFamily="18" charset="0"/>
                        </a:rPr>
                        <a:t>neuro-endokrinní-nonneuro-endokrinní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Garamond" panose="02020404030301010803" pitchFamily="18" charset="0"/>
                        </a:rPr>
                        <a:t>neoplazie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Garamond" panose="02020404030301010803" pitchFamily="18" charset="0"/>
                        </a:rPr>
                        <a:t>(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Garamond" panose="02020404030301010803" pitchFamily="18" charset="0"/>
                        </a:rPr>
                        <a:t>MiNEC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Garamond" panose="02020404030301010803" pitchFamily="18" charset="0"/>
                        </a:rPr>
                        <a:t>)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016591"/>
                  </a:ext>
                </a:extLst>
              </a:tr>
              <a:tr h="64004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Pseudotumory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Tumor-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like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léze (TLL)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Hyperplastické a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preneoplastické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léze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089171"/>
                  </a:ext>
                </a:extLst>
              </a:tr>
            </a:tbl>
          </a:graphicData>
        </a:graphic>
      </p:graphicFrame>
      <p:sp>
        <p:nvSpPr>
          <p:cNvPr id="67625" name="Text Box 32">
            <a:extLst>
              <a:ext uri="{FF2B5EF4-FFF2-40B4-BE49-F238E27FC236}">
                <a16:creationId xmlns:a16="http://schemas.microsoft.com/office/drawing/2014/main" id="{DFFAB83F-3EDD-455A-9F43-C734E7F72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050" y="5301012"/>
            <a:ext cx="3694113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  </a:t>
            </a:r>
            <a:r>
              <a:rPr lang="cs-CZ" altLang="cs-CZ" sz="1400" dirty="0"/>
              <a:t>NET neuroendokrinní tumor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dirty="0"/>
              <a:t>   NEC neuroendokrinní karcinom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cs-CZ" altLang="cs-CZ" sz="1400" dirty="0"/>
              <a:t> *Dobře diferencovaná neuroendokrinní </a:t>
            </a:r>
            <a:r>
              <a:rPr lang="cs-CZ" altLang="cs-CZ" sz="1400" dirty="0" err="1"/>
              <a:t>neoplazie</a:t>
            </a:r>
            <a:endParaRPr lang="cs-CZ" altLang="cs-CZ" sz="1400" dirty="0"/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cs-CZ" altLang="cs-CZ" sz="1400" dirty="0"/>
              <a:t>**Nízce diferencovaná neuroendokrinní </a:t>
            </a:r>
            <a:r>
              <a:rPr lang="cs-CZ" altLang="cs-CZ" sz="1400" dirty="0" err="1"/>
              <a:t>neoplazie</a:t>
            </a:r>
            <a:endParaRPr lang="cs-CZ" altLang="cs-CZ" sz="1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</p:txBody>
      </p:sp>
      <p:sp>
        <p:nvSpPr>
          <p:cNvPr id="67626" name="TextovéPole 1">
            <a:extLst>
              <a:ext uri="{FF2B5EF4-FFF2-40B4-BE49-F238E27FC236}">
                <a16:creationId xmlns:a16="http://schemas.microsoft.com/office/drawing/2014/main" id="{3C4799B1-FFA7-42E5-A8B9-BCFD3F8B8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7550" y="5485162"/>
            <a:ext cx="36004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dirty="0"/>
              <a:t>Základní nomenklatura a klasifikační schéma neuroendokrinních </a:t>
            </a:r>
            <a:r>
              <a:rPr lang="cs-CZ" altLang="cs-CZ" sz="1200" dirty="0" err="1"/>
              <a:t>neoplazií</a:t>
            </a:r>
            <a:r>
              <a:rPr lang="cs-CZ" altLang="cs-CZ" sz="1200" dirty="0"/>
              <a:t> pankreatu shodné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dirty="0"/>
              <a:t>s klasifikačním schématem pro </a:t>
            </a:r>
            <a:r>
              <a:rPr lang="cs-CZ" altLang="cs-CZ" sz="1200" dirty="0" err="1"/>
              <a:t>neuroendokriiní</a:t>
            </a:r>
            <a:r>
              <a:rPr lang="cs-CZ" altLang="cs-CZ" sz="1200" dirty="0"/>
              <a:t> </a:t>
            </a:r>
            <a:r>
              <a:rPr lang="cs-CZ" altLang="cs-CZ" sz="1200" dirty="0" err="1"/>
              <a:t>neoplazie</a:t>
            </a:r>
            <a:r>
              <a:rPr lang="cs-CZ" altLang="cs-CZ" sz="1200" dirty="0"/>
              <a:t> </a:t>
            </a:r>
            <a:r>
              <a:rPr lang="cs-CZ" altLang="cs-CZ" sz="1200" dirty="0" err="1"/>
              <a:t>GITu</a:t>
            </a:r>
            <a:r>
              <a:rPr lang="cs-CZ" altLang="cs-CZ" sz="1200" dirty="0"/>
              <a:t> (WHO 2010).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22888621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380E89-0461-4A02-8588-E8C8D5C4A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442" y="475609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dirty="0">
                <a:solidFill>
                  <a:schemeClr val="tx1"/>
                </a:solidFill>
                <a:latin typeface="+mn-lt"/>
              </a:rPr>
              <a:t>Neuroendokrinní </a:t>
            </a:r>
            <a:r>
              <a:rPr lang="cs-CZ" sz="3200" dirty="0" err="1">
                <a:solidFill>
                  <a:schemeClr val="tx1"/>
                </a:solidFill>
                <a:latin typeface="+mn-lt"/>
              </a:rPr>
              <a:t>neoplazie</a:t>
            </a:r>
            <a:r>
              <a:rPr lang="cs-CZ" sz="3200" dirty="0">
                <a:solidFill>
                  <a:schemeClr val="tx1"/>
                </a:solidFill>
                <a:latin typeface="+mn-lt"/>
              </a:rPr>
              <a:t> pankreatu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17987C3-FA5F-4ADE-B335-CA2FB8966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853964"/>
            <a:ext cx="8229600" cy="4525962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cs-CZ" dirty="0"/>
              <a:t>Pankreatický neuroendokrinní </a:t>
            </a:r>
            <a:r>
              <a:rPr lang="cs-CZ" dirty="0" err="1"/>
              <a:t>mikroadenom</a:t>
            </a:r>
            <a:r>
              <a:rPr lang="cs-CZ" dirty="0"/>
              <a:t> (&lt;0,5 cm)</a:t>
            </a:r>
          </a:p>
          <a:p>
            <a:pPr eaLnBrk="1" hangingPunct="1">
              <a:defRPr/>
            </a:pPr>
            <a:r>
              <a:rPr lang="cs-CZ" dirty="0"/>
              <a:t>Neuroendokrinní tumor (NET)</a:t>
            </a:r>
          </a:p>
          <a:p>
            <a:pPr eaLnBrk="1" hangingPunct="1">
              <a:buFontTx/>
              <a:buChar char="-"/>
              <a:defRPr/>
            </a:pPr>
            <a:r>
              <a:rPr lang="cs-CZ" sz="1800" dirty="0"/>
              <a:t>NET G1 </a:t>
            </a:r>
          </a:p>
          <a:p>
            <a:pPr eaLnBrk="1" hangingPunct="1">
              <a:buFontTx/>
              <a:buChar char="-"/>
              <a:defRPr/>
            </a:pPr>
            <a:r>
              <a:rPr lang="cs-CZ" sz="1800" dirty="0"/>
              <a:t>NET G2 </a:t>
            </a:r>
          </a:p>
          <a:p>
            <a:pPr eaLnBrk="1" hangingPunct="1">
              <a:defRPr/>
            </a:pPr>
            <a:r>
              <a:rPr lang="cs-CZ" dirty="0"/>
              <a:t>Neuroendokrinní karcinom (NEC)</a:t>
            </a:r>
          </a:p>
          <a:p>
            <a:pPr eaLnBrk="1" hangingPunct="1">
              <a:buFontTx/>
              <a:buChar char="-"/>
              <a:defRPr/>
            </a:pPr>
            <a:r>
              <a:rPr lang="cs-CZ" sz="1800" dirty="0" err="1"/>
              <a:t>Velkobuněčný</a:t>
            </a:r>
            <a:r>
              <a:rPr lang="cs-CZ" sz="1800" dirty="0"/>
              <a:t> NEC</a:t>
            </a:r>
          </a:p>
          <a:p>
            <a:pPr eaLnBrk="1" hangingPunct="1">
              <a:buFontTx/>
              <a:buChar char="-"/>
              <a:defRPr/>
            </a:pPr>
            <a:r>
              <a:rPr lang="cs-CZ" sz="1800" dirty="0"/>
              <a:t>Malobuněčný NEC</a:t>
            </a:r>
          </a:p>
          <a:p>
            <a:pPr eaLnBrk="1" hangingPunct="1">
              <a:defRPr/>
            </a:pPr>
            <a:r>
              <a:rPr lang="cs-CZ" dirty="0"/>
              <a:t>Serotonin produkující NET (</a:t>
            </a:r>
            <a:r>
              <a:rPr lang="cs-CZ" dirty="0" err="1"/>
              <a:t>karcinoid</a:t>
            </a:r>
            <a:r>
              <a:rPr lang="cs-CZ" dirty="0"/>
              <a:t>)</a:t>
            </a:r>
          </a:p>
          <a:p>
            <a:pPr eaLnBrk="1" hangingPunct="1">
              <a:defRPr/>
            </a:pPr>
            <a:r>
              <a:rPr lang="cs-CZ" dirty="0" err="1"/>
              <a:t>Gastrinom</a:t>
            </a:r>
            <a:endParaRPr lang="cs-CZ" dirty="0"/>
          </a:p>
          <a:p>
            <a:pPr eaLnBrk="1" hangingPunct="1">
              <a:defRPr/>
            </a:pPr>
            <a:r>
              <a:rPr lang="cs-CZ" dirty="0" err="1"/>
              <a:t>Glukagonom</a:t>
            </a:r>
            <a:endParaRPr lang="cs-CZ" dirty="0"/>
          </a:p>
          <a:p>
            <a:pPr eaLnBrk="1" hangingPunct="1">
              <a:defRPr/>
            </a:pPr>
            <a:r>
              <a:rPr lang="cs-CZ" dirty="0" err="1"/>
              <a:t>Insulinom</a:t>
            </a:r>
            <a:endParaRPr lang="cs-CZ" dirty="0"/>
          </a:p>
          <a:p>
            <a:pPr eaLnBrk="1" hangingPunct="1">
              <a:defRPr/>
            </a:pPr>
            <a:r>
              <a:rPr lang="cs-CZ" dirty="0" err="1"/>
              <a:t>Somatostation</a:t>
            </a:r>
            <a:endParaRPr lang="cs-CZ" dirty="0"/>
          </a:p>
          <a:p>
            <a:pPr eaLnBrk="1" hangingPunct="1">
              <a:defRPr/>
            </a:pPr>
            <a:r>
              <a:rPr lang="cs-CZ" dirty="0" err="1"/>
              <a:t>VIPom</a:t>
            </a:r>
            <a:endParaRPr lang="cs-CZ" dirty="0"/>
          </a:p>
          <a:p>
            <a:pPr eaLnBrk="1" hangingPunct="1"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48622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8808DEB8-7517-48C5-BFBC-2A71395E7C4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Tumor endokrinního pankreatu</a:t>
            </a: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.</a:t>
            </a:r>
            <a:br>
              <a:rPr lang="cs-CZ" altLang="cs-CZ" sz="2800" dirty="0">
                <a:solidFill>
                  <a:schemeClr val="tx1"/>
                </a:solidFill>
                <a:latin typeface="+mn-lt"/>
              </a:rPr>
            </a:br>
            <a:endParaRPr lang="cs-CZ" altLang="cs-CZ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9635" name="Picture 3" descr="_pancreas-islet-cell-tumor-malignant">
            <a:extLst>
              <a:ext uri="{FF2B5EF4-FFF2-40B4-BE49-F238E27FC236}">
                <a16:creationId xmlns:a16="http://schemas.microsoft.com/office/drawing/2014/main" id="{9648AE33-AA2D-40F1-AF72-4BF6D05752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 b="1920"/>
          <a:stretch>
            <a:fillRect/>
          </a:stretch>
        </p:blipFill>
        <p:spPr>
          <a:xfrm>
            <a:off x="2921001" y="1600201"/>
            <a:ext cx="6348413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98107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A8FEA08F-8884-41F6-A115-DAAFE98FCF7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Tumor endokrinního pankreatu.</a:t>
            </a:r>
          </a:p>
        </p:txBody>
      </p:sp>
      <p:pic>
        <p:nvPicPr>
          <p:cNvPr id="70659" name="Picture 3">
            <a:extLst>
              <a:ext uri="{FF2B5EF4-FFF2-40B4-BE49-F238E27FC236}">
                <a16:creationId xmlns:a16="http://schemas.microsoft.com/office/drawing/2014/main" id="{02D4C520-AEA5-4C4A-9E60-D2FB0661F46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149475"/>
            <a:ext cx="4032250" cy="3424238"/>
          </a:xfrm>
        </p:spPr>
      </p:pic>
      <p:pic>
        <p:nvPicPr>
          <p:cNvPr id="70660" name="Picture 4">
            <a:extLst>
              <a:ext uri="{FF2B5EF4-FFF2-40B4-BE49-F238E27FC236}">
                <a16:creationId xmlns:a16="http://schemas.microsoft.com/office/drawing/2014/main" id="{058C9F9B-C316-408A-9805-62F6AA2F358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3" y="2492376"/>
            <a:ext cx="3695700" cy="3095625"/>
          </a:xfrm>
        </p:spPr>
      </p:pic>
    </p:spTree>
    <p:extLst>
      <p:ext uri="{BB962C8B-B14F-4D97-AF65-F5344CB8AC3E}">
        <p14:creationId xmlns:p14="http://schemas.microsoft.com/office/powerpoint/2010/main" val="30857436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B380D6F9-B9B8-4174-8516-61DD82268C3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210622" y="457201"/>
            <a:ext cx="9694085" cy="5787957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b="1" dirty="0">
                <a:solidFill>
                  <a:schemeClr val="tx1"/>
                </a:solidFill>
              </a:rPr>
              <a:t>Funkční (hormonální aktivní)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  </a:t>
            </a:r>
            <a:r>
              <a:rPr lang="cs-CZ" altLang="cs-CZ" dirty="0">
                <a:solidFill>
                  <a:schemeClr val="tx1"/>
                </a:solidFill>
              </a:rPr>
              <a:t>- </a:t>
            </a:r>
            <a:r>
              <a:rPr lang="cs-CZ" altLang="cs-CZ" b="1" dirty="0" err="1">
                <a:solidFill>
                  <a:schemeClr val="tx1"/>
                </a:solidFill>
              </a:rPr>
              <a:t>insulinom</a:t>
            </a:r>
            <a:r>
              <a:rPr lang="cs-CZ" altLang="cs-CZ" dirty="0">
                <a:solidFill>
                  <a:schemeClr val="tx1"/>
                </a:solidFill>
              </a:rPr>
              <a:t> (hypoglykémie)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tx1"/>
                </a:solidFill>
              </a:rPr>
              <a:t>    - </a:t>
            </a:r>
            <a:r>
              <a:rPr lang="cs-CZ" altLang="cs-CZ" b="1" dirty="0" err="1">
                <a:solidFill>
                  <a:schemeClr val="tx1"/>
                </a:solidFill>
              </a:rPr>
              <a:t>glukagonom</a:t>
            </a:r>
            <a:r>
              <a:rPr lang="cs-CZ" altLang="cs-CZ" dirty="0">
                <a:solidFill>
                  <a:schemeClr val="tx1"/>
                </a:solidFill>
              </a:rPr>
              <a:t> (DM, anémie, migrující erytém)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tx1"/>
                </a:solidFill>
              </a:rPr>
              <a:t>    - </a:t>
            </a:r>
            <a:r>
              <a:rPr lang="cs-CZ" altLang="cs-CZ" b="1" dirty="0" err="1">
                <a:solidFill>
                  <a:schemeClr val="tx1"/>
                </a:solidFill>
              </a:rPr>
              <a:t>somatostatinom</a:t>
            </a:r>
            <a:r>
              <a:rPr lang="cs-CZ" altLang="cs-CZ" dirty="0">
                <a:solidFill>
                  <a:schemeClr val="tx1"/>
                </a:solidFill>
              </a:rPr>
              <a:t> (DM, cholelitiáza, steatorea,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tx1"/>
                </a:solidFill>
              </a:rPr>
              <a:t>      </a:t>
            </a:r>
            <a:r>
              <a:rPr lang="cs-CZ" altLang="cs-CZ" dirty="0" err="1">
                <a:solidFill>
                  <a:schemeClr val="tx1"/>
                </a:solidFill>
              </a:rPr>
              <a:t>hypochlorhydrie</a:t>
            </a:r>
            <a:r>
              <a:rPr lang="cs-CZ" altLang="cs-CZ" dirty="0">
                <a:solidFill>
                  <a:schemeClr val="tx1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tx1"/>
                </a:solidFill>
              </a:rPr>
              <a:t>    - </a:t>
            </a:r>
            <a:r>
              <a:rPr lang="cs-CZ" altLang="cs-CZ" b="1" dirty="0" err="1">
                <a:solidFill>
                  <a:schemeClr val="tx1"/>
                </a:solidFill>
              </a:rPr>
              <a:t>gastrinom</a:t>
            </a:r>
            <a:r>
              <a:rPr lang="cs-CZ" altLang="cs-CZ" dirty="0">
                <a:solidFill>
                  <a:schemeClr val="tx1"/>
                </a:solidFill>
              </a:rPr>
              <a:t> (</a:t>
            </a:r>
            <a:r>
              <a:rPr lang="cs-CZ" altLang="cs-CZ" dirty="0" err="1">
                <a:solidFill>
                  <a:schemeClr val="tx1"/>
                </a:solidFill>
              </a:rPr>
              <a:t>Zollinger</a:t>
            </a:r>
            <a:r>
              <a:rPr lang="cs-CZ" altLang="cs-CZ" dirty="0">
                <a:solidFill>
                  <a:schemeClr val="tx1"/>
                </a:solidFill>
              </a:rPr>
              <a:t> </a:t>
            </a:r>
            <a:r>
              <a:rPr lang="cs-CZ" altLang="cs-CZ" dirty="0" err="1">
                <a:solidFill>
                  <a:schemeClr val="tx1"/>
                </a:solidFill>
              </a:rPr>
              <a:t>Ellisonův</a:t>
            </a:r>
            <a:r>
              <a:rPr lang="cs-CZ" altLang="cs-CZ" dirty="0">
                <a:solidFill>
                  <a:schemeClr val="tx1"/>
                </a:solidFill>
              </a:rPr>
              <a:t> syndrom)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tx1"/>
                </a:solidFill>
              </a:rPr>
              <a:t>    - </a:t>
            </a:r>
            <a:r>
              <a:rPr lang="cs-CZ" altLang="cs-CZ" b="1" dirty="0" err="1">
                <a:solidFill>
                  <a:schemeClr val="tx1"/>
                </a:solidFill>
              </a:rPr>
              <a:t>VIPom</a:t>
            </a:r>
            <a:r>
              <a:rPr lang="cs-CZ" altLang="cs-CZ" dirty="0">
                <a:solidFill>
                  <a:schemeClr val="tx1"/>
                </a:solidFill>
              </a:rPr>
              <a:t> (WDHA </a:t>
            </a:r>
            <a:r>
              <a:rPr lang="cs-CZ" altLang="cs-CZ" dirty="0" err="1">
                <a:solidFill>
                  <a:schemeClr val="tx1"/>
                </a:solidFill>
              </a:rPr>
              <a:t>sy</a:t>
            </a:r>
            <a:r>
              <a:rPr lang="cs-CZ" altLang="cs-CZ" dirty="0">
                <a:solidFill>
                  <a:schemeClr val="tx1"/>
                </a:solidFill>
              </a:rPr>
              <a:t> – </a:t>
            </a:r>
            <a:r>
              <a:rPr lang="cs-CZ" altLang="cs-CZ" dirty="0" err="1">
                <a:solidFill>
                  <a:schemeClr val="tx1"/>
                </a:solidFill>
              </a:rPr>
              <a:t>watery</a:t>
            </a:r>
            <a:r>
              <a:rPr lang="cs-CZ" altLang="cs-CZ" dirty="0">
                <a:solidFill>
                  <a:schemeClr val="tx1"/>
                </a:solidFill>
              </a:rPr>
              <a:t> </a:t>
            </a:r>
            <a:r>
              <a:rPr lang="cs-CZ" altLang="cs-CZ" dirty="0" err="1">
                <a:solidFill>
                  <a:schemeClr val="tx1"/>
                </a:solidFill>
              </a:rPr>
              <a:t>diarrhea</a:t>
            </a:r>
            <a:r>
              <a:rPr lang="cs-CZ" altLang="cs-CZ" dirty="0">
                <a:solidFill>
                  <a:schemeClr val="tx1"/>
                </a:solidFill>
              </a:rPr>
              <a:t>, </a:t>
            </a:r>
            <a:r>
              <a:rPr lang="cs-CZ" altLang="cs-CZ" dirty="0" err="1">
                <a:solidFill>
                  <a:schemeClr val="tx1"/>
                </a:solidFill>
              </a:rPr>
              <a:t>hypokalemia</a:t>
            </a:r>
            <a:r>
              <a:rPr lang="cs-CZ" altLang="cs-CZ" dirty="0">
                <a:solidFill>
                  <a:schemeClr val="tx1"/>
                </a:solidFill>
              </a:rPr>
              <a:t>, 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tx1"/>
                </a:solidFill>
              </a:rPr>
              <a:t>      achlorhydrie)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tx1"/>
                </a:solidFill>
              </a:rPr>
              <a:t>    - </a:t>
            </a:r>
            <a:r>
              <a:rPr lang="cs-CZ" altLang="cs-CZ" b="1" dirty="0">
                <a:solidFill>
                  <a:schemeClr val="tx1"/>
                </a:solidFill>
              </a:rPr>
              <a:t>serotonin produkující tumor</a:t>
            </a:r>
            <a:r>
              <a:rPr lang="cs-CZ" altLang="cs-CZ" dirty="0">
                <a:solidFill>
                  <a:schemeClr val="tx1"/>
                </a:solidFill>
              </a:rPr>
              <a:t> (</a:t>
            </a:r>
            <a:r>
              <a:rPr lang="cs-CZ" altLang="cs-CZ" dirty="0" err="1">
                <a:solidFill>
                  <a:schemeClr val="tx1"/>
                </a:solidFill>
              </a:rPr>
              <a:t>karcinoidový</a:t>
            </a:r>
            <a:r>
              <a:rPr lang="cs-CZ" altLang="cs-CZ" dirty="0">
                <a:solidFill>
                  <a:schemeClr val="tx1"/>
                </a:solidFill>
              </a:rPr>
              <a:t> syndrom)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tx1"/>
                </a:solidFill>
              </a:rPr>
              <a:t>    - jiné – </a:t>
            </a:r>
            <a:r>
              <a:rPr lang="cs-CZ" altLang="cs-CZ" b="1" dirty="0" err="1">
                <a:solidFill>
                  <a:schemeClr val="tx1"/>
                </a:solidFill>
              </a:rPr>
              <a:t>secernující</a:t>
            </a:r>
            <a:r>
              <a:rPr lang="cs-CZ" altLang="cs-CZ" b="1" dirty="0">
                <a:solidFill>
                  <a:schemeClr val="tx1"/>
                </a:solidFill>
              </a:rPr>
              <a:t> ektopické hormony</a:t>
            </a:r>
            <a:r>
              <a:rPr lang="cs-CZ" altLang="cs-CZ" dirty="0">
                <a:solidFill>
                  <a:schemeClr val="tx1"/>
                </a:solidFill>
              </a:rPr>
              <a:t> (ACTH, </a:t>
            </a:r>
            <a:r>
              <a:rPr lang="cs-CZ" altLang="cs-CZ" dirty="0" err="1">
                <a:solidFill>
                  <a:schemeClr val="tx1"/>
                </a:solidFill>
              </a:rPr>
              <a:t>calcitonin</a:t>
            </a:r>
            <a:r>
              <a:rPr lang="cs-CZ" altLang="cs-CZ" dirty="0">
                <a:solidFill>
                  <a:schemeClr val="tx1"/>
                </a:solidFill>
              </a:rPr>
              <a:t>,…)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b="1" dirty="0">
                <a:solidFill>
                  <a:schemeClr val="tx1"/>
                </a:solidFill>
              </a:rPr>
              <a:t>Ne-funkční (klinicky němé bez asociace s příslušným hormonálním syndromem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tx1"/>
                </a:solidFill>
              </a:rPr>
              <a:t>Pozn. tumory menší než 0,5 cm – </a:t>
            </a:r>
            <a:r>
              <a:rPr lang="cs-CZ" altLang="cs-CZ" b="1" dirty="0">
                <a:solidFill>
                  <a:schemeClr val="tx1"/>
                </a:solidFill>
              </a:rPr>
              <a:t>pankreatické neuroendokrinní </a:t>
            </a:r>
            <a:r>
              <a:rPr lang="cs-CZ" altLang="cs-CZ" b="1" dirty="0" err="1">
                <a:solidFill>
                  <a:schemeClr val="tx1"/>
                </a:solidFill>
              </a:rPr>
              <a:t>mikroadenomy</a:t>
            </a:r>
            <a:r>
              <a:rPr lang="cs-CZ" altLang="cs-CZ" dirty="0">
                <a:solidFill>
                  <a:schemeClr val="tx1"/>
                </a:solidFill>
              </a:rPr>
              <a:t> – zpravidla klinicky němé</a:t>
            </a:r>
          </a:p>
        </p:txBody>
      </p:sp>
    </p:spTree>
    <p:extLst>
      <p:ext uri="{BB962C8B-B14F-4D97-AF65-F5344CB8AC3E}">
        <p14:creationId xmlns:p14="http://schemas.microsoft.com/office/powerpoint/2010/main" val="31710401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75BB16B9-462C-46A3-9DBA-07F764ECB21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Depozita amyloidu v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insulinomu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.</a:t>
            </a:r>
            <a:r>
              <a:rPr lang="cs-CZ" altLang="cs-CZ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pic>
        <p:nvPicPr>
          <p:cNvPr id="72707" name="Picture 3">
            <a:extLst>
              <a:ext uri="{FF2B5EF4-FFF2-40B4-BE49-F238E27FC236}">
                <a16:creationId xmlns:a16="http://schemas.microsoft.com/office/drawing/2014/main" id="{BC48C2BF-8BA2-4F06-94C2-196AE382BF0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6988" y="2349500"/>
            <a:ext cx="3695700" cy="3384550"/>
          </a:xfrm>
        </p:spPr>
      </p:pic>
      <p:pic>
        <p:nvPicPr>
          <p:cNvPr id="72708" name="Picture 4">
            <a:extLst>
              <a:ext uri="{FF2B5EF4-FFF2-40B4-BE49-F238E27FC236}">
                <a16:creationId xmlns:a16="http://schemas.microsoft.com/office/drawing/2014/main" id="{8014CA21-2CDF-4661-AA3A-5A7BAB6E21A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3" y="2349500"/>
            <a:ext cx="3695700" cy="3384550"/>
          </a:xfrm>
        </p:spPr>
      </p:pic>
    </p:spTree>
    <p:extLst>
      <p:ext uri="{BB962C8B-B14F-4D97-AF65-F5344CB8AC3E}">
        <p14:creationId xmlns:p14="http://schemas.microsoft.com/office/powerpoint/2010/main" val="1705244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7D4B7A-B567-435B-A20D-4D34FCB58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BF25419-EE1A-4895-8FCD-808DA3068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                                                                                       </a:t>
            </a:r>
            <a:r>
              <a:rPr lang="cs-CZ" sz="4400" i="1" dirty="0"/>
              <a:t>Děkuji za pozornost….</a:t>
            </a:r>
          </a:p>
        </p:txBody>
      </p:sp>
    </p:spTree>
    <p:extLst>
      <p:ext uri="{BB962C8B-B14F-4D97-AF65-F5344CB8AC3E}">
        <p14:creationId xmlns:p14="http://schemas.microsoft.com/office/powerpoint/2010/main" val="35140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>
            <a:extLst>
              <a:ext uri="{FF2B5EF4-FFF2-40B4-BE49-F238E27FC236}">
                <a16:creationId xmlns:a16="http://schemas.microsoft.com/office/drawing/2014/main" id="{41EAC682-6D5A-4199-93D4-D8AD349D277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Adenomy hypofýzy</a:t>
            </a:r>
          </a:p>
        </p:txBody>
      </p:sp>
      <p:sp>
        <p:nvSpPr>
          <p:cNvPr id="227331" name="Rectangle 3">
            <a:extLst>
              <a:ext uri="{FF2B5EF4-FFF2-40B4-BE49-F238E27FC236}">
                <a16:creationId xmlns:a16="http://schemas.microsoft.com/office/drawing/2014/main" id="{30D899F3-A70A-4E8A-85A3-CF12324A49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 err="1">
                <a:solidFill>
                  <a:schemeClr val="hlink"/>
                </a:solidFill>
              </a:rPr>
              <a:t>Prolaktinom</a:t>
            </a:r>
            <a:r>
              <a:rPr lang="cs-CZ" altLang="cs-CZ" sz="2400" b="1" dirty="0">
                <a:solidFill>
                  <a:schemeClr val="hlink"/>
                </a:solidFill>
              </a:rPr>
              <a:t> – </a:t>
            </a:r>
            <a:r>
              <a:rPr lang="cs-CZ" altLang="cs-CZ" sz="2400" b="1" dirty="0" err="1">
                <a:solidFill>
                  <a:schemeClr val="hlink"/>
                </a:solidFill>
              </a:rPr>
              <a:t>laktotropní</a:t>
            </a:r>
            <a:r>
              <a:rPr lang="cs-CZ" altLang="cs-CZ" sz="2400" b="1" dirty="0">
                <a:solidFill>
                  <a:schemeClr val="hlink"/>
                </a:solidFill>
              </a:rPr>
              <a:t> adenom </a:t>
            </a:r>
            <a:r>
              <a:rPr lang="cs-CZ" altLang="cs-CZ" sz="2400" dirty="0"/>
              <a:t>(</a:t>
            </a:r>
            <a:r>
              <a:rPr lang="cs-CZ" altLang="cs-CZ" sz="2400" dirty="0" err="1"/>
              <a:t>amenorhea-galactorhea</a:t>
            </a:r>
            <a:r>
              <a:rPr lang="cs-CZ" altLang="cs-CZ" sz="2400" b="1" dirty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Somatotropní adenom </a:t>
            </a:r>
            <a:r>
              <a:rPr lang="cs-CZ" altLang="cs-CZ" sz="2400" dirty="0"/>
              <a:t>(gigantismus, akromegalie)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Kortikotropní adenom </a:t>
            </a:r>
            <a:r>
              <a:rPr lang="cs-CZ" altLang="cs-CZ" sz="2400" dirty="0"/>
              <a:t>(</a:t>
            </a:r>
            <a:r>
              <a:rPr lang="cs-CZ" altLang="cs-CZ" sz="2400" dirty="0" err="1"/>
              <a:t>Cushingův</a:t>
            </a:r>
            <a:r>
              <a:rPr lang="cs-CZ" altLang="cs-CZ" sz="2400" dirty="0"/>
              <a:t> syndrom)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 err="1">
                <a:solidFill>
                  <a:schemeClr val="hlink"/>
                </a:solidFill>
              </a:rPr>
              <a:t>Tyreotropní</a:t>
            </a:r>
            <a:r>
              <a:rPr lang="cs-CZ" altLang="cs-CZ" sz="2400" b="1" dirty="0">
                <a:solidFill>
                  <a:schemeClr val="hlink"/>
                </a:solidFill>
              </a:rPr>
              <a:t> adenom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Gonadotropní adenom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Smíšený </a:t>
            </a:r>
            <a:r>
              <a:rPr lang="cs-CZ" altLang="cs-CZ" sz="2400" b="1" dirty="0" err="1">
                <a:solidFill>
                  <a:schemeClr val="hlink"/>
                </a:solidFill>
              </a:rPr>
              <a:t>mammosomatotropní</a:t>
            </a:r>
            <a:r>
              <a:rPr lang="cs-CZ" altLang="cs-CZ" sz="2400" b="1" dirty="0">
                <a:solidFill>
                  <a:schemeClr val="hlink"/>
                </a:solidFill>
              </a:rPr>
              <a:t> adenom (STH a prolaktin)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Ostatní </a:t>
            </a:r>
            <a:r>
              <a:rPr lang="cs-CZ" altLang="cs-CZ" sz="2400" b="1" dirty="0" err="1">
                <a:solidFill>
                  <a:schemeClr val="hlink"/>
                </a:solidFill>
              </a:rPr>
              <a:t>plurihormonální</a:t>
            </a:r>
            <a:r>
              <a:rPr lang="cs-CZ" altLang="cs-CZ" sz="2400" b="1" dirty="0">
                <a:solidFill>
                  <a:schemeClr val="hlink"/>
                </a:solidFill>
              </a:rPr>
              <a:t> adenomy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Hormonálně negativní </a:t>
            </a:r>
            <a:r>
              <a:rPr lang="cs-CZ" altLang="cs-CZ" sz="2400" dirty="0"/>
              <a:t>(pravé velmi vzácné; častěji hormonálně němé – nefunkční adenomy)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/>
              <a:t>Asociace s MEN-1 syndromem</a:t>
            </a:r>
          </a:p>
        </p:txBody>
      </p:sp>
    </p:spTree>
    <p:extLst>
      <p:ext uri="{BB962C8B-B14F-4D97-AF65-F5344CB8AC3E}">
        <p14:creationId xmlns:p14="http://schemas.microsoft.com/office/powerpoint/2010/main" val="1973437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A0C6BD-61C4-494C-9BD7-62184B232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337" y="579664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dirty="0" err="1">
                <a:solidFill>
                  <a:schemeClr val="tx1"/>
                </a:solidFill>
                <a:latin typeface="+mn-lt"/>
              </a:rPr>
              <a:t>Cushingův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syndrom</a:t>
            </a:r>
          </a:p>
        </p:txBody>
      </p:sp>
      <p:pic>
        <p:nvPicPr>
          <p:cNvPr id="10243" name="Zástupný symbol pro obsah 3">
            <a:extLst>
              <a:ext uri="{FF2B5EF4-FFF2-40B4-BE49-F238E27FC236}">
                <a16:creationId xmlns:a16="http://schemas.microsoft.com/office/drawing/2014/main" id="{D5ACA929-59D6-41FA-AC71-3660AC0CEF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8453" y="449035"/>
            <a:ext cx="5357812" cy="5454650"/>
          </a:xfrm>
        </p:spPr>
      </p:pic>
    </p:spTree>
    <p:extLst>
      <p:ext uri="{BB962C8B-B14F-4D97-AF65-F5344CB8AC3E}">
        <p14:creationId xmlns:p14="http://schemas.microsoft.com/office/powerpoint/2010/main" val="3837648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Zástupný symbol pro obsah 3">
            <a:extLst>
              <a:ext uri="{FF2B5EF4-FFF2-40B4-BE49-F238E27FC236}">
                <a16:creationId xmlns:a16="http://schemas.microsoft.com/office/drawing/2014/main" id="{6B80A6E1-A1BC-40D2-B7AA-E4A88BF131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4307" y="237231"/>
            <a:ext cx="8586335" cy="6054259"/>
          </a:xfrm>
        </p:spPr>
      </p:pic>
    </p:spTree>
    <p:extLst>
      <p:ext uri="{BB962C8B-B14F-4D97-AF65-F5344CB8AC3E}">
        <p14:creationId xmlns:p14="http://schemas.microsoft.com/office/powerpoint/2010/main" val="765541254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208</TotalTime>
  <Words>3612</Words>
  <Application>Microsoft Office PowerPoint</Application>
  <PresentationFormat>Širokoúhlá obrazovka</PresentationFormat>
  <Paragraphs>659</Paragraphs>
  <Slides>68</Slides>
  <Notes>0</Notes>
  <HiddenSlides>6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68</vt:i4>
      </vt:variant>
    </vt:vector>
  </HeadingPairs>
  <TitlesOfParts>
    <vt:vector size="74" baseType="lpstr">
      <vt:lpstr>Calibri</vt:lpstr>
      <vt:lpstr>Calibri Light</vt:lpstr>
      <vt:lpstr>Garamond</vt:lpstr>
      <vt:lpstr>Lucida Sans Unicode</vt:lpstr>
      <vt:lpstr>Wingdings</vt:lpstr>
      <vt:lpstr>Retrospektiva</vt:lpstr>
      <vt:lpstr>Patologie endokrinního systému</vt:lpstr>
      <vt:lpstr>Prezentace aplikace PowerPoint</vt:lpstr>
      <vt:lpstr>Prezentace aplikace PowerPoint</vt:lpstr>
      <vt:lpstr>Hypofýza a hypothalamus</vt:lpstr>
      <vt:lpstr>Prezentace aplikace PowerPoint</vt:lpstr>
      <vt:lpstr>Hypofyzární syndromy - hyperpituitarismus </vt:lpstr>
      <vt:lpstr>Adenomy hypofýzy</vt:lpstr>
      <vt:lpstr>Cushingův syndrom</vt:lpstr>
      <vt:lpstr>Prezentace aplikace PowerPoint</vt:lpstr>
      <vt:lpstr>Hypofyzární syndromy - hypopituitarismus</vt:lpstr>
      <vt:lpstr>Neurohypofyzární syndromy</vt:lpstr>
      <vt:lpstr>Hypothalamické supraselární tumory</vt:lpstr>
      <vt:lpstr>Zpětnovazebná regulace sekrece tyreoidálních hormonů hypothalamo-hypofyzární osou.</vt:lpstr>
      <vt:lpstr>Štítná žláza – tyreoidální syndromy  Hypertyreóza, tyreotoxikóza</vt:lpstr>
      <vt:lpstr>Prezentace aplikace PowerPoint</vt:lpstr>
      <vt:lpstr>Příčiny tyreotoxikózy </vt:lpstr>
      <vt:lpstr>Štítná žláza – tyreoidální syndromy  Hypotyreoidismus  - vrozený -  kretenismus (endemický (nedostatek jódu) a sporadický(enzym. defekt)   - získaná – myxedém</vt:lpstr>
      <vt:lpstr>Prezentace aplikace PowerPoint</vt:lpstr>
      <vt:lpstr>Záněty štítné žlázy</vt:lpstr>
      <vt:lpstr>Záněty štítné žlázy</vt:lpstr>
      <vt:lpstr>Sklerozující léze ve vztahu k IgG4</vt:lpstr>
      <vt:lpstr>Chronická autoimunitní lymfoplazmocytární tyreoiditida (Hashimotova tyreoiditida) </vt:lpstr>
      <vt:lpstr>M. Graves-Basedow  (difúzní parenchymatózní toxická (hyperfunkční) struma)</vt:lpstr>
      <vt:lpstr>Struma </vt:lpstr>
      <vt:lpstr>Nádory štítné žlázy I – folikulární neoplazie</vt:lpstr>
      <vt:lpstr>Folikulární adenom vs folikulární karcinom</vt:lpstr>
      <vt:lpstr>Nádory štítné žlázy II</vt:lpstr>
      <vt:lpstr>Papilární karcinom štítné žlázy</vt:lpstr>
      <vt:lpstr>Medulární karcinom štítné žlázy s depozity amyloidu</vt:lpstr>
      <vt:lpstr>Prezentace aplikace PowerPoint</vt:lpstr>
      <vt:lpstr>Příštitná tělíska</vt:lpstr>
      <vt:lpstr>Parathyreoidální syndromy (hypoparathyreoidismus)  </vt:lpstr>
      <vt:lpstr>Parathyreoidální syndromy (hypoparathyreoidismus) </vt:lpstr>
      <vt:lpstr>Parathyreoidální syndromy (hyperparathyreoidismus)</vt:lpstr>
      <vt:lpstr>Patologická fraktura a hnědý tumor</vt:lpstr>
      <vt:lpstr>Klinické příznaky hyperparathyreoidismu</vt:lpstr>
      <vt:lpstr>Nadledviny – kůra nadledvin</vt:lpstr>
      <vt:lpstr>Adrenokortikální syndromy  Hyperfunkční adrenokortikální syndromy </vt:lpstr>
      <vt:lpstr>Prezentace aplikace PowerPoint</vt:lpstr>
      <vt:lpstr>Klinický obraz Cushingova syndromu</vt:lpstr>
      <vt:lpstr>Adrenokortikální syndromy  Hypofunkční adrenokrotikální syndromy </vt:lpstr>
      <vt:lpstr>Primární chronická adrenokortikální insuficience (Addisonova choroba)</vt:lpstr>
      <vt:lpstr>Adrenokortikální neoplazie, hyperplazie a pseudotumory</vt:lpstr>
      <vt:lpstr>Dřeň nadledvin + extraadrenální systém chromafinních paraganglií</vt:lpstr>
      <vt:lpstr>Extraadrenální systém chromafinních paraganglií </vt:lpstr>
      <vt:lpstr>Neoplazie adrenálního a extraadrenálního systému paraganglií</vt:lpstr>
      <vt:lpstr>Soustava vegetativních nervů</vt:lpstr>
      <vt:lpstr>Prezentace aplikace PowerPoint</vt:lpstr>
      <vt:lpstr>Sympaticus</vt:lpstr>
      <vt:lpstr>Parasympaticus</vt:lpstr>
      <vt:lpstr>Syndromy mnohočetné endokrinní neoplazie</vt:lpstr>
      <vt:lpstr>Epifýza – glandula pinealis - šišinka</vt:lpstr>
      <vt:lpstr>Endokrinní pankreas – Langerhansovy ostrůvky</vt:lpstr>
      <vt:lpstr>Diabetes mellitus  (skupina metabolických poruch sdílející společný znak – hyperglykémii)</vt:lpstr>
      <vt:lpstr>Diabetes mellitus  (skupina metabolických poruch sdílející společný znak – hyperglykémii)</vt:lpstr>
      <vt:lpstr>Prezentace aplikace PowerPoint</vt:lpstr>
      <vt:lpstr>Prezentace aplikace PowerPoint</vt:lpstr>
      <vt:lpstr>Hlavní klinické znaky DM v době diagnózy</vt:lpstr>
      <vt:lpstr>Prezentace aplikace PowerPoint</vt:lpstr>
      <vt:lpstr>Komplikace diabetu</vt:lpstr>
      <vt:lpstr>Neuroendokrinní neoplazie pankreatu (dříve APUDomy, „islet cell tumory“)</vt:lpstr>
      <vt:lpstr>Prezentace aplikace PowerPoint</vt:lpstr>
      <vt:lpstr>Neuroendokrinní neoplazie pankreatu</vt:lpstr>
      <vt:lpstr>Tumor endokrinního pankreatu. </vt:lpstr>
      <vt:lpstr>Tumor endokrinního pankreatu.</vt:lpstr>
      <vt:lpstr>Prezentace aplikace PowerPoint</vt:lpstr>
      <vt:lpstr>Depozita amyloidu v insulinomu.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problematiky: charakteristika oboru patologie v praxi.  Druhy vyšetření v patologii.</dc:title>
  <dc:creator>OLYMPUS</dc:creator>
  <cp:lastModifiedBy>OLYMPUS</cp:lastModifiedBy>
  <cp:revision>44</cp:revision>
  <dcterms:created xsi:type="dcterms:W3CDTF">2017-08-15T07:48:05Z</dcterms:created>
  <dcterms:modified xsi:type="dcterms:W3CDTF">2017-09-14T11:17:31Z</dcterms:modified>
</cp:coreProperties>
</file>