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07" r:id="rId14"/>
    <p:sldId id="308" r:id="rId15"/>
    <p:sldId id="309" r:id="rId16"/>
    <p:sldId id="310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3" r:id="rId28"/>
    <p:sldId id="324" r:id="rId29"/>
    <p:sldId id="325" r:id="rId30"/>
    <p:sldId id="326" r:id="rId31"/>
    <p:sldId id="327" r:id="rId32"/>
    <p:sldId id="330" r:id="rId33"/>
    <p:sldId id="331" r:id="rId34"/>
    <p:sldId id="332" r:id="rId35"/>
    <p:sldId id="333" r:id="rId36"/>
    <p:sldId id="334" r:id="rId37"/>
    <p:sldId id="2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98" d="100"/>
          <a:sy n="98" d="100"/>
        </p:scale>
        <p:origin x="9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8D2647A-30FF-4FD2-9A74-512433EE1B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840347A-3897-4060-8E96-8E6BE6825FFE}" type="slidenum">
              <a:rPr lang="cs-CZ" altLang="cs-CZ" smtClean="0">
                <a:latin typeface="Arial" panose="020B0604020202020204" pitchFamily="34" charset="0"/>
              </a:rPr>
              <a:pPr/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AC4D103-84F9-46F3-B609-C46291D00F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024C752-32B1-427D-A59F-B677EB065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285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4F456E-EBD5-463E-B69A-0B920EBE2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D9599A-93B8-4E2C-B4DC-058B14154A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D16F6-B1CA-4E59-8EAB-BFE5F6295C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CB09010F-2E77-4548-83A4-0106F034A7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85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05AEDD-5E92-4E16-9ECA-9C50A805E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0A3296-24EA-4E77-8797-D38CE9E4FC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CF564-76B4-41C3-BA54-8AF3CD868B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7A7A4D9-C2F6-45DC-9A39-E7340777BCB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3439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9919A68-157B-47AE-AC2D-9BD27899F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026896E-14AF-49CC-A35D-26014F4403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766A-6018-45EF-B94A-CF686990F1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49ACF33-9778-4562-A27C-F987B56641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572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E2B7FF-0DD2-4916-B205-EBAFB24BB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393128D-F7B7-4620-93A4-CC4C78F230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64D4-7D43-43D8-8120-F657977AD1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47AFF5B-5A4A-4F41-BAF9-C4744717884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31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17. 8. 2017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Poruchy imunitních reakcí</a:t>
            </a:r>
            <a:br>
              <a:rPr lang="cs-CZ" sz="4800" b="1" dirty="0"/>
            </a:br>
            <a:br>
              <a:rPr lang="cs-CZ" sz="4800" b="1" dirty="0"/>
            </a:br>
            <a:r>
              <a:rPr lang="cs-CZ" sz="4800" b="1" dirty="0"/>
              <a:t>Autoimunitní nemoci.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5" name="Rectangle 7">
            <a:extLst>
              <a:ext uri="{FF2B5EF4-FFF2-40B4-BE49-F238E27FC236}">
                <a16:creationId xmlns:a16="http://schemas.microsoft.com/office/drawing/2014/main" id="{0ECD8896-644A-48AA-819C-EF1840AF90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T lymfocytu</a:t>
            </a:r>
          </a:p>
        </p:txBody>
      </p:sp>
      <p:pic>
        <p:nvPicPr>
          <p:cNvPr id="13315" name="Picture 11" descr="T">
            <a:extLst>
              <a:ext uri="{FF2B5EF4-FFF2-40B4-BE49-F238E27FC236}">
                <a16:creationId xmlns:a16="http://schemas.microsoft.com/office/drawing/2014/main" id="{E5225E80-B8B6-48E9-B198-E7A37DA6B0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1268413"/>
            <a:ext cx="8208963" cy="5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5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3FF2C71E-731A-4CCF-889B-E60DB9D2EF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Nespecifické efektorové mechanismy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290910C1-E26C-4F22-A9C2-81EF3BC60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027" y="1882302"/>
            <a:ext cx="5817140" cy="508270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Komplement </a:t>
            </a:r>
            <a:r>
              <a:rPr lang="cs-CZ" altLang="cs-CZ" sz="1800" dirty="0"/>
              <a:t>(vrozená (</a:t>
            </a:r>
            <a:r>
              <a:rPr lang="cs-CZ" altLang="cs-CZ" sz="1800" dirty="0" err="1"/>
              <a:t>innate</a:t>
            </a:r>
            <a:r>
              <a:rPr lang="cs-CZ" altLang="cs-CZ" sz="1800" dirty="0"/>
              <a:t>) imunita, komplex proteinů produkovaných játry, tkáňovými/cirkulujícími makrofágy, </a:t>
            </a:r>
            <a:r>
              <a:rPr lang="cs-CZ" altLang="cs-CZ" sz="1800" dirty="0" err="1"/>
              <a:t>epiteliemi</a:t>
            </a:r>
            <a:r>
              <a:rPr lang="cs-CZ" altLang="cs-CZ" sz="1800" dirty="0"/>
              <a:t> GIT a </a:t>
            </a:r>
            <a:r>
              <a:rPr lang="cs-CZ" altLang="cs-CZ" sz="1800" dirty="0" err="1"/>
              <a:t>genitourinálního</a:t>
            </a:r>
            <a:r>
              <a:rPr lang="cs-CZ" altLang="cs-CZ" sz="1800" dirty="0"/>
              <a:t> traktu)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/>
              <a:t>aktivace:</a:t>
            </a:r>
            <a:r>
              <a:rPr lang="cs-CZ" altLang="cs-CZ" sz="1800" dirty="0"/>
              <a:t> klasicky (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/</a:t>
            </a:r>
            <a:r>
              <a:rPr lang="cs-CZ" altLang="cs-CZ" sz="1800" dirty="0" err="1"/>
              <a:t>Ig</a:t>
            </a:r>
            <a:r>
              <a:rPr lang="cs-CZ" altLang="cs-CZ" sz="1800" dirty="0"/>
              <a:t>), alternativně (stěna bakterií a endotoxiny), </a:t>
            </a:r>
            <a:r>
              <a:rPr lang="cs-CZ" altLang="cs-CZ" sz="1800" dirty="0" err="1"/>
              <a:t>lektinovou</a:t>
            </a:r>
            <a:r>
              <a:rPr lang="cs-CZ" altLang="cs-CZ" sz="1800" dirty="0"/>
              <a:t> cestou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/>
              <a:t>funkce: </a:t>
            </a:r>
            <a:r>
              <a:rPr lang="cs-CZ" altLang="cs-CZ" sz="1800" dirty="0" err="1"/>
              <a:t>opsonizace</a:t>
            </a:r>
            <a:r>
              <a:rPr lang="cs-CZ" altLang="cs-CZ" sz="1800" dirty="0"/>
              <a:t> (navázání opsoninů na 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, umožnění fagocytózy), chemotaxe, </a:t>
            </a:r>
            <a:r>
              <a:rPr lang="cs-CZ" altLang="cs-CZ" sz="1800" dirty="0" err="1"/>
              <a:t>lýza</a:t>
            </a:r>
            <a:r>
              <a:rPr lang="cs-CZ" altLang="cs-CZ" sz="1800" dirty="0"/>
              <a:t> buňky, shlukování 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 nesoucích agens)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Makrofágy/monocyty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Mononukleární fagocytární systém (cirkulující/tkáňové makrofágy)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Fagocytóza (</a:t>
            </a:r>
            <a:r>
              <a:rPr lang="cs-CZ" altLang="cs-CZ" sz="1800" dirty="0" err="1"/>
              <a:t>lysosomální</a:t>
            </a:r>
            <a:r>
              <a:rPr lang="cs-CZ" altLang="cs-CZ" sz="1800" dirty="0"/>
              <a:t> granula)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Neutrofilní leukocyty (</a:t>
            </a:r>
            <a:r>
              <a:rPr lang="cs-CZ" altLang="cs-CZ" sz="1800" b="1" dirty="0" err="1">
                <a:solidFill>
                  <a:schemeClr val="hlink"/>
                </a:solidFill>
              </a:rPr>
              <a:t>polymorfonukleáry</a:t>
            </a:r>
            <a:r>
              <a:rPr lang="cs-CZ" altLang="cs-CZ" sz="1800" b="1" dirty="0">
                <a:solidFill>
                  <a:schemeClr val="hlink"/>
                </a:solidFill>
              </a:rPr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Produkce adhezních receptorů (indukce </a:t>
            </a:r>
            <a:r>
              <a:rPr lang="cs-CZ" altLang="cs-CZ" sz="1800" dirty="0" err="1"/>
              <a:t>chemokiny</a:t>
            </a:r>
            <a:r>
              <a:rPr lang="cs-CZ" altLang="cs-CZ" sz="1800" dirty="0"/>
              <a:t>, lymfokiny, složkami komplementu)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Fagocytóza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400" b="1" dirty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b="1" dirty="0">
              <a:solidFill>
                <a:schemeClr val="hlink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1006DF1-D025-4D88-9001-820871C5878E}"/>
              </a:ext>
            </a:extLst>
          </p:cNvPr>
          <p:cNvSpPr txBox="1"/>
          <p:nvPr/>
        </p:nvSpPr>
        <p:spPr>
          <a:xfrm>
            <a:off x="6875215" y="1882302"/>
            <a:ext cx="41170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ADCC (</a:t>
            </a:r>
            <a:r>
              <a:rPr lang="cs-CZ" altLang="cs-CZ" sz="1500" b="1" dirty="0" err="1">
                <a:solidFill>
                  <a:schemeClr val="hlink"/>
                </a:solidFill>
              </a:rPr>
              <a:t>antibody</a:t>
            </a:r>
            <a:r>
              <a:rPr lang="cs-CZ" altLang="cs-CZ" sz="1500" b="1" dirty="0">
                <a:solidFill>
                  <a:schemeClr val="hlink"/>
                </a:solidFill>
              </a:rPr>
              <a:t> </a:t>
            </a:r>
            <a:r>
              <a:rPr lang="cs-CZ" altLang="cs-CZ" sz="1500" b="1" dirty="0" err="1">
                <a:solidFill>
                  <a:schemeClr val="hlink"/>
                </a:solidFill>
              </a:rPr>
              <a:t>dependent</a:t>
            </a:r>
            <a:r>
              <a:rPr lang="cs-CZ" altLang="cs-CZ" sz="1500" b="1" dirty="0">
                <a:solidFill>
                  <a:schemeClr val="hlink"/>
                </a:solidFill>
              </a:rPr>
              <a:t> cell-</a:t>
            </a:r>
            <a:r>
              <a:rPr lang="cs-CZ" altLang="cs-CZ" sz="1500" b="1" dirty="0" err="1">
                <a:solidFill>
                  <a:schemeClr val="hlink"/>
                </a:solidFill>
              </a:rPr>
              <a:t>mediated</a:t>
            </a:r>
            <a:r>
              <a:rPr lang="cs-CZ" altLang="cs-CZ" sz="1500" b="1" dirty="0">
                <a:solidFill>
                  <a:schemeClr val="hlink"/>
                </a:solidFill>
              </a:rPr>
              <a:t> cytotoxicity)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Schopnost NK buněk </a:t>
            </a:r>
            <a:r>
              <a:rPr lang="cs-CZ" altLang="cs-CZ" sz="1500" dirty="0" err="1"/>
              <a:t>lyzovat</a:t>
            </a:r>
            <a:r>
              <a:rPr lang="cs-CZ" altLang="cs-CZ" sz="1500" dirty="0"/>
              <a:t> cílovou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500" dirty="0"/>
              <a:t>  buňku s navázanou </a:t>
            </a:r>
            <a:r>
              <a:rPr lang="cs-CZ" altLang="cs-CZ" sz="1500" dirty="0" err="1"/>
              <a:t>IgG</a:t>
            </a:r>
            <a:r>
              <a:rPr lang="cs-CZ" altLang="cs-CZ" sz="1500" dirty="0"/>
              <a:t> 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     </a:t>
            </a:r>
          </a:p>
          <a:p>
            <a:pPr>
              <a:lnSpc>
                <a:spcPct val="80000"/>
              </a:lnSpc>
              <a:defRPr/>
            </a:pPr>
            <a:endParaRPr lang="cs-CZ" altLang="cs-CZ" sz="15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500" b="1" dirty="0">
                <a:solidFill>
                  <a:schemeClr val="hlink"/>
                </a:solidFill>
              </a:rPr>
              <a:t>Natural </a:t>
            </a:r>
            <a:r>
              <a:rPr lang="cs-CZ" altLang="cs-CZ" sz="1500" b="1" dirty="0" err="1">
                <a:solidFill>
                  <a:schemeClr val="hlink"/>
                </a:solidFill>
              </a:rPr>
              <a:t>killers</a:t>
            </a:r>
            <a:r>
              <a:rPr lang="cs-CZ" altLang="cs-CZ" sz="1500" b="1" dirty="0">
                <a:solidFill>
                  <a:schemeClr val="hlink"/>
                </a:solidFill>
              </a:rPr>
              <a:t> (NK)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Nespecificky aktivovány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Minimální specificita, nemají paměť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500" dirty="0"/>
              <a:t> Zabití infikované buňky, nádorové buňky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76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09AA7A64-3484-409B-8CD4-D311862DAAB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Imunodeficience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863B319B-E6C7-4242-AD53-A562EF899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err="1"/>
              <a:t>Serious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persistent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unusual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or</a:t>
            </a:r>
            <a:r>
              <a:rPr lang="cs-CZ" altLang="cs-CZ" sz="2800" dirty="0"/>
              <a:t> </a:t>
            </a:r>
            <a:r>
              <a:rPr lang="cs-CZ" altLang="cs-CZ" sz="2800" dirty="0" err="1"/>
              <a:t>recurrent</a:t>
            </a:r>
            <a:r>
              <a:rPr lang="cs-CZ" altLang="cs-CZ" sz="2800" dirty="0"/>
              <a:t> </a:t>
            </a:r>
            <a:r>
              <a:rPr lang="cs-CZ" altLang="cs-CZ" sz="2800" dirty="0" err="1"/>
              <a:t>infection</a:t>
            </a:r>
            <a:r>
              <a:rPr lang="cs-CZ" altLang="cs-CZ" sz="2800" dirty="0"/>
              <a:t> („SPUR“)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Primární a sekundární 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Nedostatečná tvorba protilátek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   (bakteriální infekce respiračního traktu)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Defekt buněčné imunity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 dirty="0"/>
              <a:t>    (virové, mykotické a oportunní infekce)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Defekt fagocytózy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Deficit komponent komplementu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32623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841" name="Group 97">
            <a:extLst>
              <a:ext uri="{FF2B5EF4-FFF2-40B4-BE49-F238E27FC236}">
                <a16:creationId xmlns:a16="http://schemas.microsoft.com/office/drawing/2014/main" id="{F1A2D309-DDAB-4ED8-B856-3D88BD279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20050"/>
              </p:ext>
            </p:extLst>
          </p:nvPr>
        </p:nvGraphicFramePr>
        <p:xfrm>
          <a:off x="1992313" y="1125539"/>
          <a:ext cx="8229600" cy="5449888"/>
        </p:xfrm>
        <a:graphic>
          <a:graphicData uri="http://schemas.openxmlformats.org/drawingml/2006/table">
            <a:tbl>
              <a:tblPr/>
              <a:tblGrid>
                <a:gridCol w="13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imunita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specifická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nespecifická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protilátková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buněčná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komplement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fagocytóza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agens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pyogenní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Stafylokok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Pneumokok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Hemofilus inf.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CMV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Herpes zoster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Papilomy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Spalničky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pyogenní bakterie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Stafylokok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Gram-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7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Viry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Enteroviry: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ECHO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polio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plísně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Candida alb.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Aspergillus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Pneumocystis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Neisserie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plísně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Candida alb.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Aspergillus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4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Mykobakteria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Listeria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8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protozoa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Cryptosporidium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7839" name="Rectangle 95">
            <a:extLst>
              <a:ext uri="{FF2B5EF4-FFF2-40B4-BE49-F238E27FC236}">
                <a16:creationId xmlns:a16="http://schemas.microsoft.com/office/drawing/2014/main" id="{01CEB48B-929F-426F-9E12-6726074C047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92313" y="-1167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Infekce u imunodeficitů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5709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8441A448-FCFE-4369-8446-D6034DBE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549276"/>
            <a:ext cx="18796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Imunodeficit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7FA83B40-55CD-4B94-90C2-A67FECAAF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1268413"/>
            <a:ext cx="1048557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primární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464998A2-E7FE-490A-9319-AB0664A5E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9" y="1341438"/>
            <a:ext cx="129221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sekundární</a:t>
            </a:r>
          </a:p>
        </p:txBody>
      </p:sp>
      <p:sp>
        <p:nvSpPr>
          <p:cNvPr id="19461" name="Text Box 7">
            <a:extLst>
              <a:ext uri="{FF2B5EF4-FFF2-40B4-BE49-F238E27FC236}">
                <a16:creationId xmlns:a16="http://schemas.microsoft.com/office/drawing/2014/main" id="{6FE4CD48-0077-4CD5-837C-F21B73BD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060576"/>
            <a:ext cx="19780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specifická imunita</a:t>
            </a:r>
          </a:p>
        </p:txBody>
      </p:sp>
      <p:sp>
        <p:nvSpPr>
          <p:cNvPr id="19462" name="Text Box 8">
            <a:extLst>
              <a:ext uri="{FF2B5EF4-FFF2-40B4-BE49-F238E27FC236}">
                <a16:creationId xmlns:a16="http://schemas.microsoft.com/office/drawing/2014/main" id="{F96A656D-0ECA-4C5F-932B-B623818D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9" y="2060576"/>
            <a:ext cx="221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nespecifická imunita</a:t>
            </a:r>
          </a:p>
        </p:txBody>
      </p:sp>
      <p:sp>
        <p:nvSpPr>
          <p:cNvPr id="19463" name="Text Box 9">
            <a:extLst>
              <a:ext uri="{FF2B5EF4-FFF2-40B4-BE49-F238E27FC236}">
                <a16:creationId xmlns:a16="http://schemas.microsoft.com/office/drawing/2014/main" id="{AC7EEBBD-4E39-42E8-8E9A-CC9FCEC7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2060576"/>
            <a:ext cx="19780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specifická imunita</a:t>
            </a:r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21F5A1EE-5928-4FC1-BC5F-6D86376F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2060576"/>
            <a:ext cx="2212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nespecifická imunita</a:t>
            </a:r>
          </a:p>
        </p:txBody>
      </p:sp>
      <p:sp>
        <p:nvSpPr>
          <p:cNvPr id="19465" name="Text Box 12">
            <a:extLst>
              <a:ext uri="{FF2B5EF4-FFF2-40B4-BE49-F238E27FC236}">
                <a16:creationId xmlns:a16="http://schemas.microsoft.com/office/drawing/2014/main" id="{A3ECAC5A-1D44-473F-8B44-87F3010CD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852738"/>
            <a:ext cx="366713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Ig</a:t>
            </a:r>
            <a:endParaRPr lang="cs-CZ" altLang="cs-CZ" sz="1800" dirty="0"/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F60A7373-337C-44DB-95AC-DC2E0150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852738"/>
            <a:ext cx="928688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buněčná</a:t>
            </a:r>
          </a:p>
        </p:txBody>
      </p:sp>
      <p:sp>
        <p:nvSpPr>
          <p:cNvPr id="19467" name="Text Box 14">
            <a:extLst>
              <a:ext uri="{FF2B5EF4-FFF2-40B4-BE49-F238E27FC236}">
                <a16:creationId xmlns:a16="http://schemas.microsoft.com/office/drawing/2014/main" id="{5B4E4CA0-93CE-4306-8277-240F91281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2852738"/>
            <a:ext cx="366712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Ig</a:t>
            </a:r>
            <a:endParaRPr lang="cs-CZ" altLang="cs-CZ" sz="1800" dirty="0"/>
          </a:p>
        </p:txBody>
      </p:sp>
      <p:sp>
        <p:nvSpPr>
          <p:cNvPr id="19468" name="Text Box 15">
            <a:extLst>
              <a:ext uri="{FF2B5EF4-FFF2-40B4-BE49-F238E27FC236}">
                <a16:creationId xmlns:a16="http://schemas.microsoft.com/office/drawing/2014/main" id="{C44BF19D-E3E4-4CFD-B438-83D3DD1F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2852738"/>
            <a:ext cx="928687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buněčná</a:t>
            </a:r>
          </a:p>
        </p:txBody>
      </p:sp>
      <p:sp>
        <p:nvSpPr>
          <p:cNvPr id="19469" name="Text Box 16">
            <a:extLst>
              <a:ext uri="{FF2B5EF4-FFF2-40B4-BE49-F238E27FC236}">
                <a16:creationId xmlns:a16="http://schemas.microsoft.com/office/drawing/2014/main" id="{20E95471-0E9F-4AD8-AD4A-98A466051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4" y="2852738"/>
            <a:ext cx="114903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fagocytóza</a:t>
            </a:r>
          </a:p>
        </p:txBody>
      </p:sp>
      <p:sp>
        <p:nvSpPr>
          <p:cNvPr id="19470" name="Text Box 17">
            <a:extLst>
              <a:ext uri="{FF2B5EF4-FFF2-40B4-BE49-F238E27FC236}">
                <a16:creationId xmlns:a16="http://schemas.microsoft.com/office/drawing/2014/main" id="{9DD4DFBF-7D67-4CB4-AF78-783BAB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852738"/>
            <a:ext cx="13017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komplement</a:t>
            </a:r>
          </a:p>
        </p:txBody>
      </p:sp>
      <p:sp>
        <p:nvSpPr>
          <p:cNvPr id="19471" name="Text Box 18">
            <a:extLst>
              <a:ext uri="{FF2B5EF4-FFF2-40B4-BE49-F238E27FC236}">
                <a16:creationId xmlns:a16="http://schemas.microsoft.com/office/drawing/2014/main" id="{15F0C2B2-6978-49CA-9EE8-9B0C297B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2852738"/>
            <a:ext cx="1149033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fagocytóza</a:t>
            </a:r>
          </a:p>
        </p:txBody>
      </p:sp>
      <p:sp>
        <p:nvSpPr>
          <p:cNvPr id="19472" name="Text Box 20">
            <a:extLst>
              <a:ext uri="{FF2B5EF4-FFF2-40B4-BE49-F238E27FC236}">
                <a16:creationId xmlns:a16="http://schemas.microsoft.com/office/drawing/2014/main" id="{4832CAF8-7175-4EDE-A4F1-16E4661E5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250" y="2852738"/>
            <a:ext cx="13017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komplement</a:t>
            </a:r>
          </a:p>
        </p:txBody>
      </p:sp>
      <p:sp>
        <p:nvSpPr>
          <p:cNvPr id="19473" name="Text Box 21">
            <a:extLst>
              <a:ext uri="{FF2B5EF4-FFF2-40B4-BE49-F238E27FC236}">
                <a16:creationId xmlns:a16="http://schemas.microsoft.com/office/drawing/2014/main" id="{71B28B33-0FD0-4122-96F2-9EF4AF00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429001"/>
            <a:ext cx="2555875" cy="923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XLA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Selektivní deficit </a:t>
            </a:r>
            <a:r>
              <a:rPr lang="cs-CZ" altLang="cs-CZ" sz="1800" dirty="0" err="1">
                <a:solidFill>
                  <a:schemeClr val="bg1"/>
                </a:solidFill>
              </a:rPr>
              <a:t>IgA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600" dirty="0">
                <a:solidFill>
                  <a:schemeClr val="bg1"/>
                </a:solidFill>
              </a:rPr>
              <a:t>(</a:t>
            </a:r>
            <a:r>
              <a:rPr lang="cs-CZ" altLang="cs-CZ" sz="1600" dirty="0" err="1">
                <a:solidFill>
                  <a:schemeClr val="bg1"/>
                </a:solidFill>
              </a:rPr>
              <a:t>IgG</a:t>
            </a:r>
            <a:r>
              <a:rPr lang="cs-CZ" altLang="cs-CZ" sz="1600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CVID</a:t>
            </a:r>
          </a:p>
        </p:txBody>
      </p:sp>
      <p:sp>
        <p:nvSpPr>
          <p:cNvPr id="19474" name="Text Box 22">
            <a:extLst>
              <a:ext uri="{FF2B5EF4-FFF2-40B4-BE49-F238E27FC236}">
                <a16:creationId xmlns:a16="http://schemas.microsoft.com/office/drawing/2014/main" id="{AF5DA4CE-5B14-49A3-88C2-EA6349B9C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4724401"/>
            <a:ext cx="1605183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SCID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Di </a:t>
            </a:r>
            <a:r>
              <a:rPr lang="cs-CZ" altLang="cs-CZ" sz="1800" dirty="0" err="1">
                <a:solidFill>
                  <a:schemeClr val="bg1"/>
                </a:solidFill>
              </a:rPr>
              <a:t>Georgeův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800" dirty="0" err="1">
                <a:solidFill>
                  <a:schemeClr val="bg1"/>
                </a:solidFill>
              </a:rPr>
              <a:t>sy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75" name="Text Box 23">
            <a:extLst>
              <a:ext uri="{FF2B5EF4-FFF2-40B4-BE49-F238E27FC236}">
                <a16:creationId xmlns:a16="http://schemas.microsoft.com/office/drawing/2014/main" id="{BF3500A1-DE5A-494F-BD1D-3DE2A21B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4724401"/>
            <a:ext cx="681037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CGD</a:t>
            </a:r>
          </a:p>
        </p:txBody>
      </p:sp>
      <p:sp>
        <p:nvSpPr>
          <p:cNvPr id="19476" name="Text Box 24">
            <a:extLst>
              <a:ext uri="{FF2B5EF4-FFF2-40B4-BE49-F238E27FC236}">
                <a16:creationId xmlns:a16="http://schemas.microsoft.com/office/drawing/2014/main" id="{6F30A3EC-ADA1-487E-949D-315BC29E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932" y="3704214"/>
            <a:ext cx="2144713" cy="9239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C6 deficit aj.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Hereditární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angioedém</a:t>
            </a:r>
            <a:r>
              <a:rPr lang="cs-CZ" altLang="cs-CZ" sz="1800" dirty="0">
                <a:solidFill>
                  <a:schemeClr val="bg1"/>
                </a:solidFill>
              </a:rPr>
              <a:t> </a:t>
            </a:r>
            <a:r>
              <a:rPr lang="cs-CZ" altLang="cs-CZ" sz="1200" dirty="0">
                <a:solidFill>
                  <a:schemeClr val="bg1"/>
                </a:solidFill>
              </a:rPr>
              <a:t>(↓C1inh, AD)</a:t>
            </a:r>
          </a:p>
        </p:txBody>
      </p:sp>
      <p:sp>
        <p:nvSpPr>
          <p:cNvPr id="19477" name="Text Box 25">
            <a:extLst>
              <a:ext uri="{FF2B5EF4-FFF2-40B4-BE49-F238E27FC236}">
                <a16:creationId xmlns:a16="http://schemas.microsoft.com/office/drawing/2014/main" id="{834C5F20-027C-453E-B7A4-BE03838EE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3716338"/>
            <a:ext cx="1716087" cy="25638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Nefrotický </a:t>
            </a:r>
            <a:r>
              <a:rPr lang="cs-CZ" altLang="cs-CZ" sz="1800" dirty="0" err="1">
                <a:solidFill>
                  <a:schemeClr val="bg1"/>
                </a:solidFill>
              </a:rPr>
              <a:t>sy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Enteropatie</a:t>
            </a:r>
            <a:r>
              <a:rPr lang="cs-CZ" altLang="cs-CZ" sz="1800" dirty="0">
                <a:solidFill>
                  <a:schemeClr val="bg1"/>
                </a:solidFill>
              </a:rPr>
              <a:t> se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ztrátami proteinů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Popáleniny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Malnutrice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Poléková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Postradiční</a:t>
            </a:r>
            <a:endParaRPr lang="cs-CZ" altLang="cs-CZ" sz="1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Maligní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lymfoproliferace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78" name="Text Box 27">
            <a:extLst>
              <a:ext uri="{FF2B5EF4-FFF2-40B4-BE49-F238E27FC236}">
                <a16:creationId xmlns:a16="http://schemas.microsoft.com/office/drawing/2014/main" id="{21471DBE-A0B3-4C6D-B31F-F2E56FBC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6381751"/>
            <a:ext cx="706438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AIDS</a:t>
            </a:r>
          </a:p>
        </p:txBody>
      </p:sp>
      <p:sp>
        <p:nvSpPr>
          <p:cNvPr id="19479" name="Text Box 28">
            <a:extLst>
              <a:ext uri="{FF2B5EF4-FFF2-40B4-BE49-F238E27FC236}">
                <a16:creationId xmlns:a16="http://schemas.microsoft.com/office/drawing/2014/main" id="{2DA42A39-6972-437B-8482-7B3480C4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3716338"/>
            <a:ext cx="1241425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>
                <a:solidFill>
                  <a:schemeClr val="bg1"/>
                </a:solidFill>
              </a:rPr>
              <a:t>neutropenie</a:t>
            </a: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19480" name="Text Box 29">
            <a:extLst>
              <a:ext uri="{FF2B5EF4-FFF2-40B4-BE49-F238E27FC236}">
                <a16:creationId xmlns:a16="http://schemas.microsoft.com/office/drawing/2014/main" id="{77ABD964-53AD-4306-9B8F-9C05D3A5E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889" y="3573463"/>
            <a:ext cx="574675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chemeClr val="bg1"/>
                </a:solidFill>
              </a:rPr>
              <a:t>SLE</a:t>
            </a:r>
          </a:p>
        </p:txBody>
      </p:sp>
      <p:sp>
        <p:nvSpPr>
          <p:cNvPr id="19481" name="Line 30">
            <a:extLst>
              <a:ext uri="{FF2B5EF4-FFF2-40B4-BE49-F238E27FC236}">
                <a16:creationId xmlns:a16="http://schemas.microsoft.com/office/drawing/2014/main" id="{BBB240AA-5BD0-4E69-98C3-9C460BD8CC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1676" y="1052513"/>
            <a:ext cx="10080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2" name="Line 31">
            <a:extLst>
              <a:ext uri="{FF2B5EF4-FFF2-40B4-BE49-F238E27FC236}">
                <a16:creationId xmlns:a16="http://schemas.microsoft.com/office/drawing/2014/main" id="{E6D9AF62-4AAA-4823-A14C-919A84262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6" y="1052513"/>
            <a:ext cx="7905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3" name="Line 32">
            <a:extLst>
              <a:ext uri="{FF2B5EF4-FFF2-40B4-BE49-F238E27FC236}">
                <a16:creationId xmlns:a16="http://schemas.microsoft.com/office/drawing/2014/main" id="{2031AB1C-E90E-45D6-BA7C-7E710B9049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11450" y="1700214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4" name="Line 33">
            <a:extLst>
              <a:ext uri="{FF2B5EF4-FFF2-40B4-BE49-F238E27FC236}">
                <a16:creationId xmlns:a16="http://schemas.microsoft.com/office/drawing/2014/main" id="{E2332112-CDBD-49DD-896B-9AA384294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1700214"/>
            <a:ext cx="8636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5" name="Line 34">
            <a:extLst>
              <a:ext uri="{FF2B5EF4-FFF2-40B4-BE49-F238E27FC236}">
                <a16:creationId xmlns:a16="http://schemas.microsoft.com/office/drawing/2014/main" id="{1E463E87-30D2-4C98-A588-3167E2488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4064" y="1700214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6" name="Line 36">
            <a:extLst>
              <a:ext uri="{FF2B5EF4-FFF2-40B4-BE49-F238E27FC236}">
                <a16:creationId xmlns:a16="http://schemas.microsoft.com/office/drawing/2014/main" id="{1FAFF195-0E69-42FE-B72B-EE602A6E2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826" y="1700214"/>
            <a:ext cx="7207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7" name="Line 37">
            <a:extLst>
              <a:ext uri="{FF2B5EF4-FFF2-40B4-BE49-F238E27FC236}">
                <a16:creationId xmlns:a16="http://schemas.microsoft.com/office/drawing/2014/main" id="{231E9E5B-618B-4E0A-8B67-82CBE8A02B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313" y="2420938"/>
            <a:ext cx="4318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8" name="Line 38">
            <a:extLst>
              <a:ext uri="{FF2B5EF4-FFF2-40B4-BE49-F238E27FC236}">
                <a16:creationId xmlns:a16="http://schemas.microsoft.com/office/drawing/2014/main" id="{63500038-B38C-4915-A889-F6C0A1544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9" name="Line 39">
            <a:extLst>
              <a:ext uri="{FF2B5EF4-FFF2-40B4-BE49-F238E27FC236}">
                <a16:creationId xmlns:a16="http://schemas.microsoft.com/office/drawing/2014/main" id="{86286365-6A4A-4C2B-A8B6-EAF78F0E2F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95775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0" name="Line 40">
            <a:extLst>
              <a:ext uri="{FF2B5EF4-FFF2-40B4-BE49-F238E27FC236}">
                <a16:creationId xmlns:a16="http://schemas.microsoft.com/office/drawing/2014/main" id="{C3346297-CC79-4E64-B42F-E30D85EC2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2400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1" name="Line 41">
            <a:extLst>
              <a:ext uri="{FF2B5EF4-FFF2-40B4-BE49-F238E27FC236}">
                <a16:creationId xmlns:a16="http://schemas.microsoft.com/office/drawing/2014/main" id="{EFF67745-05E8-4334-BEBC-33AA4362C1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5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2" name="Line 42">
            <a:extLst>
              <a:ext uri="{FF2B5EF4-FFF2-40B4-BE49-F238E27FC236}">
                <a16:creationId xmlns:a16="http://schemas.microsoft.com/office/drawing/2014/main" id="{E5E1606C-3341-4523-9C85-519BDA9AF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4" y="2420938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3" name="Line 43">
            <a:extLst>
              <a:ext uri="{FF2B5EF4-FFF2-40B4-BE49-F238E27FC236}">
                <a16:creationId xmlns:a16="http://schemas.microsoft.com/office/drawing/2014/main" id="{2974FE81-311F-4BB2-8852-3AC04A5FFF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6950" y="242093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4" name="Line 44">
            <a:extLst>
              <a:ext uri="{FF2B5EF4-FFF2-40B4-BE49-F238E27FC236}">
                <a16:creationId xmlns:a16="http://schemas.microsoft.com/office/drawing/2014/main" id="{C101C908-786A-45B1-BBA4-5AC1B0C56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1988" y="2420938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5" name="Line 47">
            <a:extLst>
              <a:ext uri="{FF2B5EF4-FFF2-40B4-BE49-F238E27FC236}">
                <a16:creationId xmlns:a16="http://schemas.microsoft.com/office/drawing/2014/main" id="{A425909A-EA85-4B0E-AC6B-B6F3863C2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6" name="Line 48">
            <a:extLst>
              <a:ext uri="{FF2B5EF4-FFF2-40B4-BE49-F238E27FC236}">
                <a16:creationId xmlns:a16="http://schemas.microsoft.com/office/drawing/2014/main" id="{52F90251-C216-493B-8061-5562F49BD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1175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7" name="Line 49">
            <a:extLst>
              <a:ext uri="{FF2B5EF4-FFF2-40B4-BE49-F238E27FC236}">
                <a16:creationId xmlns:a16="http://schemas.microsoft.com/office/drawing/2014/main" id="{C39D9A8A-7404-40D9-8321-53ADB6F8C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3213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8" name="Line 55">
            <a:extLst>
              <a:ext uri="{FF2B5EF4-FFF2-40B4-BE49-F238E27FC236}">
                <a16:creationId xmlns:a16="http://schemas.microsoft.com/office/drawing/2014/main" id="{8679FE5E-84C8-4D85-B041-2A94CC8E6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4788" y="3213100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99" name="Line 57">
            <a:extLst>
              <a:ext uri="{FF2B5EF4-FFF2-40B4-BE49-F238E27FC236}">
                <a16:creationId xmlns:a16="http://schemas.microsoft.com/office/drawing/2014/main" id="{AFBE2C41-8F85-4A03-A610-FCCD0FFB0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3788" y="321310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0" name="Line 58">
            <a:extLst>
              <a:ext uri="{FF2B5EF4-FFF2-40B4-BE49-F238E27FC236}">
                <a16:creationId xmlns:a16="http://schemas.microsoft.com/office/drawing/2014/main" id="{2A830642-BCFD-44F1-83A4-378E71E74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6950" y="32131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1" name="Text Box 59">
            <a:extLst>
              <a:ext uri="{FF2B5EF4-FFF2-40B4-BE49-F238E27FC236}">
                <a16:creationId xmlns:a16="http://schemas.microsoft.com/office/drawing/2014/main" id="{FE0B977E-C72C-4198-9B45-7F3E56D48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89576"/>
            <a:ext cx="407073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XLA: X-vázaná </a:t>
            </a:r>
            <a:r>
              <a:rPr lang="cs-CZ" altLang="cs-CZ" sz="1400" dirty="0" err="1"/>
              <a:t>agamaglobulinémie</a:t>
            </a:r>
            <a:r>
              <a:rPr lang="cs-CZ" altLang="cs-CZ" sz="1400" dirty="0"/>
              <a:t> (</a:t>
            </a:r>
            <a:r>
              <a:rPr lang="cs-CZ" altLang="cs-CZ" sz="1400" dirty="0" err="1"/>
              <a:t>Brutonova</a:t>
            </a:r>
            <a:r>
              <a:rPr lang="cs-CZ" altLang="cs-CZ" sz="1400" dirty="0"/>
              <a:t> nemoc)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SCID: těžká kombinovaná imunodeficience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CGD: chronická </a:t>
            </a:r>
            <a:r>
              <a:rPr lang="cs-CZ" altLang="cs-CZ" sz="1400" dirty="0" err="1"/>
              <a:t>granulomatózní</a:t>
            </a:r>
            <a:r>
              <a:rPr lang="cs-CZ" altLang="cs-CZ" sz="1400" dirty="0"/>
              <a:t> choroba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(X-vázaná </a:t>
            </a:r>
            <a:r>
              <a:rPr lang="cs-CZ" altLang="cs-CZ" sz="1400" dirty="0" err="1"/>
              <a:t>enzymopatie</a:t>
            </a:r>
            <a:r>
              <a:rPr lang="cs-CZ" altLang="cs-CZ" sz="14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SLE: systémový lupus </a:t>
            </a:r>
            <a:r>
              <a:rPr lang="cs-CZ" altLang="cs-CZ" sz="1400" dirty="0" err="1"/>
              <a:t>erytematodes</a:t>
            </a:r>
            <a:endParaRPr lang="cs-CZ" altLang="cs-CZ" sz="1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CVID: </a:t>
            </a:r>
            <a:r>
              <a:rPr lang="cs-CZ" altLang="cs-CZ" sz="1400" dirty="0" err="1"/>
              <a:t>common</a:t>
            </a:r>
            <a:r>
              <a:rPr lang="cs-CZ" altLang="cs-CZ" sz="1400" dirty="0"/>
              <a:t> </a:t>
            </a:r>
            <a:r>
              <a:rPr lang="cs-CZ" altLang="cs-CZ" sz="1400" dirty="0" err="1"/>
              <a:t>variable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immunodeficiency</a:t>
            </a:r>
            <a:endParaRPr lang="cs-CZ" altLang="cs-CZ" sz="1400" dirty="0"/>
          </a:p>
        </p:txBody>
      </p:sp>
      <p:sp>
        <p:nvSpPr>
          <p:cNvPr id="19502" name="Line 60">
            <a:extLst>
              <a:ext uri="{FF2B5EF4-FFF2-40B4-BE49-F238E27FC236}">
                <a16:creationId xmlns:a16="http://schemas.microsoft.com/office/drawing/2014/main" id="{FB8371A4-BB7F-4C57-AF84-60802B99C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9288" y="3213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03" name="Line 61">
            <a:extLst>
              <a:ext uri="{FF2B5EF4-FFF2-40B4-BE49-F238E27FC236}">
                <a16:creationId xmlns:a16="http://schemas.microsoft.com/office/drawing/2014/main" id="{8BF0BF7C-3BA8-46C7-9272-BA5DB4477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32131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97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50DE5026-0134-491A-9BC6-7C78992D3A9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Selektivní deficit </a:t>
            </a:r>
            <a:r>
              <a:rPr lang="cs-CZ" altLang="cs-CZ" sz="3600" b="1" dirty="0" err="1">
                <a:solidFill>
                  <a:schemeClr val="tx1"/>
                </a:solidFill>
              </a:rPr>
              <a:t>IgA</a:t>
            </a:r>
            <a:r>
              <a:rPr lang="cs-CZ" altLang="cs-CZ" sz="3600" b="1" dirty="0">
                <a:solidFill>
                  <a:schemeClr val="tx1"/>
                </a:solidFill>
              </a:rPr>
              <a:t> – klinické asociace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D63663A0-57E4-4A0A-AED3-77A7F09AD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Rekurentní infekce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8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Autoimunní choroby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Revmatoidní artritida (revmatoidní faktor)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/>
              <a:t>Systémový lupus </a:t>
            </a:r>
            <a:r>
              <a:rPr lang="cs-CZ" altLang="cs-CZ" sz="2800" dirty="0" err="1"/>
              <a:t>erytematodes</a:t>
            </a:r>
            <a:r>
              <a:rPr lang="cs-CZ" altLang="cs-CZ" sz="2800" dirty="0"/>
              <a:t> (</a:t>
            </a:r>
            <a:r>
              <a:rPr lang="cs-CZ" altLang="cs-CZ" sz="2800" dirty="0" err="1"/>
              <a:t>antinukleární</a:t>
            </a:r>
            <a:r>
              <a:rPr lang="cs-CZ" altLang="cs-CZ" sz="2800" dirty="0"/>
              <a:t> protilátky)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sz="2800" dirty="0" err="1"/>
              <a:t>Céliakie</a:t>
            </a:r>
            <a:r>
              <a:rPr lang="cs-CZ" altLang="cs-CZ" sz="2800" dirty="0"/>
              <a:t> (TG, EMA, ARA) </a:t>
            </a:r>
          </a:p>
          <a:p>
            <a:pPr eaLnBrk="1" hangingPunct="1">
              <a:buFontTx/>
              <a:buNone/>
              <a:defRPr/>
            </a:pPr>
            <a:endParaRPr lang="cs-CZ" altLang="cs-CZ" sz="2800" dirty="0"/>
          </a:p>
          <a:p>
            <a:pPr eaLnBrk="1" hangingPunct="1"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Alergie</a:t>
            </a:r>
          </a:p>
        </p:txBody>
      </p:sp>
    </p:spTree>
    <p:extLst>
      <p:ext uri="{BB962C8B-B14F-4D97-AF65-F5344CB8AC3E}">
        <p14:creationId xmlns:p14="http://schemas.microsoft.com/office/powerpoint/2010/main" val="31648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C1E91889-3BD2-4D78-8FB7-39777BF81D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A545A9B8-97FD-4E53-85A7-C74C25524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>
                <a:solidFill>
                  <a:schemeClr val="hlink"/>
                </a:solidFill>
              </a:rPr>
              <a:t>Wiskot-Aldrichův 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X-vázaný kombinovaný imunodeficit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Ekzém, trombocytopenie, náchylnost k bakteriálním infekcím (Hemofilus inf., pneumokok), vyšší riziko maligních lymfomů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Léčba: transplantace kostní dřeně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>
                <a:solidFill>
                  <a:schemeClr val="hlink"/>
                </a:solidFill>
              </a:rPr>
              <a:t>Ataxia teleangiectasia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AR; kombinovaný imunodeficit (T i B lymfocyty)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Cerebelární ataxie (ageneze Purkyňových buněk), svalová atrofie, kožní a sklerální telengietázie, vyšší riziko malignit)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/>
              <a:t>Defekt v DNA reparaci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/>
              <a:t>+ obdobný Nijmegen syndrom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1800"/>
              <a:t>+ sy zvýšené lomivosti chromosomů: </a:t>
            </a:r>
            <a:r>
              <a:rPr lang="cs-CZ" altLang="cs-CZ" sz="1800" b="1"/>
              <a:t>Bloomův sy, Fanconiho anémie, xeroderma pigmentosum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4230471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77892EC0-507E-434B-A307-9ED4585DDD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b="1" dirty="0">
                <a:solidFill>
                  <a:schemeClr val="tx1"/>
                </a:solidFill>
              </a:rPr>
              <a:t>AIDS (</a:t>
            </a:r>
            <a:r>
              <a:rPr lang="cs-CZ" altLang="cs-CZ" sz="3200" b="1" dirty="0" err="1">
                <a:solidFill>
                  <a:schemeClr val="tx1"/>
                </a:solidFill>
              </a:rPr>
              <a:t>acquired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immune</a:t>
            </a:r>
            <a:r>
              <a:rPr lang="cs-CZ" altLang="cs-CZ" sz="3200" b="1" dirty="0">
                <a:solidFill>
                  <a:schemeClr val="tx1"/>
                </a:solidFill>
              </a:rPr>
              <a:t> </a:t>
            </a:r>
            <a:r>
              <a:rPr lang="cs-CZ" altLang="cs-CZ" sz="3200" b="1" dirty="0" err="1">
                <a:solidFill>
                  <a:schemeClr val="tx1"/>
                </a:solidFill>
              </a:rPr>
              <a:t>deficiency</a:t>
            </a:r>
            <a:r>
              <a:rPr lang="cs-CZ" altLang="cs-CZ" sz="3200" b="1" dirty="0">
                <a:solidFill>
                  <a:schemeClr val="tx1"/>
                </a:solidFill>
              </a:rPr>
              <a:t> syndrome)</a:t>
            </a:r>
          </a:p>
        </p:txBody>
      </p:sp>
      <p:sp>
        <p:nvSpPr>
          <p:cNvPr id="292867" name="Rectangle 3">
            <a:extLst>
              <a:ext uri="{FF2B5EF4-FFF2-40B4-BE49-F238E27FC236}">
                <a16:creationId xmlns:a16="http://schemas.microsoft.com/office/drawing/2014/main" id="{9A5E5BFD-52DA-4B02-85EA-42EFAD86A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84082" cy="434105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HIV typ 1 a 2 (retrovirus); 1981; 2007: 33 milionů HIV+; 2,7 milionů nově nakažených (z toho 1,7 milionů v subsaharské Africe, 40 % žen a lidí mezi 5-24 lety)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Cesty nákazy: sexuální styk, krví, spermatem, transplantovanými orgány, vertikální přenos z matky na dítě, kojení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dirty="0"/>
              <a:t>CD4+ T </a:t>
            </a:r>
            <a:r>
              <a:rPr lang="cs-CZ" altLang="cs-CZ" dirty="0" err="1"/>
              <a:t>lymfocty</a:t>
            </a:r>
            <a:endParaRPr lang="cs-CZ" altLang="cs-CZ" dirty="0"/>
          </a:p>
          <a:p>
            <a:pPr eaLnBrk="1" hangingPunct="1">
              <a:lnSpc>
                <a:spcPct val="12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Stádia HIV infekce: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Akutní retrovirový syndrom</a:t>
            </a:r>
            <a:r>
              <a:rPr lang="cs-CZ" altLang="cs-CZ" dirty="0"/>
              <a:t>  (</a:t>
            </a:r>
            <a:r>
              <a:rPr lang="cs-CZ" altLang="cs-CZ" dirty="0" err="1"/>
              <a:t>glandular</a:t>
            </a:r>
            <a:r>
              <a:rPr lang="cs-CZ" altLang="cs-CZ" dirty="0"/>
              <a:t> </a:t>
            </a:r>
            <a:r>
              <a:rPr lang="cs-CZ" altLang="cs-CZ" dirty="0" err="1"/>
              <a:t>fever-like</a:t>
            </a:r>
            <a:r>
              <a:rPr lang="cs-CZ" altLang="cs-CZ" dirty="0"/>
              <a:t> </a:t>
            </a:r>
            <a:r>
              <a:rPr lang="cs-CZ" altLang="cs-CZ" dirty="0" err="1"/>
              <a:t>illness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Bezpříznakové stádium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Perzistující generalizovaná lymfadenopatie, časné symptomatické stádium</a:t>
            </a:r>
            <a:r>
              <a:rPr lang="cs-CZ" altLang="cs-CZ" dirty="0"/>
              <a:t> (moučnivka, opary, průjmy, ztráta váhy, noční pocení,…)</a:t>
            </a:r>
          </a:p>
          <a:p>
            <a:pPr eaLnBrk="1" hangingPunct="1">
              <a:lnSpc>
                <a:spcPct val="120000"/>
              </a:lnSpc>
              <a:buFontTx/>
              <a:buChar char="-"/>
              <a:defRPr/>
            </a:pPr>
            <a:r>
              <a:rPr lang="cs-CZ" altLang="cs-CZ" b="1" dirty="0"/>
              <a:t>AIDS, pozdní </a:t>
            </a:r>
            <a:r>
              <a:rPr lang="cs-CZ" altLang="cs-CZ" b="1" dirty="0" err="1"/>
              <a:t>symtomatické</a:t>
            </a:r>
            <a:r>
              <a:rPr lang="cs-CZ" altLang="cs-CZ" b="1" dirty="0"/>
              <a:t> stádium  (oportunní infekce a nádory:</a:t>
            </a:r>
            <a:r>
              <a:rPr lang="cs-CZ" altLang="cs-CZ" dirty="0"/>
              <a:t> </a:t>
            </a:r>
            <a:r>
              <a:rPr lang="cs-CZ" altLang="cs-CZ" dirty="0" err="1"/>
              <a:t>pneumocytová</a:t>
            </a:r>
            <a:r>
              <a:rPr lang="cs-CZ" altLang="cs-CZ" dirty="0"/>
              <a:t> pneumonie, CMV, herpetické infekce, cerebrální toxoplazmóza, atypické </a:t>
            </a:r>
            <a:r>
              <a:rPr lang="cs-CZ" altLang="cs-CZ" dirty="0" err="1"/>
              <a:t>mykobakteriózy</a:t>
            </a:r>
            <a:r>
              <a:rPr lang="cs-CZ" altLang="cs-CZ" dirty="0"/>
              <a:t>, systémové mykotické infekce, </a:t>
            </a:r>
            <a:r>
              <a:rPr lang="cs-CZ" altLang="cs-CZ" dirty="0" err="1"/>
              <a:t>cryptokokózy</a:t>
            </a:r>
            <a:r>
              <a:rPr lang="cs-CZ" altLang="cs-CZ" dirty="0"/>
              <a:t>, parazitární infekce GIT,…., </a:t>
            </a:r>
            <a:r>
              <a:rPr lang="cs-CZ" altLang="cs-CZ" dirty="0" err="1"/>
              <a:t>Kaposiho</a:t>
            </a:r>
            <a:r>
              <a:rPr lang="cs-CZ" altLang="cs-CZ" dirty="0"/>
              <a:t> sarkom (HHV typ 8), non-</a:t>
            </a:r>
            <a:r>
              <a:rPr lang="cs-CZ" altLang="cs-CZ" dirty="0" err="1"/>
              <a:t>Hodgkinovy</a:t>
            </a:r>
            <a:r>
              <a:rPr lang="cs-CZ" altLang="cs-CZ" dirty="0"/>
              <a:t> lymfomy (EBV))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3859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88BFBF5D-016E-4550-A89A-C46410C57C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Hypersenzitivní reakce (alergie) 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5381281C-0018-4B93-BD0C-BF819F50E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I: anafylaktický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(vazba </a:t>
            </a:r>
            <a:r>
              <a:rPr lang="cs-CZ" altLang="cs-CZ" dirty="0" err="1"/>
              <a:t>IgE</a:t>
            </a:r>
            <a:r>
              <a:rPr lang="cs-CZ" altLang="cs-CZ" dirty="0"/>
              <a:t> na žírné buňky a </a:t>
            </a:r>
            <a:r>
              <a:rPr lang="cs-CZ" altLang="cs-CZ" dirty="0" err="1"/>
              <a:t>bazofily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II: cytotoxický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(komplexy protilátek s </a:t>
            </a:r>
            <a:r>
              <a:rPr lang="cs-CZ" altLang="cs-CZ" dirty="0" err="1"/>
              <a:t>Ag</a:t>
            </a:r>
            <a:r>
              <a:rPr lang="cs-CZ" altLang="cs-CZ" dirty="0"/>
              <a:t> vázanými na buňky – aktivace komplementu a zničení buňky)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III: </a:t>
            </a:r>
            <a:r>
              <a:rPr lang="cs-CZ" altLang="cs-CZ" b="1" dirty="0" err="1">
                <a:solidFill>
                  <a:schemeClr val="hlink"/>
                </a:solidFill>
              </a:rPr>
              <a:t>imunokomplexový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(depozice imunokomplexů  ve tkáni (kůže, klouby, ledviny) – aktivace komplementu)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(I-III zprostředkované protilátkami)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F8001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Typ IV: oddálený typ hypersenzitivity/T lymfocyty zprostředkovaný typ hypersenzitivity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(IV zprostředkovaná buňkami)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Rectangle 4">
            <a:extLst>
              <a:ext uri="{FF2B5EF4-FFF2-40B4-BE49-F238E27FC236}">
                <a16:creationId xmlns:a16="http://schemas.microsoft.com/office/drawing/2014/main" id="{48EE6DA0-09BE-41BB-93B0-C0D54AE9D3B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-20933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Alergická reakce typu I</a:t>
            </a:r>
          </a:p>
        </p:txBody>
      </p:sp>
      <p:pic>
        <p:nvPicPr>
          <p:cNvPr id="25604" name="Picture 7" descr="Topic25NotesImage3">
            <a:extLst>
              <a:ext uri="{FF2B5EF4-FFF2-40B4-BE49-F238E27FC236}">
                <a16:creationId xmlns:a16="http://schemas.microsoft.com/office/drawing/2014/main" id="{B7894EDB-8CC8-43D6-9AC8-82F10D31F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6"/>
            <a:ext cx="84248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8">
            <a:extLst>
              <a:ext uri="{FF2B5EF4-FFF2-40B4-BE49-F238E27FC236}">
                <a16:creationId xmlns:a16="http://schemas.microsoft.com/office/drawing/2014/main" id="{D1C6EF71-E4DD-44CB-8A54-59509E516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6165850"/>
            <a:ext cx="81708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APC, antigen- </a:t>
            </a:r>
            <a:r>
              <a:rPr lang="cs-CZ" altLang="cs-CZ" sz="1400" dirty="0" err="1"/>
              <a:t>presenting</a:t>
            </a:r>
            <a:r>
              <a:rPr lang="cs-CZ" altLang="cs-CZ" sz="1400" dirty="0"/>
              <a:t> cell; GM- CSF, granulocyte- </a:t>
            </a:r>
            <a:r>
              <a:rPr lang="cs-CZ" altLang="cs-CZ" sz="1400" dirty="0" err="1"/>
              <a:t>macrophage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colony-stimulating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factor</a:t>
            </a:r>
            <a:r>
              <a:rPr lang="cs-CZ" altLang="cs-CZ" sz="1400" dirty="0"/>
              <a:t>; TCR, T-cell receptor;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dirty="0"/>
              <a:t> TH2 cell, CD4+ </a:t>
            </a:r>
            <a:r>
              <a:rPr lang="cs-CZ" altLang="cs-CZ" sz="1400" dirty="0" err="1"/>
              <a:t>helper</a:t>
            </a:r>
            <a:r>
              <a:rPr lang="cs-CZ" altLang="cs-CZ" sz="1400" dirty="0"/>
              <a:t> T cell. </a:t>
            </a:r>
          </a:p>
        </p:txBody>
      </p:sp>
    </p:spTree>
    <p:extLst>
      <p:ext uri="{BB962C8B-B14F-4D97-AF65-F5344CB8AC3E}">
        <p14:creationId xmlns:p14="http://schemas.microsoft.com/office/powerpoint/2010/main" val="98162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5EF2ABE-DBD1-44DC-9C96-D9452ED0AC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Imunitní systém</a:t>
            </a:r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26721956-9EBB-46DC-ABCF-D2CB18366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Nespecifická imunita: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Mechanické bariéry (</a:t>
            </a:r>
            <a:r>
              <a:rPr lang="cs-CZ" altLang="cs-CZ" sz="2400" dirty="0" err="1"/>
              <a:t>mukociliární</a:t>
            </a:r>
            <a:r>
              <a:rPr lang="cs-CZ" altLang="cs-CZ" sz="2400" dirty="0"/>
              <a:t> aparát dýchacích cest,…)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Sekretorické</a:t>
            </a:r>
            <a:r>
              <a:rPr lang="cs-CZ" altLang="cs-CZ" sz="2400" dirty="0"/>
              <a:t> faktory (</a:t>
            </a:r>
            <a:r>
              <a:rPr lang="cs-CZ" altLang="cs-CZ" sz="2400" dirty="0" err="1"/>
              <a:t>HCl</a:t>
            </a:r>
            <a:r>
              <a:rPr lang="cs-CZ" altLang="cs-CZ" sz="2400" dirty="0"/>
              <a:t>, hlen,…)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Vrozená (</a:t>
            </a:r>
            <a:r>
              <a:rPr lang="cs-CZ" altLang="cs-CZ" sz="2400" b="1" dirty="0" err="1">
                <a:solidFill>
                  <a:schemeClr val="hlink"/>
                </a:solidFill>
              </a:rPr>
              <a:t>innate</a:t>
            </a:r>
            <a:r>
              <a:rPr lang="cs-CZ" altLang="cs-CZ" sz="2400" b="1" dirty="0">
                <a:solidFill>
                  <a:schemeClr val="hlink"/>
                </a:solidFill>
              </a:rPr>
              <a:t>) imunita, neadaptibilní – nespecifická: </a:t>
            </a:r>
            <a:endParaRPr lang="cs-CZ" altLang="cs-CZ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500" dirty="0"/>
              <a:t> Buněčné faktory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500" dirty="0"/>
              <a:t>   (fagocytující buňky (leukocyty, makrofágy), dendritické buňky (produkující antivirové cytokiny), NK)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500" dirty="0"/>
              <a:t> Humorální faktory: komplement, interferony + jiné sérové proteiny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25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Specifická imunita: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Humorální (zprostředkovaná protilátkami)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Buněčná (zprostředkovaná T lymfocyty)</a:t>
            </a:r>
          </a:p>
        </p:txBody>
      </p:sp>
    </p:spTree>
    <p:extLst>
      <p:ext uri="{BB962C8B-B14F-4D97-AF65-F5344CB8AC3E}">
        <p14:creationId xmlns:p14="http://schemas.microsoft.com/office/powerpoint/2010/main" val="258823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E0E1ACAB-B79D-4E88-A5C7-286EB0665D0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Mediátory alergické reakce typu I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14C50BF8-0FCB-489D-8B39-0B38F2097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Preformované (rychle působící):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Histamin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Chemokiny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Kalikrein-kininový systém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Nově systetizované: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Prostaglandiny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/>
              <a:t>Leukotrieny</a:t>
            </a:r>
          </a:p>
        </p:txBody>
      </p:sp>
    </p:spTree>
    <p:extLst>
      <p:ext uri="{BB962C8B-B14F-4D97-AF65-F5344CB8AC3E}">
        <p14:creationId xmlns:p14="http://schemas.microsoft.com/office/powerpoint/2010/main" val="3905510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0D2BEC09-4A42-41C5-B162-0389539B9E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C228B278-C04B-47DF-A29C-1FA093433C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Atopie:</a:t>
            </a:r>
            <a:r>
              <a:rPr lang="cs-CZ" altLang="cs-CZ"/>
              <a:t> tendence k anafylaktické reakci na genetickém podkladě bez předchozí senzibilizace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Příklady anafylaktických reakcí:</a:t>
            </a:r>
            <a:r>
              <a:rPr lang="cs-CZ" altLang="cs-CZ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i="1"/>
              <a:t>lokálně:</a:t>
            </a:r>
            <a:r>
              <a:rPr lang="cs-CZ" altLang="cs-CZ"/>
              <a:t> senná rýma, astma bronchiale, urtikaria, atopický ekzém, … 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i="1"/>
              <a:t>systémově:</a:t>
            </a:r>
            <a:r>
              <a:rPr lang="cs-CZ" altLang="cs-CZ"/>
              <a:t> anafylaktický šok, Quinkeho edém</a:t>
            </a:r>
          </a:p>
          <a:p>
            <a:pPr eaLnBrk="1" hangingPunct="1">
              <a:buFontTx/>
              <a:buChar char="-"/>
              <a:defRPr/>
            </a:pPr>
            <a:endParaRPr lang="cs-CZ" altLang="cs-CZ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161E33E5-7487-4C17-8FAD-098235B8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110" y="5684428"/>
            <a:ext cx="6624570" cy="36933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Alergická reakce I. typu se nevyskytuje u autoimunitních chorob!</a:t>
            </a:r>
            <a:r>
              <a:rPr lang="cs-CZ" altLang="cs-CZ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27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4" name="Rectangle 10">
            <a:extLst>
              <a:ext uri="{FF2B5EF4-FFF2-40B4-BE49-F238E27FC236}">
                <a16:creationId xmlns:a16="http://schemas.microsoft.com/office/drawing/2014/main" id="{2888B486-BC8A-43E5-8DFE-6495E6A3A1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63149" y="4045188"/>
            <a:ext cx="8713788" cy="218757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Reakce závislá na komplementu/aktivace komplementu a </a:t>
            </a:r>
            <a:r>
              <a:rPr lang="cs-CZ" altLang="cs-CZ" b="1" dirty="0" err="1">
                <a:solidFill>
                  <a:schemeClr val="hlink"/>
                </a:solidFill>
              </a:rPr>
              <a:t>lýza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(transfúze inkompatibilní krve, </a:t>
            </a:r>
            <a:r>
              <a:rPr lang="cs-CZ" altLang="cs-CZ" sz="1800" dirty="0" err="1"/>
              <a:t>erytroblastosis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fetalis</a:t>
            </a:r>
            <a:r>
              <a:rPr lang="cs-CZ" altLang="cs-CZ" sz="1800" dirty="0"/>
              <a:t>…AI hemolytická anémie, ITP, polékové reakce, </a:t>
            </a:r>
            <a:r>
              <a:rPr lang="cs-CZ" altLang="cs-CZ" sz="1800" dirty="0" err="1"/>
              <a:t>Goodpastureův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pulmorenální</a:t>
            </a:r>
            <a:r>
              <a:rPr lang="cs-CZ" altLang="cs-CZ" sz="1800" dirty="0"/>
              <a:t>) syndrom, revmatická horečka)  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Reakce závislá na protilátkách a zprostředkovaná buňkami</a:t>
            </a:r>
            <a:r>
              <a:rPr lang="cs-CZ" altLang="cs-CZ" sz="2800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600" b="1" dirty="0">
                <a:solidFill>
                  <a:schemeClr val="hlink"/>
                </a:solidFill>
              </a:rPr>
              <a:t>       (</a:t>
            </a:r>
            <a:r>
              <a:rPr lang="cs-CZ" altLang="cs-CZ" sz="1600" b="1" dirty="0" err="1">
                <a:solidFill>
                  <a:schemeClr val="hlink"/>
                </a:solidFill>
              </a:rPr>
              <a:t>Antibody</a:t>
            </a:r>
            <a:r>
              <a:rPr lang="cs-CZ" altLang="cs-CZ" sz="1600" b="1" dirty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>
                <a:solidFill>
                  <a:schemeClr val="hlink"/>
                </a:solidFill>
              </a:rPr>
              <a:t>dependent</a:t>
            </a:r>
            <a:r>
              <a:rPr lang="cs-CZ" altLang="cs-CZ" sz="1600" b="1" dirty="0">
                <a:solidFill>
                  <a:schemeClr val="hlink"/>
                </a:solidFill>
              </a:rPr>
              <a:t> cell-</a:t>
            </a:r>
            <a:r>
              <a:rPr lang="cs-CZ" altLang="cs-CZ" sz="1600" b="1" dirty="0" err="1">
                <a:solidFill>
                  <a:schemeClr val="hlink"/>
                </a:solidFill>
              </a:rPr>
              <a:t>mediated</a:t>
            </a:r>
            <a:r>
              <a:rPr lang="cs-CZ" altLang="cs-CZ" sz="1600" b="1" dirty="0">
                <a:solidFill>
                  <a:schemeClr val="hlink"/>
                </a:solidFill>
              </a:rPr>
              <a:t> cytotoxicity (ADCC))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</a:t>
            </a:r>
            <a:r>
              <a:rPr lang="cs-CZ" altLang="cs-CZ" sz="1800" dirty="0" err="1"/>
              <a:t>Hashimotova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tyreoiditida</a:t>
            </a:r>
            <a:r>
              <a:rPr lang="cs-CZ" altLang="cs-CZ" sz="1800" dirty="0"/>
              <a:t>)</a:t>
            </a: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Porucha </a:t>
            </a:r>
            <a:r>
              <a:rPr lang="cs-CZ" altLang="cs-CZ" b="1" dirty="0" err="1">
                <a:solidFill>
                  <a:schemeClr val="hlink"/>
                </a:solidFill>
              </a:rPr>
              <a:t>fce</a:t>
            </a:r>
            <a:r>
              <a:rPr lang="cs-CZ" altLang="cs-CZ" b="1" dirty="0">
                <a:solidFill>
                  <a:schemeClr val="hlink"/>
                </a:solidFill>
              </a:rPr>
              <a:t> </a:t>
            </a:r>
            <a:r>
              <a:rPr lang="cs-CZ" altLang="cs-CZ" b="1" dirty="0" err="1">
                <a:solidFill>
                  <a:schemeClr val="hlink"/>
                </a:solidFill>
              </a:rPr>
              <a:t>bb</a:t>
            </a:r>
            <a:r>
              <a:rPr lang="cs-CZ" altLang="cs-CZ" b="1" dirty="0">
                <a:solidFill>
                  <a:schemeClr val="hlink"/>
                </a:solidFill>
              </a:rPr>
              <a:t> závislá na protilátkách/protilátky proti receptorům</a:t>
            </a:r>
            <a:r>
              <a:rPr lang="cs-CZ" altLang="cs-CZ" sz="2800" b="1" dirty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1800" dirty="0"/>
              <a:t>(</a:t>
            </a:r>
            <a:r>
              <a:rPr lang="cs-CZ" altLang="cs-CZ" sz="1800" dirty="0" err="1"/>
              <a:t>myastenia</a:t>
            </a:r>
            <a:r>
              <a:rPr lang="cs-CZ" altLang="cs-CZ" sz="1800" dirty="0"/>
              <a:t> gravis, Graves-</a:t>
            </a:r>
            <a:r>
              <a:rPr lang="cs-CZ" altLang="cs-CZ" sz="1800" dirty="0" err="1"/>
              <a:t>Basedowova</a:t>
            </a:r>
            <a:r>
              <a:rPr lang="cs-CZ" altLang="cs-CZ" sz="1800" dirty="0"/>
              <a:t> choroba,…)</a:t>
            </a:r>
          </a:p>
          <a:p>
            <a:pPr eaLnBrk="1" hangingPunct="1">
              <a:defRPr/>
            </a:pPr>
            <a:endParaRPr lang="cs-CZ" altLang="cs-CZ" sz="1800" dirty="0"/>
          </a:p>
        </p:txBody>
      </p:sp>
      <p:pic>
        <p:nvPicPr>
          <p:cNvPr id="28677" name="Picture 7" descr="type2">
            <a:extLst>
              <a:ext uri="{FF2B5EF4-FFF2-40B4-BE49-F238E27FC236}">
                <a16:creationId xmlns:a16="http://schemas.microsoft.com/office/drawing/2014/main" id="{EF7070D6-E0E5-4104-BD19-14D7E516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49274"/>
            <a:ext cx="4781700" cy="34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7" name="Text Box 13">
            <a:extLst>
              <a:ext uri="{FF2B5EF4-FFF2-40B4-BE49-F238E27FC236}">
                <a16:creationId xmlns:a16="http://schemas.microsoft.com/office/drawing/2014/main" id="{6FD099D3-FC81-49B0-BC99-E5FDF930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950" y="680936"/>
            <a:ext cx="58862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2800" b="1" dirty="0"/>
              <a:t>Alergická reakce typu II</a:t>
            </a:r>
          </a:p>
        </p:txBody>
      </p:sp>
    </p:spTree>
    <p:extLst>
      <p:ext uri="{BB962C8B-B14F-4D97-AF65-F5344CB8AC3E}">
        <p14:creationId xmlns:p14="http://schemas.microsoft.com/office/powerpoint/2010/main" val="4225281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46EE140D-5426-4F56-A6FE-4A0AFD362A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524000" y="1889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Alergická reakce typu III</a:t>
            </a:r>
          </a:p>
        </p:txBody>
      </p:sp>
      <p:sp>
        <p:nvSpPr>
          <p:cNvPr id="303108" name="Rectangle 4">
            <a:extLst>
              <a:ext uri="{FF2B5EF4-FFF2-40B4-BE49-F238E27FC236}">
                <a16:creationId xmlns:a16="http://schemas.microsoft.com/office/drawing/2014/main" id="{8CCE5BB7-6023-4BD6-9E0B-1FC0EB9D85C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92313" y="3429001"/>
            <a:ext cx="8229600" cy="21875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Sérová nemoc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Glomerulonefritida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SLE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Revmatoidní artritida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Polyarteritis nodosa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Farmářská plíce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>
                <a:solidFill>
                  <a:schemeClr val="hlink"/>
                </a:solidFill>
              </a:rPr>
              <a:t>Arthusův fenomén </a:t>
            </a:r>
          </a:p>
        </p:txBody>
      </p:sp>
      <p:pic>
        <p:nvPicPr>
          <p:cNvPr id="29701" name="Picture 5" descr="type3">
            <a:extLst>
              <a:ext uri="{FF2B5EF4-FFF2-40B4-BE49-F238E27FC236}">
                <a16:creationId xmlns:a16="http://schemas.microsoft.com/office/drawing/2014/main" id="{E1DF0882-00C3-4F4F-8E16-C2C56C90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1268413"/>
            <a:ext cx="486092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241BF14E-25D7-4916-B1AE-98E4F2D46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4" y="5013325"/>
            <a:ext cx="5824537" cy="9159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Tvorba imunokomplexů: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Antigeny exogenní (proteiny (sérové), bakterie, viry, paraziti…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>
                <a:solidFill>
                  <a:schemeClr val="bg1"/>
                </a:solidFill>
              </a:rPr>
              <a:t> Antigeny endogenní (jaderné Ag, Ig, nádorové Ag,…</a:t>
            </a:r>
          </a:p>
        </p:txBody>
      </p:sp>
      <p:sp>
        <p:nvSpPr>
          <p:cNvPr id="29703" name="Text Box 8">
            <a:extLst>
              <a:ext uri="{FF2B5EF4-FFF2-40B4-BE49-F238E27FC236}">
                <a16:creationId xmlns:a16="http://schemas.microsoft.com/office/drawing/2014/main" id="{29EC477E-56D2-47D0-9F82-E3896C10A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6021388"/>
            <a:ext cx="5094287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Imunokomplexy v ledvinách, na endotelu, v synoviích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>
                <a:solidFill>
                  <a:schemeClr val="bg1"/>
                </a:solidFill>
              </a:rPr>
              <a:t> Glomerulonefritidy, vaskulitidy, artritidy</a:t>
            </a:r>
          </a:p>
        </p:txBody>
      </p:sp>
    </p:spTree>
    <p:extLst>
      <p:ext uri="{BB962C8B-B14F-4D97-AF65-F5344CB8AC3E}">
        <p14:creationId xmlns:p14="http://schemas.microsoft.com/office/powerpoint/2010/main" val="1286425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1475B9D-B4E5-4893-829D-B267A87236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55646" y="-33118"/>
            <a:ext cx="10058400" cy="145075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  <a:effectLst/>
              </a:rPr>
              <a:t>Alergická reakce typu IV</a:t>
            </a:r>
          </a:p>
        </p:txBody>
      </p:sp>
      <p:pic>
        <p:nvPicPr>
          <p:cNvPr id="30723" name="Picture 3" descr="IV typ hypersenzitivity">
            <a:extLst>
              <a:ext uri="{FF2B5EF4-FFF2-40B4-BE49-F238E27FC236}">
                <a16:creationId xmlns:a16="http://schemas.microsoft.com/office/drawing/2014/main" id="{896B5F31-402B-4D03-9CCC-5ED313B275C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9550" y="1417639"/>
            <a:ext cx="7086600" cy="5278437"/>
          </a:xfrm>
          <a:noFill/>
        </p:spPr>
      </p:pic>
    </p:spTree>
    <p:extLst>
      <p:ext uri="{BB962C8B-B14F-4D97-AF65-F5344CB8AC3E}">
        <p14:creationId xmlns:p14="http://schemas.microsoft.com/office/powerpoint/2010/main" val="49064430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49B9365-A2A5-4701-B5BD-337A6FB1BB9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97280" y="101778"/>
            <a:ext cx="10058400" cy="145075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1"/>
                </a:solidFill>
                <a:effectLst/>
              </a:rPr>
              <a:t>Alergická reakce typu IV</a:t>
            </a:r>
          </a:p>
        </p:txBody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327215EB-CDDC-4D90-BAF5-25F26A42A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Oddálený typ hypersenzitivity/zprostředkovaný CD4+ T lymfocyty aktivující makrofágy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/>
              <a:t>(tuberkulinová reakce, kontaktní dermatitida, chronické granulomatózní reakce (tbc, lepra, syfilis, sarkoidóza,…))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>
                <a:solidFill>
                  <a:schemeClr val="hlink"/>
                </a:solidFill>
              </a:rPr>
              <a:t>T-lymfocyty zprostředkovaný typ hypersenzitivity/lýza buněk CD8+ cytotoxickými T lymfocyty a NK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800"/>
              <a:t>(rejekce při transplantaci, protinádorová imunita…)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797695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7A0B500E-6605-489A-B90F-DF4882C6BD8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Autoimunní choroby. 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E3AAD52A-63C1-45B6-8FD7-05A26831D2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Imunitní odpověď proti vlastním antigenům; porucha tolerance vůči vlastním antigenům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Následek: poškození tkáně nebo porucha funkce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Orgánově-specifické (endokrinní orgány)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Orgánově nespecifické (</a:t>
            </a:r>
            <a:r>
              <a:rPr lang="cs-CZ" altLang="cs-CZ" dirty="0" err="1"/>
              <a:t>autoantigeny</a:t>
            </a:r>
            <a:r>
              <a:rPr lang="cs-CZ" altLang="cs-CZ" dirty="0"/>
              <a:t> v celém organismu)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Častější postižení žen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5527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652" name="Group 60">
            <a:extLst>
              <a:ext uri="{FF2B5EF4-FFF2-40B4-BE49-F238E27FC236}">
                <a16:creationId xmlns:a16="http://schemas.microsoft.com/office/drawing/2014/main" id="{5317DDBA-3C57-4061-810F-EF10FE303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457870"/>
              </p:ext>
            </p:extLst>
          </p:nvPr>
        </p:nvGraphicFramePr>
        <p:xfrm>
          <a:off x="1925674" y="68094"/>
          <a:ext cx="8463468" cy="6282774"/>
        </p:xfrm>
        <a:graphic>
          <a:graphicData uri="http://schemas.openxmlformats.org/drawingml/2006/table">
            <a:tbl>
              <a:tblPr/>
              <a:tblGrid>
                <a:gridCol w="449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48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Antigen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Hormonální receptory: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TSH receptor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Inzulinový receptor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 (m. Graves-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Basedow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nebo hypotyreóza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 nebo hypoglykémie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Receptory pro neurotransmitery: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Acetylcholinový receptor</a:t>
                      </a: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Myastenia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gravis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Adhezní molekuly: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Epidermální adhezní molekuly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Puchýřnatá kožní onemocnění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Pemphigus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vulgaris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6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Proteiny plazmy: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Faktor VIII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Beta-2 glykoprotein a jiné antikoagulační proteiny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Získaná hemofilie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Antifosfolipidový</a:t>
                      </a: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syndrom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2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Jiné povrchové antigeny: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Červené krvinky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Krevní destičky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Hemolytická anémie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Trombocytopenická purpura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987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717" name="Group 53">
            <a:extLst>
              <a:ext uri="{FF2B5EF4-FFF2-40B4-BE49-F238E27FC236}">
                <a16:creationId xmlns:a16="http://schemas.microsoft.com/office/drawing/2014/main" id="{C897AB19-85AA-495B-B512-559251D7A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86820"/>
              </p:ext>
            </p:extLst>
          </p:nvPr>
        </p:nvGraphicFramePr>
        <p:xfrm>
          <a:off x="1900238" y="43188"/>
          <a:ext cx="8265166" cy="6814812"/>
        </p:xfrm>
        <a:graphic>
          <a:graphicData uri="http://schemas.openxmlformats.org/drawingml/2006/table">
            <a:tbl>
              <a:tblPr/>
              <a:tblGrid>
                <a:gridCol w="413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1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Antigen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Intracelulární enzymy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Tyreoperoxidáza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21-hydroxyláza steroidů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Glutamát dekarboxyláza (beta-buňky endokrinního pankreatu)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Lysozomální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enzymy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Mitochondriální enzymy (pyruvát dehydrogenáza)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cytoplazmy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neutrofilů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(ANCA):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pANCA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cANCA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Thyreoiditida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Hashimotova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hypotyreóza)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Hypokortisolismus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Addisonova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nemoc)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Autoimunní diabetes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mellitus</a:t>
                      </a: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Systémová vaskulitida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Primární biliární cirhóza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Mikroskopická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eosinofilní granulomatózou 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polyangiitidou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Churg-Straussův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sy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),  primární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sklerozující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cholangoitida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polyarteritis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nodosa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, ulcerózní kolitida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Granulomatózou s 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polyangiitidou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cs-CZ" altLang="cs-CZ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Wegenerova</a:t>
                      </a:r>
                      <a:r>
                        <a:rPr kumimoji="0" lang="cs-CZ" altLang="cs-CZ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granulomatóza)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anose="02020404030301010803" pitchFamily="18" charset="0"/>
                        </a:rPr>
                        <a:t>Intracelulární molekuly (transkripční, translační)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dsDNA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Histony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Topoizomeráza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Amino-acyl t-RNA syntáza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Centromerické proteiny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Systémový lupus </a:t>
                      </a: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ertematodes</a:t>
                      </a: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(SLE)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Difúzní sklerodermie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Polymyositida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Sklerodermie (systémová nebo lokalizovaná)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856" name="Text Box 54">
            <a:extLst>
              <a:ext uri="{FF2B5EF4-FFF2-40B4-BE49-F238E27FC236}">
                <a16:creationId xmlns:a16="http://schemas.microsoft.com/office/drawing/2014/main" id="{AFAFB747-6562-4A52-9704-DE2FD3535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6269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85037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>
            <a:extLst>
              <a:ext uri="{FF2B5EF4-FFF2-40B4-BE49-F238E27FC236}">
                <a16:creationId xmlns:a16="http://schemas.microsoft.com/office/drawing/2014/main" id="{EA59E0AC-43C8-40BD-90FC-E321FF9DEB0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4741" name="Rectangle 5">
            <a:extLst>
              <a:ext uri="{FF2B5EF4-FFF2-40B4-BE49-F238E27FC236}">
                <a16:creationId xmlns:a16="http://schemas.microsoft.com/office/drawing/2014/main" id="{3B4C7E5D-A7A0-419F-9E4A-8B4E51A76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+ </a:t>
            </a:r>
            <a:r>
              <a:rPr lang="cs-CZ" altLang="cs-CZ" sz="3400" b="1" dirty="0"/>
              <a:t>onemocnění s předpokládaných autoimunním podkladem: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</a:t>
            </a:r>
            <a:r>
              <a:rPr lang="cs-CZ" altLang="cs-CZ" sz="2400" dirty="0" err="1"/>
              <a:t>sclerosis</a:t>
            </a:r>
            <a:r>
              <a:rPr lang="cs-CZ" altLang="cs-CZ" sz="2400" dirty="0"/>
              <a:t> multiplex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revmatoidní artritida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atrofická gastritida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insulin dependentní diabetes </a:t>
            </a:r>
            <a:r>
              <a:rPr lang="cs-CZ" altLang="cs-CZ" sz="2400" dirty="0" err="1"/>
              <a:t>mellitus</a:t>
            </a:r>
            <a:r>
              <a:rPr lang="cs-CZ" altLang="cs-CZ" sz="2400" dirty="0"/>
              <a:t> (typ I)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</a:t>
            </a:r>
            <a:r>
              <a:rPr lang="cs-CZ" altLang="cs-CZ" sz="2400" dirty="0" err="1"/>
              <a:t>ankylozující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spondylitida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některé typy glomerulonefritid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- IBD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25060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CB346688-16F4-4CC1-B5A4-C6C03645C1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Komponenty imunitního systému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919B0390-D0B5-4E17-9CB7-3F306F8B4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438856" cy="43672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Buňky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B lymfocyty (produkce protilátek)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T lymfocyty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     - CD4+ T (</a:t>
            </a:r>
            <a:r>
              <a:rPr lang="cs-CZ" altLang="cs-CZ" sz="2200" dirty="0" err="1">
                <a:solidFill>
                  <a:schemeClr val="tx1"/>
                </a:solidFill>
              </a:rPr>
              <a:t>helper</a:t>
            </a:r>
            <a:r>
              <a:rPr lang="cs-CZ" altLang="cs-CZ" sz="2200" dirty="0">
                <a:solidFill>
                  <a:schemeClr val="tx1"/>
                </a:solidFill>
              </a:rPr>
              <a:t>): Th1: produkce </a:t>
            </a:r>
            <a:r>
              <a:rPr lang="cs-CZ" altLang="cs-CZ" sz="2200" dirty="0" err="1">
                <a:solidFill>
                  <a:schemeClr val="tx1"/>
                </a:solidFill>
              </a:rPr>
              <a:t>cytokinů→aktivace</a:t>
            </a:r>
            <a:r>
              <a:rPr lang="cs-CZ" altLang="cs-CZ" sz="2200" dirty="0">
                <a:solidFill>
                  <a:schemeClr val="tx1"/>
                </a:solidFill>
              </a:rPr>
              <a:t> makrofágů; Th2: stimulace B lymfocytů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     - CD8 + T (cytotoxické): zabití infikované buňky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dendritické buňky (antigen prezentující buňky – </a:t>
            </a:r>
            <a:r>
              <a:rPr lang="cs-CZ" altLang="cs-CZ" sz="2200" dirty="0" err="1">
                <a:solidFill>
                  <a:schemeClr val="tx1"/>
                </a:solidFill>
              </a:rPr>
              <a:t>APCs</a:t>
            </a:r>
            <a:r>
              <a:rPr lang="cs-CZ" altLang="cs-CZ" sz="22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NK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makrofágy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Tkáně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Centrální (primární) lymfatické orgány – kostní dřeň a thymus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 Periferní (sekundární) lymfatické orgány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Některé molekuly</a:t>
            </a:r>
          </a:p>
        </p:txBody>
      </p:sp>
    </p:spTree>
    <p:extLst>
      <p:ext uri="{BB962C8B-B14F-4D97-AF65-F5344CB8AC3E}">
        <p14:creationId xmlns:p14="http://schemas.microsoft.com/office/powerpoint/2010/main" val="2854777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C9EE200A-695F-4674-8E60-86C667376E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B00DAAA8-B2B4-4504-9E4B-899C8FF87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/>
              <a:t>Autoprotilátky zodpovědné za patogenezi onemocnění (např. proti acetylcholinovému receptoru u myastenia gravis)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/>
              <a:t>Autoprotilátky diagnostickým markerem, ale nepatogenní (anti-mitochondriální u primární biliární cirhózy) </a:t>
            </a:r>
          </a:p>
        </p:txBody>
      </p:sp>
    </p:spTree>
    <p:extLst>
      <p:ext uri="{BB962C8B-B14F-4D97-AF65-F5344CB8AC3E}">
        <p14:creationId xmlns:p14="http://schemas.microsoft.com/office/powerpoint/2010/main" val="1491291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78060851-DB7E-45A4-97F9-F8420592F23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1BD3C53-3A42-41C9-8526-E9264B1F1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Orgánově specifická autoimunní onemocnění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(obvykle postižení 1 či více endokrinních orgánů)</a:t>
            </a:r>
          </a:p>
          <a:p>
            <a:pPr eaLnBrk="1" hangingPunct="1">
              <a:defRPr/>
            </a:pPr>
            <a:endParaRPr lang="cs-CZ" altLang="cs-CZ"/>
          </a:p>
          <a:p>
            <a:pPr eaLnBrk="1" hangingPunct="1">
              <a:defRPr/>
            </a:pPr>
            <a:r>
              <a:rPr lang="cs-CZ" altLang="cs-CZ" b="1">
                <a:solidFill>
                  <a:schemeClr val="hlink"/>
                </a:solidFill>
              </a:rPr>
              <a:t>Orgánově nespecifická autoimunní onemocnění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/>
              <a:t>(vlastní antigeny v celém organismu – obvykle intracelulární transkripční a translační molekuly)</a:t>
            </a:r>
          </a:p>
        </p:txBody>
      </p:sp>
    </p:spTree>
    <p:extLst>
      <p:ext uri="{BB962C8B-B14F-4D97-AF65-F5344CB8AC3E}">
        <p14:creationId xmlns:p14="http://schemas.microsoft.com/office/powerpoint/2010/main" val="3244509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8F8614E0-966F-42EC-A779-E095CD8F68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Porušení tolerance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9581FD2D-4ED7-4772-A4DB-91837DC324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Porušení imunologické tolerance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  zdravý imunitní systém tolerantní vůči vlastní </a:t>
            </a:r>
            <a:r>
              <a:rPr lang="cs-CZ" altLang="cs-CZ" dirty="0" err="1"/>
              <a:t>Ag</a:t>
            </a:r>
            <a:r>
              <a:rPr lang="cs-CZ" altLang="cs-CZ" dirty="0"/>
              <a:t>;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 autoimunitní odpověď na vlastní </a:t>
            </a:r>
            <a:r>
              <a:rPr lang="cs-CZ" altLang="cs-CZ" dirty="0" err="1"/>
              <a:t>Ag</a:t>
            </a:r>
            <a:r>
              <a:rPr lang="cs-CZ" altLang="cs-CZ" dirty="0"/>
              <a:t> podobná imunitní odpovědi na cizorodé </a:t>
            </a:r>
            <a:r>
              <a:rPr lang="cs-CZ" altLang="cs-CZ" dirty="0" err="1"/>
              <a:t>Ag</a:t>
            </a:r>
            <a:r>
              <a:rPr lang="cs-CZ" altLang="cs-CZ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   (stejné buněčné typy, poškození tkáně…))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Molekulární mimikry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 antigenní podobnost proteinů vlastní tkáně a některých mikrobiálních struktur – zkřížená   reaktivita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6457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58" name="Group 50">
            <a:extLst>
              <a:ext uri="{FF2B5EF4-FFF2-40B4-BE49-F238E27FC236}">
                <a16:creationId xmlns:a16="http://schemas.microsoft.com/office/drawing/2014/main" id="{950ED9DF-0701-43A5-8149-FB5445A5FC0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8835582"/>
              </p:ext>
            </p:extLst>
          </p:nvPr>
        </p:nvGraphicFramePr>
        <p:xfrm>
          <a:off x="1524945" y="1159518"/>
          <a:ext cx="8928100" cy="4274607"/>
        </p:xfrm>
        <a:graphic>
          <a:graphicData uri="http://schemas.openxmlformats.org/drawingml/2006/table">
            <a:tbl>
              <a:tblPr/>
              <a:tblGrid>
                <a:gridCol w="321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1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Mikrobiální antigen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Podobný </a:t>
                      </a: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vlastní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 protein streptokoku A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Ag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myokardiální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Revmatická horečka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5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Bakteriální heat-shock protein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Vlastní heat-shock protein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Vztah k řadě AI nemocí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Jaderný protein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Coxackie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B4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Glutamátdekarboxyláza buněk endokrinního pankreatu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Inzulín dependentní diabetes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mellitus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Glykoproteiny Campylobacter jejuni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 myelinem asoc. gangliosidy a glykolipidy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Guillain-Barre</a:t>
                      </a: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syndrom - </a:t>
                      </a:r>
                      <a:r>
                        <a:rPr kumimoji="0" lang="cs-CZ" alt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polyradikuloneuritida</a:t>
                      </a:r>
                      <a:endParaRPr kumimoji="0" lang="cs-CZ" alt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258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92BE0347-EFD2-441E-A310-4F7570FC3A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Etiologie autoimunních onemocnění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6F05BC0F-3CF3-4DCB-A14B-97C522F7E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066" y="1871528"/>
            <a:ext cx="11138819" cy="4451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1700" b="1" dirty="0">
                <a:solidFill>
                  <a:schemeClr val="hlink"/>
                </a:solidFill>
              </a:rPr>
              <a:t>Genetické faktory</a:t>
            </a:r>
          </a:p>
          <a:p>
            <a:pPr eaLnBrk="1" hangingPunct="1">
              <a:defRPr/>
            </a:pPr>
            <a:r>
              <a:rPr lang="cs-CZ" altLang="cs-CZ" sz="1700" b="1" dirty="0">
                <a:solidFill>
                  <a:schemeClr val="hlink"/>
                </a:solidFill>
              </a:rPr>
              <a:t>Faktory prostřední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Hormonální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(estrogeny – postižení žen)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Infekce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(molekulární mimikry, </a:t>
            </a:r>
            <a:r>
              <a:rPr lang="cs-CZ" altLang="cs-CZ" sz="1700" dirty="0" err="1"/>
              <a:t>upregulace</a:t>
            </a:r>
            <a:r>
              <a:rPr lang="cs-CZ" altLang="cs-CZ" sz="1700" dirty="0"/>
              <a:t> </a:t>
            </a:r>
            <a:r>
              <a:rPr lang="cs-CZ" altLang="cs-CZ" sz="1700" dirty="0" err="1"/>
              <a:t>ko</a:t>
            </a:r>
            <a:r>
              <a:rPr lang="cs-CZ" altLang="cs-CZ" sz="1700" dirty="0"/>
              <a:t>-stimulačních molekul, …)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Léky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(léky indukovaná autoimunita, </a:t>
            </a:r>
            <a:r>
              <a:rPr lang="cs-CZ" altLang="cs-CZ" sz="1700" dirty="0" err="1"/>
              <a:t>v.s</a:t>
            </a:r>
            <a:r>
              <a:rPr lang="cs-CZ" altLang="cs-CZ" sz="1700" dirty="0"/>
              <a:t>. geneticky determinovaná: př. </a:t>
            </a:r>
            <a:r>
              <a:rPr lang="cs-CZ" altLang="cs-CZ" sz="1700" dirty="0" err="1"/>
              <a:t>penicilaminem</a:t>
            </a:r>
            <a:r>
              <a:rPr lang="cs-CZ" altLang="cs-CZ" sz="1700" dirty="0"/>
              <a:t> indukovaná </a:t>
            </a:r>
            <a:r>
              <a:rPr lang="cs-CZ" altLang="cs-CZ" sz="1700" dirty="0" err="1"/>
              <a:t>myastenia</a:t>
            </a:r>
            <a:r>
              <a:rPr lang="cs-CZ" altLang="cs-CZ" sz="1700" dirty="0"/>
              <a:t> gravis u HLA-DR2+, resp. nefritis u DR3+; léky indukovaný SLE; autoimunní </a:t>
            </a:r>
            <a:r>
              <a:rPr lang="cs-CZ" altLang="cs-CZ" sz="1700" dirty="0" err="1"/>
              <a:t>thyreoiditidy</a:t>
            </a:r>
            <a:r>
              <a:rPr lang="cs-CZ" altLang="cs-CZ" sz="1700" dirty="0"/>
              <a:t> indukované interferonem-alfa)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>
                <a:solidFill>
                  <a:schemeClr val="hlink"/>
                </a:solidFill>
              </a:rPr>
              <a:t>UV záření </a:t>
            </a:r>
          </a:p>
          <a:p>
            <a:pPr marL="0" indent="0" eaLnBrk="1" hangingPunct="1">
              <a:buNone/>
              <a:defRPr/>
            </a:pPr>
            <a:r>
              <a:rPr lang="cs-CZ" altLang="cs-CZ" sz="1700" dirty="0"/>
              <a:t>(modifikace vlastních </a:t>
            </a:r>
            <a:r>
              <a:rPr lang="cs-CZ" altLang="cs-CZ" sz="1700" dirty="0" err="1"/>
              <a:t>Ag</a:t>
            </a:r>
            <a:r>
              <a:rPr lang="cs-CZ" altLang="cs-CZ" sz="1700" dirty="0"/>
              <a:t> - autoimunní záněty kůže, SLE)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27675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004" name="Group 52">
            <a:extLst>
              <a:ext uri="{FF2B5EF4-FFF2-40B4-BE49-F238E27FC236}">
                <a16:creationId xmlns:a16="http://schemas.microsoft.com/office/drawing/2014/main" id="{0102B0E4-0FA5-403C-B546-A1536BFAE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98866"/>
              </p:ext>
            </p:extLst>
          </p:nvPr>
        </p:nvGraphicFramePr>
        <p:xfrm>
          <a:off x="1672753" y="610547"/>
          <a:ext cx="8640763" cy="5249609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994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Nejčastější asociace HLA a autoimunních onemocnění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2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onemocnění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Relativní riziko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Ankylozující spondylitida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Reiterův syndrom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Goodpastureův syndrom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„Sicca“ syndrom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Addisonova nemoc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Hashimotova thyreoiditida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Myastenia gravis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DR4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Insulin dependentní 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788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439DD0F4-458F-42F9-95A2-6D8BF80DC67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 altLang="cs-CZ"/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68F7EE12-CC87-4E88-A9AB-BF0320C78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Mechanismus tkáňového poškození: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Zprostředkovaný protilátkami, </a:t>
            </a:r>
            <a:r>
              <a:rPr lang="cs-CZ" altLang="cs-CZ" sz="2800" dirty="0" err="1"/>
              <a:t>imunokomplexový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Zprostředkovaný T buňkami (CD4+ T lymfocyty, makrofágy, CD8+ T   lymfocyty)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Kombinace obou mechanismů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solidFill>
                  <a:schemeClr val="hlink"/>
                </a:solidFill>
              </a:rPr>
              <a:t>Léčba autoimunních onemocnění: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Náhrada funkce postiženého orgánu (hormonální substituce u autoimunních endokrinopatií)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800" dirty="0"/>
              <a:t> Imunosupresivní léčba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877519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68E2EF74-3B9B-49BF-8B02-DFA2AC5AA1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Strukturální organizace imunitního systému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FEEC8C0A-AFFE-4464-AA23-331C0CA16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91344" y="1820637"/>
            <a:ext cx="8507413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Vývoj lymfocytů z </a:t>
            </a:r>
            <a:r>
              <a:rPr lang="cs-CZ" altLang="cs-CZ" sz="2400" dirty="0" err="1"/>
              <a:t>pluripotentní</a:t>
            </a:r>
            <a:r>
              <a:rPr lang="cs-CZ" altLang="cs-CZ" sz="2400" dirty="0"/>
              <a:t> kmenové buňky kostní dřeně (</a:t>
            </a:r>
            <a:r>
              <a:rPr lang="cs-CZ" altLang="cs-CZ" sz="2400" dirty="0" err="1"/>
              <a:t>prekurzorové</a:t>
            </a:r>
            <a:r>
              <a:rPr lang="cs-CZ" altLang="cs-CZ" sz="2400" dirty="0"/>
              <a:t> T a B buňky)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Centrální (primární) lymfatické orgány: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thymus</a:t>
            </a:r>
            <a:r>
              <a:rPr lang="cs-CZ" altLang="cs-CZ" sz="2400" dirty="0"/>
              <a:t> (vyzrávání T lymfocytů) a kostní dřeň (vývoj B lymfocytů)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Periferní (sekundární) lymfatické orgány:</a:t>
            </a:r>
            <a:r>
              <a:rPr lang="cs-CZ" altLang="cs-CZ" sz="2400" dirty="0"/>
              <a:t>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lymfatické uzliny, tonzily, bílá pulpa sleziny, MALT (</a:t>
            </a:r>
            <a:r>
              <a:rPr lang="cs-CZ" altLang="cs-CZ" sz="2400" dirty="0" err="1"/>
              <a:t>mucosa</a:t>
            </a:r>
            <a:r>
              <a:rPr lang="cs-CZ" altLang="cs-CZ" sz="2400" dirty="0"/>
              <a:t>     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</a:t>
            </a:r>
            <a:r>
              <a:rPr lang="cs-CZ" altLang="cs-CZ" sz="2400" dirty="0" err="1"/>
              <a:t>associated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lymphoid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tissue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Periferní B a T lymfocyty, cirkulující periferními lymfatickými orgány     </a:t>
            </a:r>
          </a:p>
        </p:txBody>
      </p:sp>
    </p:spTree>
    <p:extLst>
      <p:ext uri="{BB962C8B-B14F-4D97-AF65-F5344CB8AC3E}">
        <p14:creationId xmlns:p14="http://schemas.microsoft.com/office/powerpoint/2010/main" val="49891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>
            <a:extLst>
              <a:ext uri="{FF2B5EF4-FFF2-40B4-BE49-F238E27FC236}">
                <a16:creationId xmlns:a16="http://schemas.microsoft.com/office/drawing/2014/main" id="{CC5E51E5-1B61-4FBE-9D86-4A6077FA0AE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53193" y="-35106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b="1" dirty="0">
                <a:solidFill>
                  <a:schemeClr val="tx1"/>
                </a:solidFill>
              </a:rPr>
              <a:t>Klíčové molekuly imunitní odpovědi</a:t>
            </a:r>
          </a:p>
        </p:txBody>
      </p:sp>
      <p:sp>
        <p:nvSpPr>
          <p:cNvPr id="272387" name="Rectangle 3">
            <a:extLst>
              <a:ext uri="{FF2B5EF4-FFF2-40B4-BE49-F238E27FC236}">
                <a16:creationId xmlns:a16="http://schemas.microsoft.com/office/drawing/2014/main" id="{B7C66686-3014-4C10-94C4-53ADBAEFA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508" y="949739"/>
            <a:ext cx="11340193" cy="55895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Antigeny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(indukce imunitní odpovědi a reakce s produkty imunitní reakce  rozpoznávající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– </a:t>
            </a:r>
            <a:r>
              <a:rPr lang="cs-CZ" altLang="cs-CZ" sz="1400" dirty="0" err="1"/>
              <a:t>TCRs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Ig</a:t>
            </a:r>
            <a:r>
              <a:rPr lang="cs-CZ" altLang="cs-CZ" sz="1400" dirty="0"/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/>
              <a:t>Epitop:</a:t>
            </a:r>
            <a:r>
              <a:rPr lang="cs-CZ" altLang="cs-CZ" sz="1400" dirty="0"/>
              <a:t> antigenní determinanta, vazba individuální protilátky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/>
              <a:t>Hapten:</a:t>
            </a:r>
            <a:r>
              <a:rPr lang="cs-CZ" altLang="cs-CZ" sz="1400" dirty="0"/>
              <a:t> antigenní schopnosti až po vazbě na vazebnou molekulu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Protilátky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(B-lymfocyty, 2 těžké (5 typů), 2 lehké řetězce (kappa, lambda))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200" b="1" dirty="0">
                <a:solidFill>
                  <a:schemeClr val="hlink"/>
                </a:solidFill>
              </a:rPr>
              <a:t>Receptory T buněk (</a:t>
            </a:r>
            <a:r>
              <a:rPr lang="cs-CZ" altLang="cs-CZ" sz="2200" b="1" dirty="0" err="1">
                <a:solidFill>
                  <a:schemeClr val="hlink"/>
                </a:solidFill>
              </a:rPr>
              <a:t>TCRs</a:t>
            </a:r>
            <a:r>
              <a:rPr lang="cs-CZ" altLang="cs-CZ" sz="2200" b="1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(2 typy: </a:t>
            </a:r>
            <a:r>
              <a:rPr lang="cs-CZ" altLang="cs-CZ" sz="1400" dirty="0" err="1"/>
              <a:t>heterodimer</a:t>
            </a:r>
            <a:r>
              <a:rPr lang="cs-CZ" altLang="cs-CZ" sz="1400" dirty="0"/>
              <a:t> alfa/beta, </a:t>
            </a:r>
            <a:r>
              <a:rPr lang="cs-CZ" altLang="cs-CZ" sz="1400" dirty="0" err="1"/>
              <a:t>heterodimer</a:t>
            </a:r>
            <a:r>
              <a:rPr lang="cs-CZ" altLang="cs-CZ" sz="1400" dirty="0"/>
              <a:t> gama/delta; komplexy TCR/CD3, transdukce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rozpoznávajících signálů intracelulárně)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Hlavní </a:t>
            </a:r>
            <a:r>
              <a:rPr lang="cs-CZ" altLang="cs-CZ" sz="2500" b="1" dirty="0" err="1">
                <a:solidFill>
                  <a:schemeClr val="hlink"/>
                </a:solidFill>
              </a:rPr>
              <a:t>histokompatibilní</a:t>
            </a:r>
            <a:r>
              <a:rPr lang="cs-CZ" altLang="cs-CZ" sz="2500" b="1" dirty="0">
                <a:solidFill>
                  <a:schemeClr val="hlink"/>
                </a:solidFill>
              </a:rPr>
              <a:t> komplex (</a:t>
            </a:r>
            <a:r>
              <a:rPr lang="cs-CZ" altLang="cs-CZ" sz="2500" b="1" dirty="0" err="1">
                <a:solidFill>
                  <a:schemeClr val="hlink"/>
                </a:solidFill>
              </a:rPr>
              <a:t>human</a:t>
            </a:r>
            <a:r>
              <a:rPr lang="cs-CZ" altLang="cs-CZ" sz="2500" b="1" dirty="0">
                <a:solidFill>
                  <a:schemeClr val="hlink"/>
                </a:solidFill>
              </a:rPr>
              <a:t> major </a:t>
            </a:r>
            <a:r>
              <a:rPr lang="cs-CZ" altLang="cs-CZ" sz="2500" b="1" dirty="0" err="1">
                <a:solidFill>
                  <a:schemeClr val="hlink"/>
                </a:solidFill>
              </a:rPr>
              <a:t>histocompatibility</a:t>
            </a:r>
            <a:r>
              <a:rPr lang="cs-CZ" altLang="cs-CZ" sz="2500" b="1" dirty="0">
                <a:solidFill>
                  <a:schemeClr val="hlink"/>
                </a:solidFill>
              </a:rPr>
              <a:t> </a:t>
            </a:r>
            <a:r>
              <a:rPr lang="cs-CZ" altLang="cs-CZ" sz="2500" b="1" dirty="0" err="1">
                <a:solidFill>
                  <a:schemeClr val="hlink"/>
                </a:solidFill>
              </a:rPr>
              <a:t>complex</a:t>
            </a:r>
            <a:r>
              <a:rPr lang="cs-CZ" altLang="cs-CZ" sz="2500" b="1" dirty="0">
                <a:solidFill>
                  <a:schemeClr val="hlink"/>
                </a:solidFill>
              </a:rPr>
              <a:t> (MHC)=</a:t>
            </a:r>
            <a:r>
              <a:rPr lang="cs-CZ" altLang="cs-CZ" sz="2500" b="1" dirty="0" err="1">
                <a:solidFill>
                  <a:schemeClr val="hlink"/>
                </a:solidFill>
              </a:rPr>
              <a:t>human</a:t>
            </a:r>
            <a:r>
              <a:rPr lang="cs-CZ" altLang="cs-CZ" sz="2500" b="1" dirty="0">
                <a:solidFill>
                  <a:schemeClr val="hlink"/>
                </a:solidFill>
              </a:rPr>
              <a:t> leukocyte </a:t>
            </a:r>
            <a:r>
              <a:rPr lang="cs-CZ" altLang="cs-CZ" sz="2500" b="1" dirty="0" err="1">
                <a:solidFill>
                  <a:schemeClr val="hlink"/>
                </a:solidFill>
              </a:rPr>
              <a:t>antigens</a:t>
            </a:r>
            <a:r>
              <a:rPr lang="cs-CZ" altLang="cs-CZ" sz="2500" b="1" dirty="0">
                <a:solidFill>
                  <a:schemeClr val="hlink"/>
                </a:solidFill>
              </a:rPr>
              <a:t> (</a:t>
            </a:r>
            <a:r>
              <a:rPr lang="cs-CZ" altLang="cs-CZ" sz="2500" b="1" dirty="0" err="1">
                <a:solidFill>
                  <a:schemeClr val="hlink"/>
                </a:solidFill>
              </a:rPr>
              <a:t>HLAs</a:t>
            </a:r>
            <a:r>
              <a:rPr lang="cs-CZ" altLang="cs-CZ" sz="2500" b="1" dirty="0">
                <a:solidFill>
                  <a:schemeClr val="hlink"/>
                </a:solidFill>
              </a:rPr>
              <a:t>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(glykoproteinové komplexy; zásadní pro rozpoznávání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T </a:t>
            </a:r>
            <a:r>
              <a:rPr lang="cs-CZ" altLang="cs-CZ" sz="1400" dirty="0" err="1"/>
              <a:t>buňkam</a:t>
            </a:r>
            <a:r>
              <a:rPr lang="cs-CZ" altLang="cs-CZ" sz="1400" dirty="0"/>
              <a:t> (regulace T lymfocyty zprostředkované buněčné imunity); extenzivní genetický polymorfismus=genetická variabilita jedinců)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MHC I: A, B, C; exprese na většině jaderných buněk, prezentace proteinů cytotoxickým T lymfocytům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dirty="0"/>
              <a:t>MHC II: DP, DQ, DR; </a:t>
            </a:r>
            <a:r>
              <a:rPr lang="cs-CZ" altLang="cs-CZ" sz="1400" dirty="0" err="1"/>
              <a:t>APCs</a:t>
            </a:r>
            <a:r>
              <a:rPr lang="cs-CZ" altLang="cs-CZ" sz="1400" dirty="0"/>
              <a:t> - dendritické buňky, B lymfocyty, aktivované T buňky, makrofágy, aktivované endotelie, některé </a:t>
            </a:r>
            <a:r>
              <a:rPr lang="cs-CZ" altLang="cs-CZ" sz="1400" dirty="0" err="1"/>
              <a:t>epitelie</a:t>
            </a:r>
            <a:r>
              <a:rPr lang="cs-CZ" altLang="cs-CZ" sz="1400" dirty="0"/>
              <a:t>; exprese HLA II v </a:t>
            </a:r>
            <a:r>
              <a:rPr lang="cs-CZ" altLang="cs-CZ" sz="1400" dirty="0" err="1"/>
              <a:t>tyreocytech</a:t>
            </a:r>
            <a:r>
              <a:rPr lang="cs-CZ" altLang="cs-CZ" sz="1400" dirty="0"/>
              <a:t>, pankreatu a intestinálním epitelu indukovaná interferonem </a:t>
            </a:r>
            <a:r>
              <a:rPr lang="cs-CZ" altLang="cs-CZ" sz="1400" dirty="0" err="1"/>
              <a:t>gamma</a:t>
            </a:r>
            <a:r>
              <a:rPr lang="cs-CZ" altLang="cs-CZ" sz="1400" dirty="0"/>
              <a:t> v procesu inflamace)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Adhezní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integriny</a:t>
            </a:r>
            <a:r>
              <a:rPr lang="cs-CZ" altLang="cs-CZ" sz="1400" dirty="0"/>
              <a:t>, </a:t>
            </a:r>
            <a:r>
              <a:rPr lang="cs-CZ" altLang="cs-CZ" sz="1400" dirty="0" err="1"/>
              <a:t>selektiny</a:t>
            </a:r>
            <a:r>
              <a:rPr lang="cs-CZ" altLang="cs-CZ" sz="1400" dirty="0"/>
              <a:t>: „rolování“ a adheze leukocytů, </a:t>
            </a:r>
            <a:r>
              <a:rPr lang="cs-CZ" altLang="cs-CZ" sz="1400" dirty="0" err="1"/>
              <a:t>transendoteliální</a:t>
            </a:r>
            <a:r>
              <a:rPr lang="cs-CZ" altLang="cs-CZ" sz="1400" dirty="0"/>
              <a:t> migrace)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2500" b="1" dirty="0">
                <a:solidFill>
                  <a:schemeClr val="hlink"/>
                </a:solidFill>
              </a:rPr>
              <a:t>a akcesorní molekuly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kostimulační</a:t>
            </a:r>
            <a:r>
              <a:rPr lang="cs-CZ" altLang="cs-CZ" sz="1400" dirty="0"/>
              <a:t> molekuly: ovlivňují interakci mezi T lymfocyty a </a:t>
            </a:r>
            <a:r>
              <a:rPr lang="cs-CZ" altLang="cs-CZ" sz="1400" dirty="0" err="1"/>
              <a:t>Ag</a:t>
            </a:r>
            <a:r>
              <a:rPr lang="cs-CZ" altLang="cs-CZ" sz="1400" dirty="0"/>
              <a:t> prezentujícími buňkami)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500" b="1" dirty="0">
                <a:solidFill>
                  <a:schemeClr val="hlink"/>
                </a:solidFill>
              </a:rPr>
              <a:t>Cytokiny</a:t>
            </a:r>
            <a:r>
              <a:rPr lang="cs-CZ" altLang="cs-CZ" sz="1400" b="1" dirty="0">
                <a:solidFill>
                  <a:schemeClr val="hlink"/>
                </a:solidFill>
              </a:rPr>
              <a:t> </a:t>
            </a:r>
            <a:r>
              <a:rPr lang="cs-CZ" altLang="cs-CZ" sz="1400" dirty="0"/>
              <a:t>(</a:t>
            </a:r>
            <a:r>
              <a:rPr lang="cs-CZ" altLang="cs-CZ" sz="1400" dirty="0" err="1"/>
              <a:t>secernovány</a:t>
            </a:r>
            <a:r>
              <a:rPr lang="cs-CZ" altLang="cs-CZ" sz="1400" dirty="0"/>
              <a:t> lymfocyty a makrofágy)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 err="1"/>
              <a:t>Interleukiny</a:t>
            </a:r>
            <a:r>
              <a:rPr lang="cs-CZ" altLang="cs-CZ" sz="1400" b="1" dirty="0"/>
              <a:t>:</a:t>
            </a:r>
            <a:r>
              <a:rPr lang="cs-CZ" altLang="cs-CZ" sz="1400" dirty="0"/>
              <a:t> interakce buněk imunitního systému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400" b="1" dirty="0" err="1"/>
              <a:t>Chemokiny</a:t>
            </a:r>
            <a:r>
              <a:rPr lang="cs-CZ" altLang="cs-CZ" sz="1400" b="1" dirty="0"/>
              <a:t>:</a:t>
            </a:r>
            <a:r>
              <a:rPr lang="cs-CZ" altLang="cs-CZ" sz="1400" dirty="0"/>
              <a:t> indukce chemotaxe leukocytů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7359968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28" name="Rectangle 20">
            <a:extLst>
              <a:ext uri="{FF2B5EF4-FFF2-40B4-BE49-F238E27FC236}">
                <a16:creationId xmlns:a16="http://schemas.microsoft.com/office/drawing/2014/main" id="{DC6BC8D4-324E-4129-BD62-C911B25EF88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2963694" y="4511541"/>
            <a:ext cx="8229600" cy="21875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IgG</a:t>
            </a:r>
            <a:r>
              <a:rPr lang="cs-CZ" altLang="cs-CZ" dirty="0"/>
              <a:t>, </a:t>
            </a:r>
            <a:r>
              <a:rPr lang="cs-CZ" altLang="cs-CZ" dirty="0" err="1"/>
              <a:t>IgM</a:t>
            </a:r>
            <a:r>
              <a:rPr lang="cs-CZ" altLang="cs-CZ" dirty="0"/>
              <a:t>: aktivace komplementu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IgG</a:t>
            </a:r>
            <a:r>
              <a:rPr lang="cs-CZ" altLang="cs-CZ" baseline="-25000" dirty="0"/>
              <a:t>1</a:t>
            </a:r>
            <a:r>
              <a:rPr lang="cs-CZ" altLang="cs-CZ" dirty="0"/>
              <a:t>-IgG</a:t>
            </a:r>
            <a:r>
              <a:rPr lang="cs-CZ" altLang="cs-CZ" baseline="-25000" dirty="0"/>
              <a:t>4</a:t>
            </a:r>
            <a:r>
              <a:rPr lang="cs-CZ" altLang="cs-CZ" dirty="0"/>
              <a:t>, sekundární imunitní odpověď</a:t>
            </a:r>
            <a:r>
              <a:rPr lang="cs-CZ" altLang="cs-CZ" baseline="-25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IgM</a:t>
            </a:r>
            <a:r>
              <a:rPr lang="cs-CZ" altLang="cs-CZ" dirty="0"/>
              <a:t>: </a:t>
            </a:r>
            <a:r>
              <a:rPr lang="cs-CZ" altLang="cs-CZ" dirty="0" err="1"/>
              <a:t>pentamer</a:t>
            </a:r>
            <a:r>
              <a:rPr lang="cs-CZ" altLang="cs-CZ" dirty="0"/>
              <a:t>; primární imunitní odpověď </a:t>
            </a:r>
            <a:r>
              <a:rPr lang="cs-CZ" altLang="cs-CZ" baseline="-25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IgA</a:t>
            </a:r>
            <a:r>
              <a:rPr lang="cs-CZ" altLang="cs-CZ" dirty="0"/>
              <a:t>: </a:t>
            </a:r>
            <a:r>
              <a:rPr lang="cs-CZ" altLang="cs-CZ" dirty="0" err="1"/>
              <a:t>secernována</a:t>
            </a:r>
            <a:r>
              <a:rPr lang="cs-CZ" altLang="cs-CZ" dirty="0"/>
              <a:t> </a:t>
            </a:r>
            <a:r>
              <a:rPr lang="cs-CZ" altLang="cs-CZ" dirty="0" err="1"/>
              <a:t>plazmocyty</a:t>
            </a:r>
            <a:r>
              <a:rPr lang="cs-CZ" altLang="cs-CZ" dirty="0"/>
              <a:t> sliznic respiračního a trávicího traktu; dimer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IgD: </a:t>
            </a:r>
            <a:r>
              <a:rPr lang="cs-CZ" altLang="cs-CZ" dirty="0" err="1"/>
              <a:t>fce</a:t>
            </a:r>
            <a:r>
              <a:rPr lang="cs-CZ" altLang="cs-CZ" dirty="0"/>
              <a:t> povrchového receptoru pro </a:t>
            </a:r>
            <a:r>
              <a:rPr lang="cs-CZ" altLang="cs-CZ" dirty="0" err="1"/>
              <a:t>Ag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IgE</a:t>
            </a:r>
            <a:r>
              <a:rPr lang="cs-CZ" altLang="cs-CZ" dirty="0"/>
              <a:t>: vazba na žírné buňky a </a:t>
            </a:r>
            <a:r>
              <a:rPr lang="cs-CZ" altLang="cs-CZ" dirty="0" err="1"/>
              <a:t>bazofily</a:t>
            </a:r>
            <a:r>
              <a:rPr lang="cs-CZ" altLang="cs-CZ" dirty="0"/>
              <a:t>; alergické </a:t>
            </a:r>
            <a:r>
              <a:rPr lang="cs-CZ" altLang="cs-CZ" dirty="0" err="1"/>
              <a:t>rce</a:t>
            </a:r>
            <a:r>
              <a:rPr lang="cs-CZ" altLang="cs-CZ" dirty="0"/>
              <a:t>, infekce parazity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  <p:pic>
        <p:nvPicPr>
          <p:cNvPr id="9222" name="Picture 10" descr="Immunoglobulins">
            <a:extLst>
              <a:ext uri="{FF2B5EF4-FFF2-40B4-BE49-F238E27FC236}">
                <a16:creationId xmlns:a16="http://schemas.microsoft.com/office/drawing/2014/main" id="{4E944ADA-4AD3-49FA-B8C5-B1F0838D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60351"/>
            <a:ext cx="42418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0404fig1">
            <a:extLst>
              <a:ext uri="{FF2B5EF4-FFF2-40B4-BE49-F238E27FC236}">
                <a16:creationId xmlns:a16="http://schemas.microsoft.com/office/drawing/2014/main" id="{C8310383-776E-4AF4-A615-33DF6CB83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1"/>
            <a:ext cx="437991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10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85C2D07E-6C76-49A3-BD18-E4F9BE5267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Stavba lymfatické uzliny</a:t>
            </a:r>
          </a:p>
        </p:txBody>
      </p:sp>
      <p:sp>
        <p:nvSpPr>
          <p:cNvPr id="278541" name="Rectangle 13">
            <a:extLst>
              <a:ext uri="{FF2B5EF4-FFF2-40B4-BE49-F238E27FC236}">
                <a16:creationId xmlns:a16="http://schemas.microsoft.com/office/drawing/2014/main" id="{50A5030A-5A69-4A0B-81BD-6B8CA487D1B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2400"/>
          </a:p>
        </p:txBody>
      </p:sp>
      <p:sp>
        <p:nvSpPr>
          <p:cNvPr id="278542" name="Rectangle 14">
            <a:extLst>
              <a:ext uri="{FF2B5EF4-FFF2-40B4-BE49-F238E27FC236}">
                <a16:creationId xmlns:a16="http://schemas.microsoft.com/office/drawing/2014/main" id="{0C7222A2-5386-437F-844E-B131E05E15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892031"/>
            <a:ext cx="53848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B oblast lymfatické uzliny: korové </a:t>
            </a:r>
            <a:r>
              <a:rPr lang="cs-CZ" altLang="cs-CZ" sz="2400" dirty="0" err="1"/>
              <a:t>folikly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(APC: folikulární dendritické buňky)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T oblast lymfatické uzliny: </a:t>
            </a:r>
            <a:r>
              <a:rPr lang="cs-CZ" altLang="cs-CZ" sz="2400" dirty="0" err="1"/>
              <a:t>parakortex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(APC: </a:t>
            </a:r>
            <a:r>
              <a:rPr lang="cs-CZ" altLang="cs-CZ" sz="2400" dirty="0" err="1"/>
              <a:t>interdigitující</a:t>
            </a:r>
            <a:r>
              <a:rPr lang="cs-CZ" altLang="cs-CZ" sz="2400" dirty="0"/>
              <a:t> retikulární buňky)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Dřeň: provazce lymfatické tkáně (</a:t>
            </a:r>
            <a:r>
              <a:rPr lang="cs-CZ" altLang="cs-CZ" sz="2400" dirty="0" err="1"/>
              <a:t>plazmocyty</a:t>
            </a:r>
            <a:r>
              <a:rPr lang="cs-CZ" altLang="cs-CZ" sz="2400" dirty="0"/>
              <a:t>, lymfocyty) a  dřeňové sinusy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  <p:sp>
        <p:nvSpPr>
          <p:cNvPr id="10245" name="AutoShape 6" descr="lymph-node">
            <a:extLst>
              <a:ext uri="{FF2B5EF4-FFF2-40B4-BE49-F238E27FC236}">
                <a16:creationId xmlns:a16="http://schemas.microsoft.com/office/drawing/2014/main" id="{9F443E6D-3D99-49A0-BD94-3E69756CE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6" name="AutoShape 8" descr="lymph-node">
            <a:extLst>
              <a:ext uri="{FF2B5EF4-FFF2-40B4-BE49-F238E27FC236}">
                <a16:creationId xmlns:a16="http://schemas.microsoft.com/office/drawing/2014/main" id="{9B5B1AE9-FC84-4507-8A09-B45EDC1BF2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247" name="AutoShape 10" descr="lymph-node">
            <a:extLst>
              <a:ext uri="{FF2B5EF4-FFF2-40B4-BE49-F238E27FC236}">
                <a16:creationId xmlns:a16="http://schemas.microsoft.com/office/drawing/2014/main" id="{0371F91C-F3E1-4693-AD0A-4457685278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46039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0248" name="Picture 12" descr="lymph_node">
            <a:extLst>
              <a:ext uri="{FF2B5EF4-FFF2-40B4-BE49-F238E27FC236}">
                <a16:creationId xmlns:a16="http://schemas.microsoft.com/office/drawing/2014/main" id="{26EADA84-3F44-4447-85A5-946F3C36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492376"/>
            <a:ext cx="40862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37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A249B072-CB6A-4D2B-B6A1-12A4033E11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chemeClr val="tx1"/>
                </a:solidFill>
              </a:rPr>
              <a:t>Funkční organizace imunitní odpovědi</a:t>
            </a:r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F3FC5ED3-6920-4464-AD31-BCE1B3067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714" y="1991649"/>
            <a:ext cx="10058400" cy="402336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Antigen prezentující buňky: „zpracování“ antigenu a prezentace lymfocytům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Produkce protilátek B-buňkami – </a:t>
            </a:r>
            <a:r>
              <a:rPr lang="cs-CZ" altLang="cs-CZ" sz="2400" b="1" dirty="0" err="1"/>
              <a:t>plazmocyty</a:t>
            </a:r>
            <a:r>
              <a:rPr lang="cs-CZ" altLang="cs-CZ" sz="2400" b="1" dirty="0"/>
              <a:t> (humorální imunita, protilátkami zprostředkovaná)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     (spolupráce APC, B lymfocytů a </a:t>
            </a:r>
            <a:r>
              <a:rPr lang="cs-CZ" altLang="cs-CZ" sz="2400" dirty="0" err="1"/>
              <a:t>Th</a:t>
            </a:r>
            <a:r>
              <a:rPr lang="cs-CZ" altLang="cs-CZ" sz="2400" dirty="0"/>
              <a:t>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Selekce klonů silně antigen afinitních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Diferenciace směrem k paměťovým buňkám a </a:t>
            </a:r>
            <a:r>
              <a:rPr lang="cs-CZ" altLang="cs-CZ" sz="2400" dirty="0" err="1"/>
              <a:t>plazmocytům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Rozmnožení B-buněk  schopných vytvářet specifické protilátky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/>
              <a:t>Buněčná imunita zprostředkovaná T buňkami  (cytotoxicita, opožděná hypersenzitivita)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86106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Rectangle 4">
            <a:extLst>
              <a:ext uri="{FF2B5EF4-FFF2-40B4-BE49-F238E27FC236}">
                <a16:creationId xmlns:a16="http://schemas.microsoft.com/office/drawing/2014/main" id="{2630F659-5CD5-48A1-8674-54C4D6A0595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007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Diferenciace B lymfocytu</a:t>
            </a:r>
          </a:p>
        </p:txBody>
      </p:sp>
      <p:pic>
        <p:nvPicPr>
          <p:cNvPr id="12291" name="Picture 6" descr="B dif">
            <a:extLst>
              <a:ext uri="{FF2B5EF4-FFF2-40B4-BE49-F238E27FC236}">
                <a16:creationId xmlns:a16="http://schemas.microsoft.com/office/drawing/2014/main" id="{4F521903-6160-4EF3-A880-660DE22369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2914" y="1600201"/>
            <a:ext cx="62245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79E133D-C097-4E8C-A4AD-A33E5ED3B1AF}"/>
              </a:ext>
            </a:extLst>
          </p:cNvPr>
          <p:cNvCxnSpPr/>
          <p:nvPr/>
        </p:nvCxnSpPr>
        <p:spPr>
          <a:xfrm>
            <a:off x="3074988" y="3429001"/>
            <a:ext cx="628650" cy="25717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Obdélník 4">
            <a:extLst>
              <a:ext uri="{FF2B5EF4-FFF2-40B4-BE49-F238E27FC236}">
                <a16:creationId xmlns:a16="http://schemas.microsoft.com/office/drawing/2014/main" id="{12784251-33D9-437A-B3AB-F30D5884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4" y="3244850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leukocyty, makrofágy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649E4DAD-EF36-4374-B42C-47BE124360B3}"/>
              </a:ext>
            </a:extLst>
          </p:cNvPr>
          <p:cNvCxnSpPr>
            <a:stCxn id="12297" idx="3"/>
          </p:cNvCxnSpPr>
          <p:nvPr/>
        </p:nvCxnSpPr>
        <p:spPr>
          <a:xfrm>
            <a:off x="2894014" y="4654550"/>
            <a:ext cx="936625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ovéPole 8">
            <a:extLst>
              <a:ext uri="{FF2B5EF4-FFF2-40B4-BE49-F238E27FC236}">
                <a16:creationId xmlns:a16="http://schemas.microsoft.com/office/drawing/2014/main" id="{E95D1B2D-FABF-4438-ACCD-EFF0999DF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171825"/>
            <a:ext cx="141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Rearanže IgH</a:t>
            </a:r>
          </a:p>
        </p:txBody>
      </p:sp>
      <p:sp>
        <p:nvSpPr>
          <p:cNvPr id="12296" name="Obdélník 9">
            <a:extLst>
              <a:ext uri="{FF2B5EF4-FFF2-40B4-BE49-F238E27FC236}">
                <a16:creationId xmlns:a16="http://schemas.microsoft.com/office/drawing/2014/main" id="{EFEE29C2-1924-41C2-854A-44E070CF5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964" y="3244850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leukocyty, makrofágy </a:t>
            </a:r>
          </a:p>
        </p:txBody>
      </p:sp>
      <p:sp>
        <p:nvSpPr>
          <p:cNvPr id="12297" name="TextovéPole 10">
            <a:extLst>
              <a:ext uri="{FF2B5EF4-FFF2-40B4-BE49-F238E27FC236}">
                <a16:creationId xmlns:a16="http://schemas.microsoft.com/office/drawing/2014/main" id="{3D505A81-1BF3-4668-8A0E-E1FCE055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470400"/>
            <a:ext cx="1370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Rearanže IgL</a:t>
            </a:r>
          </a:p>
        </p:txBody>
      </p:sp>
      <p:sp>
        <p:nvSpPr>
          <p:cNvPr id="12298" name="TextovéPole 13">
            <a:extLst>
              <a:ext uri="{FF2B5EF4-FFF2-40B4-BE49-F238E27FC236}">
                <a16:creationId xmlns:a16="http://schemas.microsoft.com/office/drawing/2014/main" id="{9EF60AF8-CA8F-46E4-9485-B472E125A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6" y="5553293"/>
            <a:ext cx="1716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Kompletní receptor pro </a:t>
            </a:r>
            <a:r>
              <a:rPr lang="cs-CZ" altLang="cs-CZ" sz="1800" dirty="0" err="1"/>
              <a:t>Ag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IgM</a:t>
            </a:r>
            <a:r>
              <a:rPr lang="cs-CZ" altLang="cs-CZ" sz="1800" dirty="0"/>
              <a:t>+/IgD+ B)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6CAF80D-D125-4A2C-B0B7-C8D7034AE813}"/>
              </a:ext>
            </a:extLst>
          </p:cNvPr>
          <p:cNvCxnSpPr>
            <a:stCxn id="12298" idx="3"/>
          </p:cNvCxnSpPr>
          <p:nvPr/>
        </p:nvCxnSpPr>
        <p:spPr>
          <a:xfrm flipV="1">
            <a:off x="2982915" y="5262781"/>
            <a:ext cx="542925" cy="752475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266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</TotalTime>
  <Words>2236</Words>
  <Application>Microsoft Office PowerPoint</Application>
  <PresentationFormat>Širokoúhlá obrazovka</PresentationFormat>
  <Paragraphs>472</Paragraphs>
  <Slides>37</Slides>
  <Notes>1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Garamond</vt:lpstr>
      <vt:lpstr>Wingdings</vt:lpstr>
      <vt:lpstr>Retrospektiva</vt:lpstr>
      <vt:lpstr>Poruchy imunitních reakcí  Autoimunitní nemoci. </vt:lpstr>
      <vt:lpstr>Imunitní systém</vt:lpstr>
      <vt:lpstr>Komponenty imunitního systému</vt:lpstr>
      <vt:lpstr>Strukturální organizace imunitního systému</vt:lpstr>
      <vt:lpstr>Klíčové molekuly imunitní odpovědi</vt:lpstr>
      <vt:lpstr>Prezentace aplikace PowerPoint</vt:lpstr>
      <vt:lpstr>Stavba lymfatické uzliny</vt:lpstr>
      <vt:lpstr>Funkční organizace imunitní odpovědi</vt:lpstr>
      <vt:lpstr>Diferenciace B lymfocytu</vt:lpstr>
      <vt:lpstr>Diferenciace T lymfocytu</vt:lpstr>
      <vt:lpstr>Nespecifické efektorové mechanismy</vt:lpstr>
      <vt:lpstr>Imunodeficience</vt:lpstr>
      <vt:lpstr>Infekce u imunodeficitů </vt:lpstr>
      <vt:lpstr>Prezentace aplikace PowerPoint</vt:lpstr>
      <vt:lpstr>Selektivní deficit IgA – klinické asociace</vt:lpstr>
      <vt:lpstr>Prezentace aplikace PowerPoint</vt:lpstr>
      <vt:lpstr>AIDS (acquired immune deficiency syndrome)</vt:lpstr>
      <vt:lpstr>Hypersenzitivní reakce (alergie) </vt:lpstr>
      <vt:lpstr>Alergická reakce typu I</vt:lpstr>
      <vt:lpstr>Mediátory alergické reakce typu I</vt:lpstr>
      <vt:lpstr>Prezentace aplikace PowerPoint</vt:lpstr>
      <vt:lpstr>Prezentace aplikace PowerPoint</vt:lpstr>
      <vt:lpstr>Alergická reakce typu III</vt:lpstr>
      <vt:lpstr>Alergická reakce typu IV</vt:lpstr>
      <vt:lpstr>Alergická reakce typu IV</vt:lpstr>
      <vt:lpstr>Autoimunní choroby.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Porušení tolerance</vt:lpstr>
      <vt:lpstr>Prezentace aplikace PowerPoint</vt:lpstr>
      <vt:lpstr>Etiologie autoimunních onemocnění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42</cp:revision>
  <dcterms:created xsi:type="dcterms:W3CDTF">2017-08-15T07:48:05Z</dcterms:created>
  <dcterms:modified xsi:type="dcterms:W3CDTF">2017-08-17T07:48:34Z</dcterms:modified>
</cp:coreProperties>
</file>