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67" r:id="rId3"/>
    <p:sldId id="257" r:id="rId4"/>
    <p:sldId id="259" r:id="rId5"/>
    <p:sldId id="258" r:id="rId6"/>
    <p:sldId id="263" r:id="rId7"/>
    <p:sldId id="261" r:id="rId8"/>
    <p:sldId id="293" r:id="rId9"/>
    <p:sldId id="295" r:id="rId10"/>
    <p:sldId id="296" r:id="rId11"/>
    <p:sldId id="297" r:id="rId12"/>
    <p:sldId id="298" r:id="rId13"/>
    <p:sldId id="299" r:id="rId14"/>
    <p:sldId id="262" r:id="rId15"/>
    <p:sldId id="260" r:id="rId16"/>
    <p:sldId id="264" r:id="rId17"/>
    <p:sldId id="271" r:id="rId18"/>
    <p:sldId id="27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65" r:id="rId31"/>
    <p:sldId id="268" r:id="rId32"/>
    <p:sldId id="283" r:id="rId33"/>
    <p:sldId id="289" r:id="rId34"/>
    <p:sldId id="291" r:id="rId35"/>
    <p:sldId id="292" r:id="rId36"/>
    <p:sldId id="269" r:id="rId37"/>
    <p:sldId id="266" r:id="rId38"/>
    <p:sldId id="300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BA3D4-2A91-49F5-8DA2-B502B9A98916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51E53-A950-47BA-A32B-F4F92C2C22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58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64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7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38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5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65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13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61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37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016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7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25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64A02-8639-4C48-982B-4E97B7D52FE7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85A1-68F3-4DE1-83A4-73AFAAEEB6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90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ol.mefanet.cz/renderLabyrinth/index/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Organické duševní poruchy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Tomáš Kašpárek</a:t>
            </a:r>
          </a:p>
          <a:p>
            <a:r>
              <a:rPr lang="cs-CZ" dirty="0" smtClean="0"/>
              <a:t>Seminář pro VL-PSY</a:t>
            </a:r>
          </a:p>
          <a:p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2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>
                <a:latin typeface="Arial" charset="0"/>
              </a:rPr>
              <a:t>Psychické poruchy a symptomy v infekční medicíně</a:t>
            </a:r>
          </a:p>
        </p:txBody>
      </p:sp>
      <p:sp>
        <p:nvSpPr>
          <p:cNvPr id="106498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dirty="0" smtClean="0">
                <a:latin typeface="Arial" charset="0"/>
              </a:rPr>
              <a:t>Meningoencefalitida </a:t>
            </a:r>
          </a:p>
          <a:p>
            <a:pPr lvl="1"/>
            <a:r>
              <a:rPr lang="cs-CZ" sz="2400" dirty="0" smtClean="0">
                <a:latin typeface="Arial" charset="0"/>
              </a:rPr>
              <a:t>může docházet k rozvoji kvantitativní poruchy vědomí, objevovat se halucinace, agitovanost, delirium</a:t>
            </a:r>
          </a:p>
          <a:p>
            <a:pPr eaLnBrk="1" hangingPunct="1"/>
            <a:r>
              <a:rPr lang="cs-CZ" sz="2800" dirty="0" smtClean="0">
                <a:latin typeface="Arial" charset="0"/>
              </a:rPr>
              <a:t>Tropické infekční a parazitární nemoci </a:t>
            </a:r>
          </a:p>
          <a:p>
            <a:pPr lvl="1"/>
            <a:r>
              <a:rPr lang="cs-CZ" sz="2400" dirty="0" smtClean="0">
                <a:latin typeface="Arial" charset="0"/>
              </a:rPr>
              <a:t>malárie – cerebrální forma malárie s dezorientovaností, stuporózním stavem nebo psychózou, v rekonvalescenci úzkostně depresivní </a:t>
            </a:r>
            <a:r>
              <a:rPr lang="cs-CZ" sz="2400" dirty="0" err="1" smtClean="0">
                <a:latin typeface="Arial" charset="0"/>
              </a:rPr>
              <a:t>symptomatika</a:t>
            </a:r>
            <a:r>
              <a:rPr lang="cs-CZ" sz="2400" dirty="0" smtClean="0">
                <a:latin typeface="Arial" charset="0"/>
              </a:rPr>
              <a:t>; mykotické infekce</a:t>
            </a:r>
          </a:p>
          <a:p>
            <a:pPr eaLnBrk="1" hangingPunct="1"/>
            <a:r>
              <a:rPr lang="cs-CZ" sz="2800" dirty="0" err="1" smtClean="0">
                <a:latin typeface="Arial" charset="0"/>
              </a:rPr>
              <a:t>Postencefalický</a:t>
            </a:r>
            <a:r>
              <a:rPr lang="cs-CZ" sz="2800" dirty="0" smtClean="0">
                <a:latin typeface="Arial" charset="0"/>
              </a:rPr>
              <a:t> </a:t>
            </a:r>
            <a:r>
              <a:rPr lang="cs-CZ" sz="2800" dirty="0" smtClean="0">
                <a:latin typeface="Arial" charset="0"/>
              </a:rPr>
              <a:t>syndrom</a:t>
            </a:r>
          </a:p>
        </p:txBody>
      </p:sp>
    </p:spTree>
    <p:extLst>
      <p:ext uri="{BB962C8B-B14F-4D97-AF65-F5344CB8AC3E}">
        <p14:creationId xmlns:p14="http://schemas.microsoft.com/office/powerpoint/2010/main" val="11079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>
                <a:latin typeface="Arial" charset="0"/>
              </a:rPr>
              <a:t>Psychické poruchy a symptomy v chirurgických oborech</a:t>
            </a:r>
          </a:p>
        </p:txBody>
      </p:sp>
      <p:sp>
        <p:nvSpPr>
          <p:cNvPr id="1075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800" dirty="0" smtClean="0">
                <a:latin typeface="Arial" charset="0"/>
              </a:rPr>
              <a:t>Poranění hlavy a tumory mozku</a:t>
            </a:r>
          </a:p>
          <a:p>
            <a:pPr lvl="1"/>
            <a:r>
              <a:rPr lang="cs-CZ" sz="2400" dirty="0" smtClean="0">
                <a:latin typeface="Arial" charset="0"/>
              </a:rPr>
              <a:t>akutní </a:t>
            </a:r>
            <a:r>
              <a:rPr lang="cs-CZ" sz="2400" dirty="0" err="1" smtClean="0">
                <a:latin typeface="Arial" charset="0"/>
              </a:rPr>
              <a:t>symptomatika</a:t>
            </a:r>
            <a:r>
              <a:rPr lang="cs-CZ" sz="2400" dirty="0" smtClean="0">
                <a:latin typeface="Arial" charset="0"/>
              </a:rPr>
              <a:t> – </a:t>
            </a:r>
            <a:r>
              <a:rPr lang="cs-CZ" sz="2400" dirty="0" err="1" smtClean="0">
                <a:latin typeface="Arial" charset="0"/>
              </a:rPr>
              <a:t>pošk</a:t>
            </a:r>
            <a:r>
              <a:rPr lang="cs-CZ" sz="2400" dirty="0" smtClean="0">
                <a:latin typeface="Arial" charset="0"/>
              </a:rPr>
              <a:t>. mozku, delirium</a:t>
            </a:r>
          </a:p>
          <a:p>
            <a:pPr lvl="1"/>
            <a:r>
              <a:rPr lang="cs-CZ" sz="2400" dirty="0" err="1" smtClean="0">
                <a:latin typeface="Arial" charset="0"/>
              </a:rPr>
              <a:t>postkontuzní</a:t>
            </a:r>
            <a:r>
              <a:rPr lang="cs-CZ" sz="2400" dirty="0" smtClean="0">
                <a:latin typeface="Arial" charset="0"/>
              </a:rPr>
              <a:t> syndrom či organicky podmíněné poruchy osobnosti</a:t>
            </a:r>
          </a:p>
          <a:p>
            <a:pPr eaLnBrk="1" hangingPunct="1"/>
            <a:r>
              <a:rPr lang="cs-CZ" sz="2800" dirty="0" smtClean="0">
                <a:latin typeface="Arial" charset="0"/>
              </a:rPr>
              <a:t>Perioperační a pooperační komplikace -  deliria</a:t>
            </a:r>
          </a:p>
          <a:p>
            <a:pPr eaLnBrk="1" hangingPunct="1"/>
            <a:r>
              <a:rPr lang="cs-CZ" sz="2800" dirty="0" smtClean="0">
                <a:latin typeface="Arial" charset="0"/>
              </a:rPr>
              <a:t>Problematika závislostí</a:t>
            </a:r>
          </a:p>
          <a:p>
            <a:pPr eaLnBrk="1" hangingPunct="1"/>
            <a:endParaRPr lang="cs-CZ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8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>
                <a:latin typeface="Arial" charset="0"/>
              </a:rPr>
              <a:t>Psychické poruchy v gynekologii a porodnictví</a:t>
            </a:r>
          </a:p>
        </p:txBody>
      </p:sp>
      <p:sp>
        <p:nvSpPr>
          <p:cNvPr id="108546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Poporodní blues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počátek obvykle 3. den po porodu, vrchol 5. den;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rychlé změny nálad, úzkost, plačtivost, iritabilita, nespavost, ztráta energie a chuti k jídlu, pocit přepracování a zahlcení;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symptomy většinou přechodné, někdy však může dojít k přechodu do depresivní </a:t>
            </a:r>
            <a:r>
              <a:rPr lang="cs-CZ" sz="2000" dirty="0" smtClean="0">
                <a:latin typeface="Arial" charset="0"/>
              </a:rPr>
              <a:t>poruchy = Poporodní depresivní porucha</a:t>
            </a:r>
            <a:endParaRPr lang="cs-CZ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Poporodní (laktační) psychóza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v období dvou až čtyřech týdnů po porodu zvýšené riziko psychózy;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prvními příznaky často neklid, podrážděnost, dyssomnie, dále dezorganizace myšlení a chování, bludné vnímání, halucinace; při floridní psychotické </a:t>
            </a:r>
            <a:r>
              <a:rPr lang="cs-CZ" sz="2000" dirty="0" err="1" smtClean="0">
                <a:latin typeface="Arial" charset="0"/>
              </a:rPr>
              <a:t>symptomatice</a:t>
            </a:r>
            <a:r>
              <a:rPr lang="cs-CZ" sz="2000" dirty="0" smtClean="0">
                <a:latin typeface="Arial" charset="0"/>
              </a:rPr>
              <a:t> nutnost hospitalizace, zástavy laktace a antipsychotické léčby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Premenstruální dysforická porucha</a:t>
            </a:r>
          </a:p>
        </p:txBody>
      </p:sp>
    </p:spTree>
    <p:extLst>
      <p:ext uri="{BB962C8B-B14F-4D97-AF65-F5344CB8AC3E}">
        <p14:creationId xmlns:p14="http://schemas.microsoft.com/office/powerpoint/2010/main" val="157428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Psychické poruchy v neurologii</a:t>
            </a:r>
          </a:p>
        </p:txBody>
      </p:sp>
      <p:sp>
        <p:nvSpPr>
          <p:cNvPr id="109570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Parkinsonova nemoc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deprese a úzkost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psychotické příznaky spojené s léčbou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porucha kontroly impulzů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>
                <a:latin typeface="Arial" charset="0"/>
              </a:rPr>
              <a:t>Sclerosis</a:t>
            </a:r>
            <a:r>
              <a:rPr lang="cs-CZ" sz="2400" dirty="0" smtClean="0">
                <a:latin typeface="Arial" charset="0"/>
              </a:rPr>
              <a:t> multiplex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častá organická depresivní či úzkostná porucha, kognitivní poruchy, emoční </a:t>
            </a:r>
            <a:r>
              <a:rPr lang="cs-CZ" sz="2000" dirty="0" err="1" smtClean="0">
                <a:latin typeface="Arial" charset="0"/>
              </a:rPr>
              <a:t>dysregulace</a:t>
            </a:r>
            <a:r>
              <a:rPr lang="cs-CZ" sz="2000" dirty="0" smtClean="0">
                <a:latin typeface="Arial" charset="0"/>
              </a:rPr>
              <a:t>; problémem může být kortikoterapie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Epilepsie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v rámci aury se mohou vyskytovat úzkostné příznaky, afektivní příznaky, </a:t>
            </a:r>
          </a:p>
          <a:p>
            <a:pPr lvl="1">
              <a:lnSpc>
                <a:spcPct val="90000"/>
              </a:lnSpc>
            </a:pPr>
            <a:r>
              <a:rPr lang="cs-CZ" sz="2000" dirty="0" err="1" smtClean="0">
                <a:latin typeface="Arial" charset="0"/>
              </a:rPr>
              <a:t>iktálně</a:t>
            </a:r>
            <a:r>
              <a:rPr lang="cs-CZ" sz="2000" dirty="0" smtClean="0">
                <a:latin typeface="Arial" charset="0"/>
              </a:rPr>
              <a:t>, </a:t>
            </a:r>
            <a:r>
              <a:rPr lang="cs-CZ" sz="2000" dirty="0" err="1" smtClean="0">
                <a:latin typeface="Arial" charset="0"/>
              </a:rPr>
              <a:t>periktálně</a:t>
            </a:r>
            <a:r>
              <a:rPr lang="cs-CZ" sz="2000" dirty="0" smtClean="0">
                <a:latin typeface="Arial" charset="0"/>
              </a:rPr>
              <a:t>, </a:t>
            </a:r>
            <a:r>
              <a:rPr lang="cs-CZ" sz="2000" dirty="0" err="1" smtClean="0">
                <a:latin typeface="Arial" charset="0"/>
              </a:rPr>
              <a:t>postiktálně</a:t>
            </a:r>
            <a:r>
              <a:rPr lang="cs-CZ" sz="2000" dirty="0" smtClean="0">
                <a:latin typeface="Arial" charset="0"/>
              </a:rPr>
              <a:t> i </a:t>
            </a:r>
            <a:r>
              <a:rPr lang="cs-CZ" sz="2000" dirty="0" err="1" smtClean="0">
                <a:latin typeface="Arial" charset="0"/>
              </a:rPr>
              <a:t>interiktálně</a:t>
            </a:r>
            <a:r>
              <a:rPr lang="cs-CZ" sz="2000" dirty="0" smtClean="0">
                <a:latin typeface="Arial" charset="0"/>
              </a:rPr>
              <a:t> se mohou vyskytovat psychotické příznaky, často dochází ke změnám osobnosti (zvláště emoční </a:t>
            </a:r>
            <a:r>
              <a:rPr lang="cs-CZ" sz="2000" dirty="0" err="1" smtClean="0">
                <a:latin typeface="Arial" charset="0"/>
              </a:rPr>
              <a:t>instabilitě</a:t>
            </a:r>
            <a:r>
              <a:rPr lang="cs-CZ" sz="2000" dirty="0" smtClean="0">
                <a:latin typeface="Arial" charset="0"/>
              </a:rPr>
              <a:t>);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důležitá (a problematická) diferenciální diagnostika mezi epilepsií, </a:t>
            </a:r>
            <a:r>
              <a:rPr lang="cs-CZ" sz="2000" dirty="0" err="1" smtClean="0">
                <a:latin typeface="Arial" charset="0"/>
              </a:rPr>
              <a:t>disociativní</a:t>
            </a:r>
            <a:r>
              <a:rPr lang="cs-CZ" sz="2000" dirty="0" smtClean="0">
                <a:latin typeface="Arial" charset="0"/>
              </a:rPr>
              <a:t> poruchou a panickou poruchu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Mozkové nádory – mohou se projevovat různými psychickými poruchami a symptomy</a:t>
            </a:r>
          </a:p>
        </p:txBody>
      </p:sp>
    </p:spTree>
    <p:extLst>
      <p:ext uri="{BB962C8B-B14F-4D97-AF65-F5344CB8AC3E}">
        <p14:creationId xmlns:p14="http://schemas.microsoft.com/office/powerpoint/2010/main" val="27474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Psychopatologie jako NÚ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Endokrinologie</a:t>
            </a:r>
          </a:p>
          <a:p>
            <a:pPr lvl="1"/>
            <a:r>
              <a:rPr lang="cs-CZ" dirty="0" smtClean="0"/>
              <a:t>kortikoidy</a:t>
            </a:r>
          </a:p>
          <a:p>
            <a:pPr lvl="1"/>
            <a:r>
              <a:rPr lang="cs-CZ" dirty="0" smtClean="0"/>
              <a:t>hormony štítné žlázy</a:t>
            </a:r>
          </a:p>
          <a:p>
            <a:pPr lvl="1"/>
            <a:r>
              <a:rPr lang="cs-CZ" dirty="0" smtClean="0"/>
              <a:t>anorektika (stimulancia – „</a:t>
            </a:r>
            <a:r>
              <a:rPr lang="cs-CZ" dirty="0" err="1" smtClean="0"/>
              <a:t>Adipex</a:t>
            </a:r>
            <a:r>
              <a:rPr lang="cs-CZ" dirty="0" smtClean="0"/>
              <a:t>“)</a:t>
            </a:r>
          </a:p>
          <a:p>
            <a:pPr lvl="1"/>
            <a:r>
              <a:rPr lang="cs-CZ" dirty="0" smtClean="0"/>
              <a:t>anabolika</a:t>
            </a:r>
          </a:p>
          <a:p>
            <a:pPr lvl="1"/>
            <a:r>
              <a:rPr lang="cs-CZ" dirty="0" err="1" smtClean="0"/>
              <a:t>p.o</a:t>
            </a:r>
            <a:r>
              <a:rPr lang="cs-CZ" dirty="0" smtClean="0"/>
              <a:t>. antikoncepce (?)</a:t>
            </a:r>
          </a:p>
          <a:p>
            <a:r>
              <a:rPr lang="cs-CZ" dirty="0" smtClean="0"/>
              <a:t>Neurologie</a:t>
            </a:r>
          </a:p>
          <a:p>
            <a:pPr lvl="1"/>
            <a:r>
              <a:rPr lang="cs-CZ" dirty="0" err="1" smtClean="0"/>
              <a:t>antiparkinsonika</a:t>
            </a:r>
            <a:endParaRPr lang="cs-CZ" dirty="0" smtClean="0"/>
          </a:p>
          <a:p>
            <a:r>
              <a:rPr lang="cs-CZ" dirty="0" smtClean="0"/>
              <a:t>Analgetika a opiáty</a:t>
            </a:r>
          </a:p>
          <a:p>
            <a:r>
              <a:rPr lang="cs-CZ" dirty="0" smtClean="0"/>
              <a:t>ATB (antimalarika, sulfonamidy, </a:t>
            </a:r>
            <a:r>
              <a:rPr lang="cs-CZ" dirty="0" err="1" smtClean="0"/>
              <a:t>isoniazid</a:t>
            </a:r>
            <a:r>
              <a:rPr lang="cs-CZ" dirty="0" smtClean="0"/>
              <a:t>)</a:t>
            </a:r>
          </a:p>
          <a:p>
            <a:r>
              <a:rPr lang="cs-CZ" dirty="0" smtClean="0"/>
              <a:t>? beta-blokátory (deprese), blokátory H2R (deprese)</a:t>
            </a:r>
          </a:p>
          <a:p>
            <a:r>
              <a:rPr lang="cs-CZ" dirty="0" smtClean="0"/>
              <a:t>Důležité receptorové mechanismy</a:t>
            </a:r>
          </a:p>
          <a:p>
            <a:pPr lvl="1"/>
            <a:r>
              <a:rPr lang="cs-CZ" dirty="0" err="1" smtClean="0"/>
              <a:t>Anticholinergika</a:t>
            </a:r>
            <a:r>
              <a:rPr lang="cs-CZ" dirty="0" smtClean="0"/>
              <a:t> – kognice, psychóza</a:t>
            </a:r>
          </a:p>
          <a:p>
            <a:pPr lvl="1"/>
            <a:r>
              <a:rPr lang="cs-CZ" dirty="0" smtClean="0"/>
              <a:t>DA - psychóza</a:t>
            </a:r>
          </a:p>
          <a:p>
            <a:pPr lvl="1"/>
            <a:r>
              <a:rPr lang="cs-CZ" dirty="0" smtClean="0"/>
              <a:t>GABA – </a:t>
            </a:r>
            <a:r>
              <a:rPr lang="cs-CZ" dirty="0" err="1" smtClean="0"/>
              <a:t>sedace</a:t>
            </a:r>
            <a:r>
              <a:rPr lang="cs-CZ" dirty="0" smtClean="0"/>
              <a:t>, kognice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1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Neexistují specifické </a:t>
            </a:r>
            <a:r>
              <a:rPr lang="cs-CZ" dirty="0" smtClean="0"/>
              <a:t>příznaky pro duševní nemoc – vždy pátrat po somatických příčinách</a:t>
            </a:r>
          </a:p>
          <a:p>
            <a:r>
              <a:rPr lang="cs-CZ" dirty="0" smtClean="0"/>
              <a:t>Pro diagnózu je důležitý </a:t>
            </a:r>
            <a:r>
              <a:rPr lang="cs-CZ" b="1" dirty="0" smtClean="0"/>
              <a:t>časový vztah </a:t>
            </a:r>
            <a:r>
              <a:rPr lang="cs-CZ" dirty="0" smtClean="0"/>
              <a:t>mezi rozvojem somatického onemocnění a psychopatologie</a:t>
            </a:r>
          </a:p>
          <a:p>
            <a:r>
              <a:rPr lang="cs-CZ" dirty="0" smtClean="0"/>
              <a:t>Terapie psychopatologie = léčba základního onemocnění, role psychiatra: podpůrná a symptomatická léčba</a:t>
            </a:r>
          </a:p>
          <a:p>
            <a:r>
              <a:rPr lang="cs-CZ" dirty="0" smtClean="0"/>
              <a:t>Vždy hodnotit možný vliv medikace!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3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Delirium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PBL </a:t>
            </a:r>
            <a:r>
              <a:rPr lang="cs-CZ" dirty="0"/>
              <a:t>kazuistika: </a:t>
            </a:r>
            <a:r>
              <a:rPr lang="cs-CZ" dirty="0" smtClean="0">
                <a:hlinkClick r:id="rId2"/>
              </a:rPr>
              <a:t>Labyrint Delirium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29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Charakteristika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Přechodná kognitivní porucha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„Jádrové příznaky“: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porucha </a:t>
            </a:r>
            <a:r>
              <a:rPr lang="cs-CZ" altLang="cs-CZ" sz="2400">
                <a:solidFill>
                  <a:schemeClr val="tx2"/>
                </a:solidFill>
              </a:rPr>
              <a:t>vědomí</a:t>
            </a:r>
            <a:r>
              <a:rPr lang="cs-CZ" altLang="cs-CZ" sz="2400">
                <a:solidFill>
                  <a:schemeClr val="folHlink"/>
                </a:solidFill>
              </a:rPr>
              <a:t> </a:t>
            </a:r>
            <a:r>
              <a:rPr lang="cs-CZ" altLang="cs-CZ" sz="2400"/>
              <a:t>s poruchou </a:t>
            </a:r>
            <a:r>
              <a:rPr lang="cs-CZ" altLang="cs-CZ" sz="2400">
                <a:solidFill>
                  <a:schemeClr val="tx2"/>
                </a:solidFill>
              </a:rPr>
              <a:t>pozornosti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tx2"/>
                </a:solidFill>
              </a:rPr>
              <a:t>rychlý</a:t>
            </a:r>
            <a:r>
              <a:rPr lang="cs-CZ" altLang="cs-CZ" sz="2400"/>
              <a:t> nástup s </a:t>
            </a:r>
            <a:r>
              <a:rPr lang="cs-CZ" altLang="cs-CZ" sz="2400">
                <a:solidFill>
                  <a:schemeClr val="tx2"/>
                </a:solidFill>
              </a:rPr>
              <a:t>fluktuujícím</a:t>
            </a:r>
            <a:r>
              <a:rPr lang="cs-CZ" altLang="cs-CZ" sz="2400"/>
              <a:t> průběhem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Další příznaky mohou i nemusí být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změny psychomotoriky (agitovanost)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poruchy vnímání (iluze, halucinace)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dezorganizace myšlení, bludy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poruchy spánku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poruchy emocí (iritabilita, oploštění emocí)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271419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Historie – vytyčování </a:t>
            </a:r>
            <a:r>
              <a:rPr lang="cs-CZ" altLang="cs-CZ" sz="40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char</a:t>
            </a:r>
            <a:r>
              <a:rPr lang="cs-CZ" altLang="cs-CZ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rysů</a:t>
            </a:r>
            <a:endParaRPr lang="en-US" altLang="cs-CZ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středověk: febrilní šílenství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19. století: 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zastření vědomí – nejasný obsah pojmu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zmatenost – nedostatek specificity pro delirium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Amence/akutní stav zmatenosti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termín popisující mírnější formy deliria, obsolentní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50. léta: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klíčovými rysy je porucha pozornosti a dalších kognitivních funkcí, což je asociováno se zpomalením EEG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37911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Etiologie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>
                <a:solidFill>
                  <a:schemeClr val="tx2"/>
                </a:solidFill>
              </a:rPr>
              <a:t>Dysfunkce</a:t>
            </a:r>
            <a:r>
              <a:rPr lang="cs-CZ" altLang="cs-CZ" sz="2400"/>
              <a:t> mozku způsobená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>
                <a:solidFill>
                  <a:schemeClr val="tx2"/>
                </a:solidFill>
              </a:rPr>
              <a:t>somatickým</a:t>
            </a:r>
            <a:r>
              <a:rPr lang="cs-CZ" altLang="cs-CZ" sz="2000"/>
              <a:t> onemocněním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tumory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traumata mozku, SDH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infekce – CNS, systémové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metabolické poruchy – ionty, jaterní/renální selhání, hypo/hyperglykémie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endokrinní poruchy – štítná žláza, nadledviny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výživa – nedostatek thiaminu, B12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>
                <a:solidFill>
                  <a:schemeClr val="tx2"/>
                </a:solidFill>
              </a:rPr>
              <a:t>intoxikací</a:t>
            </a:r>
            <a:r>
              <a:rPr lang="cs-CZ" altLang="cs-CZ" sz="2000"/>
              <a:t> 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anti-AC, Li, alkohol, sedativa, delirogeny</a:t>
            </a:r>
          </a:p>
          <a:p>
            <a:pPr lvl="1">
              <a:lnSpc>
                <a:spcPct val="90000"/>
              </a:lnSpc>
            </a:pPr>
            <a:r>
              <a:rPr lang="cs-CZ" altLang="cs-CZ" sz="2000" b="1">
                <a:solidFill>
                  <a:schemeClr val="tx2"/>
                </a:solidFill>
              </a:rPr>
              <a:t>odvykacím</a:t>
            </a:r>
            <a:r>
              <a:rPr lang="cs-CZ" altLang="cs-CZ" sz="2000"/>
              <a:t> syndromem 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alkohol, sedativa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Často </a:t>
            </a:r>
            <a:r>
              <a:rPr lang="cs-CZ" altLang="cs-CZ" sz="2400" b="1">
                <a:solidFill>
                  <a:schemeClr val="tx2"/>
                </a:solidFill>
              </a:rPr>
              <a:t>kombinace</a:t>
            </a:r>
            <a:r>
              <a:rPr lang="cs-CZ" altLang="cs-CZ" sz="2400"/>
              <a:t> příčin</a:t>
            </a:r>
            <a:endParaRPr lang="en-US" altLang="cs-CZ" sz="2400"/>
          </a:p>
        </p:txBody>
      </p:sp>
    </p:spTree>
    <p:extLst>
      <p:ext uri="{BB962C8B-B14F-4D97-AF65-F5344CB8AC3E}">
        <p14:creationId xmlns:p14="http://schemas.microsoft.com/office/powerpoint/2010/main" val="223092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poznámky</a:t>
            </a:r>
          </a:p>
          <a:p>
            <a:r>
              <a:rPr lang="cs-CZ" dirty="0" smtClean="0"/>
              <a:t>Delirium</a:t>
            </a:r>
          </a:p>
          <a:p>
            <a:r>
              <a:rPr lang="cs-CZ" dirty="0" smtClean="0"/>
              <a:t>Demence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6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Rizikové faktory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solidFill>
                  <a:schemeClr val="tx2"/>
                </a:solidFill>
              </a:rPr>
              <a:t>závažnost</a:t>
            </a:r>
            <a:r>
              <a:rPr lang="cs-CZ" altLang="cs-CZ"/>
              <a:t> somatického onemocnění</a:t>
            </a:r>
          </a:p>
          <a:p>
            <a:r>
              <a:rPr lang="cs-CZ" altLang="cs-CZ">
                <a:solidFill>
                  <a:schemeClr val="tx2"/>
                </a:solidFill>
              </a:rPr>
              <a:t>starší</a:t>
            </a:r>
            <a:r>
              <a:rPr lang="cs-CZ" altLang="cs-CZ"/>
              <a:t> věk</a:t>
            </a:r>
          </a:p>
          <a:p>
            <a:r>
              <a:rPr lang="cs-CZ" altLang="cs-CZ"/>
              <a:t>předcházející </a:t>
            </a:r>
            <a:r>
              <a:rPr lang="cs-CZ" altLang="cs-CZ">
                <a:solidFill>
                  <a:schemeClr val="tx2"/>
                </a:solidFill>
              </a:rPr>
              <a:t>kognitivní deficit</a:t>
            </a:r>
            <a:r>
              <a:rPr lang="cs-CZ" altLang="cs-CZ"/>
              <a:t> (demence)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64417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Diagnóza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 smtClean="0"/>
              <a:t>Kritéria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porucha </a:t>
            </a:r>
            <a:r>
              <a:rPr lang="cs-CZ" altLang="cs-CZ" sz="2400" dirty="0">
                <a:solidFill>
                  <a:schemeClr val="tx2"/>
                </a:solidFill>
              </a:rPr>
              <a:t>lucidity vědomí</a:t>
            </a:r>
            <a:r>
              <a:rPr lang="cs-CZ" altLang="cs-CZ" sz="2400" dirty="0"/>
              <a:t> (narušená jasnost uvědomování si okolí) s narušením schopnosti koncentrovat, udržet či přenést </a:t>
            </a:r>
            <a:r>
              <a:rPr lang="cs-CZ" altLang="cs-CZ" sz="2400" dirty="0">
                <a:solidFill>
                  <a:schemeClr val="tx2"/>
                </a:solidFill>
              </a:rPr>
              <a:t>pozornost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porucha </a:t>
            </a:r>
            <a:r>
              <a:rPr lang="cs-CZ" altLang="cs-CZ" sz="2400" dirty="0">
                <a:solidFill>
                  <a:schemeClr val="tx2"/>
                </a:solidFill>
              </a:rPr>
              <a:t>dalších kognitivních funkcí</a:t>
            </a:r>
            <a:r>
              <a:rPr lang="cs-CZ" altLang="cs-CZ" sz="2400" dirty="0"/>
              <a:t> (krátkodobá paměť, myšlení) či změny </a:t>
            </a:r>
            <a:r>
              <a:rPr lang="cs-CZ" altLang="cs-CZ" sz="2400" dirty="0">
                <a:solidFill>
                  <a:schemeClr val="tx2"/>
                </a:solidFill>
              </a:rPr>
              <a:t>vnímání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>
                <a:solidFill>
                  <a:schemeClr val="tx2"/>
                </a:solidFill>
              </a:rPr>
              <a:t>rychlý nástup</a:t>
            </a:r>
            <a:r>
              <a:rPr lang="cs-CZ" altLang="cs-CZ" sz="2400" dirty="0"/>
              <a:t> příznaků a </a:t>
            </a:r>
            <a:r>
              <a:rPr lang="cs-CZ" altLang="cs-CZ" sz="2400" dirty="0">
                <a:solidFill>
                  <a:schemeClr val="tx2"/>
                </a:solidFill>
              </a:rPr>
              <a:t>kolísání</a:t>
            </a:r>
            <a:r>
              <a:rPr lang="cs-CZ" altLang="cs-CZ" sz="2400" dirty="0"/>
              <a:t> stavu v dalším </a:t>
            </a:r>
            <a:r>
              <a:rPr lang="cs-CZ" altLang="cs-CZ" sz="2400" dirty="0" smtClean="0"/>
              <a:t>průběhu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změny psychomotoriky (útlum, agitovanost, rychlé změny)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narušení cyklu spánek/bdění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spánková inverze, zhoršení v noci…</a:t>
            </a:r>
          </a:p>
          <a:p>
            <a:pPr>
              <a:lnSpc>
                <a:spcPct val="80000"/>
              </a:lnSpc>
            </a:pPr>
            <a:r>
              <a:rPr lang="cs-CZ" altLang="cs-CZ" dirty="0" smtClean="0"/>
              <a:t>Klasifikace</a:t>
            </a:r>
          </a:p>
          <a:p>
            <a:pPr lvl="1">
              <a:lnSpc>
                <a:spcPct val="80000"/>
              </a:lnSpc>
            </a:pPr>
            <a:r>
              <a:rPr lang="cs-CZ" altLang="cs-CZ" dirty="0" smtClean="0"/>
              <a:t>organická deliria (F05): přít./nepřít. demence</a:t>
            </a:r>
          </a:p>
          <a:p>
            <a:pPr lvl="1">
              <a:lnSpc>
                <a:spcPct val="80000"/>
              </a:lnSpc>
            </a:pPr>
            <a:r>
              <a:rPr lang="cs-CZ" altLang="cs-CZ" dirty="0" smtClean="0"/>
              <a:t>spojená s psychoaktivní látkou (F1x.x): intoxikační, odvykací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50129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Diferenciální diagnóza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Demence</a:t>
            </a:r>
          </a:p>
          <a:p>
            <a:pPr lvl="1"/>
            <a:r>
              <a:rPr lang="cs-CZ" altLang="cs-CZ"/>
              <a:t>hlavně v časovém průběhu (rozvoj, průběh, progrese)</a:t>
            </a:r>
          </a:p>
          <a:p>
            <a:pPr lvl="1"/>
            <a:r>
              <a:rPr lang="cs-CZ" altLang="cs-CZ"/>
              <a:t>nebývají poruchy vědomí</a:t>
            </a:r>
          </a:p>
          <a:p>
            <a:r>
              <a:rPr lang="cs-CZ" altLang="cs-CZ"/>
              <a:t>Psychotická onemocnění, poruchy nálad</a:t>
            </a:r>
          </a:p>
          <a:p>
            <a:pPr lvl="1"/>
            <a:r>
              <a:rPr lang="cs-CZ" altLang="cs-CZ"/>
              <a:t>nebývají poruchy vědomí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40495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Prognóza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Závisí na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premorbidním stavu organismu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premorbidním stavu kognice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závažnosti vyvolávající příčiny</a:t>
            </a:r>
          </a:p>
          <a:p>
            <a:pPr>
              <a:lnSpc>
                <a:spcPct val="90000"/>
              </a:lnSpc>
            </a:pPr>
            <a:r>
              <a:rPr lang="cs-CZ" altLang="cs-CZ"/>
              <a:t>Často </a:t>
            </a:r>
            <a:r>
              <a:rPr lang="cs-CZ" altLang="cs-CZ">
                <a:solidFill>
                  <a:schemeClr val="tx2"/>
                </a:solidFill>
              </a:rPr>
              <a:t>restituce</a:t>
            </a:r>
            <a:r>
              <a:rPr lang="cs-CZ" altLang="cs-CZ"/>
              <a:t> stavu</a:t>
            </a:r>
          </a:p>
          <a:p>
            <a:pPr>
              <a:lnSpc>
                <a:spcPct val="90000"/>
              </a:lnSpc>
            </a:pPr>
            <a:r>
              <a:rPr lang="cs-CZ" altLang="cs-CZ"/>
              <a:t>Možnost </a:t>
            </a:r>
            <a:r>
              <a:rPr lang="cs-CZ" altLang="cs-CZ">
                <a:solidFill>
                  <a:schemeClr val="tx2"/>
                </a:solidFill>
              </a:rPr>
              <a:t>reziduální/následné</a:t>
            </a:r>
            <a:r>
              <a:rPr lang="cs-CZ" altLang="cs-CZ"/>
              <a:t> poruchy kognitivních funkcí či přechodu do demence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Možnost </a:t>
            </a:r>
            <a:r>
              <a:rPr lang="cs-CZ" altLang="cs-CZ">
                <a:solidFill>
                  <a:schemeClr val="tx2"/>
                </a:solidFill>
              </a:rPr>
              <a:t>fatálních</a:t>
            </a:r>
            <a:r>
              <a:rPr lang="cs-CZ" altLang="cs-CZ"/>
              <a:t> průběhů!!!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88360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Vyšetření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A: vyšetření psychických funkcí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stav lucidity (</a:t>
            </a:r>
            <a:r>
              <a:rPr lang="cs-CZ" altLang="cs-CZ" sz="2000">
                <a:solidFill>
                  <a:schemeClr val="tx2"/>
                </a:solidFill>
              </a:rPr>
              <a:t>„uvědomování si“</a:t>
            </a:r>
            <a:r>
              <a:rPr lang="cs-CZ" altLang="cs-CZ" sz="20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orientace – situací, místem, časem, osobou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pozornost – koncentrace, udržení, přenesení, 7 test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krátkodobá paměť – znovuvybavení 3 slov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poruchy vnímání – iluze, halucinace (</a:t>
            </a:r>
            <a:r>
              <a:rPr lang="cs-CZ" altLang="cs-CZ" sz="2000">
                <a:solidFill>
                  <a:schemeClr val="tx2"/>
                </a:solidFill>
              </a:rPr>
              <a:t>„čtení z ruky“</a:t>
            </a:r>
            <a:r>
              <a:rPr lang="cs-CZ" altLang="cs-CZ" sz="200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stav PM neklidu, poruch spánku („inverze“)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B: vyšetření somatického stavu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komplexní vyš. – vnitřní prostředí, infekce, CNS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tx2"/>
                </a:solidFill>
              </a:rPr>
              <a:t>C: anamnéza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abusus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somatické poruchy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předchozí demence</a:t>
            </a:r>
            <a:endParaRPr lang="en-US" altLang="cs-CZ" sz="2000"/>
          </a:p>
        </p:txBody>
      </p:sp>
    </p:spTree>
    <p:extLst>
      <p:ext uri="{BB962C8B-B14F-4D97-AF65-F5344CB8AC3E}">
        <p14:creationId xmlns:p14="http://schemas.microsoft.com/office/powerpoint/2010/main" val="3829033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Léčba I.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Komplikovaná</a:t>
            </a:r>
          </a:p>
          <a:p>
            <a:pPr lvl="1">
              <a:lnSpc>
                <a:spcPct val="90000"/>
              </a:lnSpc>
            </a:pPr>
            <a:r>
              <a:rPr lang="cs-CZ" altLang="cs-CZ">
                <a:solidFill>
                  <a:schemeClr val="tx2"/>
                </a:solidFill>
              </a:rPr>
              <a:t>současné</a:t>
            </a:r>
            <a:r>
              <a:rPr lang="cs-CZ" altLang="cs-CZ"/>
              <a:t> projevy </a:t>
            </a:r>
            <a:r>
              <a:rPr lang="cs-CZ" altLang="cs-CZ">
                <a:solidFill>
                  <a:schemeClr val="tx2"/>
                </a:solidFill>
              </a:rPr>
              <a:t>somatického</a:t>
            </a:r>
            <a:r>
              <a:rPr lang="cs-CZ" altLang="cs-CZ"/>
              <a:t> onemocnění i </a:t>
            </a:r>
            <a:r>
              <a:rPr lang="cs-CZ" altLang="cs-CZ">
                <a:solidFill>
                  <a:schemeClr val="tx2"/>
                </a:solidFill>
              </a:rPr>
              <a:t>psychické</a:t>
            </a:r>
            <a:r>
              <a:rPr lang="cs-CZ" altLang="cs-CZ"/>
              <a:t> poruchy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kde léčit?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psychiatrická symptomatika </a:t>
            </a:r>
            <a:r>
              <a:rPr lang="cs-CZ" altLang="cs-CZ">
                <a:solidFill>
                  <a:schemeClr val="tx2"/>
                </a:solidFill>
              </a:rPr>
              <a:t>komplikuje</a:t>
            </a:r>
            <a:r>
              <a:rPr lang="cs-CZ" altLang="cs-CZ"/>
              <a:t> </a:t>
            </a:r>
            <a:r>
              <a:rPr lang="cs-CZ" altLang="cs-CZ">
                <a:solidFill>
                  <a:schemeClr val="tx2"/>
                </a:solidFill>
              </a:rPr>
              <a:t>ošetřovatelskou péči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bez </a:t>
            </a:r>
            <a:r>
              <a:rPr lang="cs-CZ" altLang="cs-CZ">
                <a:solidFill>
                  <a:schemeClr val="tx2"/>
                </a:solidFill>
              </a:rPr>
              <a:t>adekvátní léčby obou</a:t>
            </a:r>
            <a:r>
              <a:rPr lang="cs-CZ" altLang="cs-CZ"/>
              <a:t> symptomových oblastí nelze očekávat příznivý průběh terapie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delirium často komplikuje adekvátní somatickou péči...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469974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Léčba II.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>
                <a:solidFill>
                  <a:schemeClr val="tx2"/>
                </a:solidFill>
              </a:rPr>
              <a:t>A: Delirium při somatickém onemocnění</a:t>
            </a:r>
          </a:p>
          <a:p>
            <a:pPr lvl="1"/>
            <a:r>
              <a:rPr lang="cs-CZ" altLang="cs-CZ" dirty="0"/>
              <a:t>léčba </a:t>
            </a:r>
            <a:r>
              <a:rPr lang="cs-CZ" altLang="cs-CZ" dirty="0">
                <a:solidFill>
                  <a:schemeClr val="tx2"/>
                </a:solidFill>
              </a:rPr>
              <a:t>primární </a:t>
            </a:r>
            <a:r>
              <a:rPr lang="cs-CZ" altLang="cs-CZ" dirty="0" err="1">
                <a:solidFill>
                  <a:schemeClr val="tx2"/>
                </a:solidFill>
              </a:rPr>
              <a:t>som</a:t>
            </a:r>
            <a:r>
              <a:rPr lang="cs-CZ" altLang="cs-CZ" dirty="0">
                <a:solidFill>
                  <a:schemeClr val="tx2"/>
                </a:solidFill>
              </a:rPr>
              <a:t>. poruchy</a:t>
            </a:r>
            <a:r>
              <a:rPr lang="cs-CZ" altLang="cs-CZ" dirty="0"/>
              <a:t>!</a:t>
            </a:r>
          </a:p>
          <a:p>
            <a:pPr lvl="1"/>
            <a:r>
              <a:rPr lang="cs-CZ" altLang="cs-CZ" dirty="0">
                <a:solidFill>
                  <a:schemeClr val="tx2"/>
                </a:solidFill>
              </a:rPr>
              <a:t>minimalizace dávek sedativních preparátů</a:t>
            </a:r>
            <a:r>
              <a:rPr lang="cs-CZ" altLang="cs-CZ" dirty="0"/>
              <a:t> a </a:t>
            </a:r>
            <a:r>
              <a:rPr lang="cs-CZ" altLang="cs-CZ" dirty="0" smtClean="0"/>
              <a:t>psychofarmak </a:t>
            </a:r>
          </a:p>
          <a:p>
            <a:pPr lvl="2"/>
            <a:r>
              <a:rPr lang="cs-CZ" altLang="cs-CZ" dirty="0" smtClean="0"/>
              <a:t>(ne u alkoholového odvykacího deliria)</a:t>
            </a:r>
            <a:endParaRPr lang="cs-CZ" altLang="cs-CZ" dirty="0"/>
          </a:p>
          <a:p>
            <a:pPr lvl="1"/>
            <a:r>
              <a:rPr lang="cs-CZ" altLang="cs-CZ" dirty="0">
                <a:solidFill>
                  <a:schemeClr val="tx2"/>
                </a:solidFill>
              </a:rPr>
              <a:t>symptomatická</a:t>
            </a:r>
            <a:r>
              <a:rPr lang="cs-CZ" altLang="cs-CZ" dirty="0"/>
              <a:t> léčba </a:t>
            </a:r>
            <a:r>
              <a:rPr lang="cs-CZ" altLang="cs-CZ" dirty="0">
                <a:solidFill>
                  <a:schemeClr val="tx2"/>
                </a:solidFill>
              </a:rPr>
              <a:t>agitovanosti</a:t>
            </a:r>
          </a:p>
          <a:p>
            <a:pPr lvl="2"/>
            <a:r>
              <a:rPr lang="cs-CZ" altLang="cs-CZ" dirty="0"/>
              <a:t>antipsychotika – </a:t>
            </a:r>
            <a:r>
              <a:rPr lang="cs-CZ" altLang="cs-CZ" dirty="0" err="1"/>
              <a:t>haloperidol</a:t>
            </a:r>
            <a:r>
              <a:rPr lang="cs-CZ" altLang="cs-CZ" dirty="0"/>
              <a:t>, </a:t>
            </a:r>
            <a:r>
              <a:rPr lang="cs-CZ" altLang="cs-CZ" dirty="0" err="1"/>
              <a:t>tiaprid</a:t>
            </a:r>
            <a:endParaRPr lang="cs-CZ" altLang="cs-CZ" dirty="0"/>
          </a:p>
          <a:p>
            <a:pPr lvl="3"/>
            <a:r>
              <a:rPr lang="cs-CZ" altLang="cs-CZ" dirty="0"/>
              <a:t>pozor na NÚ! (</a:t>
            </a:r>
            <a:r>
              <a:rPr lang="cs-CZ" altLang="cs-CZ" dirty="0">
                <a:solidFill>
                  <a:schemeClr val="tx2"/>
                </a:solidFill>
              </a:rPr>
              <a:t>EPS, NMS</a:t>
            </a:r>
            <a:r>
              <a:rPr lang="cs-CZ" altLang="cs-CZ" dirty="0"/>
              <a:t>...)</a:t>
            </a:r>
          </a:p>
          <a:p>
            <a:pPr lvl="3"/>
            <a:r>
              <a:rPr lang="cs-CZ" altLang="cs-CZ" dirty="0"/>
              <a:t>nepoužívat bazální neuroleptika</a:t>
            </a:r>
            <a:r>
              <a:rPr lang="cs-CZ" altLang="cs-CZ" dirty="0" smtClean="0"/>
              <a:t>!</a:t>
            </a:r>
          </a:p>
          <a:p>
            <a:pPr lvl="4"/>
            <a:r>
              <a:rPr lang="cs-CZ" altLang="cs-CZ" dirty="0" smtClean="0"/>
              <a:t>anti-AC</a:t>
            </a:r>
            <a:endParaRPr lang="cs-CZ" altLang="cs-CZ" dirty="0"/>
          </a:p>
          <a:p>
            <a:pPr lvl="3"/>
            <a:r>
              <a:rPr lang="cs-CZ" altLang="cs-CZ" dirty="0"/>
              <a:t>nepoužívat sedativní preparáty (BZD, </a:t>
            </a:r>
            <a:r>
              <a:rPr lang="cs-CZ" altLang="cs-CZ" dirty="0" smtClean="0"/>
              <a:t>antihistaminika)</a:t>
            </a:r>
          </a:p>
          <a:p>
            <a:pPr lvl="2"/>
            <a:r>
              <a:rPr lang="cs-CZ" altLang="cs-CZ" dirty="0" smtClean="0"/>
              <a:t>závažná, život ohrožující agitovanost</a:t>
            </a:r>
          </a:p>
          <a:p>
            <a:pPr lvl="3"/>
            <a:r>
              <a:rPr lang="cs-CZ" altLang="cs-CZ" dirty="0" smtClean="0"/>
              <a:t>celková anestezie a UPV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295200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Léčba III.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>
                <a:solidFill>
                  <a:schemeClr val="tx2"/>
                </a:solidFill>
              </a:rPr>
              <a:t>B: Deliria při odvykacím syndromu</a:t>
            </a:r>
            <a:r>
              <a:rPr lang="cs-CZ" altLang="cs-CZ" dirty="0"/>
              <a:t> (alkohol, sedativa)</a:t>
            </a:r>
          </a:p>
          <a:p>
            <a:pPr lvl="1"/>
            <a:r>
              <a:rPr lang="cs-CZ" altLang="cs-CZ" dirty="0" err="1">
                <a:solidFill>
                  <a:schemeClr val="tx2"/>
                </a:solidFill>
              </a:rPr>
              <a:t>klomethiazol</a:t>
            </a:r>
            <a:r>
              <a:rPr lang="cs-CZ" altLang="cs-CZ" dirty="0">
                <a:solidFill>
                  <a:schemeClr val="tx2"/>
                </a:solidFill>
              </a:rPr>
              <a:t> / benzodiazepiny</a:t>
            </a:r>
          </a:p>
          <a:p>
            <a:pPr lvl="1"/>
            <a:r>
              <a:rPr lang="cs-CZ" altLang="cs-CZ" dirty="0"/>
              <a:t>sestupné dávky – pozor na </a:t>
            </a:r>
            <a:r>
              <a:rPr lang="cs-CZ" altLang="cs-CZ" dirty="0">
                <a:solidFill>
                  <a:schemeClr val="tx2"/>
                </a:solidFill>
              </a:rPr>
              <a:t>kumulaci</a:t>
            </a:r>
            <a:r>
              <a:rPr lang="cs-CZ" altLang="cs-CZ" dirty="0"/>
              <a:t> při používání dlouhodobých preparátů (diazepam)</a:t>
            </a:r>
          </a:p>
          <a:p>
            <a:pPr lvl="1"/>
            <a:r>
              <a:rPr lang="cs-CZ" altLang="cs-CZ" dirty="0"/>
              <a:t>pozor na NÚ: přílišná </a:t>
            </a:r>
            <a:r>
              <a:rPr lang="cs-CZ" altLang="cs-CZ" dirty="0" err="1">
                <a:solidFill>
                  <a:schemeClr val="tx2"/>
                </a:solidFill>
              </a:rPr>
              <a:t>sedace</a:t>
            </a:r>
            <a:r>
              <a:rPr lang="cs-CZ" altLang="cs-CZ" dirty="0"/>
              <a:t>, útlum dechového </a:t>
            </a:r>
            <a:r>
              <a:rPr lang="cs-CZ" altLang="cs-CZ" dirty="0" smtClean="0"/>
              <a:t>centra</a:t>
            </a:r>
          </a:p>
          <a:p>
            <a:pPr lvl="1"/>
            <a:r>
              <a:rPr lang="cs-CZ" altLang="cs-CZ" dirty="0" smtClean="0"/>
              <a:t>komplexní péče o somatický stav</a:t>
            </a:r>
          </a:p>
          <a:p>
            <a:pPr lvl="2"/>
            <a:r>
              <a:rPr lang="cs-CZ" altLang="cs-CZ" dirty="0" smtClean="0"/>
              <a:t>nutrice, metabolický stav, vegetativní </a:t>
            </a:r>
            <a:r>
              <a:rPr lang="cs-CZ" altLang="cs-CZ" dirty="0" err="1" smtClean="0"/>
              <a:t>dysbalance</a:t>
            </a:r>
            <a:endParaRPr lang="cs-CZ" altLang="cs-CZ" dirty="0" smtClean="0"/>
          </a:p>
          <a:p>
            <a:pPr lvl="2"/>
            <a:r>
              <a:rPr lang="cs-CZ" altLang="cs-CZ" dirty="0" smtClean="0"/>
              <a:t>záchvatovitá pohotovost</a:t>
            </a:r>
          </a:p>
          <a:p>
            <a:pPr lvl="2"/>
            <a:r>
              <a:rPr lang="cs-CZ" altLang="cs-CZ" dirty="0" smtClean="0"/>
              <a:t>dekompenzace častých komorbidit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755378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>
                <a:effectLst>
                  <a:outerShdw blurRad="38100" dist="38100" dir="2700000" algn="tl">
                    <a:srgbClr val="000000"/>
                  </a:outerShdw>
                </a:effectLst>
              </a:rPr>
              <a:t>Závěr</a:t>
            </a:r>
            <a:endParaRPr lang="en-US" altLang="cs-CZ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Pro léčbu deliria nezbytná </a:t>
            </a:r>
            <a:r>
              <a:rPr lang="cs-CZ" altLang="cs-CZ">
                <a:solidFill>
                  <a:schemeClr val="tx2"/>
                </a:solidFill>
              </a:rPr>
              <a:t>schopnost pečovat o somaticky i psychicky</a:t>
            </a:r>
            <a:r>
              <a:rPr lang="cs-CZ" altLang="cs-CZ"/>
              <a:t> nemocné pacienty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Snažit se o co nejkvalitnější péči i přes její obtížné poskytování při psychických projevech onemocnění</a:t>
            </a:r>
          </a:p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Na </a:t>
            </a:r>
            <a:r>
              <a:rPr lang="cs-CZ" altLang="cs-CZ">
                <a:solidFill>
                  <a:schemeClr val="tx2"/>
                </a:solidFill>
              </a:rPr>
              <a:t>kvalitě péče</a:t>
            </a:r>
            <a:r>
              <a:rPr lang="cs-CZ" altLang="cs-CZ"/>
              <a:t> závisí </a:t>
            </a:r>
            <a:r>
              <a:rPr lang="cs-CZ" altLang="cs-CZ">
                <a:solidFill>
                  <a:schemeClr val="tx2"/>
                </a:solidFill>
              </a:rPr>
              <a:t>prognóza</a:t>
            </a:r>
            <a:r>
              <a:rPr lang="cs-CZ" altLang="cs-CZ"/>
              <a:t> léčby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4939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Demence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Spolupráce neurologie a psychiatrie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41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Neexistují příznaky specifické pro duševní nemoc!</a:t>
            </a:r>
          </a:p>
          <a:p>
            <a:pPr lvl="1"/>
            <a:r>
              <a:rPr lang="cs-CZ" dirty="0" smtClean="0"/>
              <a:t>Jakákoliv psychopatologie může být způsobena poruchou mozku při jeho poškození („organické“) či systémové dysfunkci („symptomatické“)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= při první manifestaci vždy pátrat po „</a:t>
            </a:r>
            <a:r>
              <a:rPr lang="cs-CZ" dirty="0" err="1" smtClean="0"/>
              <a:t>organicitě</a:t>
            </a:r>
            <a:r>
              <a:rPr lang="cs-CZ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99400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 a 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Etiologie - diagnostika</a:t>
            </a:r>
          </a:p>
          <a:p>
            <a:pPr lvl="1"/>
            <a:r>
              <a:rPr lang="cs-CZ" dirty="0" err="1" smtClean="0"/>
              <a:t>revezibilní</a:t>
            </a:r>
            <a:endParaRPr lang="cs-CZ" dirty="0" smtClean="0"/>
          </a:p>
          <a:p>
            <a:pPr lvl="1"/>
            <a:r>
              <a:rPr lang="cs-CZ" dirty="0" smtClean="0"/>
              <a:t>ireverzibilní</a:t>
            </a:r>
          </a:p>
          <a:p>
            <a:pPr lvl="1"/>
            <a:r>
              <a:rPr lang="cs-CZ" dirty="0" smtClean="0"/>
              <a:t>cerebrovaskulární choroba, infekce HIV, Parkinsonova choroba, </a:t>
            </a:r>
            <a:r>
              <a:rPr lang="cs-CZ" dirty="0" err="1" smtClean="0"/>
              <a:t>Huntingtonova</a:t>
            </a:r>
            <a:r>
              <a:rPr lang="cs-CZ" dirty="0" smtClean="0"/>
              <a:t> choroba, </a:t>
            </a:r>
            <a:r>
              <a:rPr lang="cs-CZ" dirty="0" err="1" smtClean="0"/>
              <a:t>normotonický</a:t>
            </a:r>
            <a:r>
              <a:rPr lang="cs-CZ" dirty="0" smtClean="0"/>
              <a:t> hydrocefalus, systémová porucha (např. hypotyreóza, nedostatek vitaminu B12 nebo kyseliny listové, </a:t>
            </a:r>
            <a:r>
              <a:rPr lang="cs-CZ" dirty="0" err="1" smtClean="0"/>
              <a:t>hyperkalcémie</a:t>
            </a:r>
            <a:r>
              <a:rPr lang="cs-CZ" dirty="0" smtClean="0"/>
              <a:t>) nebo abusus alkoholu nebo návykových látek</a:t>
            </a:r>
          </a:p>
          <a:p>
            <a:pPr lvl="1"/>
            <a:r>
              <a:rPr lang="cs-CZ" dirty="0" smtClean="0"/>
              <a:t>Demence infekční etiologie (při AIDS, luetickém postižení CNS, </a:t>
            </a:r>
            <a:r>
              <a:rPr lang="cs-CZ" dirty="0" err="1" smtClean="0"/>
              <a:t>Creutzfeldt</a:t>
            </a:r>
            <a:r>
              <a:rPr lang="cs-CZ" dirty="0" smtClean="0"/>
              <a:t>-Jakobova choroba)</a:t>
            </a:r>
          </a:p>
          <a:p>
            <a:pPr lvl="1"/>
            <a:r>
              <a:rPr lang="cs-CZ" dirty="0" smtClean="0"/>
              <a:t>Metabolické demence (</a:t>
            </a:r>
            <a:r>
              <a:rPr lang="cs-CZ" dirty="0" err="1" smtClean="0"/>
              <a:t>pellagra</a:t>
            </a:r>
            <a:r>
              <a:rPr lang="cs-CZ" dirty="0" smtClean="0"/>
              <a:t> – demence, dermatitis, diarea, léčba niacinem; hypotyreóza, </a:t>
            </a:r>
            <a:r>
              <a:rPr lang="cs-CZ" dirty="0" err="1" smtClean="0"/>
              <a:t>hypo</a:t>
            </a:r>
            <a:r>
              <a:rPr lang="cs-CZ" dirty="0" smtClean="0"/>
              <a:t>- </a:t>
            </a:r>
            <a:r>
              <a:rPr lang="cs-CZ" dirty="0" err="1" smtClean="0"/>
              <a:t>hyperparatyreoidizmus</a:t>
            </a:r>
            <a:r>
              <a:rPr lang="cs-CZ" dirty="0" smtClean="0"/>
              <a:t>, Wilsonova choroba, u akutní </a:t>
            </a:r>
            <a:r>
              <a:rPr lang="cs-CZ" dirty="0" err="1" smtClean="0"/>
              <a:t>intermit</a:t>
            </a:r>
            <a:r>
              <a:rPr lang="cs-CZ" dirty="0" smtClean="0"/>
              <a:t>. porfyrie, u </a:t>
            </a:r>
            <a:r>
              <a:rPr lang="cs-CZ" dirty="0" err="1" smtClean="0"/>
              <a:t>metachromat</a:t>
            </a:r>
            <a:r>
              <a:rPr lang="cs-CZ" dirty="0" smtClean="0"/>
              <a:t>. </a:t>
            </a:r>
            <a:r>
              <a:rPr lang="cs-CZ" dirty="0" err="1" smtClean="0"/>
              <a:t>leukodystrofie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009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symptomy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141168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cs-CZ" dirty="0" smtClean="0"/>
              <a:t>A, B, C</a:t>
            </a:r>
          </a:p>
          <a:p>
            <a:pPr lvl="2"/>
            <a:r>
              <a:rPr lang="cs-CZ" dirty="0" smtClean="0"/>
              <a:t>C: Kognice</a:t>
            </a:r>
          </a:p>
          <a:p>
            <a:pPr lvl="3"/>
            <a:r>
              <a:rPr lang="cs-CZ" dirty="0" smtClean="0"/>
              <a:t>diagnostické příznaky: G1 = objektivní porucha paměti, G2 = další kognitivní poruchy</a:t>
            </a:r>
          </a:p>
          <a:p>
            <a:pPr lvl="3"/>
            <a:r>
              <a:rPr lang="cs-CZ" dirty="0" smtClean="0"/>
              <a:t>vyšetření</a:t>
            </a:r>
          </a:p>
          <a:p>
            <a:pPr lvl="4"/>
            <a:r>
              <a:rPr lang="cs-CZ" dirty="0" smtClean="0"/>
              <a:t>klinické: test 3 slov (paměť), 7-test (pozornost), přísloví a rozdíly (abstrakce), vyšší kortikální funkce (</a:t>
            </a:r>
            <a:r>
              <a:rPr lang="cs-CZ" dirty="0" err="1" smtClean="0"/>
              <a:t>akalkulie</a:t>
            </a:r>
            <a:r>
              <a:rPr lang="cs-CZ" dirty="0" smtClean="0"/>
              <a:t>, agrafie, alexie, apraxie…)</a:t>
            </a:r>
          </a:p>
          <a:p>
            <a:pPr lvl="4"/>
            <a:r>
              <a:rPr lang="cs-CZ" dirty="0" smtClean="0"/>
              <a:t>Testové: </a:t>
            </a:r>
            <a:r>
              <a:rPr lang="cs-CZ" dirty="0" err="1" smtClean="0"/>
              <a:t>screening</a:t>
            </a:r>
            <a:r>
              <a:rPr lang="cs-CZ" dirty="0" smtClean="0"/>
              <a:t> + monitoring - MMSE (30 bodů, hranice 26), </a:t>
            </a:r>
            <a:r>
              <a:rPr lang="cs-CZ" dirty="0" err="1" smtClean="0"/>
              <a:t>Addenbrook</a:t>
            </a:r>
            <a:endParaRPr lang="cs-CZ" dirty="0" smtClean="0"/>
          </a:p>
          <a:p>
            <a:pPr lvl="2"/>
            <a:r>
              <a:rPr lang="cs-CZ" dirty="0" smtClean="0"/>
              <a:t>B: Behaviorální a psychologické poruchy (BPSD)</a:t>
            </a:r>
          </a:p>
          <a:p>
            <a:pPr lvl="3"/>
            <a:r>
              <a:rPr lang="cs-CZ" dirty="0" smtClean="0"/>
              <a:t>poruchy chování (neklid, agrese, bloudění), vnímání (halucinace, iluze), myšlení (bludy, kvantitativní poruchy, poruchy struktury), emotivity a nálady (deprese, mánie, nepřiléhavost, ztráta regulace – labilita, inkontinence)</a:t>
            </a:r>
          </a:p>
          <a:p>
            <a:pPr lvl="2"/>
            <a:r>
              <a:rPr lang="cs-CZ" dirty="0" smtClean="0"/>
              <a:t>A: Aktivity každodenního života</a:t>
            </a:r>
          </a:p>
          <a:p>
            <a:pPr lvl="3"/>
            <a:r>
              <a:rPr lang="cs-CZ" dirty="0" smtClean="0"/>
              <a:t>příznaky mají funkční význam – ztráta schopnosti </a:t>
            </a:r>
            <a:r>
              <a:rPr lang="cs-CZ" dirty="0" err="1" smtClean="0"/>
              <a:t>sebepéče</a:t>
            </a:r>
            <a:r>
              <a:rPr lang="cs-CZ" dirty="0" smtClean="0"/>
              <a:t> (hygiena, stravování, základní dovednosti)</a:t>
            </a:r>
          </a:p>
          <a:p>
            <a:pPr lvl="1"/>
            <a:r>
              <a:rPr lang="cs-CZ" dirty="0" smtClean="0"/>
              <a:t>Specifika dle etiologie</a:t>
            </a:r>
          </a:p>
          <a:p>
            <a:pPr lvl="2"/>
            <a:r>
              <a:rPr lang="cs-CZ" dirty="0" smtClean="0"/>
              <a:t>kortikální vs. subkortikální (v popředí celková zpomalenost, pomalá progrese poruch myšlení, depresivní nálada)</a:t>
            </a:r>
          </a:p>
          <a:p>
            <a:pPr lvl="2"/>
            <a:r>
              <a:rPr lang="cs-CZ" dirty="0" smtClean="0"/>
              <a:t>AD: kortikální obraz, pozvolný rozvoj poruch paměti, časný rozvoj BPSD</a:t>
            </a:r>
          </a:p>
          <a:p>
            <a:pPr lvl="2"/>
            <a:r>
              <a:rPr lang="cs-CZ" dirty="0" smtClean="0"/>
              <a:t>vaskulární: vznikají náhle a poměrně rychle, průběh schodovitý, zůstává relativně zachována osobnost, častá deprese, neurologické příznaky, důležité nálezy na zobrazovacích metodách</a:t>
            </a:r>
          </a:p>
          <a:p>
            <a:pPr lvl="2"/>
            <a:r>
              <a:rPr lang="cs-CZ" dirty="0" smtClean="0"/>
              <a:t>FT/Pick: Prvními projevy jsou obvykle změny v oblasti emotivity a osobnosti, </a:t>
            </a:r>
            <a:r>
              <a:rPr lang="cs-CZ" dirty="0" err="1" smtClean="0"/>
              <a:t>hypersexualita</a:t>
            </a:r>
            <a:r>
              <a:rPr lang="cs-CZ" dirty="0" smtClean="0"/>
              <a:t>, </a:t>
            </a:r>
            <a:r>
              <a:rPr lang="cs-CZ" dirty="0" err="1" smtClean="0"/>
              <a:t>hyperorexie</a:t>
            </a:r>
            <a:r>
              <a:rPr lang="cs-CZ" dirty="0" smtClean="0"/>
              <a:t>; jazyk a řeč (sémantická demence, primární progresivní afázie…)</a:t>
            </a:r>
          </a:p>
          <a:p>
            <a:pPr lvl="2"/>
            <a:r>
              <a:rPr lang="cs-CZ" dirty="0" smtClean="0"/>
              <a:t>Parkinson, </a:t>
            </a:r>
            <a:r>
              <a:rPr lang="cs-CZ" dirty="0" err="1" smtClean="0"/>
              <a:t>Huntington</a:t>
            </a:r>
            <a:r>
              <a:rPr lang="cs-CZ" dirty="0" smtClean="0"/>
              <a:t>: subkortikální profil, hybné poruchy</a:t>
            </a:r>
          </a:p>
          <a:p>
            <a:pPr lvl="2"/>
            <a:r>
              <a:rPr lang="cs-CZ" dirty="0" err="1" smtClean="0"/>
              <a:t>Loewy</a:t>
            </a:r>
            <a:r>
              <a:rPr lang="cs-CZ" dirty="0" smtClean="0"/>
              <a:t>-body: zrakové halucinace, pády, extrémní citlivost na anti-DA medikaci</a:t>
            </a:r>
          </a:p>
          <a:p>
            <a:pPr lvl="2"/>
            <a:r>
              <a:rPr lang="cs-CZ" dirty="0" smtClean="0"/>
              <a:t>Demence u </a:t>
            </a:r>
            <a:r>
              <a:rPr lang="cs-CZ" dirty="0" err="1" smtClean="0"/>
              <a:t>Creutzfeldt</a:t>
            </a:r>
            <a:r>
              <a:rPr lang="cs-CZ" dirty="0" smtClean="0"/>
              <a:t>-Jakobovy choroby: rychlá progrese (měsíce), </a:t>
            </a:r>
            <a:r>
              <a:rPr lang="cs-CZ" dirty="0" err="1" smtClean="0"/>
              <a:t>neurol</a:t>
            </a:r>
            <a:r>
              <a:rPr lang="cs-CZ" dirty="0" smtClean="0"/>
              <a:t>. příznaky (zejm. fascikulace, pyramidové, EPS, CRBL…), typický EEG záznam (</a:t>
            </a:r>
            <a:r>
              <a:rPr lang="cs-CZ" dirty="0" err="1" smtClean="0"/>
              <a:t>trifázické</a:t>
            </a:r>
            <a:r>
              <a:rPr lang="cs-CZ" dirty="0" smtClean="0"/>
              <a:t> vlny, periodické hroty na podkladě pomalých vln s nízkou voltáží)</a:t>
            </a:r>
          </a:p>
        </p:txBody>
      </p:sp>
    </p:spTree>
    <p:extLst>
      <p:ext uri="{BB962C8B-B14F-4D97-AF65-F5344CB8AC3E}">
        <p14:creationId xmlns:p14="http://schemas.microsoft.com/office/powerpoint/2010/main" val="132938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Mini-mental State Examination (MMSE)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340768"/>
            <a:ext cx="8208912" cy="3672409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Orientace - časem, místem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Zapamatování - Vyjmenování </a:t>
            </a:r>
            <a:r>
              <a:rPr lang="cs-CZ" sz="1600" dirty="0"/>
              <a:t>a zapamatování si tří slov (lopata, šátek, </a:t>
            </a:r>
            <a:r>
              <a:rPr lang="cs-CZ" sz="1600" dirty="0" smtClean="0"/>
              <a:t>váza)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Pozornost </a:t>
            </a:r>
            <a:r>
              <a:rPr lang="cs-CZ" sz="1600" dirty="0"/>
              <a:t>a </a:t>
            </a:r>
            <a:r>
              <a:rPr lang="cs-CZ" sz="1600" dirty="0" smtClean="0"/>
              <a:t>počítání - Odečítání </a:t>
            </a:r>
            <a:r>
              <a:rPr lang="cs-CZ" sz="1600" dirty="0"/>
              <a:t>100 – 7, 5 po sobě následujících </a:t>
            </a:r>
            <a:r>
              <a:rPr lang="cs-CZ" sz="1600" dirty="0" smtClean="0"/>
              <a:t>odečtů, hláskování </a:t>
            </a:r>
            <a:r>
              <a:rPr lang="cs-CZ" sz="1600" dirty="0"/>
              <a:t>slova o pěti písmenech pozpátku („POKRM</a:t>
            </a:r>
            <a:r>
              <a:rPr lang="cs-CZ" sz="1600" dirty="0" smtClean="0"/>
              <a:t>“)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Výbavnost </a:t>
            </a:r>
            <a:r>
              <a:rPr lang="cs-CZ" sz="1600" dirty="0"/>
              <a:t>- Vybavují se 3 slova, která si měl proband zapamatovat (např. lopata, šátek, </a:t>
            </a:r>
            <a:r>
              <a:rPr lang="cs-CZ" sz="1600" dirty="0" smtClean="0"/>
              <a:t>váza)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Pojmenování </a:t>
            </a:r>
            <a:r>
              <a:rPr lang="cs-CZ" sz="1600" dirty="0"/>
              <a:t>- pojmenovat správně 2 ukázané předměty, např. tužku a </a:t>
            </a:r>
            <a:r>
              <a:rPr lang="cs-CZ" sz="1600" dirty="0" smtClean="0"/>
              <a:t>hodinky.</a:t>
            </a:r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Opakování </a:t>
            </a:r>
            <a:r>
              <a:rPr lang="cs-CZ" sz="1600" dirty="0"/>
              <a:t>- Opakujte po mně tuto větu: „Žádná kdyby, nebo, ale“. </a:t>
            </a:r>
            <a:endParaRPr lang="cs-CZ" sz="1600" dirty="0" smtClean="0"/>
          </a:p>
          <a:p>
            <a:pPr marL="514350" indent="-514350" eaLnBrk="1" hangingPunct="1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Třístupňový příkaz</a:t>
            </a:r>
          </a:p>
          <a:p>
            <a:pPr marL="914400" lvl="1" indent="-514350">
              <a:lnSpc>
                <a:spcPct val="80000"/>
              </a:lnSpc>
            </a:pPr>
            <a:r>
              <a:rPr lang="cs-CZ" sz="1600" dirty="0" smtClean="0"/>
              <a:t>Pacienti </a:t>
            </a:r>
            <a:r>
              <a:rPr lang="cs-CZ" sz="1600" dirty="0"/>
              <a:t>dostanou instrukci: Vezměte, prosím, do pravé ruky tento papír (obdélníkový list papíru), přeložte ho na polovinu a položte na </a:t>
            </a:r>
            <a:r>
              <a:rPr lang="cs-CZ" sz="1600" dirty="0" smtClean="0"/>
              <a:t>zem.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Čtení </a:t>
            </a:r>
            <a:r>
              <a:rPr lang="cs-CZ" sz="1600" dirty="0"/>
              <a:t>a splnění </a:t>
            </a:r>
            <a:r>
              <a:rPr lang="cs-CZ" sz="1600" dirty="0" smtClean="0"/>
              <a:t>příkazu</a:t>
            </a:r>
          </a:p>
          <a:p>
            <a:pPr marL="914400" lvl="1" indent="-514350">
              <a:lnSpc>
                <a:spcPct val="80000"/>
              </a:lnSpc>
            </a:pPr>
            <a:r>
              <a:rPr lang="cs-CZ" sz="1600" dirty="0" smtClean="0"/>
              <a:t>Ukážeme </a:t>
            </a:r>
            <a:r>
              <a:rPr lang="cs-CZ" sz="1600" dirty="0"/>
              <a:t>pacientovi nápis „Zavřete oči“, vyzveme jej, aby tento nápis přečetl a udělal, co je </a:t>
            </a:r>
            <a:r>
              <a:rPr lang="cs-CZ" sz="1600" dirty="0" smtClean="0"/>
              <a:t>napsáno.</a:t>
            </a:r>
          </a:p>
          <a:p>
            <a:pPr marL="514350" indent="-514350">
              <a:lnSpc>
                <a:spcPct val="80000"/>
              </a:lnSpc>
              <a:buFontTx/>
              <a:buAutoNum type="arabicPeriod"/>
            </a:pPr>
            <a:r>
              <a:rPr lang="cs-CZ" sz="1600" dirty="0" smtClean="0"/>
              <a:t>Psaní</a:t>
            </a:r>
          </a:p>
          <a:p>
            <a:pPr marL="914400" lvl="1" indent="-514350">
              <a:lnSpc>
                <a:spcPct val="80000"/>
              </a:lnSpc>
            </a:pPr>
            <a:r>
              <a:rPr lang="cs-CZ" sz="1600" dirty="0" smtClean="0"/>
              <a:t>Vyzveme </a:t>
            </a:r>
            <a:r>
              <a:rPr lang="cs-CZ" sz="1600" dirty="0"/>
              <a:t>pacienta, aby napsal jakoukoli větu, která jej </a:t>
            </a:r>
            <a:r>
              <a:rPr lang="cs-CZ" sz="1600" dirty="0" smtClean="0"/>
              <a:t>napadne.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cs-CZ" sz="1600" dirty="0" smtClean="0"/>
              <a:t>0bkreslení obrazce</a:t>
            </a:r>
          </a:p>
          <a:p>
            <a:pPr lvl="1">
              <a:lnSpc>
                <a:spcPct val="80000"/>
              </a:lnSpc>
            </a:pPr>
            <a:r>
              <a:rPr lang="cs-CZ" sz="1600" dirty="0" smtClean="0"/>
              <a:t>Vyzveme </a:t>
            </a:r>
            <a:r>
              <a:rPr lang="cs-CZ" sz="1600" dirty="0"/>
              <a:t>pacienta, aby podle předlohy </a:t>
            </a:r>
            <a:r>
              <a:rPr lang="cs-CZ" sz="1600" dirty="0" smtClean="0"/>
              <a:t>obkreslil obrazec</a:t>
            </a:r>
            <a:r>
              <a:rPr lang="cs-CZ" sz="1600" dirty="0"/>
              <a:t>. Ten se skládá ze dvou </a:t>
            </a:r>
            <a:r>
              <a:rPr lang="cs-CZ" sz="1600" dirty="0" smtClean="0"/>
              <a:t>pravidelných </a:t>
            </a:r>
            <a:r>
              <a:rPr lang="cs-CZ" sz="1600" dirty="0"/>
              <a:t>a </a:t>
            </a:r>
            <a:r>
              <a:rPr lang="cs-CZ" sz="1600" dirty="0" smtClean="0"/>
              <a:t>stejně </a:t>
            </a:r>
            <a:r>
              <a:rPr lang="cs-CZ" sz="1600" dirty="0"/>
              <a:t>velkých pětiúhelníků, protínajících se tak, </a:t>
            </a:r>
            <a:r>
              <a:rPr lang="cs-CZ" sz="1600" dirty="0" smtClean="0"/>
              <a:t>že </a:t>
            </a:r>
            <a:r>
              <a:rPr lang="cs-CZ" sz="1600" dirty="0"/>
              <a:t>průmět tvoří čtyřúhelník.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051720" y="5013176"/>
            <a:ext cx="45720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cs-CZ" sz="2000" b="1" dirty="0"/>
              <a:t>Hodnocení:</a:t>
            </a:r>
          </a:p>
          <a:p>
            <a:pPr algn="ctr">
              <a:lnSpc>
                <a:spcPct val="90000"/>
              </a:lnSpc>
              <a:defRPr/>
            </a:pPr>
            <a:r>
              <a:rPr lang="cs-CZ" dirty="0" smtClean="0"/>
              <a:t>30-27 bodů - norma</a:t>
            </a:r>
            <a:endParaRPr lang="cs-CZ" dirty="0"/>
          </a:p>
          <a:p>
            <a:pPr algn="ctr">
              <a:lnSpc>
                <a:spcPct val="90000"/>
              </a:lnSpc>
              <a:defRPr/>
            </a:pPr>
            <a:r>
              <a:rPr lang="cs-CZ" dirty="0"/>
              <a:t>26-25 bodů – hraniční nález – MCI?</a:t>
            </a:r>
          </a:p>
          <a:p>
            <a:pPr algn="ctr">
              <a:lnSpc>
                <a:spcPct val="90000"/>
              </a:lnSpc>
              <a:defRPr/>
            </a:pPr>
            <a:r>
              <a:rPr lang="cs-CZ" dirty="0"/>
              <a:t>24-18 bodů – lehká demence</a:t>
            </a:r>
          </a:p>
          <a:p>
            <a:pPr algn="ctr">
              <a:lnSpc>
                <a:spcPct val="90000"/>
              </a:lnSpc>
              <a:defRPr/>
            </a:pPr>
            <a:r>
              <a:rPr lang="cs-CZ" dirty="0"/>
              <a:t>17-6 bodů – střední demence</a:t>
            </a:r>
          </a:p>
          <a:p>
            <a:pPr algn="ctr">
              <a:lnSpc>
                <a:spcPct val="90000"/>
              </a:lnSpc>
              <a:defRPr/>
            </a:pPr>
            <a:r>
              <a:rPr lang="cs-CZ" dirty="0"/>
              <a:t>Pod 6 bodů těžká demence</a:t>
            </a:r>
          </a:p>
        </p:txBody>
      </p:sp>
    </p:spTree>
    <p:extLst>
      <p:ext uri="{BB962C8B-B14F-4D97-AF65-F5344CB8AC3E}">
        <p14:creationId xmlns:p14="http://schemas.microsoft.com/office/powerpoint/2010/main" val="60322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err="1" smtClean="0"/>
              <a:t>Addenbrookský</a:t>
            </a:r>
            <a:r>
              <a:rPr lang="cs-CZ" dirty="0" smtClean="0"/>
              <a:t> kognitivní test</a:t>
            </a:r>
          </a:p>
        </p:txBody>
      </p:sp>
      <p:sp>
        <p:nvSpPr>
          <p:cNvPr id="6553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4690864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polo-neuropsychologické vyšetření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26 úkolů na 5 kognitivních domén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Pozornost a orientace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Paměť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Verbální produkce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Jazyk</a:t>
            </a:r>
          </a:p>
          <a:p>
            <a:pPr lvl="2">
              <a:lnSpc>
                <a:spcPct val="80000"/>
              </a:lnSpc>
            </a:pPr>
            <a:r>
              <a:rPr lang="cs-CZ" sz="1600" dirty="0" smtClean="0"/>
              <a:t>Zrakově-prostorové schopnosti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kvantifikace kognitivního postižení – max. skóre 100 bodů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kvalita kognitivních funkcí: podrobnější a rozsáhlejší testování kognitivních funkcí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kognitivní profil – umožňuje odhad kortikální, subkortikální, fronto-temporální varianty 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76056" y="1267241"/>
            <a:ext cx="4074989" cy="540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4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Addenbrookský kognitivní test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kern="1200" dirty="0"/>
              <a:t>Normální kognitivní výkon 89–100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kern="1200" dirty="0"/>
              <a:t>Mírná kognitivní porucha: 86 (50–59 let), 84–86 (60–69 let), 84 (70–75 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kern="1200" dirty="0"/>
              <a:t>Demence – mírnější kritérium: 88 (senzitivita 94%, specifita 89%)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kern="1200" dirty="0"/>
              <a:t>Demence – přísnější kritérium: 82 (senzitivita 84%, specifita 100%)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kern="1200" dirty="0"/>
              <a:t>Jednotlivé kognitivní domény: hraniční hodnoty (průměr – 2 směrodatné odchylky) a maximální možná skóre v ACE:</a:t>
            </a:r>
          </a:p>
          <a:p>
            <a:pPr lvl="1">
              <a:defRPr/>
            </a:pPr>
            <a:r>
              <a:rPr lang="cs-CZ" kern="1200" dirty="0"/>
              <a:t>pozornost 17 /max. 18</a:t>
            </a:r>
          </a:p>
          <a:p>
            <a:pPr lvl="1">
              <a:defRPr/>
            </a:pPr>
            <a:r>
              <a:rPr lang="cs-CZ" kern="1200" dirty="0"/>
              <a:t>paměť 18 /max. 26</a:t>
            </a:r>
          </a:p>
          <a:p>
            <a:pPr lvl="1">
              <a:defRPr/>
            </a:pPr>
            <a:r>
              <a:rPr lang="cs-CZ" kern="1200" dirty="0"/>
              <a:t>slovní produkce 10 /max. 14</a:t>
            </a:r>
          </a:p>
          <a:p>
            <a:pPr lvl="1">
              <a:defRPr/>
            </a:pPr>
            <a:r>
              <a:rPr lang="cs-CZ" kern="1200" dirty="0"/>
              <a:t>jazyk 24 /max. 26</a:t>
            </a:r>
          </a:p>
          <a:p>
            <a:pPr lvl="1">
              <a:defRPr/>
            </a:pPr>
            <a:r>
              <a:rPr lang="cs-CZ" kern="1200" dirty="0"/>
              <a:t>zrakově-prostorové schopnosti 15 /max. 16</a:t>
            </a:r>
          </a:p>
        </p:txBody>
      </p:sp>
    </p:spTree>
    <p:extLst>
      <p:ext uri="{BB962C8B-B14F-4D97-AF65-F5344CB8AC3E}">
        <p14:creationId xmlns:p14="http://schemas.microsoft.com/office/powerpoint/2010/main" val="183108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b="1" smtClean="0">
                <a:latin typeface="Arial" charset="0"/>
              </a:rPr>
              <a:t>Hachinského ischemické skóre (HACH)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6530" y="1412776"/>
            <a:ext cx="6141814" cy="3628999"/>
          </a:xfrm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609600" indent="-609600" eaLnBrk="1" hangingPunct="1">
              <a:lnSpc>
                <a:spcPct val="120000"/>
              </a:lnSpc>
              <a:buFontTx/>
              <a:buAutoNum type="arabicPeriod"/>
            </a:pPr>
            <a:r>
              <a:rPr lang="cs-CZ" sz="2800" dirty="0" smtClean="0"/>
              <a:t>Náhlý začátek                                                  		2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Postupující deteriorace                                  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Fluktuující průběh                                            	2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Noční stavy zmatenosti                                  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Relativně zachovalá osobnost                       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Přítomnost deprese                                        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Somatické obtíže                                            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Emoční labilita                                                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Hypertenze v současnosti nebo v anamnéze  	1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dirty="0" smtClean="0"/>
              <a:t>Cévní mozková příhoda v anamnéze               	2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800" dirty="0"/>
              <a:t>11. </a:t>
            </a:r>
            <a:r>
              <a:rPr lang="cs-CZ" sz="2800" dirty="0" smtClean="0"/>
              <a:t>	Jiné </a:t>
            </a:r>
            <a:r>
              <a:rPr lang="cs-CZ" sz="2800" dirty="0"/>
              <a:t>známky arteriosklerózy mimo mozek   </a:t>
            </a:r>
            <a:r>
              <a:rPr lang="cs-CZ" sz="2800" dirty="0" smtClean="0"/>
              <a:t>		1</a:t>
            </a:r>
            <a:endParaRPr lang="cs-CZ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800" dirty="0"/>
              <a:t>12. </a:t>
            </a:r>
            <a:r>
              <a:rPr lang="cs-CZ" sz="2800" dirty="0" smtClean="0"/>
              <a:t>	Neurologické </a:t>
            </a:r>
            <a:r>
              <a:rPr lang="cs-CZ" sz="2800" dirty="0"/>
              <a:t>ložiskové příznaky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800" dirty="0"/>
              <a:t>      </a:t>
            </a:r>
            <a:r>
              <a:rPr lang="cs-CZ" sz="2800" dirty="0" smtClean="0"/>
              <a:t>	(</a:t>
            </a:r>
            <a:r>
              <a:rPr lang="cs-CZ" sz="2800" dirty="0"/>
              <a:t>např. fatické poruchy, motorické příznaky) </a:t>
            </a:r>
            <a:r>
              <a:rPr lang="cs-CZ" sz="2800" dirty="0" smtClean="0"/>
              <a:t>	2</a:t>
            </a:r>
            <a:endParaRPr lang="cs-CZ" sz="28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800" dirty="0"/>
              <a:t>13. </a:t>
            </a:r>
            <a:r>
              <a:rPr lang="cs-CZ" sz="2800" dirty="0" smtClean="0"/>
              <a:t>	Ložiskový </a:t>
            </a:r>
            <a:r>
              <a:rPr lang="cs-CZ" sz="2800" dirty="0"/>
              <a:t>neurologický nález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800" dirty="0"/>
              <a:t>      </a:t>
            </a:r>
            <a:r>
              <a:rPr lang="cs-CZ" sz="2800" dirty="0" smtClean="0"/>
              <a:t>	(</a:t>
            </a:r>
            <a:r>
              <a:rPr lang="cs-CZ" sz="2800" dirty="0"/>
              <a:t>hl. </a:t>
            </a:r>
            <a:r>
              <a:rPr lang="cs-CZ" sz="2800" dirty="0" err="1"/>
              <a:t>patol</a:t>
            </a:r>
            <a:r>
              <a:rPr lang="cs-CZ" sz="2800" dirty="0"/>
              <a:t>. reflexologický </a:t>
            </a:r>
            <a:r>
              <a:rPr lang="cs-CZ" sz="2800" dirty="0" smtClean="0"/>
              <a:t>nález)			2</a:t>
            </a:r>
            <a:endParaRPr lang="cs-CZ" sz="2800" dirty="0"/>
          </a:p>
        </p:txBody>
      </p:sp>
      <p:sp>
        <p:nvSpPr>
          <p:cNvPr id="2" name="Obdélník 1"/>
          <p:cNvSpPr/>
          <p:nvPr/>
        </p:nvSpPr>
        <p:spPr>
          <a:xfrm>
            <a:off x="611560" y="5330591"/>
            <a:ext cx="7992888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b="1" dirty="0"/>
              <a:t>Hodnocení:</a:t>
            </a:r>
          </a:p>
          <a:p>
            <a:pPr marL="609600" indent="-609600">
              <a:lnSpc>
                <a:spcPct val="80000"/>
              </a:lnSpc>
            </a:pPr>
            <a:r>
              <a:rPr lang="cs-CZ" b="1" dirty="0"/>
              <a:t>0-4 body – </a:t>
            </a:r>
            <a:r>
              <a:rPr lang="cs-CZ" b="1" dirty="0" err="1"/>
              <a:t>pravděpod</a:t>
            </a:r>
            <a:r>
              <a:rPr lang="cs-CZ" b="1" dirty="0"/>
              <a:t>. Alzheimerova choroba</a:t>
            </a:r>
          </a:p>
          <a:p>
            <a:pPr marL="609600" indent="-609600">
              <a:lnSpc>
                <a:spcPct val="80000"/>
              </a:lnSpc>
            </a:pPr>
            <a:r>
              <a:rPr lang="cs-CZ" b="1" dirty="0"/>
              <a:t>5-6 bodů – nediskriminující skór, </a:t>
            </a:r>
            <a:r>
              <a:rPr lang="cs-CZ" b="1" dirty="0" smtClean="0"/>
              <a:t>smíšené demence</a:t>
            </a:r>
            <a:endParaRPr lang="cs-CZ" b="1" dirty="0"/>
          </a:p>
          <a:p>
            <a:pPr marL="609600" indent="-609600">
              <a:lnSpc>
                <a:spcPct val="80000"/>
              </a:lnSpc>
            </a:pPr>
            <a:r>
              <a:rPr lang="cs-CZ" b="1" dirty="0"/>
              <a:t>7 a více bodů – pravděpodobně vaskulární demence</a:t>
            </a:r>
          </a:p>
        </p:txBody>
      </p:sp>
    </p:spTree>
    <p:extLst>
      <p:ext uri="{BB962C8B-B14F-4D97-AF65-F5344CB8AC3E}">
        <p14:creationId xmlns:p14="http://schemas.microsoft.com/office/powerpoint/2010/main" val="7962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Farmakologická léčba</a:t>
            </a:r>
          </a:p>
          <a:p>
            <a:pPr lvl="1"/>
            <a:r>
              <a:rPr lang="cs-CZ" dirty="0" smtClean="0"/>
              <a:t>Kognitivní porucha – jen AD (PD)</a:t>
            </a:r>
          </a:p>
          <a:p>
            <a:pPr lvl="2"/>
            <a:r>
              <a:rPr lang="cs-CZ" dirty="0" smtClean="0"/>
              <a:t>ACE-I</a:t>
            </a:r>
          </a:p>
          <a:p>
            <a:pPr lvl="2"/>
            <a:r>
              <a:rPr lang="cs-CZ" dirty="0" err="1" smtClean="0"/>
              <a:t>memantin</a:t>
            </a:r>
            <a:endParaRPr lang="cs-CZ" dirty="0" smtClean="0"/>
          </a:p>
          <a:p>
            <a:pPr lvl="1"/>
            <a:r>
              <a:rPr lang="cs-CZ" dirty="0" smtClean="0"/>
              <a:t>BPSD – viz dále</a:t>
            </a:r>
          </a:p>
          <a:p>
            <a:r>
              <a:rPr lang="cs-CZ" dirty="0" smtClean="0"/>
              <a:t>Nefarmakologická léčba</a:t>
            </a:r>
          </a:p>
          <a:p>
            <a:pPr lvl="1"/>
            <a:r>
              <a:rPr lang="cs-CZ" dirty="0" smtClean="0"/>
              <a:t>režimová opatření</a:t>
            </a:r>
          </a:p>
          <a:p>
            <a:pPr lvl="1"/>
            <a:r>
              <a:rPr lang="cs-CZ" dirty="0" smtClean="0"/>
              <a:t>léčba komorbidity</a:t>
            </a:r>
          </a:p>
        </p:txBody>
      </p:sp>
    </p:spTree>
    <p:extLst>
      <p:ext uri="{BB962C8B-B14F-4D97-AF65-F5344CB8AC3E}">
        <p14:creationId xmlns:p14="http://schemas.microsoft.com/office/powerpoint/2010/main" val="266940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BPSD – klin.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Proč?</a:t>
            </a:r>
          </a:p>
          <a:p>
            <a:pPr lvl="1"/>
            <a:r>
              <a:rPr lang="cs-CZ" dirty="0" smtClean="0"/>
              <a:t>pátrání po příčinách, většinou </a:t>
            </a:r>
          </a:p>
          <a:p>
            <a:pPr lvl="2"/>
            <a:r>
              <a:rPr lang="cs-CZ" dirty="0" smtClean="0"/>
              <a:t>změna </a:t>
            </a:r>
            <a:r>
              <a:rPr lang="cs-CZ" dirty="0" err="1" smtClean="0"/>
              <a:t>som</a:t>
            </a:r>
            <a:r>
              <a:rPr lang="cs-CZ" dirty="0" smtClean="0"/>
              <a:t>. stavu: hydratace, infekce, bolest</a:t>
            </a:r>
          </a:p>
          <a:p>
            <a:pPr lvl="2"/>
            <a:r>
              <a:rPr lang="cs-CZ" dirty="0" smtClean="0"/>
              <a:t>změny prostředí: adaptace</a:t>
            </a:r>
          </a:p>
          <a:p>
            <a:pPr lvl="2"/>
            <a:r>
              <a:rPr lang="cs-CZ" dirty="0" smtClean="0"/>
              <a:t>lékové interakce a NÚ</a:t>
            </a:r>
          </a:p>
          <a:p>
            <a:r>
              <a:rPr lang="cs-CZ" dirty="0" err="1" smtClean="0"/>
              <a:t>Nefarmakol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Farmakol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Farmakoterapii </a:t>
            </a:r>
            <a:r>
              <a:rPr lang="cs-CZ" dirty="0"/>
              <a:t>užít tam, kde nefarmakologické přístupy nestačí</a:t>
            </a:r>
          </a:p>
          <a:p>
            <a:pPr lvl="1"/>
            <a:r>
              <a:rPr lang="cs-CZ" dirty="0"/>
              <a:t>Zásada „start </a:t>
            </a:r>
            <a:r>
              <a:rPr lang="cs-CZ" dirty="0" err="1"/>
              <a:t>low</a:t>
            </a:r>
            <a:r>
              <a:rPr lang="cs-CZ" dirty="0"/>
              <a:t>, go </a:t>
            </a:r>
            <a:r>
              <a:rPr lang="cs-CZ" dirty="0" err="1"/>
              <a:t>slow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Symptomaticky</a:t>
            </a:r>
            <a:endParaRPr lang="cs-CZ" dirty="0"/>
          </a:p>
          <a:p>
            <a:pPr lvl="2"/>
            <a:r>
              <a:rPr lang="cs-CZ" dirty="0" smtClean="0"/>
              <a:t>neklid, agresivita, poruchy chování: AP</a:t>
            </a:r>
          </a:p>
          <a:p>
            <a:pPr lvl="3"/>
            <a:r>
              <a:rPr lang="cs-CZ" dirty="0" smtClean="0"/>
              <a:t>co nejmenší počet NÚ (EPS, anti-AC): </a:t>
            </a:r>
            <a:r>
              <a:rPr lang="cs-CZ" dirty="0" err="1" smtClean="0"/>
              <a:t>cave</a:t>
            </a:r>
            <a:r>
              <a:rPr lang="cs-CZ" dirty="0" smtClean="0"/>
              <a:t> AP </a:t>
            </a:r>
            <a:r>
              <a:rPr lang="cs-CZ" dirty="0"/>
              <a:t>I. </a:t>
            </a:r>
            <a:r>
              <a:rPr lang="cs-CZ" dirty="0" smtClean="0"/>
              <a:t>generace</a:t>
            </a:r>
          </a:p>
          <a:p>
            <a:pPr lvl="3"/>
            <a:r>
              <a:rPr lang="cs-CZ" dirty="0" err="1" smtClean="0"/>
              <a:t>tiaprid</a:t>
            </a:r>
            <a:r>
              <a:rPr lang="cs-CZ" dirty="0" smtClean="0"/>
              <a:t>, AP II. generace</a:t>
            </a:r>
          </a:p>
          <a:p>
            <a:pPr lvl="2"/>
            <a:r>
              <a:rPr lang="cs-CZ" dirty="0" smtClean="0"/>
              <a:t>deprese, emoční labilita: SSRI</a:t>
            </a:r>
          </a:p>
          <a:p>
            <a:pPr lvl="1"/>
            <a:r>
              <a:rPr lang="cs-CZ" dirty="0" err="1" smtClean="0"/>
              <a:t>cave</a:t>
            </a:r>
            <a:r>
              <a:rPr lang="cs-CZ" dirty="0" smtClean="0"/>
              <a:t> BZD, anti-AC!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43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Take-home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Vždy pátrat po etiologii</a:t>
            </a:r>
            <a:r>
              <a:rPr lang="cs-CZ" dirty="0" smtClean="0"/>
              <a:t>!</a:t>
            </a:r>
          </a:p>
          <a:p>
            <a:pPr lvl="1"/>
            <a:r>
              <a:rPr lang="cs-CZ" dirty="0" smtClean="0"/>
              <a:t>reverzibilita x ireverzibilita</a:t>
            </a:r>
          </a:p>
          <a:p>
            <a:pPr lvl="2"/>
            <a:r>
              <a:rPr lang="cs-CZ" dirty="0" smtClean="0"/>
              <a:t>např. demence u encefalitidy vs. </a:t>
            </a:r>
            <a:r>
              <a:rPr lang="cs-CZ" dirty="0" err="1" smtClean="0"/>
              <a:t>neurodegenerace</a:t>
            </a:r>
            <a:endParaRPr lang="cs-CZ" dirty="0" smtClean="0"/>
          </a:p>
          <a:p>
            <a:pPr lvl="1"/>
            <a:r>
              <a:rPr lang="cs-CZ" dirty="0" smtClean="0"/>
              <a:t>rozhoduje o způsobu léčby</a:t>
            </a:r>
          </a:p>
          <a:p>
            <a:pPr lvl="2"/>
            <a:r>
              <a:rPr lang="cs-CZ" dirty="0" smtClean="0"/>
              <a:t>např. somatické vs. odvykací delirium</a:t>
            </a:r>
          </a:p>
          <a:p>
            <a:r>
              <a:rPr lang="cs-CZ" dirty="0" smtClean="0"/>
              <a:t>Při léčbě behaviorálních poruch </a:t>
            </a:r>
            <a:r>
              <a:rPr lang="cs-CZ" b="1" dirty="0" smtClean="0"/>
              <a:t>brát ohled na nežádoucí účinky</a:t>
            </a:r>
            <a:r>
              <a:rPr lang="cs-CZ" dirty="0" smtClean="0"/>
              <a:t> a možnost </a:t>
            </a:r>
            <a:r>
              <a:rPr lang="cs-CZ" dirty="0" err="1" smtClean="0"/>
              <a:t>potenciace</a:t>
            </a:r>
            <a:r>
              <a:rPr lang="cs-CZ" dirty="0" smtClean="0"/>
              <a:t> základní poruchy</a:t>
            </a:r>
          </a:p>
          <a:p>
            <a:pPr lvl="1"/>
            <a:r>
              <a:rPr lang="cs-CZ" dirty="0" smtClean="0"/>
              <a:t>anti-AC</a:t>
            </a:r>
          </a:p>
          <a:p>
            <a:pPr lvl="1"/>
            <a:r>
              <a:rPr lang="cs-CZ" dirty="0" smtClean="0"/>
              <a:t>arytmie, </a:t>
            </a:r>
            <a:r>
              <a:rPr lang="cs-CZ" dirty="0" err="1" smtClean="0"/>
              <a:t>prokonvulzivní</a:t>
            </a:r>
            <a:r>
              <a:rPr lang="cs-CZ" dirty="0" smtClean="0"/>
              <a:t> účinky…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295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organické duševní poruchy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Suspektní organická porucha</a:t>
            </a:r>
          </a:p>
          <a:p>
            <a:pPr lvl="1"/>
            <a:r>
              <a:rPr lang="cs-CZ" b="1" dirty="0" smtClean="0"/>
              <a:t>časový vztah </a:t>
            </a:r>
            <a:r>
              <a:rPr lang="cs-CZ" dirty="0" smtClean="0"/>
              <a:t>mezi rozvojem </a:t>
            </a:r>
            <a:r>
              <a:rPr lang="cs-CZ" dirty="0" err="1" smtClean="0"/>
              <a:t>som</a:t>
            </a:r>
            <a:r>
              <a:rPr lang="cs-CZ" dirty="0" smtClean="0"/>
              <a:t>. onemocnění a rozvojem psychopatologie</a:t>
            </a:r>
          </a:p>
          <a:p>
            <a:r>
              <a:rPr lang="cs-CZ" dirty="0" smtClean="0"/>
              <a:t>Potvrzení diagnózy</a:t>
            </a:r>
          </a:p>
          <a:p>
            <a:pPr lvl="1"/>
            <a:r>
              <a:rPr lang="cs-CZ" dirty="0" smtClean="0"/>
              <a:t>odeznění somatické příčiny → odeznění psychopatologie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1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Varovné 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Netypické projevy</a:t>
            </a:r>
          </a:p>
          <a:p>
            <a:pPr lvl="1"/>
            <a:r>
              <a:rPr lang="cs-CZ" dirty="0" smtClean="0"/>
              <a:t>poruchy vnímání (halucinace, iluze)</a:t>
            </a:r>
          </a:p>
          <a:p>
            <a:pPr lvl="1"/>
            <a:r>
              <a:rPr lang="cs-CZ" dirty="0" smtClean="0"/>
              <a:t>kognitivní poruchy</a:t>
            </a:r>
          </a:p>
          <a:p>
            <a:pPr lvl="1"/>
            <a:r>
              <a:rPr lang="cs-CZ" dirty="0" smtClean="0"/>
              <a:t>poruchy emotivity a nálad (deprese, mánie, úzkost)</a:t>
            </a:r>
          </a:p>
          <a:p>
            <a:r>
              <a:rPr lang="cs-CZ" dirty="0" smtClean="0"/>
              <a:t>Doprovodná </a:t>
            </a:r>
            <a:r>
              <a:rPr lang="cs-CZ" dirty="0" err="1" smtClean="0"/>
              <a:t>symptomatika</a:t>
            </a:r>
            <a:r>
              <a:rPr lang="cs-CZ" dirty="0" smtClean="0"/>
              <a:t> tělesného onemocnění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51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Diagnostické jednotky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Demence</a:t>
            </a:r>
          </a:p>
          <a:p>
            <a:r>
              <a:rPr lang="cs-CZ" b="1" dirty="0" smtClean="0"/>
              <a:t>Delirium</a:t>
            </a:r>
          </a:p>
          <a:p>
            <a:r>
              <a:rPr lang="cs-CZ" dirty="0" smtClean="0"/>
              <a:t>Amnestický syndrom</a:t>
            </a:r>
          </a:p>
          <a:p>
            <a:r>
              <a:rPr lang="cs-CZ" dirty="0" smtClean="0"/>
              <a:t>Jiné organické duševní poruchy</a:t>
            </a:r>
          </a:p>
          <a:p>
            <a:pPr lvl="1"/>
            <a:r>
              <a:rPr lang="cs-CZ" dirty="0" smtClean="0"/>
              <a:t>Organická halucinóza, afektivní porucha, úzkostná porucha, emoční labilita…</a:t>
            </a:r>
          </a:p>
          <a:p>
            <a:r>
              <a:rPr lang="cs-CZ" dirty="0" smtClean="0"/>
              <a:t>Organicky podmíněné změny </a:t>
            </a:r>
            <a:r>
              <a:rPr lang="cs-CZ" dirty="0" smtClean="0"/>
              <a:t>osobnosti</a:t>
            </a:r>
          </a:p>
          <a:p>
            <a:pPr lvl="1"/>
            <a:r>
              <a:rPr lang="cs-CZ" dirty="0" err="1" smtClean="0"/>
              <a:t>Postkontuzní</a:t>
            </a:r>
            <a:r>
              <a:rPr lang="cs-CZ" dirty="0" smtClean="0"/>
              <a:t>, </a:t>
            </a:r>
            <a:r>
              <a:rPr lang="cs-CZ" dirty="0" err="1" smtClean="0"/>
              <a:t>postencefalické</a:t>
            </a:r>
            <a:r>
              <a:rPr lang="cs-CZ" dirty="0" smtClean="0"/>
              <a:t> změny…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7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Typická </a:t>
            </a:r>
            <a:r>
              <a:rPr lang="cs-CZ" dirty="0" err="1" smtClean="0"/>
              <a:t>som</a:t>
            </a:r>
            <a:r>
              <a:rPr lang="cs-CZ" dirty="0" smtClean="0"/>
              <a:t>. on.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mozku</a:t>
            </a:r>
          </a:p>
          <a:p>
            <a:r>
              <a:rPr lang="cs-CZ" dirty="0" smtClean="0"/>
              <a:t>Endokrinní poruchy</a:t>
            </a:r>
          </a:p>
          <a:p>
            <a:r>
              <a:rPr lang="cs-CZ" dirty="0" smtClean="0"/>
              <a:t>Nutriční a metabolické poruchy</a:t>
            </a:r>
          </a:p>
          <a:p>
            <a:r>
              <a:rPr lang="cs-CZ" dirty="0" smtClean="0"/>
              <a:t>Autoimunitní poruchy</a:t>
            </a:r>
          </a:p>
          <a:p>
            <a:pPr lvl="1"/>
            <a:r>
              <a:rPr lang="cs-CZ" dirty="0" smtClean="0"/>
              <a:t>lupus, vaskulitidy, limbická encefalitida…</a:t>
            </a:r>
            <a:endParaRPr lang="cs-CZ" dirty="0" smtClean="0"/>
          </a:p>
          <a:p>
            <a:r>
              <a:rPr lang="cs-CZ" dirty="0" smtClean="0"/>
              <a:t>Vaskulární poruchy a poruchy CVS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2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>
                <a:latin typeface="Arial" charset="0"/>
              </a:rPr>
              <a:t>Psychické poruchy a symptomy v interních oborech</a:t>
            </a:r>
          </a:p>
        </p:txBody>
      </p:sp>
      <p:sp>
        <p:nvSpPr>
          <p:cNvPr id="104450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400" dirty="0" err="1" smtClean="0">
                <a:latin typeface="Arial" charset="0"/>
              </a:rPr>
              <a:t>hepatální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smtClean="0">
                <a:latin typeface="Arial" charset="0"/>
              </a:rPr>
              <a:t>encefalopatie 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latin typeface="Arial" charset="0"/>
              </a:rPr>
              <a:t>systémový lupus </a:t>
            </a:r>
            <a:r>
              <a:rPr lang="cs-CZ" sz="2400" dirty="0" err="1" smtClean="0">
                <a:latin typeface="Arial" charset="0"/>
              </a:rPr>
              <a:t>erytematodus</a:t>
            </a:r>
            <a:r>
              <a:rPr lang="cs-CZ" sz="24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latin typeface="Arial" charset="0"/>
              </a:rPr>
              <a:t>kognitivní </a:t>
            </a:r>
            <a:r>
              <a:rPr lang="cs-CZ" sz="2000" dirty="0">
                <a:latin typeface="Arial" charset="0"/>
              </a:rPr>
              <a:t>dysfunkce, deprese, změny osobnosti, psychotické příznaky, </a:t>
            </a:r>
            <a:r>
              <a:rPr lang="cs-CZ" sz="2000" dirty="0" smtClean="0">
                <a:latin typeface="Arial" charset="0"/>
              </a:rPr>
              <a:t>delirium, 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latin typeface="Arial" charset="0"/>
              </a:rPr>
              <a:t>endokrinní poruchy </a:t>
            </a:r>
          </a:p>
          <a:p>
            <a:pPr lvl="1">
              <a:lnSpc>
                <a:spcPct val="80000"/>
              </a:lnSpc>
            </a:pPr>
            <a:r>
              <a:rPr lang="cs-CZ" sz="2000" dirty="0" err="1" smtClean="0">
                <a:latin typeface="Arial" charset="0"/>
              </a:rPr>
              <a:t>hypothyreóza</a:t>
            </a:r>
            <a:r>
              <a:rPr lang="cs-CZ" sz="2000" dirty="0" smtClean="0">
                <a:latin typeface="Arial" charset="0"/>
              </a:rPr>
              <a:t> </a:t>
            </a:r>
            <a:r>
              <a:rPr lang="cs-CZ" sz="2000" dirty="0">
                <a:latin typeface="Arial" charset="0"/>
              </a:rPr>
              <a:t>s PM zpomalením, apatií, abulií, depresivní náladou, narušením kognitivních funkcí </a:t>
            </a:r>
            <a:endParaRPr lang="cs-CZ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 err="1" smtClean="0">
                <a:latin typeface="Arial" charset="0"/>
              </a:rPr>
              <a:t>hyperthyreóza</a:t>
            </a:r>
            <a:r>
              <a:rPr lang="cs-CZ" sz="2000" dirty="0" smtClean="0">
                <a:latin typeface="Arial" charset="0"/>
              </a:rPr>
              <a:t> </a:t>
            </a:r>
            <a:r>
              <a:rPr lang="cs-CZ" sz="2000" dirty="0">
                <a:latin typeface="Arial" charset="0"/>
              </a:rPr>
              <a:t>s nervozitou, PM neklidem, zvýšenou aktivitou a podrážděností, případně záchvaty úzkosti či manickým syndromem; </a:t>
            </a:r>
            <a:endParaRPr lang="cs-CZ" sz="20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cs-CZ" sz="2000" dirty="0" err="1" smtClean="0">
                <a:latin typeface="Arial" charset="0"/>
              </a:rPr>
              <a:t>Cushingův</a:t>
            </a:r>
            <a:r>
              <a:rPr lang="cs-CZ" sz="2000" dirty="0" smtClean="0">
                <a:latin typeface="Arial" charset="0"/>
              </a:rPr>
              <a:t> syndrom </a:t>
            </a:r>
            <a:r>
              <a:rPr lang="cs-CZ" sz="2000" dirty="0">
                <a:latin typeface="Arial" charset="0"/>
              </a:rPr>
              <a:t>s depresivními příznaky, emočním stažením, apatií, </a:t>
            </a:r>
            <a:r>
              <a:rPr lang="cs-CZ" sz="2000" dirty="0" err="1">
                <a:latin typeface="Arial" charset="0"/>
              </a:rPr>
              <a:t>hypobulií</a:t>
            </a:r>
            <a:r>
              <a:rPr lang="cs-CZ" sz="2000" dirty="0">
                <a:latin typeface="Arial" charset="0"/>
              </a:rPr>
              <a:t>, </a:t>
            </a:r>
            <a:r>
              <a:rPr lang="cs-CZ" sz="2000" dirty="0" err="1">
                <a:latin typeface="Arial" charset="0"/>
              </a:rPr>
              <a:t>bradypsychismem</a:t>
            </a:r>
            <a:r>
              <a:rPr lang="cs-CZ" sz="2000" dirty="0">
                <a:latin typeface="Arial" charset="0"/>
              </a:rPr>
              <a:t> a poruchami paměti), </a:t>
            </a:r>
            <a:endParaRPr lang="cs-CZ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cs-CZ" sz="2400" dirty="0" smtClean="0">
                <a:latin typeface="Arial" charset="0"/>
              </a:rPr>
              <a:t>metabolické poruchy 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latin typeface="Arial" charset="0"/>
              </a:rPr>
              <a:t>např</a:t>
            </a:r>
            <a:r>
              <a:rPr lang="cs-CZ" sz="2000" dirty="0">
                <a:latin typeface="Arial" charset="0"/>
              </a:rPr>
              <a:t>. hypoglykemie s depresivní </a:t>
            </a:r>
            <a:r>
              <a:rPr lang="cs-CZ" sz="2000" dirty="0" err="1">
                <a:latin typeface="Arial" charset="0"/>
              </a:rPr>
              <a:t>symptomatikou</a:t>
            </a:r>
            <a:r>
              <a:rPr lang="cs-CZ" sz="2000" dirty="0">
                <a:latin typeface="Arial" charset="0"/>
              </a:rPr>
              <a:t>, apatií, kognitivními poruchami, zmateností, </a:t>
            </a:r>
            <a:r>
              <a:rPr lang="cs-CZ" sz="2000" dirty="0" smtClean="0">
                <a:latin typeface="Arial" charset="0"/>
              </a:rPr>
              <a:t>úzkostí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latin typeface="Arial" charset="0"/>
              </a:rPr>
              <a:t>kardiovaskulární poruchy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latin typeface="Arial" charset="0"/>
              </a:rPr>
              <a:t>kognitivní poruchy, depresivní syndrom…</a:t>
            </a:r>
            <a:endParaRPr lang="cs-CZ" sz="20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9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2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smtClean="0">
                <a:latin typeface="Arial" charset="0"/>
              </a:rPr>
              <a:t>Psychické poruchy a symptomy v onkologii</a:t>
            </a:r>
          </a:p>
        </p:txBody>
      </p:sp>
      <p:sp>
        <p:nvSpPr>
          <p:cNvPr id="1054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depresivní a úzkostné příznaky 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součást </a:t>
            </a:r>
            <a:r>
              <a:rPr lang="cs-CZ" sz="2400" dirty="0" err="1" smtClean="0">
                <a:latin typeface="Arial" charset="0"/>
              </a:rPr>
              <a:t>symptomatiky</a:t>
            </a:r>
            <a:r>
              <a:rPr lang="cs-CZ" sz="2400" dirty="0" smtClean="0">
                <a:latin typeface="Arial" charset="0"/>
              </a:rPr>
              <a:t> způsobené přímo tumorem </a:t>
            </a:r>
            <a:endParaRPr lang="cs-CZ" sz="24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cs-CZ" sz="2000" dirty="0" smtClean="0">
                <a:latin typeface="Arial" charset="0"/>
              </a:rPr>
              <a:t>zejména </a:t>
            </a:r>
            <a:r>
              <a:rPr lang="cs-CZ" sz="2000" dirty="0" smtClean="0">
                <a:latin typeface="Arial" charset="0"/>
              </a:rPr>
              <a:t>u karcinomu pankreatu, bronchogenních tumorů a tumorů </a:t>
            </a:r>
            <a:r>
              <a:rPr lang="cs-CZ" sz="2000" dirty="0" smtClean="0">
                <a:latin typeface="Arial" charset="0"/>
              </a:rPr>
              <a:t>mozku</a:t>
            </a:r>
            <a:endParaRPr lang="cs-CZ" sz="20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 reakci na závažné onemocnění</a:t>
            </a:r>
          </a:p>
        </p:txBody>
      </p:sp>
    </p:spTree>
    <p:extLst>
      <p:ext uri="{BB962C8B-B14F-4D97-AF65-F5344CB8AC3E}">
        <p14:creationId xmlns:p14="http://schemas.microsoft.com/office/powerpoint/2010/main" val="193380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2261</Words>
  <Application>Microsoft Office PowerPoint</Application>
  <PresentationFormat>Předvádění na obrazovce (4:3)</PresentationFormat>
  <Paragraphs>348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systému Office</vt:lpstr>
      <vt:lpstr>Organické duševní poruchy</vt:lpstr>
      <vt:lpstr>Prezentace aplikace PowerPoint</vt:lpstr>
      <vt:lpstr>Základní princip</vt:lpstr>
      <vt:lpstr>Diagnostika organické duševní poruchy</vt:lpstr>
      <vt:lpstr>Varovné známky</vt:lpstr>
      <vt:lpstr>Diagnostické jednotky</vt:lpstr>
      <vt:lpstr>Typická som. on.</vt:lpstr>
      <vt:lpstr>Psychické poruchy a symptomy v interních oborech</vt:lpstr>
      <vt:lpstr>Psychické poruchy a symptomy v onkologii</vt:lpstr>
      <vt:lpstr>Psychické poruchy a symptomy v infekční medicíně</vt:lpstr>
      <vt:lpstr>Psychické poruchy a symptomy v chirurgických oborech</vt:lpstr>
      <vt:lpstr>Psychické poruchy v gynekologii a porodnictví</vt:lpstr>
      <vt:lpstr>Psychické poruchy v neurologii</vt:lpstr>
      <vt:lpstr>Psychopatologie jako NÚ</vt:lpstr>
      <vt:lpstr>Take home message</vt:lpstr>
      <vt:lpstr>Delirium</vt:lpstr>
      <vt:lpstr>Charakteristika</vt:lpstr>
      <vt:lpstr>Historie – vytyčování char. rysů</vt:lpstr>
      <vt:lpstr>Etiologie</vt:lpstr>
      <vt:lpstr>Rizikové faktory</vt:lpstr>
      <vt:lpstr>Diagnóza</vt:lpstr>
      <vt:lpstr>Diferenciální diagnóza</vt:lpstr>
      <vt:lpstr>Prognóza</vt:lpstr>
      <vt:lpstr>Vyšetření</vt:lpstr>
      <vt:lpstr>Léčba I.</vt:lpstr>
      <vt:lpstr>Léčba II.</vt:lpstr>
      <vt:lpstr>Léčba III.</vt:lpstr>
      <vt:lpstr>Závěr</vt:lpstr>
      <vt:lpstr>Demence</vt:lpstr>
      <vt:lpstr>Etiologie a diagnostika</vt:lpstr>
      <vt:lpstr>symptomy</vt:lpstr>
      <vt:lpstr>Mini-mental State Examination (MMSE)</vt:lpstr>
      <vt:lpstr>Addenbrookský kognitivní test</vt:lpstr>
      <vt:lpstr>Addenbrookský kognitivní test</vt:lpstr>
      <vt:lpstr>Hachinského ischemické skóre (HACH)</vt:lpstr>
      <vt:lpstr>Terapie</vt:lpstr>
      <vt:lpstr>BPSD – klin. management</vt:lpstr>
      <vt:lpstr>Take-home message II</vt:lpstr>
    </vt:vector>
  </TitlesOfParts>
  <Company>FN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Organické duševní poruchy</dc:title>
  <dc:creator>Kasparek Tomas</dc:creator>
  <cp:lastModifiedBy>Kasparek Tomas</cp:lastModifiedBy>
  <cp:revision>72</cp:revision>
  <dcterms:created xsi:type="dcterms:W3CDTF">2016-09-08T07:25:19Z</dcterms:created>
  <dcterms:modified xsi:type="dcterms:W3CDTF">2016-09-20T11:02:46Z</dcterms:modified>
</cp:coreProperties>
</file>