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79" r:id="rId2"/>
    <p:sldId id="280" r:id="rId3"/>
    <p:sldId id="276" r:id="rId4"/>
    <p:sldId id="281" r:id="rId5"/>
    <p:sldId id="284" r:id="rId6"/>
    <p:sldId id="285" r:id="rId7"/>
    <p:sldId id="293" r:id="rId8"/>
    <p:sldId id="286" r:id="rId9"/>
    <p:sldId id="282" r:id="rId10"/>
    <p:sldId id="287" r:id="rId11"/>
    <p:sldId id="288" r:id="rId12"/>
    <p:sldId id="289" r:id="rId13"/>
    <p:sldId id="291" r:id="rId14"/>
    <p:sldId id="29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 snapToGrid="0">
      <p:cViewPr>
        <p:scale>
          <a:sx n="80" d="100"/>
          <a:sy n="80" d="100"/>
        </p:scale>
        <p:origin x="-786" y="-156"/>
      </p:cViewPr>
      <p:guideLst>
        <p:guide orient="horz" pos="208"/>
        <p:guide pos="57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0F9B-1A02-402B-835C-4F9800D2080D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56B2-EFD9-4906-ADE9-F0CFA677E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9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6882-C1D1-40CF-B44F-A0B416130622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0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3913" y="1122363"/>
            <a:ext cx="10204174" cy="1220787"/>
          </a:xfrm>
        </p:spPr>
        <p:txBody>
          <a:bodyPr>
            <a:normAutofit/>
          </a:bodyPr>
          <a:lstStyle/>
          <a:p>
            <a:r>
              <a:rPr lang="cs-CZ" sz="4800" dirty="0" smtClean="0"/>
              <a:t>(VII.) Elektrokardiografie</a:t>
            </a:r>
            <a:endParaRPr lang="en-GB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59384"/>
            <a:ext cx="9144000" cy="998415"/>
          </a:xfrm>
        </p:spPr>
        <p:txBody>
          <a:bodyPr/>
          <a:lstStyle/>
          <a:p>
            <a:r>
              <a:rPr lang="cs-CZ" dirty="0" smtClean="0"/>
              <a:t>Fyziologie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38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Elektrická osa srdeční</a:t>
            </a:r>
            <a:endParaRPr lang="cs-CZ" dirty="0"/>
          </a:p>
        </p:txBody>
      </p:sp>
      <p:pic>
        <p:nvPicPr>
          <p:cNvPr id="3078" name="Picture 6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8" y="2198670"/>
            <a:ext cx="3098971" cy="31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1238" y="1956086"/>
            <a:ext cx="3581672" cy="4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1.  Nalezení I,II a III svodu</a:t>
            </a:r>
            <a:endParaRPr kumimoji="0" lang="cs-CZ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63008" y="1772007"/>
            <a:ext cx="4073525" cy="110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2. Suma QRS komplexu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(suma kladných a záporných malý čtverců od izolinie). </a:t>
            </a:r>
            <a:endParaRPr kumimoji="0" lang="cs-CZ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70603"/>
              </p:ext>
            </p:extLst>
          </p:nvPr>
        </p:nvGraphicFramePr>
        <p:xfrm>
          <a:off x="3791607" y="2787795"/>
          <a:ext cx="2735316" cy="2284899"/>
        </p:xfrm>
        <a:graphic>
          <a:graphicData uri="http://schemas.openxmlformats.org/drawingml/2006/table">
            <a:tbl>
              <a:tblPr/>
              <a:tblGrid>
                <a:gridCol w="911772"/>
                <a:gridCol w="911772"/>
                <a:gridCol w="911772"/>
              </a:tblGrid>
              <a:tr h="54144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- 1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6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Control 10"/>
          <p:cNvSpPr>
            <a:spLocks noChangeArrowheads="1" noChangeShapeType="1"/>
          </p:cNvSpPr>
          <p:nvPr/>
        </p:nvSpPr>
        <p:spPr bwMode="auto">
          <a:xfrm>
            <a:off x="8540750" y="6638425"/>
            <a:ext cx="2684463" cy="1450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83" name="Picture 11" descr="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4" y="1970451"/>
            <a:ext cx="4729381" cy="48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6" name="Přímá spojnice 55"/>
          <p:cNvCxnSpPr/>
          <p:nvPr/>
        </p:nvCxnSpPr>
        <p:spPr>
          <a:xfrm>
            <a:off x="9397007" y="3617203"/>
            <a:ext cx="1" cy="25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H="1">
            <a:off x="8635116" y="3625154"/>
            <a:ext cx="2242270" cy="12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 flipV="1">
            <a:off x="7919499" y="3617203"/>
            <a:ext cx="2226365" cy="12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Skupina 65"/>
          <p:cNvGrpSpPr>
            <a:grpSpLocks/>
          </p:cNvGrpSpPr>
          <p:nvPr/>
        </p:nvGrpSpPr>
        <p:grpSpPr>
          <a:xfrm>
            <a:off x="7570119" y="2994005"/>
            <a:ext cx="3564558" cy="3541156"/>
            <a:chOff x="1301101" y="710906"/>
            <a:chExt cx="6629669" cy="5871258"/>
          </a:xfrm>
        </p:grpSpPr>
        <p:sp>
          <p:nvSpPr>
            <p:cNvPr id="67" name="Rovnoramenný trojúhelník 66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 dirty="0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4782291" y="5494501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cxnSp>
          <p:nvCxnSpPr>
            <p:cNvPr id="69" name="Přímá spojnice 68"/>
            <p:cNvCxnSpPr>
              <a:endCxn id="67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ovéPole 71"/>
            <p:cNvSpPr txBox="1"/>
            <p:nvPr/>
          </p:nvSpPr>
          <p:spPr>
            <a:xfrm>
              <a:off x="1301101" y="938597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</a:t>
              </a:r>
              <a:endParaRPr lang="cs-CZ" sz="1100" b="1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7005598" y="71090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L</a:t>
              </a:r>
              <a:endParaRPr lang="cs-CZ" sz="1100" b="1" dirty="0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3994540" y="5883530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F</a:t>
              </a:r>
              <a:endParaRPr lang="cs-CZ" sz="1100" b="1" dirty="0"/>
            </a:p>
          </p:txBody>
        </p:sp>
        <p:cxnSp>
          <p:nvCxnSpPr>
            <p:cNvPr id="76" name="Přímá spojnice 75"/>
            <p:cNvCxnSpPr>
              <a:endCxn id="67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>
              <a:stCxn id="67" idx="3"/>
              <a:endCxn id="67" idx="0"/>
            </p:cNvCxnSpPr>
            <p:nvPr/>
          </p:nvCxnSpPr>
          <p:spPr>
            <a:xfrm>
              <a:off x="4699485" y="1772816"/>
              <a:ext cx="0" cy="41764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ovéPole 83"/>
            <p:cNvSpPr txBox="1"/>
            <p:nvPr/>
          </p:nvSpPr>
          <p:spPr>
            <a:xfrm>
              <a:off x="1586231" y="1661561"/>
              <a:ext cx="432048" cy="66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1889710" y="1310697"/>
              <a:ext cx="432048" cy="66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4052546" y="5521265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6877247" y="1243982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7207795" y="1665076"/>
              <a:ext cx="432048" cy="1236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4260554" y="1090573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</a:t>
              </a:r>
              <a:endParaRPr lang="cs-CZ" sz="1100" b="1" dirty="0"/>
            </a:p>
          </p:txBody>
        </p:sp>
        <p:sp>
          <p:nvSpPr>
            <p:cNvPr id="90" name="TextovéPole 89"/>
            <p:cNvSpPr txBox="1"/>
            <p:nvPr/>
          </p:nvSpPr>
          <p:spPr>
            <a:xfrm>
              <a:off x="6091691" y="3789588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III</a:t>
              </a:r>
              <a:endParaRPr lang="cs-CZ" sz="1100" b="1" dirty="0"/>
            </a:p>
          </p:txBody>
        </p:sp>
        <p:sp>
          <p:nvSpPr>
            <p:cNvPr id="91" name="TextovéPole 90"/>
            <p:cNvSpPr txBox="1"/>
            <p:nvPr/>
          </p:nvSpPr>
          <p:spPr>
            <a:xfrm>
              <a:off x="2302809" y="3787185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</a:t>
              </a:r>
              <a:endParaRPr lang="cs-CZ" sz="1100" b="1" dirty="0"/>
            </a:p>
          </p:txBody>
        </p:sp>
      </p:grpSp>
      <p:cxnSp>
        <p:nvCxnSpPr>
          <p:cNvPr id="62" name="Přímá spojnice se šipkou 61"/>
          <p:cNvCxnSpPr/>
          <p:nvPr/>
        </p:nvCxnSpPr>
        <p:spPr>
          <a:xfrm>
            <a:off x="9401594" y="4470320"/>
            <a:ext cx="744270" cy="15161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/>
          <p:cNvCxnSpPr/>
          <p:nvPr/>
        </p:nvCxnSpPr>
        <p:spPr>
          <a:xfrm>
            <a:off x="9676936" y="3635810"/>
            <a:ext cx="0" cy="140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/>
          <p:cNvCxnSpPr/>
          <p:nvPr/>
        </p:nvCxnSpPr>
        <p:spPr>
          <a:xfrm flipH="1">
            <a:off x="8979048" y="5018450"/>
            <a:ext cx="671684" cy="3862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Levá složená závorka 106"/>
          <p:cNvSpPr/>
          <p:nvPr/>
        </p:nvSpPr>
        <p:spPr>
          <a:xfrm rot="16200000" flipV="1">
            <a:off x="9462630" y="3587689"/>
            <a:ext cx="159516" cy="269096"/>
          </a:xfrm>
          <a:prstGeom prst="leftBrace">
            <a:avLst>
              <a:gd name="adj1" fmla="val 310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3" name="Levá složená závorka 112"/>
          <p:cNvSpPr/>
          <p:nvPr/>
        </p:nvSpPr>
        <p:spPr>
          <a:xfrm rot="8976991" flipV="1">
            <a:off x="8810024" y="4835561"/>
            <a:ext cx="159516" cy="569226"/>
          </a:xfrm>
          <a:prstGeom prst="leftBrace">
            <a:avLst>
              <a:gd name="adj1" fmla="val 4614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4" name="TextovéPole 113"/>
          <p:cNvSpPr txBox="1"/>
          <p:nvPr/>
        </p:nvSpPr>
        <p:spPr>
          <a:xfrm>
            <a:off x="9392556" y="3776952"/>
            <a:ext cx="23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</a:t>
            </a:r>
            <a:endParaRPr lang="cs-CZ" sz="1600" b="1" dirty="0"/>
          </a:p>
        </p:txBody>
      </p:sp>
      <p:sp>
        <p:nvSpPr>
          <p:cNvPr id="116" name="TextovéPole 115"/>
          <p:cNvSpPr txBox="1"/>
          <p:nvPr/>
        </p:nvSpPr>
        <p:spPr>
          <a:xfrm>
            <a:off x="8923408" y="4866425"/>
            <a:ext cx="23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5</a:t>
            </a:r>
            <a:endParaRPr lang="cs-CZ" sz="1600" b="1" dirty="0"/>
          </a:p>
        </p:txBody>
      </p:sp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7755059" y="1554191"/>
            <a:ext cx="4073525" cy="4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Calibri" pitchFamily="34" charset="0"/>
                <a:cs typeface="Arial" pitchFamily="34" charset="0"/>
              </a:rPr>
              <a:t>3</a:t>
            </a: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 Zakreslení sum do trojúhelníku</a:t>
            </a:r>
            <a:endParaRPr kumimoji="0" lang="cs-CZ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812742" y="5879154"/>
            <a:ext cx="4073525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Fyziologické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rozmezí: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-30°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- 110°</a:t>
            </a:r>
            <a:endParaRPr kumimoji="0" lang="cs-CZ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18825" y="1101818"/>
            <a:ext cx="5395087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Průměrná výchylka komplexu QRS v každém svodu</a:t>
            </a:r>
            <a:endParaRPr kumimoji="0" lang="cs-CZ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266998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73912" y="164279"/>
            <a:ext cx="7498080" cy="1143000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Diagnostické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využití EKG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7482" y="1114541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Arytmie: </a:t>
            </a:r>
            <a:r>
              <a:rPr lang="cs-CZ" sz="2800" dirty="0"/>
              <a:t>porucha srdečního rytmu 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53" y="1264202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11" y="5144785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5946" y="3921730"/>
            <a:ext cx="39429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íňová fibrilace</a:t>
            </a:r>
          </a:p>
          <a:p>
            <a:r>
              <a:rPr lang="cs-CZ" dirty="0"/>
              <a:t>(</a:t>
            </a:r>
            <a:r>
              <a:rPr lang="cs-CZ" dirty="0" smtClean="0"/>
              <a:t>chybí P, „zubatá“ izolinie,  RR nepravidelné, frekvence 80 – 180 </a:t>
            </a:r>
            <a:r>
              <a:rPr lang="cs-CZ" dirty="0" err="1" smtClean="0"/>
              <a:t>bpm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5945" y="5714703"/>
            <a:ext cx="39429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komorová fibrilace</a:t>
            </a:r>
          </a:p>
          <a:p>
            <a:r>
              <a:rPr lang="cs-CZ" dirty="0" smtClean="0"/>
              <a:t>(srdce nefunguje jako pumpa, </a:t>
            </a:r>
            <a:r>
              <a:rPr lang="cs-CZ" dirty="0"/>
              <a:t>poškození </a:t>
            </a:r>
            <a:r>
              <a:rPr lang="cs-CZ" dirty="0" smtClean="0"/>
              <a:t>mozku po 3 – 5 minutách fibrilace)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3" y="2756215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2812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6"/>
              </a:rPr>
              <a:t>https://</a:t>
            </a:r>
            <a:r>
              <a:rPr lang="cs-CZ" sz="1200" dirty="0" smtClean="0">
                <a:hlinkClick r:id="rId6"/>
              </a:rPr>
              <a:t>upload.wikimedia.org/wikipedia/commons/thumb/6/64/Afib_ecg.jpg/400px-Afib_ecg.jpg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www.qureshiuniversity.com/Ventricular%20Fibrillation.gif</a:t>
            </a:r>
            <a:endParaRPr lang="cs-CZ" sz="1200" dirty="0" smtClean="0"/>
          </a:p>
          <a:p>
            <a:r>
              <a:rPr lang="cs-CZ" sz="1200" dirty="0"/>
              <a:t>https://ekg.academy/ekgtracings/313.gif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652650" y="4985018"/>
            <a:ext cx="3150659" cy="609137"/>
          </a:xfrm>
          <a:prstGeom prst="rect">
            <a:avLst/>
          </a:prstGeom>
        </p:spPr>
      </p:pic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585946" y="1835964"/>
            <a:ext cx="4135673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657823" y="2948977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fibrilace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672584" y="355239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normal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464040" y="2815915"/>
            <a:ext cx="3364682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AV blok I. stupně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/>
              <a:t>(prodloužení převodu vzruchu ze síně na komory, prodloužený PQ </a:t>
            </a:r>
            <a:r>
              <a:rPr lang="cs-CZ" sz="1600" dirty="0" err="1" smtClean="0"/>
              <a:t>int</a:t>
            </a:r>
            <a:r>
              <a:rPr lang="cs-CZ" sz="1600" dirty="0" smtClean="0"/>
              <a:t>.)</a:t>
            </a:r>
            <a:endParaRPr lang="cs-CZ" sz="1600" dirty="0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7216515" y="375491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Atrioventrikulární blokáda: porucha převodu vzruchu ze síní na komory</a:t>
            </a: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776172" y="3689564"/>
            <a:ext cx="4920185" cy="1067121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5249639" y="4803661"/>
            <a:ext cx="6958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(některé vzruchy se nepřevedou: výskyt P, po kterých nenásleduje QRS)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5546348" y="3813092"/>
            <a:ext cx="1209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AV blok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II</a:t>
            </a:r>
            <a:r>
              <a:rPr lang="cs-CZ" sz="2000" dirty="0"/>
              <a:t>. </a:t>
            </a:r>
            <a:r>
              <a:rPr lang="cs-CZ" sz="2000" dirty="0" smtClean="0"/>
              <a:t>stupně </a:t>
            </a:r>
            <a:endParaRPr lang="cs-CZ" sz="2000" dirty="0"/>
          </a:p>
        </p:txBody>
      </p:sp>
      <p:sp>
        <p:nvSpPr>
          <p:cNvPr id="28" name="Obdélník 27"/>
          <p:cNvSpPr/>
          <p:nvPr/>
        </p:nvSpPr>
        <p:spPr>
          <a:xfrm>
            <a:off x="5531024" y="5322470"/>
            <a:ext cx="1215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AV blok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III. stupně</a:t>
            </a:r>
            <a:endParaRPr lang="cs-CZ" sz="2000" dirty="0"/>
          </a:p>
        </p:txBody>
      </p:sp>
      <p:sp>
        <p:nvSpPr>
          <p:cNvPr id="29" name="Obdélník 28"/>
          <p:cNvSpPr/>
          <p:nvPr/>
        </p:nvSpPr>
        <p:spPr>
          <a:xfrm>
            <a:off x="5735782" y="6228949"/>
            <a:ext cx="64562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Kompletní blokáda převodu vzruchů ze síní na komory, P a QRS se objevují </a:t>
            </a:r>
            <a:r>
              <a:rPr lang="cs-CZ" dirty="0" err="1" smtClean="0"/>
              <a:t>nesynchronizovaně</a:t>
            </a:r>
            <a:endParaRPr lang="cs-CZ" dirty="0"/>
          </a:p>
        </p:txBody>
      </p:sp>
      <p:cxnSp>
        <p:nvCxnSpPr>
          <p:cNvPr id="31" name="Přímá spojnice 30"/>
          <p:cNvCxnSpPr/>
          <p:nvPr/>
        </p:nvCxnSpPr>
        <p:spPr>
          <a:xfrm flipH="1">
            <a:off x="5023262" y="2078182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7494149" y="406022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8097799" y="40582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8725199" y="40681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9340724" y="408992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9956249" y="40879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10571774" y="408597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schemie srdce, infarkt myokardu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492440" y="2135150"/>
            <a:ext cx="4296741" cy="2256892"/>
            <a:chOff x="311056" y="2168574"/>
            <a:chExt cx="3412902" cy="170827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297649" y="2168574"/>
              <a:ext cx="1426309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(elevace ST)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Nadpis 1"/>
          <p:cNvSpPr txBox="1">
            <a:spLocks/>
          </p:cNvSpPr>
          <p:nvPr/>
        </p:nvSpPr>
        <p:spPr>
          <a:xfrm>
            <a:off x="473912" y="164279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Diagnostické využití EKG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5506" y="1811114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elektrolytová nerovnováha - </a:t>
            </a:r>
            <a:r>
              <a:rPr lang="cs-CZ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hyperkalémie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8" name="Skupina 17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" name="Skupina 18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2333482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47663" y="1698741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24-hodinové monitorování EKG (</a:t>
            </a:r>
            <a:r>
              <a:rPr lang="cs-CZ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73912" y="164279"/>
            <a:ext cx="7498080" cy="1143000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Diagnostické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využití EKG</a:t>
            </a:r>
          </a:p>
        </p:txBody>
      </p:sp>
    </p:spTree>
    <p:extLst>
      <p:ext uri="{BB962C8B-B14F-4D97-AF65-F5344CB8AC3E}">
        <p14:creationId xmlns:p14="http://schemas.microsoft.com/office/powerpoint/2010/main" val="41106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6763"/>
              </p:ext>
            </p:extLst>
          </p:nvPr>
        </p:nvGraphicFramePr>
        <p:xfrm>
          <a:off x="126124" y="652509"/>
          <a:ext cx="12018577" cy="6150658"/>
        </p:xfrm>
        <a:graphic>
          <a:graphicData uri="http://schemas.openxmlformats.org/drawingml/2006/table">
            <a:tbl>
              <a:tblPr/>
              <a:tblGrid>
                <a:gridCol w="1954924"/>
                <a:gridCol w="5612524"/>
                <a:gridCol w="2995449"/>
                <a:gridCol w="1455680"/>
              </a:tblGrid>
              <a:tr h="2649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Umístění a popis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Fyziologické pozadí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síní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od počátku vlny P po počátek kmitu Q (nebo i R pokud není přítomna Q )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Doba od aktivace SA uzlu po aktivaci Purkyňových vláken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Konec vlny P do začátku Q (nebo R nebo pokud není Q kmit přítomen)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síní, převod z AV uzlu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odklon od osy dolů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septa a papilárních svalů.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Začátek kmitu R ,kmit R až konec kmitu 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Výchylka směrem nahoru bez ohledu nato, zda jí předchází či nepředchází kmit Q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Odklon od izolinie směrem dolů, následující vlnu R, nezávisle na tom, zda ji předchází nebo nepředchází vlna Q.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Šíření  vzruchu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izoelektrické linie mezi koncem QRS komplexu a začátkem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Začíná kmitem  Q ( nebo R pokud Q není přítomno) a končí koncem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Elektrická systola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Druhá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19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881438" y="6619875"/>
            <a:ext cx="6645275" cy="52784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02661" y="-251353"/>
            <a:ext cx="749808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Bonus - definice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Elektrokardiografie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6194" y="1386348"/>
            <a:ext cx="112235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Definice: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záznam elektrické aktivity srdce z povrhu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těla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(záznam el. aktivity srdce se dá pořídit i z jícnových svodů nebo samotného povrchu srdce, ale tyto metody jsou požívána jiná pojmenování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Pojmy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potřeby pro záznam EKG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končetinové a hrudní svody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unipolární a bipolární svody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srdeční vektor, elektrická osa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srdce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kupina 33"/>
          <p:cNvGrpSpPr/>
          <p:nvPr/>
        </p:nvGrpSpPr>
        <p:grpSpPr>
          <a:xfrm>
            <a:off x="106680" y="1373435"/>
            <a:ext cx="5188362" cy="5339903"/>
            <a:chOff x="1310640" y="870515"/>
            <a:chExt cx="5188362" cy="5339903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4741886" y="5430110"/>
              <a:ext cx="1667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Purkyňova vlákna</a:t>
              </a:r>
              <a:endParaRPr lang="cs-CZ" sz="2000" dirty="0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1310640" y="2276393"/>
              <a:ext cx="4411096" cy="3934025"/>
              <a:chOff x="1310640" y="2276393"/>
              <a:chExt cx="4411096" cy="3934025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1365826" y="2276393"/>
                <a:ext cx="1409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Sinoatriální uzel (SA)</a:t>
                </a:r>
                <a:endParaRPr lang="cs-CZ" sz="2000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1310640" y="3158272"/>
                <a:ext cx="18707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Preferenční síňové dráhy</a:t>
                </a:r>
                <a:endParaRPr lang="cs-CZ" sz="2000" dirty="0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325880" y="3813179"/>
                <a:ext cx="17961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err="1" smtClean="0"/>
                  <a:t>Atrioventrik</a:t>
                </a:r>
                <a:r>
                  <a:rPr lang="cs-CZ" sz="2000" dirty="0" smtClean="0"/>
                  <a:t>. uzel (AV)</a:t>
                </a:r>
                <a:endParaRPr lang="cs-CZ" sz="2000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999490" y="4909060"/>
                <a:ext cx="12448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err="1" smtClean="0"/>
                  <a:t>Hisův</a:t>
                </a:r>
                <a:r>
                  <a:rPr lang="cs-CZ" sz="2000" dirty="0" smtClean="0"/>
                  <a:t> svazek</a:t>
                </a:r>
                <a:endParaRPr lang="cs-CZ" sz="2000" dirty="0"/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846385" y="5502532"/>
                <a:ext cx="14319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Tawarova raménka</a:t>
                </a:r>
                <a:endParaRPr lang="cs-CZ" sz="2000" dirty="0"/>
              </a:p>
            </p:txBody>
          </p:sp>
          <p:cxnSp>
            <p:nvCxnSpPr>
              <p:cNvPr id="15" name="Přímá spojnice 14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>
                <a:stCxn id="13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Skupina 34"/>
          <p:cNvGrpSpPr/>
          <p:nvPr/>
        </p:nvGrpSpPr>
        <p:grpSpPr>
          <a:xfrm>
            <a:off x="5043265" y="1734250"/>
            <a:ext cx="7094764" cy="4469322"/>
            <a:chOff x="5119465" y="1231330"/>
            <a:chExt cx="7094764" cy="4469322"/>
          </a:xfrm>
        </p:grpSpPr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9" name="Volný tvar 28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7629466" y="30692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SA uzel</a:t>
              </a:r>
              <a:endParaRPr lang="cs-CZ" sz="20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7400866" y="35569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</a:t>
              </a:r>
              <a:r>
                <a:rPr lang="cs-CZ" sz="2000" dirty="0" smtClean="0"/>
                <a:t>íňový myokard</a:t>
              </a:r>
              <a:endParaRPr lang="cs-CZ" sz="20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8345746" y="39074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AV uzel</a:t>
              </a:r>
              <a:endParaRPr lang="cs-CZ" sz="20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8056186" y="43189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/>
                <a:t>Hisův</a:t>
              </a:r>
              <a:r>
                <a:rPr lang="cs-CZ" sz="2000" dirty="0" smtClean="0"/>
                <a:t> svazek</a:t>
              </a:r>
              <a:endParaRPr lang="cs-CZ" sz="20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629466" y="46694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/>
                <a:t>Tawarova</a:t>
              </a:r>
              <a:r>
                <a:rPr lang="cs-CZ" sz="2000" dirty="0" smtClean="0"/>
                <a:t> raménka</a:t>
              </a:r>
              <a:endParaRPr lang="cs-CZ" sz="2000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7690426" y="495900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Purkyňova vlákna</a:t>
              </a:r>
              <a:endParaRPr lang="cs-CZ" sz="2000" dirty="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7629466" y="52333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k</a:t>
              </a:r>
              <a:r>
                <a:rPr lang="cs-CZ" sz="2000" dirty="0" smtClean="0"/>
                <a:t>omorový myokard</a:t>
              </a:r>
              <a:endParaRPr lang="cs-CZ" sz="2000" dirty="0"/>
            </a:p>
          </p:txBody>
        </p:sp>
      </p:grpSp>
      <p:sp>
        <p:nvSpPr>
          <p:cNvPr id="44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1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Elektrický dipól</a:t>
            </a:r>
            <a:endParaRPr lang="cs-CZ" dirty="0"/>
          </a:p>
        </p:txBody>
      </p:sp>
      <p:pic>
        <p:nvPicPr>
          <p:cNvPr id="3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2" y="195988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750268" y="912332"/>
            <a:ext cx="5278821" cy="5080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Elektroda: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snímá elektrický potenciál (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Elektrický svod: spojení dvou elektrod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Snímá napětí mezi elektrodami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Napětí: rozdíl el. potenciálů (V=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2916621" y="179785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66393" y="121394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elektroda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260429" y="4979872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vod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H="1" flipV="1">
            <a:off x="5722883" y="431929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932009" y="555729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7" name="Obdélník 16"/>
          <p:cNvSpPr/>
          <p:nvPr/>
        </p:nvSpPr>
        <p:spPr>
          <a:xfrm>
            <a:off x="2396717" y="201679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7" y="128970"/>
            <a:ext cx="11044901" cy="1424706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Einthovenův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trojúhelník </a:t>
            </a:r>
            <a:b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(standardní, končetinové, bipolární svody)</a:t>
            </a:r>
            <a:endParaRPr lang="cs-CZ" sz="32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938254" y="1467071"/>
            <a:ext cx="5898637" cy="5235161"/>
            <a:chOff x="938254" y="1467071"/>
            <a:chExt cx="5898637" cy="5235161"/>
          </a:xfrm>
        </p:grpSpPr>
        <p:grpSp>
          <p:nvGrpSpPr>
            <p:cNvPr id="3" name="Skupina 2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235161"/>
              <a:chOff x="1143212" y="792163"/>
              <a:chExt cx="11458289" cy="10169466"/>
            </a:xfrm>
          </p:grpSpPr>
          <p:sp>
            <p:nvSpPr>
              <p:cNvPr id="4" name="Obdélník 3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grpSp>
            <p:nvGrpSpPr>
              <p:cNvPr id="5" name="Skupina 4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10001234"/>
                <a:chOff x="939126" y="871795"/>
                <a:chExt cx="7507225" cy="6620007"/>
              </a:xfrm>
            </p:grpSpPr>
            <p:pic>
              <p:nvPicPr>
                <p:cNvPr id="13" name="Obrázek 1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4" name="Rovnoramenný trojúhelník 13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/>
                </a:p>
              </p:txBody>
            </p:sp>
            <p:sp>
              <p:nvSpPr>
                <p:cNvPr id="15" name="TextovéPole 14"/>
                <p:cNvSpPr txBox="1"/>
                <p:nvPr/>
              </p:nvSpPr>
              <p:spPr>
                <a:xfrm>
                  <a:off x="4171666" y="871795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</a:t>
                  </a:r>
                  <a:endParaRPr lang="cs-CZ" sz="3600" b="1" dirty="0"/>
                </a:p>
              </p:txBody>
            </p:sp>
            <p:sp>
              <p:nvSpPr>
                <p:cNvPr id="16" name="TextovéPole 15"/>
                <p:cNvSpPr txBox="1"/>
                <p:nvPr/>
              </p:nvSpPr>
              <p:spPr>
                <a:xfrm>
                  <a:off x="2906262" y="3513850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II</a:t>
                  </a:r>
                  <a:endParaRPr lang="cs-CZ" sz="3600" b="1" dirty="0"/>
                </a:p>
              </p:txBody>
            </p:sp>
            <p:sp>
              <p:nvSpPr>
                <p:cNvPr id="17" name="TextovéPole 16"/>
                <p:cNvSpPr txBox="1"/>
                <p:nvPr/>
              </p:nvSpPr>
              <p:spPr>
                <a:xfrm>
                  <a:off x="5338271" y="3598217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III</a:t>
                  </a:r>
                  <a:endParaRPr lang="cs-CZ" sz="3600" b="1" dirty="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939126" y="1285745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R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7521181" y="1321053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L</a:t>
                  </a:r>
                  <a:endParaRPr lang="cs-CZ" sz="3600" b="1" dirty="0"/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4204469" y="6665711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F</a:t>
                  </a:r>
                  <a:endParaRPr lang="cs-CZ" sz="2800" b="1" dirty="0"/>
                </a:p>
              </p:txBody>
            </p:sp>
          </p:grpSp>
          <p:sp>
            <p:nvSpPr>
              <p:cNvPr id="7" name="Plus 6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9" name="Minus 8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sp>
          <p:nvSpPr>
            <p:cNvPr id="22" name="Plus 21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3" name="Plus 22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4" name="Minus 23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5" name="Minus 24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</p:grpSp>
      <p:sp>
        <p:nvSpPr>
          <p:cNvPr id="21" name="Obdélník 20"/>
          <p:cNvSpPr/>
          <p:nvPr/>
        </p:nvSpPr>
        <p:spPr>
          <a:xfrm>
            <a:off x="6096000" y="4235902"/>
            <a:ext cx="57510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Bipolární svody: </a:t>
            </a:r>
            <a:br>
              <a:rPr lang="cs-CZ" sz="3200" dirty="0" smtClean="0"/>
            </a:br>
            <a:r>
              <a:rPr lang="cs-CZ" sz="3200" dirty="0" smtClean="0"/>
              <a:t>obě elektrody jsou aktivní </a:t>
            </a:r>
            <a:r>
              <a:rPr lang="cs-CZ" sz="2800" dirty="0" smtClean="0"/>
              <a:t>(obě mají proměnný el. potenciál)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11596694" cy="1143000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Goldbergerovy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svody</a:t>
            </a:r>
            <a:b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augmentované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končetinové, 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unipolární </a:t>
            </a:r>
            <a:r>
              <a:rPr lang="cs-C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svody)</a:t>
            </a:r>
            <a:endParaRPr lang="cs-CZ" dirty="0"/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409903" y="1179596"/>
            <a:ext cx="6034655" cy="5699419"/>
            <a:chOff x="1026837" y="360115"/>
            <a:chExt cx="11574664" cy="10931674"/>
          </a:xfrm>
        </p:grpSpPr>
        <p:grpSp>
          <p:nvGrpSpPr>
            <p:cNvPr id="4" name="Skupina 3"/>
            <p:cNvGrpSpPr/>
            <p:nvPr/>
          </p:nvGrpSpPr>
          <p:grpSpPr>
            <a:xfrm>
              <a:off x="1026837" y="360115"/>
              <a:ext cx="11574664" cy="10931674"/>
              <a:chOff x="1026837" y="360115"/>
              <a:chExt cx="11574664" cy="10931674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grpSp>
            <p:nvGrpSpPr>
              <p:cNvPr id="27" name="Skupina 26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10312837"/>
                <a:chOff x="862095" y="884078"/>
                <a:chExt cx="7661490" cy="6826263"/>
              </a:xfrm>
            </p:grpSpPr>
            <p:pic>
              <p:nvPicPr>
                <p:cNvPr id="29" name="Obrázek 2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0" name="Rovnoramenný trojúhelník 29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/>
                </a:p>
              </p:txBody>
            </p:sp>
            <p:sp>
              <p:nvSpPr>
                <p:cNvPr id="31" name="TextovéPole 30"/>
                <p:cNvSpPr txBox="1"/>
                <p:nvPr/>
              </p:nvSpPr>
              <p:spPr>
                <a:xfrm>
                  <a:off x="3546655" y="4251811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aVF</a:t>
                  </a:r>
                  <a:endParaRPr lang="cs-CZ" sz="2800" b="1" dirty="0"/>
                </a:p>
              </p:txBody>
            </p:sp>
            <p:sp>
              <p:nvSpPr>
                <p:cNvPr id="32" name="TextovéPole 31"/>
                <p:cNvSpPr txBox="1"/>
                <p:nvPr/>
              </p:nvSpPr>
              <p:spPr>
                <a:xfrm>
                  <a:off x="5038209" y="1797634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aVL</a:t>
                  </a:r>
                  <a:endParaRPr lang="cs-CZ" sz="2800" b="1" dirty="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2842102" y="1789815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avR</a:t>
                  </a:r>
                  <a:endParaRPr lang="cs-CZ" sz="28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862095" y="1080110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R</a:t>
                  </a:r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7598415" y="1125346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L</a:t>
                  </a:r>
                  <a:endParaRPr lang="cs-CZ" sz="36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4204469" y="6761037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F</a:t>
                  </a:r>
                  <a:endParaRPr lang="cs-CZ" sz="2800" b="1" dirty="0"/>
                </a:p>
              </p:txBody>
            </p:sp>
          </p:grpSp>
        </p:grpSp>
        <p:cxnSp>
          <p:nvCxnSpPr>
            <p:cNvPr id="5" name="Přímá spojnice 4"/>
            <p:cNvCxnSpPr>
              <a:endCxn id="30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>
              <a:stCxn id="30" idx="3"/>
              <a:endCxn id="36" idx="0"/>
            </p:cNvCxnSpPr>
            <p:nvPr/>
          </p:nvCxnSpPr>
          <p:spPr>
            <a:xfrm flipH="1">
              <a:off x="6775212" y="1966737"/>
              <a:ext cx="2" cy="78908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>
              <a:endCxn id="30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Skupina 7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4" name="Ovál 23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5" name="Plus 24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2" name="Ovál 21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3" name="Minus 22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1" name="Plus 20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18" name="Ovál 17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9" name="Plus 18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6" name="Ovál 15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7" name="Minus 16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</p:grpSp>
      <p:sp>
        <p:nvSpPr>
          <p:cNvPr id="38" name="Obdélník 37"/>
          <p:cNvSpPr/>
          <p:nvPr/>
        </p:nvSpPr>
        <p:spPr>
          <a:xfrm>
            <a:off x="5535891" y="3211941"/>
            <a:ext cx="6311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Unipolární svody: </a:t>
            </a:r>
            <a:br>
              <a:rPr lang="cs-CZ" sz="3200" dirty="0" smtClean="0"/>
            </a:br>
            <a:r>
              <a:rPr lang="cs-CZ" sz="3200" dirty="0" smtClean="0"/>
              <a:t>jedna elektroda je aktivní  </a:t>
            </a:r>
            <a:r>
              <a:rPr lang="cs-CZ" sz="2800" dirty="0" smtClean="0"/>
              <a:t>(proměnný el. potenciál) </a:t>
            </a:r>
            <a:r>
              <a:rPr lang="cs-CZ" sz="3200" dirty="0" smtClean="0"/>
              <a:t>a druhá je neaktivní </a:t>
            </a:r>
            <a:r>
              <a:rPr lang="cs-CZ" sz="2800" dirty="0" smtClean="0"/>
              <a:t>(konstantní el. potenciál, obvykle 0 </a:t>
            </a:r>
            <a:r>
              <a:rPr lang="cs-CZ" sz="2800" dirty="0" err="1" smtClean="0"/>
              <a:t>mV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smtClean="0"/>
              <a:t>Aktivní elektroda je vždy kladná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Hrudní svody</a:t>
            </a:r>
            <a:endParaRPr lang="cs-CZ" dirty="0"/>
          </a:p>
        </p:txBody>
      </p:sp>
      <p:pic>
        <p:nvPicPr>
          <p:cNvPr id="1026" name="Picture 2" descr="Bez názvu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9953" r="55234" b="12608"/>
          <a:stretch>
            <a:fillRect/>
          </a:stretch>
        </p:blipFill>
        <p:spPr bwMode="auto">
          <a:xfrm>
            <a:off x="868455" y="1181769"/>
            <a:ext cx="5386160" cy="541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2949784" y="3670217"/>
            <a:ext cx="252000" cy="369332"/>
            <a:chOff x="2968832" y="3705932"/>
            <a:chExt cx="252000" cy="369332"/>
          </a:xfrm>
        </p:grpSpPr>
        <p:sp>
          <p:nvSpPr>
            <p:cNvPr id="10" name="Ovál 9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1</a:t>
              </a:r>
              <a:endParaRPr lang="cs-CZ" dirty="0"/>
            </a:p>
          </p:txBody>
        </p:sp>
      </p:grpSp>
      <p:grpSp>
        <p:nvGrpSpPr>
          <p:cNvPr id="108" name="Skupina 107"/>
          <p:cNvGrpSpPr/>
          <p:nvPr/>
        </p:nvGrpSpPr>
        <p:grpSpPr>
          <a:xfrm>
            <a:off x="3528428" y="3670217"/>
            <a:ext cx="252000" cy="369332"/>
            <a:chOff x="2968832" y="3705932"/>
            <a:chExt cx="252000" cy="369332"/>
          </a:xfrm>
        </p:grpSpPr>
        <p:sp>
          <p:nvSpPr>
            <p:cNvPr id="109" name="Ovál 108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2</a:t>
              </a:r>
            </a:p>
          </p:txBody>
        </p:sp>
      </p:grpSp>
      <p:grpSp>
        <p:nvGrpSpPr>
          <p:cNvPr id="111" name="Skupina 110"/>
          <p:cNvGrpSpPr/>
          <p:nvPr/>
        </p:nvGrpSpPr>
        <p:grpSpPr>
          <a:xfrm>
            <a:off x="3754639" y="3848808"/>
            <a:ext cx="252000" cy="369332"/>
            <a:chOff x="2968832" y="3705932"/>
            <a:chExt cx="252000" cy="369332"/>
          </a:xfrm>
        </p:grpSpPr>
        <p:sp>
          <p:nvSpPr>
            <p:cNvPr id="112" name="Ovál 111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3</a:t>
              </a:r>
              <a:endParaRPr lang="cs-CZ" dirty="0"/>
            </a:p>
          </p:txBody>
        </p:sp>
      </p:grpSp>
      <p:grpSp>
        <p:nvGrpSpPr>
          <p:cNvPr id="114" name="Skupina 113"/>
          <p:cNvGrpSpPr/>
          <p:nvPr/>
        </p:nvGrpSpPr>
        <p:grpSpPr>
          <a:xfrm>
            <a:off x="3997517" y="3986922"/>
            <a:ext cx="252000" cy="369332"/>
            <a:chOff x="2968832" y="3705932"/>
            <a:chExt cx="252000" cy="369332"/>
          </a:xfrm>
        </p:grpSpPr>
        <p:sp>
          <p:nvSpPr>
            <p:cNvPr id="115" name="Ovál 114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4</a:t>
              </a:r>
              <a:endParaRPr lang="cs-CZ" dirty="0"/>
            </a:p>
          </p:txBody>
        </p:sp>
      </p:grpSp>
      <p:grpSp>
        <p:nvGrpSpPr>
          <p:cNvPr id="117" name="Skupina 116"/>
          <p:cNvGrpSpPr/>
          <p:nvPr/>
        </p:nvGrpSpPr>
        <p:grpSpPr>
          <a:xfrm>
            <a:off x="4368969" y="3963128"/>
            <a:ext cx="252000" cy="369332"/>
            <a:chOff x="2968832" y="3705932"/>
            <a:chExt cx="252000" cy="369332"/>
          </a:xfrm>
        </p:grpSpPr>
        <p:sp>
          <p:nvSpPr>
            <p:cNvPr id="118" name="Ovál 117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5</a:t>
              </a:r>
              <a:endParaRPr lang="cs-CZ" dirty="0"/>
            </a:p>
          </p:txBody>
        </p:sp>
      </p:grpSp>
      <p:grpSp>
        <p:nvGrpSpPr>
          <p:cNvPr id="120" name="Skupina 119"/>
          <p:cNvGrpSpPr/>
          <p:nvPr/>
        </p:nvGrpSpPr>
        <p:grpSpPr>
          <a:xfrm>
            <a:off x="4635657" y="3851237"/>
            <a:ext cx="252000" cy="369332"/>
            <a:chOff x="2968832" y="3705932"/>
            <a:chExt cx="252000" cy="369332"/>
          </a:xfrm>
        </p:grpSpPr>
        <p:sp>
          <p:nvSpPr>
            <p:cNvPr id="121" name="Ovál 120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TextovéPole 121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6</a:t>
              </a:r>
              <a:endParaRPr lang="cs-CZ" dirty="0"/>
            </a:p>
          </p:txBody>
        </p:sp>
      </p:grp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8203428" y="374720"/>
            <a:ext cx="3344484" cy="2668838"/>
            <a:chOff x="1771204" y="1484784"/>
            <a:chExt cx="5868735" cy="4683144"/>
          </a:xfrm>
        </p:grpSpPr>
        <p:sp>
          <p:nvSpPr>
            <p:cNvPr id="123" name="Rovnoramenný trojúhelník 122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4" name="Přímá spojnice 123"/>
            <p:cNvCxnSpPr>
              <a:stCxn id="123" idx="2"/>
            </p:cNvCxnSpPr>
            <p:nvPr/>
          </p:nvCxnSpPr>
          <p:spPr>
            <a:xfrm flipH="1">
              <a:off x="4699486" y="1772816"/>
              <a:ext cx="2736304" cy="144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>
              <a:off x="4699486" y="3212976"/>
              <a:ext cx="17787" cy="255541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125"/>
            <p:cNvCxnSpPr/>
            <p:nvPr/>
          </p:nvCxnSpPr>
          <p:spPr>
            <a:xfrm>
              <a:off x="1951204" y="1772816"/>
              <a:ext cx="2748282" cy="144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ovéPole 126"/>
            <p:cNvSpPr txBox="1"/>
            <p:nvPr/>
          </p:nvSpPr>
          <p:spPr>
            <a:xfrm>
              <a:off x="3098282" y="1716873"/>
              <a:ext cx="3169281" cy="13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Wilsonova svorka</a:t>
              </a:r>
              <a:endParaRPr lang="cs-CZ" sz="1100" b="1" dirty="0"/>
            </a:p>
          </p:txBody>
        </p:sp>
        <p:sp>
          <p:nvSpPr>
            <p:cNvPr id="129" name="Ovál 128"/>
            <p:cNvSpPr/>
            <p:nvPr/>
          </p:nvSpPr>
          <p:spPr>
            <a:xfrm>
              <a:off x="4519486" y="3037912"/>
              <a:ext cx="360001" cy="3600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31" name="Skupina 130"/>
            <p:cNvGrpSpPr/>
            <p:nvPr/>
          </p:nvGrpSpPr>
          <p:grpSpPr>
            <a:xfrm>
              <a:off x="7207891" y="1484784"/>
              <a:ext cx="432048" cy="722704"/>
              <a:chOff x="6382390" y="235475"/>
              <a:chExt cx="432048" cy="722704"/>
            </a:xfrm>
          </p:grpSpPr>
          <p:sp>
            <p:nvSpPr>
              <p:cNvPr id="132" name="Ovál 131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TextovéPole 132"/>
              <p:cNvSpPr txBox="1"/>
              <p:nvPr/>
            </p:nvSpPr>
            <p:spPr>
              <a:xfrm>
                <a:off x="6382390" y="235475"/>
                <a:ext cx="432048" cy="72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34" name="Skupina 133"/>
            <p:cNvGrpSpPr/>
            <p:nvPr/>
          </p:nvGrpSpPr>
          <p:grpSpPr>
            <a:xfrm>
              <a:off x="4478971" y="5445224"/>
              <a:ext cx="432048" cy="722704"/>
              <a:chOff x="6382390" y="235475"/>
              <a:chExt cx="432048" cy="722704"/>
            </a:xfrm>
          </p:grpSpPr>
          <p:sp>
            <p:nvSpPr>
              <p:cNvPr id="135" name="Ovál 134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" name="TextovéPole 135"/>
              <p:cNvSpPr txBox="1"/>
              <p:nvPr/>
            </p:nvSpPr>
            <p:spPr>
              <a:xfrm>
                <a:off x="6382390" y="235475"/>
                <a:ext cx="432048" cy="72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8" name="Ovál 137"/>
            <p:cNvSpPr/>
            <p:nvPr/>
          </p:nvSpPr>
          <p:spPr>
            <a:xfrm>
              <a:off x="1771204" y="1557680"/>
              <a:ext cx="360001" cy="360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Obdélník 139"/>
            <p:cNvSpPr/>
            <p:nvPr/>
          </p:nvSpPr>
          <p:spPr>
            <a:xfrm rot="1688240">
              <a:off x="309567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141" name="Obdélník 140"/>
            <p:cNvSpPr/>
            <p:nvPr/>
          </p:nvSpPr>
          <p:spPr>
            <a:xfrm rot="9019058">
              <a:off x="545131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142" name="Obdélník 141"/>
            <p:cNvSpPr/>
            <p:nvPr/>
          </p:nvSpPr>
          <p:spPr>
            <a:xfrm rot="5400000">
              <a:off x="4340600" y="432909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</p:grpSp>
      <p:sp>
        <p:nvSpPr>
          <p:cNvPr id="144" name="Obdélník 143"/>
          <p:cNvSpPr/>
          <p:nvPr/>
        </p:nvSpPr>
        <p:spPr>
          <a:xfrm>
            <a:off x="5933510" y="3174399"/>
            <a:ext cx="6311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Hrudní svod: spojení hrudní </a:t>
            </a:r>
            <a:r>
              <a:rPr lang="cs-CZ" sz="3200" dirty="0"/>
              <a:t>e</a:t>
            </a:r>
            <a:r>
              <a:rPr lang="cs-CZ" sz="3200" dirty="0" smtClean="0"/>
              <a:t>lektrody a Wilsonovy svorky</a:t>
            </a:r>
          </a:p>
          <a:p>
            <a:endParaRPr lang="cs-CZ" sz="2400" dirty="0" smtClean="0"/>
          </a:p>
          <a:p>
            <a:r>
              <a:rPr lang="cs-CZ" sz="2400" dirty="0" smtClean="0"/>
              <a:t>Unipolární svody: </a:t>
            </a:r>
            <a:br>
              <a:rPr lang="cs-CZ" sz="2400" dirty="0" smtClean="0"/>
            </a:br>
            <a:r>
              <a:rPr lang="cs-CZ" sz="2400" dirty="0" smtClean="0"/>
              <a:t>aktivní je hrudní elektroda </a:t>
            </a:r>
            <a:r>
              <a:rPr lang="cs-CZ" sz="2000" dirty="0" smtClean="0"/>
              <a:t>(kladná) </a:t>
            </a:r>
            <a:r>
              <a:rPr lang="cs-CZ" sz="2400" dirty="0" smtClean="0"/>
              <a:t>a neaktivní je Wilsonova svorka </a:t>
            </a:r>
            <a:r>
              <a:rPr lang="cs-CZ" sz="2000" dirty="0" smtClean="0"/>
              <a:t>(el. potenciál 0 </a:t>
            </a:r>
            <a:r>
              <a:rPr lang="cs-CZ" sz="2000" dirty="0" err="1" smtClean="0"/>
              <a:t>mV</a:t>
            </a:r>
            <a:r>
              <a:rPr lang="cs-CZ" sz="2000" dirty="0" smtClean="0"/>
              <a:t>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809196" y="3067069"/>
            <a:ext cx="175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hrudní elektroda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3422632" y="3399496"/>
            <a:ext cx="211591" cy="32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6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Svody podle </a:t>
            </a:r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Cabrery</a:t>
            </a:r>
            <a:endParaRPr lang="cs-CZ" dirty="0"/>
          </a:p>
        </p:txBody>
      </p:sp>
      <p:grpSp>
        <p:nvGrpSpPr>
          <p:cNvPr id="63" name="Skupina 62"/>
          <p:cNvGrpSpPr/>
          <p:nvPr/>
        </p:nvGrpSpPr>
        <p:grpSpPr>
          <a:xfrm>
            <a:off x="971600" y="1196752"/>
            <a:ext cx="5666341" cy="5556522"/>
            <a:chOff x="971600" y="1196752"/>
            <a:chExt cx="5666341" cy="5556522"/>
          </a:xfrm>
        </p:grpSpPr>
        <p:sp>
          <p:nvSpPr>
            <p:cNvPr id="30" name="Obdélník 29"/>
            <p:cNvSpPr/>
            <p:nvPr/>
          </p:nvSpPr>
          <p:spPr>
            <a:xfrm>
              <a:off x="5468218" y="3304798"/>
              <a:ext cx="280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</a:t>
              </a:r>
              <a:endParaRPr lang="cs-CZ" sz="2800" b="1" dirty="0"/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2" name="Přímá spojnice 31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Skupina 33"/>
            <p:cNvGrpSpPr/>
            <p:nvPr/>
          </p:nvGrpSpPr>
          <p:grpSpPr>
            <a:xfrm rot="1800000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5" name="Přímá spojnice 34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Skupina 36"/>
            <p:cNvGrpSpPr/>
            <p:nvPr/>
          </p:nvGrpSpPr>
          <p:grpSpPr>
            <a:xfrm rot="19800000" flipV="1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8" name="Přímá spojnice 37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38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bdélník 39"/>
            <p:cNvSpPr/>
            <p:nvPr/>
          </p:nvSpPr>
          <p:spPr>
            <a:xfrm>
              <a:off x="2783147" y="5700830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aVF</a:t>
              </a:r>
              <a:endParaRPr lang="cs-CZ" sz="2800" b="1" dirty="0"/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4283968" y="5301208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</a:t>
              </a:r>
              <a:endParaRPr lang="cs-CZ" sz="2800" b="1" dirty="0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1650522" y="5445224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III</a:t>
              </a:r>
              <a:endParaRPr lang="cs-CZ" sz="2800" b="1" dirty="0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5083242" y="4437112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aVR</a:t>
              </a:r>
              <a:endParaRPr lang="cs-CZ" sz="2800" b="1" dirty="0"/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5139601" y="2138985"/>
              <a:ext cx="808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aVL</a:t>
              </a:r>
              <a:r>
                <a:rPr lang="cs-CZ" sz="2800" b="1" dirty="0" smtClean="0"/>
                <a:t> </a:t>
              </a:r>
              <a:endParaRPr lang="cs-CZ" sz="2800" b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106599" y="134250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139952" y="4726885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574840" y="4000078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926274" y="2998693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153327" y="5230941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089884" y="496835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688959" y="201587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1282185" y="2077429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3131840" y="11967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067944" y="170254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971600" y="29969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115616" y="407881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1138315" y="5968444"/>
              <a:ext cx="8563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120°</a:t>
              </a:r>
              <a:endParaRPr lang="cs-CZ" sz="2800" dirty="0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2890306" y="6230054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90°</a:t>
              </a:r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4598542" y="5824428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60°</a:t>
              </a:r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5880587" y="4768299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30°</a:t>
              </a:r>
            </a:p>
          </p:txBody>
        </p:sp>
        <p:sp>
          <p:nvSpPr>
            <p:cNvPr id="61" name="Obdélník 60"/>
            <p:cNvSpPr/>
            <p:nvPr/>
          </p:nvSpPr>
          <p:spPr>
            <a:xfrm>
              <a:off x="5853752" y="3285211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0</a:t>
              </a:r>
              <a:r>
                <a:rPr lang="cs-CZ" sz="2800" b="1" dirty="0"/>
                <a:t>°</a:t>
              </a:r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5853752" y="2118472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-30</a:t>
              </a:r>
              <a:r>
                <a:rPr lang="cs-CZ" sz="2800" b="1" dirty="0"/>
                <a:t>°</a:t>
              </a:r>
            </a:p>
          </p:txBody>
        </p:sp>
      </p:grpSp>
      <p:grpSp>
        <p:nvGrpSpPr>
          <p:cNvPr id="64" name="Skupina 63"/>
          <p:cNvGrpSpPr>
            <a:grpSpLocks noChangeAspect="1"/>
          </p:cNvGrpSpPr>
          <p:nvPr/>
        </p:nvGrpSpPr>
        <p:grpSpPr>
          <a:xfrm>
            <a:off x="7423203" y="993519"/>
            <a:ext cx="4370943" cy="3337523"/>
            <a:chOff x="939126" y="820251"/>
            <a:chExt cx="7632123" cy="5827664"/>
          </a:xfrm>
        </p:grpSpPr>
        <p:sp>
          <p:nvSpPr>
            <p:cNvPr id="65" name="Rovnoramenný trojúhelník 64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5162069" y="5265222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cxnSp>
          <p:nvCxnSpPr>
            <p:cNvPr id="67" name="Přímá spojnice 66"/>
            <p:cNvCxnSpPr>
              <a:endCxn id="65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Skupina 67"/>
            <p:cNvGrpSpPr/>
            <p:nvPr/>
          </p:nvGrpSpPr>
          <p:grpSpPr>
            <a:xfrm>
              <a:off x="5851614" y="3607185"/>
              <a:ext cx="432048" cy="1236044"/>
              <a:chOff x="2609248" y="1377642"/>
              <a:chExt cx="432048" cy="1236044"/>
            </a:xfrm>
          </p:grpSpPr>
          <p:sp>
            <p:nvSpPr>
              <p:cNvPr id="100" name="Ovál 99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101" name="TextovéPole 100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1735180" y="1414516"/>
              <a:ext cx="432048" cy="698634"/>
              <a:chOff x="6382390" y="235475"/>
              <a:chExt cx="432048" cy="698634"/>
            </a:xfrm>
          </p:grpSpPr>
          <p:sp>
            <p:nvSpPr>
              <p:cNvPr id="98" name="Ovál 97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9" name="TextovéPole 98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0" name="TextovéPole 69"/>
            <p:cNvSpPr txBox="1"/>
            <p:nvPr/>
          </p:nvSpPr>
          <p:spPr>
            <a:xfrm>
              <a:off x="939126" y="1285747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</a:t>
              </a:r>
              <a:endParaRPr lang="cs-CZ" sz="1100" b="1" dirty="0"/>
            </a:p>
          </p:txBody>
        </p:sp>
        <p:sp>
          <p:nvSpPr>
            <p:cNvPr id="71" name="TextovéPole 70"/>
            <p:cNvSpPr txBox="1"/>
            <p:nvPr/>
          </p:nvSpPr>
          <p:spPr>
            <a:xfrm>
              <a:off x="7646077" y="127888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L</a:t>
              </a:r>
              <a:endParaRPr lang="cs-CZ" sz="1100" b="1" dirty="0"/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4236901" y="5949281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F</a:t>
              </a:r>
              <a:endParaRPr lang="cs-CZ" sz="1100" b="1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3059833" y="1844823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aVR</a:t>
              </a:r>
              <a:endParaRPr lang="cs-CZ" sz="1100" b="1" dirty="0"/>
            </a:p>
          </p:txBody>
        </p:sp>
        <p:cxnSp>
          <p:nvCxnSpPr>
            <p:cNvPr id="74" name="Přímá spojnice 73"/>
            <p:cNvCxnSpPr>
              <a:endCxn id="65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Skupina 74"/>
            <p:cNvGrpSpPr/>
            <p:nvPr/>
          </p:nvGrpSpPr>
          <p:grpSpPr>
            <a:xfrm>
              <a:off x="3059832" y="3501008"/>
              <a:ext cx="432048" cy="1236044"/>
              <a:chOff x="2609248" y="1377642"/>
              <a:chExt cx="432048" cy="1236044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7" name="TextovéPole 96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6" name="Skupina 75"/>
            <p:cNvGrpSpPr/>
            <p:nvPr/>
          </p:nvGrpSpPr>
          <p:grpSpPr>
            <a:xfrm>
              <a:off x="7207891" y="1484784"/>
              <a:ext cx="432048" cy="698634"/>
              <a:chOff x="6382390" y="235475"/>
              <a:chExt cx="432048" cy="698634"/>
            </a:xfrm>
          </p:grpSpPr>
          <p:sp>
            <p:nvSpPr>
              <p:cNvPr id="94" name="Ovál 93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5" name="TextovéPole 94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77" name="Přímá spojnice 76"/>
            <p:cNvCxnSpPr>
              <a:stCxn id="65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Skupina 77"/>
            <p:cNvGrpSpPr/>
            <p:nvPr/>
          </p:nvGrpSpPr>
          <p:grpSpPr>
            <a:xfrm>
              <a:off x="4504297" y="1484784"/>
              <a:ext cx="432048" cy="1236044"/>
              <a:chOff x="2609248" y="1377642"/>
              <a:chExt cx="432048" cy="1236044"/>
            </a:xfrm>
          </p:grpSpPr>
          <p:sp>
            <p:nvSpPr>
              <p:cNvPr id="92" name="Ovál 91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3" name="TextovéPole 92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4478971" y="5445224"/>
              <a:ext cx="432048" cy="698634"/>
              <a:chOff x="6382390" y="235475"/>
              <a:chExt cx="432048" cy="698634"/>
            </a:xfrm>
          </p:grpSpPr>
          <p:sp>
            <p:nvSpPr>
              <p:cNvPr id="90" name="Ovál 89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1" name="TextovéPole 90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0" name="TextovéPole 79"/>
            <p:cNvSpPr txBox="1"/>
            <p:nvPr/>
          </p:nvSpPr>
          <p:spPr>
            <a:xfrm>
              <a:off x="5196544" y="1916831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aVL</a:t>
              </a:r>
              <a:endParaRPr lang="cs-CZ" sz="1100" b="1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4644009" y="4006806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aVF</a:t>
              </a:r>
              <a:endParaRPr lang="cs-CZ" sz="1100" b="1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1763687" y="1925217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3" name="TextovéPole 82"/>
            <p:cNvSpPr txBox="1"/>
            <p:nvPr/>
          </p:nvSpPr>
          <p:spPr>
            <a:xfrm>
              <a:off x="2348136" y="1060223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3860303" y="5455350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6803308" y="1091349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7243915" y="1956956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4319242" y="820251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</a:t>
              </a:r>
              <a:endParaRPr lang="cs-CZ" sz="1100" b="1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6292251" y="365870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III</a:t>
              </a:r>
              <a:endParaRPr lang="cs-CZ" sz="1100" b="1" dirty="0"/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1979712" y="3787185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</a:t>
              </a:r>
              <a:endParaRPr lang="cs-CZ" sz="1100" b="1" dirty="0"/>
            </a:p>
          </p:txBody>
        </p:sp>
      </p:grpSp>
      <p:sp>
        <p:nvSpPr>
          <p:cNvPr id="102" name="Šipka doprava 101"/>
          <p:cNvSpPr/>
          <p:nvPr/>
        </p:nvSpPr>
        <p:spPr>
          <a:xfrm rot="9402511">
            <a:off x="6871984" y="2579534"/>
            <a:ext cx="1023040" cy="39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/>
          <a:stretch/>
        </p:blipFill>
        <p:spPr bwMode="auto">
          <a:xfrm>
            <a:off x="110327" y="2038942"/>
            <a:ext cx="6999922" cy="43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99664" y="888984"/>
            <a:ext cx="5680874" cy="150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Pozor na pojmy interval a úsek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/>
              <p:cNvSpPr txBox="1">
                <a:spLocks noChangeArrowheads="1"/>
              </p:cNvSpPr>
              <p:nvPr/>
            </p:nvSpPr>
            <p:spPr>
              <a:xfrm>
                <a:off x="6096000" y="5025721"/>
                <a:ext cx="5964621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cs-CZ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Bazettova rovnice: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cs-CZ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cs-CZ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cs-CZ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QT interval závisí na délce RR intervalu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– pro standardizaci je nezbytná korekce QT intervalu na RR interval</a:t>
                </a:r>
              </a:p>
            </p:txBody>
          </p:sp>
        </mc:Choice>
        <mc:Fallback xmlns="">
          <p:sp>
            <p:nvSpPr>
              <p:cNvPr id="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25721"/>
                <a:ext cx="5964621" cy="1595796"/>
              </a:xfrm>
              <a:prstGeom prst="rect">
                <a:avLst/>
              </a:prstGeom>
              <a:blipFill rotWithShape="1">
                <a:blip r:embed="rId3"/>
                <a:stretch>
                  <a:fillRect l="-1534" b="-5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67244"/>
              </p:ext>
            </p:extLst>
          </p:nvPr>
        </p:nvGraphicFramePr>
        <p:xfrm>
          <a:off x="7803914" y="48892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/>
                <a:gridCol w="1455680"/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20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780</Words>
  <Application>Microsoft Office PowerPoint</Application>
  <PresentationFormat>Vlastní</PresentationFormat>
  <Paragraphs>251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(VII.) Elektrokardiografie</vt:lpstr>
      <vt:lpstr>Elektrokardiografie</vt:lpstr>
      <vt:lpstr>Převodní systém srdeční</vt:lpstr>
      <vt:lpstr>Elektrický dipól</vt:lpstr>
      <vt:lpstr>Einthovenův trojúhelník  (standardní, končetinové, bipolární svody)</vt:lpstr>
      <vt:lpstr>Goldbergerovy svody (augmentované, končetinové, unipolární svody)</vt:lpstr>
      <vt:lpstr>Hrudní svody</vt:lpstr>
      <vt:lpstr>Svody podle Cabrery</vt:lpstr>
      <vt:lpstr>Rozměření EKG</vt:lpstr>
      <vt:lpstr>Elektrická osa srdeční</vt:lpstr>
      <vt:lpstr>Diagnostické využití EKG</vt:lpstr>
      <vt:lpstr>Prezentace aplikace PowerPoint</vt:lpstr>
      <vt:lpstr>Diagnostické využití EKG</vt:lpstr>
      <vt:lpstr>Bonus - definice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fyziologie</dc:title>
  <dc:creator>Michal Hendrych</dc:creator>
  <cp:lastModifiedBy>Johanka</cp:lastModifiedBy>
  <cp:revision>175</cp:revision>
  <dcterms:created xsi:type="dcterms:W3CDTF">2014-10-04T15:35:56Z</dcterms:created>
  <dcterms:modified xsi:type="dcterms:W3CDTF">2017-04-03T08:42:19Z</dcterms:modified>
</cp:coreProperties>
</file>